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80" r:id="rId2"/>
    <p:sldId id="320" r:id="rId3"/>
    <p:sldId id="321" r:id="rId4"/>
    <p:sldId id="300" r:id="rId5"/>
    <p:sldId id="256" r:id="rId6"/>
    <p:sldId id="257" r:id="rId7"/>
    <p:sldId id="258" r:id="rId8"/>
    <p:sldId id="259" r:id="rId9"/>
    <p:sldId id="260" r:id="rId10"/>
    <p:sldId id="261" r:id="rId11"/>
    <p:sldId id="315" r:id="rId12"/>
    <p:sldId id="262" r:id="rId13"/>
    <p:sldId id="263" r:id="rId14"/>
    <p:sldId id="265" r:id="rId15"/>
    <p:sldId id="266" r:id="rId16"/>
    <p:sldId id="267" r:id="rId17"/>
    <p:sldId id="268" r:id="rId18"/>
    <p:sldId id="264" r:id="rId19"/>
    <p:sldId id="269" r:id="rId20"/>
    <p:sldId id="301" r:id="rId21"/>
    <p:sldId id="270" r:id="rId22"/>
    <p:sldId id="271" r:id="rId23"/>
    <p:sldId id="272" r:id="rId24"/>
    <p:sldId id="302" r:id="rId25"/>
    <p:sldId id="273" r:id="rId26"/>
    <p:sldId id="274" r:id="rId27"/>
    <p:sldId id="275" r:id="rId28"/>
    <p:sldId id="279" r:id="rId29"/>
    <p:sldId id="276" r:id="rId30"/>
    <p:sldId id="277" r:id="rId31"/>
    <p:sldId id="278" r:id="rId32"/>
    <p:sldId id="281" r:id="rId33"/>
    <p:sldId id="303" r:id="rId34"/>
    <p:sldId id="282" r:id="rId35"/>
    <p:sldId id="283" r:id="rId36"/>
    <p:sldId id="284" r:id="rId37"/>
    <p:sldId id="285" r:id="rId38"/>
    <p:sldId id="286" r:id="rId39"/>
    <p:sldId id="289" r:id="rId40"/>
    <p:sldId id="288" r:id="rId41"/>
    <p:sldId id="287" r:id="rId42"/>
    <p:sldId id="290" r:id="rId43"/>
    <p:sldId id="291" r:id="rId44"/>
    <p:sldId id="316" r:id="rId45"/>
    <p:sldId id="317" r:id="rId46"/>
    <p:sldId id="318" r:id="rId47"/>
    <p:sldId id="304" r:id="rId48"/>
    <p:sldId id="309" r:id="rId49"/>
    <p:sldId id="293" r:id="rId50"/>
    <p:sldId id="292" r:id="rId51"/>
    <p:sldId id="294" r:id="rId52"/>
    <p:sldId id="295" r:id="rId53"/>
    <p:sldId id="296" r:id="rId54"/>
    <p:sldId id="297" r:id="rId55"/>
    <p:sldId id="310" r:id="rId56"/>
    <p:sldId id="319" r:id="rId57"/>
    <p:sldId id="306" r:id="rId58"/>
    <p:sldId id="307" r:id="rId59"/>
    <p:sldId id="311" r:id="rId60"/>
    <p:sldId id="308" r:id="rId61"/>
    <p:sldId id="298" r:id="rId62"/>
    <p:sldId id="31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u="sng">
                <a:solidFill>
                  <a:srgbClr val="C00000"/>
                </a:solidFill>
              </a:defRPr>
            </a:pPr>
            <a:r>
              <a:rPr lang="ru-RU" sz="2000" u="sng" dirty="0">
                <a:solidFill>
                  <a:srgbClr val="C00000"/>
                </a:solidFill>
              </a:rPr>
              <a:t>Структура нагрузок</a:t>
            </a:r>
            <a:endParaRPr lang="en-US" sz="2000" u="sng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2.091666666666667E-2"/>
          <c:y val="2.777777777777790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78E-2"/>
          <c:y val="0.29211298947248715"/>
          <c:w val="0.81388888888888966"/>
          <c:h val="0.59340741215707993"/>
        </c:manualLayout>
      </c:layout>
      <c:pie3DChart>
        <c:varyColors val="1"/>
        <c:ser>
          <c:idx val="0"/>
          <c:order val="0"/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2215157480314974"/>
                  <c:y val="9.7769028871391261E-4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соб</a:t>
                    </a:r>
                    <a:r>
                      <a:rPr lang="ru-RU" dirty="0" smtClean="0"/>
                      <a:t>. </a:t>
                    </a:r>
                    <a:r>
                      <a:rPr lang="ru-RU" dirty="0"/>
                      <a:t>вес
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1529068241469834"/>
                  <c:y val="0.156403161234330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кровля</a:t>
                    </a:r>
                  </a:p>
                  <a:p>
                    <a:r>
                      <a:rPr lang="ru-RU" dirty="0" smtClean="0"/>
                      <a:t>20</a:t>
                    </a:r>
                    <a:r>
                      <a:rPr lang="ru-RU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5.798140857392832E-2"/>
                  <c:y val="-2.127809451733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плиты</a:t>
                    </a:r>
                    <a:r>
                      <a:rPr lang="ru-RU" dirty="0"/>
                      <a:t>
24%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1.8894138232720951E-2"/>
                  <c:y val="-0.2621576990376203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снег</a:t>
                    </a:r>
                  </a:p>
                  <a:p>
                    <a:r>
                      <a:rPr lang="ru-RU"/>
                      <a:t>52%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Лист1!$D$5:$D$8</c:f>
              <c:strCache>
                <c:ptCount val="4"/>
                <c:pt idx="0">
                  <c:v>С. Вес</c:v>
                </c:pt>
                <c:pt idx="1">
                  <c:v>Плиты</c:v>
                </c:pt>
                <c:pt idx="2">
                  <c:v>Кроля</c:v>
                </c:pt>
                <c:pt idx="3">
                  <c:v>Снег</c:v>
                </c:pt>
              </c:strCache>
            </c:strRef>
          </c:cat>
          <c:val>
            <c:numRef>
              <c:f>Лист1!$E$5:$E$8</c:f>
              <c:numCache>
                <c:formatCode>General</c:formatCode>
                <c:ptCount val="4"/>
                <c:pt idx="0">
                  <c:v>0.25</c:v>
                </c:pt>
                <c:pt idx="1">
                  <c:v>1.2</c:v>
                </c:pt>
                <c:pt idx="2">
                  <c:v>1.5</c:v>
                </c:pt>
                <c:pt idx="3">
                  <c:v>3.2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735638625121052E-2"/>
          <c:y val="5.3739765674246126E-2"/>
          <c:w val="0.88300423147578577"/>
          <c:h val="0.70362568029814299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плит учитываются в работе фермы</c:v>
                </c:pt>
              </c:strCache>
            </c:strRef>
          </c:tx>
          <c:spPr>
            <a:ln w="19050" cap="rnd">
              <a:solidFill>
                <a:schemeClr val="accent6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6">
                    <a:alpha val="60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7579563239612782E-3"/>
                  <c:y val="-7.2757807346492523E-2"/>
                </c:manualLayout>
              </c:layout>
              <c:showVal val="1"/>
            </c:dLbl>
            <c:dLbl>
              <c:idx val="3"/>
              <c:layout>
                <c:manualLayout>
                  <c:x val="-0.11406220918389399"/>
                  <c:y val="-5.0530825800469067E-2"/>
                </c:manualLayout>
              </c:layout>
              <c:showVal val="1"/>
            </c:dLbl>
            <c:dLbl>
              <c:idx val="4"/>
              <c:layout>
                <c:manualLayout>
                  <c:x val="-8.2512949258931281E-2"/>
                  <c:y val="3.5165844027944412E-2"/>
                </c:manualLayout>
              </c:layout>
              <c:showVal val="1"/>
            </c:dLbl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xVal>
          <c:yVal>
            <c:numRef>
              <c:f>Лист1!$B$2:$B$12</c:f>
              <c:numCache>
                <c:formatCode>General</c:formatCode>
                <c:ptCount val="11"/>
                <c:pt idx="0">
                  <c:v>-2.0299999999999998</c:v>
                </c:pt>
                <c:pt idx="1">
                  <c:v>-46.67</c:v>
                </c:pt>
                <c:pt idx="2">
                  <c:v>-66.410000000000025</c:v>
                </c:pt>
                <c:pt idx="3">
                  <c:v>-46.660000000000011</c:v>
                </c:pt>
                <c:pt idx="4">
                  <c:v>-2.0299999999999998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учета плит</c:v>
                </c:pt>
              </c:strCache>
            </c:strRef>
          </c:tx>
          <c:spPr>
            <a:ln w="19050" cap="rnd">
              <a:solidFill>
                <a:schemeClr val="accent2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5">
                    <a:alpha val="60000"/>
                  </a:schemeClr>
                </a:solidFill>
              </a:ln>
              <a:effectLst/>
            </c:spPr>
          </c:marker>
          <c:dPt>
            <c:idx val="2"/>
            <c:marker>
              <c:spPr>
                <a:solidFill>
                  <a:schemeClr val="accent2"/>
                </a:solidFill>
                <a:ln w="38100">
                  <a:solidFill>
                    <a:schemeClr val="accent5">
                      <a:alpha val="60000"/>
                    </a:schemeClr>
                  </a:solidFill>
                </a:ln>
                <a:effectLst/>
              </c:spPr>
            </c:marker>
          </c:dPt>
          <c:dLbls>
            <c:dLbl>
              <c:idx val="0"/>
              <c:layout>
                <c:manualLayout>
                  <c:x val="-9.7074057951684247E-3"/>
                  <c:y val="9.37755840745184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-2.1</a:t>
                    </a:r>
                    <a:r>
                      <a:rPr lang="ru-RU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11406201809322855"/>
                  <c:y val="5.860974004657399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-51.38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1031825295845163E-2"/>
                  <c:y val="3.118191743421118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84380012529130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-51.4</a:t>
                    </a:r>
                    <a:r>
                      <a:rPr lang="ru-RU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3.6402771731881452E-2"/>
                  <c:y val="0.12894112043978534"/>
                </c:manualLayout>
              </c:layout>
              <c:showVal val="1"/>
            </c:dLbl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xVal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xVal>
          <c:yVal>
            <c:numRef>
              <c:f>Лист1!$C$2:$C$12</c:f>
              <c:numCache>
                <c:formatCode>General</c:formatCode>
                <c:ptCount val="11"/>
                <c:pt idx="0">
                  <c:v>-2.19</c:v>
                </c:pt>
                <c:pt idx="1">
                  <c:v>-52.33</c:v>
                </c:pt>
                <c:pt idx="2">
                  <c:v>-73.169999999999987</c:v>
                </c:pt>
                <c:pt idx="3">
                  <c:v>-51.4</c:v>
                </c:pt>
                <c:pt idx="4">
                  <c:v>-2.1800000000000002</c:v>
                </c:pt>
              </c:numCache>
            </c:numRef>
          </c:yVal>
          <c:smooth val="1"/>
        </c:ser>
        <c:axId val="133187456"/>
        <c:axId val="133188992"/>
      </c:scatterChart>
      <c:valAx>
        <c:axId val="133187456"/>
        <c:scaling>
          <c:orientation val="minMax"/>
          <c:max val="24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tickLblPos val="low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88992"/>
        <c:crosses val="autoZero"/>
        <c:crossBetween val="midCat"/>
        <c:majorUnit val="4"/>
      </c:valAx>
      <c:valAx>
        <c:axId val="133188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87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4496688374127E-2"/>
          <c:y val="0.86685909259228566"/>
          <c:w val="0.75593614795773356"/>
          <c:h val="6.577415187856504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3175"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0989-5EE8-4D03-9A44-693BC7B184F3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818A-1789-486A-A1BB-3959B2DE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60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505D-1083-4CDF-B5D9-F2B2952EEAE5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2FCA-D5CA-4565-9A28-60467A6F3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6439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Расчетное обоснование</a:t>
            </a:r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усиления элементов и узлов стальных конструкций</a:t>
            </a:r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применением средств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SCAD Office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А.А. Семенов, УГНТУ, г. Уфа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736"/>
            <a:ext cx="7429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2</a:t>
            </a:r>
            <a:endParaRPr lang="en-US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Выявление резервов несущей способности металлических ферм при учете совместной работы с плитами покрытия</a:t>
            </a:r>
            <a:endParaRPr lang="ru-RU" sz="4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802"/>
          <a:stretch>
            <a:fillRect/>
          </a:stretch>
        </p:blipFill>
        <p:spPr bwMode="auto">
          <a:xfrm>
            <a:off x="928662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715008" y="2857496"/>
            <a:ext cx="1785950" cy="114300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4071942"/>
            <a:ext cx="2000264" cy="264320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0720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143249"/>
            <a:ext cx="592932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7141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Традиционный подход к расчету регулярных каркасов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572000" y="1000108"/>
          <a:ext cx="45720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4643446"/>
            <a:ext cx="29484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 таком подходе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структура нагрузки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не влияет на усилия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в элементах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430" t="10222" r="3134" b="14117"/>
          <a:stretch/>
        </p:blipFill>
        <p:spPr>
          <a:xfrm>
            <a:off x="0" y="928670"/>
            <a:ext cx="4009900" cy="268729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10142" t="24351" r="7781" b="29302"/>
          <a:stretch/>
        </p:blipFill>
        <p:spPr>
          <a:xfrm>
            <a:off x="4143372" y="928670"/>
            <a:ext cx="5000628" cy="271464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print"/>
          <a:srcRect l="4859" t="18673" r="16549" b="30755"/>
          <a:stretch/>
        </p:blipFill>
        <p:spPr>
          <a:xfrm>
            <a:off x="-32" y="3714752"/>
            <a:ext cx="4857752" cy="3143248"/>
          </a:xfrm>
          <a:prstGeom prst="snip1Rect">
            <a:avLst>
              <a:gd name="adj" fmla="val 92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03805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КЭ модель плиты из объемных элементов со стержневой арматурой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</a:rPr>
              <a:t>ПГ по ГОСТ 22701.0-77* )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1172661">
            <a:off x="149669" y="4781415"/>
            <a:ext cx="1084240" cy="17758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252763">
            <a:off x="2553584" y="4384485"/>
            <a:ext cx="1254686" cy="19171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29190" y="3929066"/>
            <a:ext cx="40709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Сжатие верхнего пояса</a:t>
            </a:r>
          </a:p>
          <a:p>
            <a:pPr algn="ctr"/>
            <a:r>
              <a:rPr lang="ru-RU" sz="2400" b="1" dirty="0" smtClean="0"/>
              <a:t> происходит  совместно</a:t>
            </a:r>
          </a:p>
          <a:p>
            <a:pPr algn="ctr"/>
            <a:r>
              <a:rPr lang="ru-RU" sz="2400" b="1" dirty="0" smtClean="0"/>
              <a:t> с деформированием плиты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Плита становится элементом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расчетной схемы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3"/>
            <a:ext cx="7929618" cy="60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Фермы из парных уголков пролетом 24 м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по серии 1.480.2-10/88.2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5725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566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Модель расчетной схемы пространственного каркаса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6" y="428604"/>
            <a:ext cx="910944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0"/>
            <a:ext cx="496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Результаты сравнительного расчета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357958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Выявление резервов несущей способности следует рассматривать как способ усиления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6017286" cy="395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44291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485775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43636" y="714356"/>
            <a:ext cx="282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Деформированная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схема модели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626" y="1"/>
            <a:ext cx="558037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6627"/>
            <a:ext cx="6072198" cy="324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 rot="512681">
            <a:off x="5572089" y="1500768"/>
            <a:ext cx="1436752" cy="214314"/>
          </a:xfrm>
          <a:prstGeom prst="rightArrow">
            <a:avLst>
              <a:gd name="adj1" fmla="val 50000"/>
              <a:gd name="adj2" fmla="val 14252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42098">
            <a:off x="3221965" y="5210429"/>
            <a:ext cx="1357809" cy="214314"/>
          </a:xfrm>
          <a:prstGeom prst="rightArrow">
            <a:avLst>
              <a:gd name="adj1" fmla="val 50000"/>
              <a:gd name="adj2" fmla="val 14252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1096285">
            <a:off x="1435511" y="4985401"/>
            <a:ext cx="1315071" cy="214314"/>
          </a:xfrm>
          <a:prstGeom prst="rightArrow">
            <a:avLst>
              <a:gd name="adj1" fmla="val 50000"/>
              <a:gd name="adj2" fmla="val 14252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1571612"/>
            <a:ext cx="33575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При техническом освидетельствовании</a:t>
            </a:r>
          </a:p>
          <a:p>
            <a:pPr algn="ctr"/>
            <a:r>
              <a:rPr lang="ru-RU" sz="2200" b="1" dirty="0" smtClean="0"/>
              <a:t>конструкций метод монтажа плит покрытия</a:t>
            </a:r>
          </a:p>
          <a:p>
            <a:pPr algn="ctr"/>
            <a:r>
              <a:rPr lang="ru-RU" sz="2200" b="1" dirty="0" smtClean="0"/>
              <a:t>определить невозможно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2852"/>
            <a:ext cx="35004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</a:rPr>
              <a:t>Следует учитывать порядок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</a:rPr>
              <a:t>включения в работу плит при возведении здания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4214818"/>
            <a:ext cx="30718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Необходимо решать две задачи в режиме </a:t>
            </a:r>
          </a:p>
          <a:p>
            <a:pPr algn="ctr"/>
            <a:r>
              <a:rPr lang="ru-RU" sz="2300" b="1" dirty="0" smtClean="0"/>
              <a:t>«МОНТАЖ» </a:t>
            </a:r>
          </a:p>
          <a:p>
            <a:pPr algn="ctr"/>
            <a:r>
              <a:rPr lang="ru-RU" sz="2300" b="1" dirty="0" smtClean="0"/>
              <a:t>Принимать менее</a:t>
            </a:r>
          </a:p>
          <a:p>
            <a:pPr algn="ctr"/>
            <a:r>
              <a:rPr lang="ru-RU" sz="2300" b="1" dirty="0" smtClean="0"/>
              <a:t>выгодное решение</a:t>
            </a:r>
            <a:endParaRPr lang="ru-RU" sz="2300" b="1" dirty="0"/>
          </a:p>
        </p:txBody>
      </p:sp>
      <p:sp>
        <p:nvSpPr>
          <p:cNvPr id="10" name="Стрелка вправо 9"/>
          <p:cNvSpPr/>
          <p:nvPr/>
        </p:nvSpPr>
        <p:spPr>
          <a:xfrm rot="701931">
            <a:off x="7436983" y="1851512"/>
            <a:ext cx="1373483" cy="214314"/>
          </a:xfrm>
          <a:prstGeom prst="rightArrow">
            <a:avLst>
              <a:gd name="adj1" fmla="val 50000"/>
              <a:gd name="adj2" fmla="val 14252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14488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3</a:t>
            </a:r>
            <a:endParaRPr lang="en-US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itchFamily="34" charset="0"/>
              </a:rPr>
              <a:t>Усиление изгибаемого элемента увеличением сечения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Уже аксиомами стали стратегические задачи по модернизации высшего строительного образования при переходе на новые образовательные стандарты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среди которых отметим следующие: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Оснащение вуза учебно-лабораторным оборудованием,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учебно-методической литературой, современными программными  продуктами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требованиями федеральных государственных образовательных стандартов высшего профессионального образования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планового повышения квалификации профессорско-преподавательского состава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реализации федеральных государственных образовательных стандартов высшего профессионального образования.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поддержки и развития инновационных образовательных технологий, ориентированных на подготовку конкурентоспособных специалистов и гармонично развитой личности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2357430"/>
          <a:ext cx="7358115" cy="2000264"/>
        </p:xfrm>
        <a:graphic>
          <a:graphicData uri="http://schemas.openxmlformats.org/drawingml/2006/table">
            <a:tbl>
              <a:tblPr/>
              <a:tblGrid>
                <a:gridCol w="310048"/>
                <a:gridCol w="3141613"/>
                <a:gridCol w="901672"/>
                <a:gridCol w="901672"/>
                <a:gridCol w="1121553"/>
                <a:gridCol w="981557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нагрузки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Норм.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Кн/м</a:t>
                      </a:r>
                      <a:r>
                        <a:rPr lang="ru-RU" sz="1600" b="1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Коэфф.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γ</a:t>
                      </a:r>
                      <a:r>
                        <a:rPr lang="en-US" sz="1600" b="1" baseline="-250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Расчетн.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Кн/м</a:t>
                      </a:r>
                      <a:r>
                        <a:rPr lang="ru-RU" sz="1600" b="1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Погонн.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Кн/м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Постоянная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,18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,46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14,64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Временная снеговая (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район)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,41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,58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3,48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Дополнительная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6,6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повышенная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5,41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6,68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40,08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357166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Балки покрытия одноэтажного производственного здания сечением I50БС1 (ТУ  01412851.001-95) пролетом </a:t>
            </a:r>
            <a:r>
              <a:rPr lang="en-US" sz="2400" b="1" dirty="0" smtClean="0"/>
              <a:t>L </a:t>
            </a:r>
            <a:r>
              <a:rPr lang="ru-RU" sz="2400" b="1" dirty="0" smtClean="0"/>
              <a:t>= 9,6м, расположенные с шагом В =6,0м,  воспринимают нагрузки, приведенные в таблице. Материал балки сталь С245.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643446"/>
            <a:ext cx="2714644" cy="204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643446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997131" cy="107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128588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928934"/>
            <a:ext cx="12144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214290"/>
            <a:ext cx="583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Экспертиза балки в программе КРИСТАЛЛ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000240"/>
            <a:ext cx="322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Проверка в программе</a:t>
            </a:r>
          </a:p>
          <a:p>
            <a:r>
              <a:rPr lang="ru-RU" sz="2400" b="1" dirty="0" smtClean="0"/>
              <a:t>Конструктор сечений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000372"/>
            <a:ext cx="271464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817570"/>
            <a:ext cx="4500594" cy="204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000372"/>
            <a:ext cx="27860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3438" y="2071678"/>
            <a:ext cx="3495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Модель из оболочечных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 элементов в </a:t>
            </a:r>
            <a:r>
              <a:rPr lang="en-US" sz="2400" b="1" dirty="0" smtClean="0"/>
              <a:t>SCAD</a:t>
            </a:r>
            <a:endParaRPr lang="ru-RU" sz="2400" b="1" dirty="0"/>
          </a:p>
        </p:txBody>
      </p:sp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857232"/>
            <a:ext cx="3957991" cy="10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1867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71802" y="142852"/>
          <a:ext cx="5938202" cy="6572295"/>
        </p:xfrm>
        <a:graphic>
          <a:graphicData uri="http://schemas.openxmlformats.org/drawingml/2006/table">
            <a:tbl>
              <a:tblPr/>
              <a:tblGrid>
                <a:gridCol w="1935688"/>
                <a:gridCol w="1999061"/>
                <a:gridCol w="2003453"/>
              </a:tblGrid>
              <a:tr h="878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 стадия (постоянная нагрузка) с "мнимым" элементом усиления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 стадия (снеговая и </a:t>
                      </a:r>
                      <a:r>
                        <a:rPr lang="ru-RU" sz="1400" b="1" dirty="0" err="1">
                          <a:latin typeface="+mn-lt"/>
                          <a:ea typeface="Calibri"/>
                          <a:cs typeface="Times New Roman"/>
                        </a:rPr>
                        <a:t>дополнительн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. нагрузка) с усилением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Суммарная двух стадий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(результат вариации)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ru-RU" sz="1800" b="0" baseline="-25000" dirty="0" err="1">
                          <a:latin typeface="+mn-lt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 = 9,44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+mn-lt"/>
                          <a:ea typeface="Calibri"/>
                          <a:cs typeface="Times New Roman"/>
                        </a:rPr>
                        <a:t>Кн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/см</a:t>
                      </a:r>
                      <a:r>
                        <a:rPr lang="ru-RU" sz="1800" b="0" baseline="30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ru-RU" sz="1800" b="0" baseline="-25000" dirty="0" err="1">
                          <a:latin typeface="+mn-lt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ru-RU" sz="1800" b="0" dirty="0" err="1">
                          <a:latin typeface="+mn-lt"/>
                          <a:ea typeface="Calibri"/>
                          <a:cs typeface="Times New Roman"/>
                        </a:rPr>
                        <a:t>Кн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/см</a:t>
                      </a:r>
                      <a:r>
                        <a:rPr lang="ru-RU" sz="1800" b="0" baseline="30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ru-RU" sz="1800" b="0" baseline="-25000" dirty="0" err="1">
                          <a:latin typeface="+mn-lt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en-US" sz="1800" b="0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57 </a:t>
                      </a:r>
                      <a:r>
                        <a:rPr lang="ru-RU" sz="1800" b="0" dirty="0" err="1">
                          <a:latin typeface="+mn-lt"/>
                          <a:ea typeface="Calibri"/>
                          <a:cs typeface="Times New Roman"/>
                        </a:rPr>
                        <a:t>Кн</a:t>
                      </a:r>
                      <a:r>
                        <a:rPr lang="ru-RU" sz="1800" b="0" dirty="0">
                          <a:latin typeface="+mn-lt"/>
                          <a:ea typeface="Calibri"/>
                          <a:cs typeface="Times New Roman"/>
                        </a:rPr>
                        <a:t>/см</a:t>
                      </a:r>
                      <a:r>
                        <a:rPr lang="ru-RU" sz="1800" b="0" baseline="30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22" name="Рисунок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071546"/>
            <a:ext cx="1774825" cy="2214578"/>
          </a:xfrm>
          <a:prstGeom prst="rect">
            <a:avLst/>
          </a:prstGeom>
          <a:noFill/>
        </p:spPr>
      </p:pic>
      <p:pic>
        <p:nvPicPr>
          <p:cNvPr id="9221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1858963" cy="2214578"/>
          </a:xfrm>
          <a:prstGeom prst="rect">
            <a:avLst/>
          </a:prstGeom>
          <a:noFill/>
        </p:spPr>
      </p:pic>
      <p:pic>
        <p:nvPicPr>
          <p:cNvPr id="9220" name="Рисунок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071546"/>
            <a:ext cx="1798638" cy="2214578"/>
          </a:xfrm>
          <a:prstGeom prst="rect">
            <a:avLst/>
          </a:prstGeom>
          <a:noFill/>
        </p:spPr>
      </p:pic>
      <p:pic>
        <p:nvPicPr>
          <p:cNvPr id="9219" name="Рисунок 40"/>
          <p:cNvPicPr>
            <a:picLocks noChangeAspect="1" noChangeArrowheads="1"/>
          </p:cNvPicPr>
          <p:nvPr/>
        </p:nvPicPr>
        <p:blipFill>
          <a:blip r:embed="rId6" cstate="print"/>
          <a:srcRect l="13274" t="21455" r="2049" b="3227"/>
          <a:stretch>
            <a:fillRect/>
          </a:stretch>
        </p:blipFill>
        <p:spPr bwMode="auto">
          <a:xfrm rot="5400000">
            <a:off x="2699151" y="4015965"/>
            <a:ext cx="2674128" cy="1643075"/>
          </a:xfrm>
          <a:prstGeom prst="rect">
            <a:avLst/>
          </a:prstGeom>
          <a:noFill/>
        </p:spPr>
      </p:pic>
      <p:pic>
        <p:nvPicPr>
          <p:cNvPr id="9218" name="Рисунок 58"/>
          <p:cNvPicPr>
            <a:picLocks noChangeAspect="1" noChangeArrowheads="1"/>
          </p:cNvPicPr>
          <p:nvPr/>
        </p:nvPicPr>
        <p:blipFill>
          <a:blip r:embed="rId7" cstate="print"/>
          <a:srcRect l="12939" t="22519" r="2333" b="3056"/>
          <a:stretch>
            <a:fillRect/>
          </a:stretch>
        </p:blipFill>
        <p:spPr bwMode="auto">
          <a:xfrm rot="5400000">
            <a:off x="4679158" y="3964784"/>
            <a:ext cx="2643204" cy="1714512"/>
          </a:xfrm>
          <a:prstGeom prst="rect">
            <a:avLst/>
          </a:prstGeom>
          <a:noFill/>
        </p:spPr>
      </p:pic>
      <p:pic>
        <p:nvPicPr>
          <p:cNvPr id="9217" name="Рисунок 55"/>
          <p:cNvPicPr>
            <a:picLocks noChangeAspect="1" noChangeArrowheads="1"/>
          </p:cNvPicPr>
          <p:nvPr/>
        </p:nvPicPr>
        <p:blipFill>
          <a:blip r:embed="rId8" cstate="print"/>
          <a:srcRect l="13295" t="26459" r="2313" b="3635"/>
          <a:stretch>
            <a:fillRect/>
          </a:stretch>
        </p:blipFill>
        <p:spPr bwMode="auto">
          <a:xfrm rot="5400000">
            <a:off x="6643702" y="4000504"/>
            <a:ext cx="2643205" cy="16430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21429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Модель усиленная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из оболочечных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 элементов в </a:t>
            </a:r>
            <a:r>
              <a:rPr lang="en-US" sz="2000" b="1" dirty="0" smtClean="0"/>
              <a:t>SCAD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29264"/>
            <a:ext cx="3186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Результаты расчета в </a:t>
            </a:r>
            <a:r>
              <a:rPr lang="en-US" sz="2000" b="1" dirty="0" smtClean="0"/>
              <a:t>SCAD</a:t>
            </a:r>
          </a:p>
          <a:p>
            <a:pPr algn="ctr"/>
            <a:r>
              <a:rPr lang="ru-RU" sz="2000" b="1" dirty="0" smtClean="0"/>
              <a:t>с использованием режима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Вариации моделей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742789">
            <a:off x="1385215" y="4831336"/>
            <a:ext cx="1643074" cy="285752"/>
          </a:xfrm>
          <a:prstGeom prst="rightArrow">
            <a:avLst>
              <a:gd name="adj1" fmla="val 50000"/>
              <a:gd name="adj2" fmla="val 138073"/>
            </a:avLst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85860"/>
            <a:ext cx="7429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itchFamily="34" charset="0"/>
              </a:rPr>
              <a:t>Усиление балок</a:t>
            </a:r>
            <a:endParaRPr lang="en-US" sz="4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itchFamily="34" charset="0"/>
              </a:rPr>
              <a:t> изменением</a:t>
            </a:r>
            <a:endParaRPr lang="en-US" sz="4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itchFamily="34" charset="0"/>
              </a:rPr>
              <a:t> расчетной схемы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7"/>
            <a:ext cx="4521657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635"/>
          <a:stretch>
            <a:fillRect/>
          </a:stretch>
        </p:blipFill>
        <p:spPr bwMode="auto">
          <a:xfrm>
            <a:off x="4627208" y="1357298"/>
            <a:ext cx="451679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786454"/>
            <a:ext cx="8743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Многообразие способов усиления балок путем изменения расчетной схемы</a:t>
            </a:r>
          </a:p>
          <a:p>
            <a:pPr algn="ctr"/>
            <a:r>
              <a:rPr lang="ru-RU" sz="2000" b="1" dirty="0" smtClean="0"/>
              <a:t>обусловлено невозможностью определения однозначно лучшего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428604"/>
            <a:ext cx="6732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Наиболее распространенные способы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835824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83582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142852"/>
            <a:ext cx="492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РАСЧЕТНАЯ СХЕМА (ОБОБЩЕННАЯ)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643182"/>
            <a:ext cx="734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Назначение групп конструктивных элементов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9"/>
            <a:ext cx="27860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27860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27860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86388"/>
            <a:ext cx="27860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642918"/>
            <a:ext cx="2828822" cy="13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214554"/>
            <a:ext cx="285752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714752"/>
            <a:ext cx="28575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5286388"/>
            <a:ext cx="285752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642919"/>
            <a:ext cx="285748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2214554"/>
            <a:ext cx="28574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12" y="3714753"/>
            <a:ext cx="28574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86512" y="5286388"/>
            <a:ext cx="28574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714744" y="142852"/>
            <a:ext cx="1973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/>
                <a:cs typeface="Times New Roman"/>
              </a:rPr>
              <a:t>Короткий подкос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142852"/>
            <a:ext cx="189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Длинный подкос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42852"/>
            <a:ext cx="178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/>
                <a:cs typeface="Times New Roman"/>
              </a:rPr>
              <a:t>Исходная схема</a:t>
            </a:r>
            <a:endParaRPr lang="ru-RU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4356"/>
            <a:ext cx="278604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27860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27860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4950"/>
            <a:ext cx="27860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714356"/>
            <a:ext cx="29289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214554"/>
            <a:ext cx="292895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3714752"/>
            <a:ext cx="29289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5214950"/>
            <a:ext cx="292895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714357"/>
            <a:ext cx="292892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2214554"/>
            <a:ext cx="292892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3714752"/>
            <a:ext cx="29289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5214950"/>
            <a:ext cx="292892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214290"/>
            <a:ext cx="281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Одностоечный шпренгель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14290"/>
            <a:ext cx="276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Двухстоечный</a:t>
            </a:r>
            <a:r>
              <a:rPr lang="ru-RU" b="1" dirty="0" smtClean="0"/>
              <a:t> шпренгель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214290"/>
            <a:ext cx="265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Дополнительные стойки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85728"/>
            <a:ext cx="7024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режима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Вариация моделей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86439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546"/>
            <a:ext cx="564414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7000892" y="4786322"/>
            <a:ext cx="1000132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 flipV="1">
            <a:off x="428596" y="5072074"/>
            <a:ext cx="1857388" cy="1000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 flipV="1">
            <a:off x="6286512" y="1857364"/>
            <a:ext cx="1500198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2357430"/>
            <a:ext cx="1357322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1500174"/>
            <a:ext cx="1643074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2" idx="1"/>
          </p:cNvCxnSpPr>
          <p:nvPr/>
        </p:nvCxnSpPr>
        <p:spPr>
          <a:xfrm rot="10800000" flipV="1">
            <a:off x="2285984" y="1607330"/>
            <a:ext cx="4071966" cy="3536181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285984" y="5143512"/>
            <a:ext cx="1500198" cy="42862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6393669" y="3464719"/>
            <a:ext cx="2643206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2" y="5214950"/>
            <a:ext cx="2500330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4291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44291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4429123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071810"/>
            <a:ext cx="44291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72074"/>
            <a:ext cx="450056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5072074"/>
            <a:ext cx="44291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00430" y="2643182"/>
            <a:ext cx="189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Длинный подкос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571480"/>
            <a:ext cx="1973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/>
                <a:cs typeface="Times New Roman"/>
              </a:rPr>
              <a:t>Короткий подкос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4643446"/>
            <a:ext cx="281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Одностоечный шпренгель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36" y="71414"/>
            <a:ext cx="396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СУММАРНЫЕ ЭПЮРЫ М и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57232"/>
          <a:ext cx="9143999" cy="5825882"/>
        </p:xfrm>
        <a:graphic>
          <a:graphicData uri="http://schemas.openxmlformats.org/drawingml/2006/table">
            <a:tbl>
              <a:tblPr/>
              <a:tblGrid>
                <a:gridCol w="359969"/>
                <a:gridCol w="1381745"/>
                <a:gridCol w="580571"/>
                <a:gridCol w="2830286"/>
                <a:gridCol w="3991428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дисциплины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Объем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з.е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 дисциплины (выдержка)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Формируемые компетенции</a:t>
                      </a:r>
                    </a:p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(общие для всех дисциплин)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Обследование и испытание зданий и сооружений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навыков в проведении обследования и испытания  строительных конструкций зданий и сооружений</a:t>
                      </a:r>
                      <a:r>
                        <a:rPr lang="ru-RU" sz="1200" b="1" dirty="0">
                          <a:solidFill>
                            <a:srgbClr val="99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 в выполнении поверочных расчетов строительных конструкций с учетом дефектов и повреждений; в выполнении анализа технического состояния </a:t>
                      </a:r>
                      <a:r>
                        <a:rPr lang="ru-RU" sz="1200" b="1" dirty="0" smtClean="0">
                          <a:solidFill>
                            <a:srgbClr val="99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обследованных </a:t>
                      </a:r>
                      <a:r>
                        <a:rPr lang="ru-RU" sz="1200" b="1" dirty="0">
                          <a:solidFill>
                            <a:srgbClr val="99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конструкций.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владение культурой мышления, способность к обобщению, анализу, восприятию информации,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постановке цели и выбору пути ее достижения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ОК-1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кооперация с коллегами, работа в коллективе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ОК-3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находить организационные управленческие решения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в нестандартных ситуациях и готовность нести за них ответственность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ОК-4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стремление к саморазвитию, повышению своей квалификации и мастерства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ОК-6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умение критически оценивать свои достоинства и недостатки, выбор средств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самосовершенствования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ОК-7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применение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методов теоретического и экспериментального исследования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профессиональной деятельности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ПК-1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владение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основными методами, способами и средствами получения, хранения, переработки информации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ПК-4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формулировать цели и задачи проектирования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выявления приоритетов и решения задач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ПК-9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 marL="97790" indent="-9779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к разработке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проектов усиления строительных конструкций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ПК-10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к творческому самовыражению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при усилении строительных конструкций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ПК-11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способность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использовать современные информационные технологии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ПК-12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Основные методы расчета строительных конструкций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знаний и умений по применению общих положений метода расчета строительных конструкций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4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Технические вопросы реконструкции и усиления зданий и сооружений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Научить обучающихся основным особенностям оценки технического состояния конструкций существующих зданий 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сооружений</a:t>
                      </a:r>
                      <a:r>
                        <a:rPr lang="ru-RU" sz="1200" b="1" dirty="0" smtClean="0">
                          <a:solidFill>
                            <a:srgbClr val="99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расчета и проектирования усиления конструкций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гражданских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промышленных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ведению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предпроектных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исследований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Эксплуатация и техническое обслуживание зданий и сооружений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Получение студентами теоретических и практических навыков, необходимых специалистам для </a:t>
                      </a:r>
                      <a:r>
                        <a:rPr lang="ru-RU" sz="12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обоснования и принятия решений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связанных с созданием наилучших жилищно-бытовых условий проживания людей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Реконструкция зданий, сооружений и застройки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810260" algn="l"/>
                        </a:tabLst>
                      </a:pPr>
                      <a:r>
                        <a:rPr lang="ru-RU" sz="12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Профессиональное отношение к решению задач по проектированию </a:t>
                      </a:r>
                      <a:r>
                        <a:rPr lang="ru-RU" sz="1200" b="1" dirty="0" smtClean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реконструкции </a:t>
                      </a:r>
                      <a:r>
                        <a:rPr lang="ru-RU" sz="12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зданий и сооружений</a:t>
                      </a:r>
                    </a:p>
                  </a:txBody>
                  <a:tcPr marL="25685" marR="25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0"/>
            <a:ext cx="3902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</a:rPr>
              <a:t>Дисциплины по выбору блока Б3</a:t>
            </a:r>
            <a:endParaRPr lang="ru-RU" sz="20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45005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35768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45005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636"/>
            <a:ext cx="43576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000636"/>
            <a:ext cx="45005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43240" y="642918"/>
            <a:ext cx="276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Двухстоечный</a:t>
            </a:r>
            <a:r>
              <a:rPr lang="ru-RU" b="1" dirty="0" smtClean="0"/>
              <a:t> шпренгель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786058"/>
            <a:ext cx="265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Дополнительные стойки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4572008"/>
            <a:ext cx="241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Замыкание шарниров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142852"/>
            <a:ext cx="396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СУММАРНЫЕ ЭПЮРЫ М и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142984"/>
            <a:ext cx="43576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85794"/>
          <a:ext cx="8858281" cy="4286282"/>
        </p:xfrm>
        <a:graphic>
          <a:graphicData uri="http://schemas.openxmlformats.org/drawingml/2006/table">
            <a:tbl>
              <a:tblPr/>
              <a:tblGrid>
                <a:gridCol w="989074"/>
                <a:gridCol w="2077921"/>
                <a:gridCol w="989074"/>
                <a:gridCol w="922269"/>
                <a:gridCol w="1046335"/>
                <a:gridCol w="1046335"/>
                <a:gridCol w="989074"/>
                <a:gridCol w="798199"/>
              </a:tblGrid>
              <a:tr h="30616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Вариант усиления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Усилия в элементах  каркаса после усиления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Колонна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K301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Балка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БС1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N, кН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M, кНм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M, кНм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N, кН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σ, кН/см</a:t>
                      </a:r>
                      <a:r>
                        <a:rPr lang="ru-RU" sz="18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800" b="1" baseline="-25000">
                          <a:latin typeface="Times New Roman"/>
                          <a:ea typeface="Calibri"/>
                          <a:cs typeface="Times New Roman"/>
                        </a:rPr>
                        <a:t>исп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Короткий подкос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-392,1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242,73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-8,18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13,98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0,58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Длинный подкос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-153,53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230,02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-11,58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13,20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0,55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Одностоечный шпренгель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-384,77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226,13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-137,97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14,14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0,59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Двухстоечный шпренгель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-387,77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257,44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-101,69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15,59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Дополнительные стойки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-238,19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175,47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9,99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0,42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Замыкание шарниров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-396,58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275,98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15,709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0,66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83" marR="64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5214950"/>
            <a:ext cx="78581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Оценивать рациональность того или иного варианта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 по значению коэффициента использования ограничений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 было бы неверным без учета затрат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 материалоемкости и трудоемкости каждого варианта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42852"/>
            <a:ext cx="302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РЕЗУЛЬТАТЫ РАСЧЕТА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1000108"/>
            <a:ext cx="607219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5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 Narrow" pitchFamily="34" charset="0"/>
              </a:rPr>
              <a:t>Усиление сварных узлов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 Narrow" pitchFamily="34" charset="0"/>
              </a:rPr>
              <a:t> металлических ферм</a:t>
            </a:r>
            <a:endParaRPr lang="ru-RU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ля ++ проусиление угловых\14-02\0.png"/>
          <p:cNvPicPr/>
          <p:nvPr/>
        </p:nvPicPr>
        <p:blipFill>
          <a:blip r:embed="rId2" cstate="print"/>
          <a:srcRect l="9082" t="22222" r="2409" b="21024"/>
          <a:stretch>
            <a:fillRect/>
          </a:stretch>
        </p:blipFill>
        <p:spPr bwMode="auto">
          <a:xfrm>
            <a:off x="214282" y="142852"/>
            <a:ext cx="3714776" cy="1714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SCAD ВСЕ\SCAD ч 8 Усиление\Пособие по усилению SCAD ч 8\Глава 4 Усиление узла фермы\Рисунки к главе усиление узла\4.1.png"/>
          <p:cNvPicPr/>
          <p:nvPr/>
        </p:nvPicPr>
        <p:blipFill>
          <a:blip r:embed="rId3" cstate="print"/>
          <a:srcRect l="6004" t="22440" b="22591"/>
          <a:stretch>
            <a:fillRect/>
          </a:stretch>
        </p:blipFill>
        <p:spPr bwMode="auto">
          <a:xfrm>
            <a:off x="0" y="2143116"/>
            <a:ext cx="4286248" cy="1928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SCAD ВСЕ\SCAD ч 8 Усиление\Пособие по усилению SCAD ч 8\Глава 4 Усиление узла фермы\Рисунки к главе усиление узла\4.2.png"/>
          <p:cNvPicPr/>
          <p:nvPr/>
        </p:nvPicPr>
        <p:blipFill>
          <a:blip r:embed="rId4" cstate="print"/>
          <a:srcRect l="5236" t="23965" b="24184"/>
          <a:stretch>
            <a:fillRect/>
          </a:stretch>
        </p:blipFill>
        <p:spPr bwMode="auto">
          <a:xfrm>
            <a:off x="4714876" y="2143116"/>
            <a:ext cx="4429124" cy="19288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SCAD ВСЕ\SCAD ч 8 Усиление\Пособие по усилению SCAD ч 8\Глава 4 Усиление узла фермы\Рисунки к главе усиление узла\4.3.png"/>
          <p:cNvPicPr/>
          <p:nvPr/>
        </p:nvPicPr>
        <p:blipFill>
          <a:blip r:embed="rId5" cstate="print"/>
          <a:srcRect l="5692" t="26797" r="13846" b="31808"/>
          <a:stretch>
            <a:fillRect/>
          </a:stretch>
        </p:blipFill>
        <p:spPr bwMode="auto">
          <a:xfrm>
            <a:off x="285720" y="4214818"/>
            <a:ext cx="3786182" cy="15716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SCAD ВСЕ\SCAD ч 8 Усиление\Пособие по усилению SCAD ч 8\Глава 4 Усиление узла фермы\Рисунки к главе усиление узла\4.4.png"/>
          <p:cNvPicPr/>
          <p:nvPr/>
        </p:nvPicPr>
        <p:blipFill>
          <a:blip r:embed="rId6" cstate="print"/>
          <a:srcRect l="9692" t="27233" r="21384" b="28758"/>
          <a:stretch>
            <a:fillRect/>
          </a:stretch>
        </p:blipFill>
        <p:spPr bwMode="auto">
          <a:xfrm>
            <a:off x="5072066" y="4214818"/>
            <a:ext cx="3643338" cy="16430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71604" y="621508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– существующий шов   </a:t>
            </a:r>
            <a:r>
              <a:rPr lang="ru-RU" sz="2400" b="1" dirty="0" smtClean="0">
                <a:solidFill>
                  <a:srgbClr val="C00000"/>
                </a:solidFill>
              </a:rPr>
              <a:t>2- усиливающий шов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1245" y="428604"/>
            <a:ext cx="5142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Наиболее распространенные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способы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9296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572008"/>
            <a:ext cx="7448396" cy="857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5016"/>
            <a:ext cx="7433268" cy="8032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1571604" y="357166"/>
            <a:ext cx="5742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Расчетные предпосылки для расчета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швов с усилением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SCAD ВСЕ\SCAD ч 8 Усиление\Пособие по усилению SCAD ч 8\Глава 4 Усиление узла фермы\Рисунки к главе усиление узла\4.5.1.png"/>
          <p:cNvPicPr/>
          <p:nvPr/>
        </p:nvPicPr>
        <p:blipFill>
          <a:blip r:embed="rId2" cstate="print"/>
          <a:srcRect l="15625" r="15625"/>
          <a:stretch>
            <a:fillRect/>
          </a:stretch>
        </p:blipFill>
        <p:spPr bwMode="auto">
          <a:xfrm>
            <a:off x="0" y="1500174"/>
            <a:ext cx="4429124" cy="47863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SCAD ВСЕ\SCAD ч 8 Усиление\Пособие по усилению SCAD ч 8\Глава 4 Усиление узла фермы\Рисунки к главе усиление узла\4.5.2.png"/>
          <p:cNvPicPr/>
          <p:nvPr/>
        </p:nvPicPr>
        <p:blipFill>
          <a:blip r:embed="rId3" cstate="print"/>
          <a:srcRect l="16163" r="17839"/>
          <a:stretch>
            <a:fillRect/>
          </a:stretch>
        </p:blipFill>
        <p:spPr bwMode="auto">
          <a:xfrm>
            <a:off x="4286248" y="1500174"/>
            <a:ext cx="4857752" cy="47863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357166"/>
            <a:ext cx="7091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Усреднение касательных напряжений среза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в угловых швах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785794"/>
            <a:ext cx="27146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lum bright="30000"/>
          </a:blip>
          <a:srcRect l="28000"/>
          <a:stretch>
            <a:fillRect/>
          </a:stretch>
        </p:blipFill>
        <p:spPr bwMode="auto">
          <a:xfrm>
            <a:off x="2786050" y="785794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lum bright="30000"/>
          </a:blip>
          <a:srcRect l="-30769" r="-7692"/>
          <a:stretch>
            <a:fillRect/>
          </a:stretch>
        </p:blipFill>
        <p:spPr bwMode="auto">
          <a:xfrm>
            <a:off x="2786050" y="2500306"/>
            <a:ext cx="928694" cy="10715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785794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785794"/>
            <a:ext cx="30003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714728"/>
            <a:ext cx="40004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4728"/>
            <a:ext cx="50006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142852"/>
            <a:ext cx="844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СОЗДАНИЕ МОДЕЛИ СВАРНОГО УЗЛА ФЕРМЫ ИЗ ОБЪЕМНЫХ ЭЛЕМЕНТОВ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571604" y="1357298"/>
            <a:ext cx="1071570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43042" y="2357430"/>
            <a:ext cx="264320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571604" y="2786058"/>
            <a:ext cx="1143008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00694" y="2500306"/>
            <a:ext cx="92869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251719" y="3749677"/>
            <a:ext cx="64294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4286248" y="4929198"/>
            <a:ext cx="100013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4286248" cy="20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42862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7310" y="4214818"/>
            <a:ext cx="4606690" cy="248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Для ++ проусиление угловых\Пособие по усилению SCAD ч 8\Глава 4 Усиление узла фермы\Attachments_s77@yandex.ru_2014-03-04_08-34-30\4.1_.png"/>
          <p:cNvPicPr/>
          <p:nvPr/>
        </p:nvPicPr>
        <p:blipFill>
          <a:blip r:embed="rId5" cstate="print"/>
          <a:srcRect t="26380" b="23926"/>
          <a:stretch>
            <a:fillRect/>
          </a:stretch>
        </p:blipFill>
        <p:spPr bwMode="auto">
          <a:xfrm>
            <a:off x="0" y="2000240"/>
            <a:ext cx="4714876" cy="20717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7422" y="142852"/>
            <a:ext cx="411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ИСХОДНОЕ СОСТОЯНИЕ УЗЛА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714356"/>
            <a:ext cx="46434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500562" cy="2571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9652"/>
            <a:ext cx="9144000" cy="26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761646" y="428604"/>
            <a:ext cx="4011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Распределение напряжений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по длине шва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643314"/>
            <a:ext cx="385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Сравнительные результаты</a:t>
            </a:r>
            <a:endParaRPr lang="ru-RU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ля ++ проусиление угловых\Пособие по усилению SCAD ч 8\Глава 4 Усиление узла фермы\Attachments_s77@yandex.ru_2014-03-04_08-34-30\4.2_.png"/>
          <p:cNvPicPr/>
          <p:nvPr/>
        </p:nvPicPr>
        <p:blipFill>
          <a:blip r:embed="rId2" cstate="print"/>
          <a:srcRect t="27914" b="28834"/>
          <a:stretch>
            <a:fillRect/>
          </a:stretch>
        </p:blipFill>
        <p:spPr bwMode="auto">
          <a:xfrm>
            <a:off x="0" y="1500174"/>
            <a:ext cx="46434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197" y="1500174"/>
            <a:ext cx="4324803" cy="204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14818"/>
            <a:ext cx="45005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Усиление удлинением шва на существующей </a:t>
            </a:r>
            <a:r>
              <a:rPr lang="ru-RU" sz="2400" b="1" dirty="0" err="1" smtClean="0">
                <a:solidFill>
                  <a:srgbClr val="C00000"/>
                </a:solidFill>
              </a:rPr>
              <a:t>фасонке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2230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Исходные данные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1000108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Модель расчетной схемы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3714752"/>
            <a:ext cx="2553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Поля напряжений </a:t>
            </a:r>
            <a:r>
              <a:rPr lang="en-US" sz="2000" b="1" dirty="0" err="1" smtClean="0"/>
              <a:t>Nx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714752"/>
            <a:ext cx="304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Деформированная схема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1</a:t>
            </a:r>
            <a:endParaRPr lang="en-US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 обрушения несущих металлических конструкций здания из легких металлических конструкций (ЛМК) с использованием ВК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SCAD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357686" cy="19288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4357686" cy="17859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4643438" cy="378621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857628"/>
            <a:ext cx="4643438" cy="300037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3649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Распределение напряжений среза</a:t>
            </a:r>
          </a:p>
          <a:p>
            <a:pPr algn="ctr"/>
            <a:r>
              <a:rPr lang="ru-RU" b="1" dirty="0" smtClean="0"/>
              <a:t> в усиленном шве и суммарные</a:t>
            </a:r>
          </a:p>
          <a:p>
            <a:pPr algn="ctr"/>
            <a:r>
              <a:rPr lang="ru-RU" b="1" dirty="0" smtClean="0"/>
              <a:t> по обушку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714752"/>
            <a:ext cx="3649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Распределение напряжений среза</a:t>
            </a:r>
          </a:p>
          <a:p>
            <a:pPr algn="ctr"/>
            <a:r>
              <a:rPr lang="ru-RU" b="1" dirty="0" smtClean="0"/>
              <a:t> в усиленном шве и суммарные</a:t>
            </a:r>
          </a:p>
          <a:p>
            <a:pPr algn="ctr"/>
            <a:r>
              <a:rPr lang="ru-RU" b="1" dirty="0" smtClean="0"/>
              <a:t> по перу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ля ++ проусиление угловых\Пособие по усилению SCAD ч 8\Глава 4 Усиление узла фермы\Attachments_s77@yandex.ru_2014-03-04_08-34-30\4.3_.png"/>
          <p:cNvPicPr/>
          <p:nvPr/>
        </p:nvPicPr>
        <p:blipFill>
          <a:blip r:embed="rId2" cstate="print"/>
          <a:srcRect t="26224" b="26878"/>
          <a:stretch>
            <a:fillRect/>
          </a:stretch>
        </p:blipFill>
        <p:spPr bwMode="auto">
          <a:xfrm>
            <a:off x="0" y="1785926"/>
            <a:ext cx="5000628" cy="178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79"/>
            <a:ext cx="5000628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86058"/>
            <a:ext cx="40719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Усиление удлинением шва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на дополнительной </a:t>
            </a:r>
            <a:r>
              <a:rPr lang="ru-RU" sz="2400" b="1" dirty="0" err="1" smtClean="0">
                <a:solidFill>
                  <a:srgbClr val="C00000"/>
                </a:solidFill>
              </a:rPr>
              <a:t>фасонке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285860"/>
            <a:ext cx="2230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Исходные данные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643314"/>
            <a:ext cx="2553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Поля напряжений </a:t>
            </a:r>
            <a:r>
              <a:rPr lang="en-US" sz="2000" b="1" dirty="0" err="1" smtClean="0"/>
              <a:t>Nx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1714488"/>
            <a:ext cx="3097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Фрагмент </a:t>
            </a:r>
          </a:p>
          <a:p>
            <a:pPr algn="ctr"/>
            <a:r>
              <a:rPr lang="ru-RU" sz="2000" b="1" dirty="0" smtClean="0"/>
              <a:t>деформированной схемы</a:t>
            </a:r>
            <a:endParaRPr lang="ru-RU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357686" cy="19288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4357686" cy="221455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3429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4786314" cy="3429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3649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Распределение напряжений среза</a:t>
            </a:r>
          </a:p>
          <a:p>
            <a:pPr algn="ctr"/>
            <a:r>
              <a:rPr lang="ru-RU" b="1" dirty="0" smtClean="0"/>
              <a:t> в усиленном шве и суммарные</a:t>
            </a:r>
          </a:p>
          <a:p>
            <a:pPr algn="ctr"/>
            <a:r>
              <a:rPr lang="ru-RU" b="1" dirty="0" smtClean="0"/>
              <a:t> по обушку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643314"/>
            <a:ext cx="3649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Распределение напряжений среза</a:t>
            </a:r>
          </a:p>
          <a:p>
            <a:pPr algn="ctr"/>
            <a:r>
              <a:rPr lang="ru-RU" b="1" dirty="0" smtClean="0"/>
              <a:t> в усиленном шве и суммарные</a:t>
            </a:r>
          </a:p>
          <a:p>
            <a:pPr algn="ctr"/>
            <a:r>
              <a:rPr lang="ru-RU" b="1" dirty="0" smtClean="0"/>
              <a:t> по перу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2000240"/>
            <a:ext cx="2917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ЗДЕСЬ бы о стержне фермы</a:t>
            </a:r>
          </a:p>
          <a:p>
            <a:r>
              <a:rPr lang="ru-RU" dirty="0" smtClean="0"/>
              <a:t>По распределению усилий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 l="-6250" r="-6250"/>
          <a:stretch>
            <a:fillRect/>
          </a:stretch>
        </p:blipFill>
        <p:spPr bwMode="auto">
          <a:xfrm>
            <a:off x="142844" y="785794"/>
            <a:ext cx="9001156" cy="2638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69699"/>
            <a:ext cx="8001056" cy="26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Модель стержня фермы с осевым приложением нагрузки к </a:t>
            </a:r>
            <a:r>
              <a:rPr lang="ru-RU" sz="2000" b="1" dirty="0" err="1" smtClean="0"/>
              <a:t>фасонке</a:t>
            </a:r>
            <a:endParaRPr lang="ru-RU" sz="2000" b="1" dirty="0"/>
          </a:p>
        </p:txBody>
      </p:sp>
      <p:sp>
        <p:nvSpPr>
          <p:cNvPr id="6" name="Стрелка влево 5"/>
          <p:cNvSpPr/>
          <p:nvPr/>
        </p:nvSpPr>
        <p:spPr>
          <a:xfrm rot="644759">
            <a:off x="151436" y="1269018"/>
            <a:ext cx="857224" cy="188595"/>
          </a:xfrm>
          <a:prstGeom prst="leftArrow">
            <a:avLst>
              <a:gd name="adj1" fmla="val 50000"/>
              <a:gd name="adj2" fmla="val 120975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1434116">
            <a:off x="8153082" y="2769199"/>
            <a:ext cx="857224" cy="197699"/>
          </a:xfrm>
          <a:prstGeom prst="leftArrow">
            <a:avLst>
              <a:gd name="adj1" fmla="val 50000"/>
              <a:gd name="adj2" fmla="val 120975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86050" y="3571876"/>
            <a:ext cx="3724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Поля напряжений </a:t>
            </a:r>
            <a:r>
              <a:rPr lang="en-US" sz="2000" b="1" dirty="0" err="1" smtClean="0"/>
              <a:t>Nx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стержне</a:t>
            </a:r>
            <a:endParaRPr lang="ru-RU" sz="20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87992"/>
            <a:ext cx="4786314" cy="377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17358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1000108"/>
            <a:ext cx="2719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Поля напряжений</a:t>
            </a:r>
          </a:p>
          <a:p>
            <a:pPr algn="ctr"/>
            <a:r>
              <a:rPr lang="en-US" sz="2000" b="1" dirty="0" err="1" smtClean="0"/>
              <a:t>Nx</a:t>
            </a:r>
            <a:r>
              <a:rPr lang="ru-RU" sz="2000" b="1" dirty="0" smtClean="0"/>
              <a:t> фрагмента стержня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4214818"/>
            <a:ext cx="4037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Неравномерный характер</a:t>
            </a:r>
          </a:p>
          <a:p>
            <a:pPr algn="ctr"/>
            <a:r>
              <a:rPr lang="ru-RU" sz="2000" b="1" dirty="0" smtClean="0"/>
              <a:t> распределения напряжений </a:t>
            </a:r>
            <a:r>
              <a:rPr lang="en-US" sz="2000" b="1" dirty="0" err="1" smtClean="0"/>
              <a:t>Nx</a:t>
            </a:r>
            <a:r>
              <a:rPr lang="en-US" sz="2000" b="1" dirty="0" smtClean="0"/>
              <a:t> </a:t>
            </a:r>
          </a:p>
          <a:p>
            <a:pPr algn="ctr"/>
            <a:r>
              <a:rPr lang="ru-RU" sz="2000" b="1" dirty="0" smtClean="0"/>
              <a:t>в сечении центрально растянутого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 стержня фермы</a:t>
            </a:r>
            <a:endParaRPr lang="ru-RU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42852"/>
            <a:ext cx="839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Сравнительные результаты расчета (по стадиям </a:t>
            </a:r>
            <a:r>
              <a:rPr lang="ru-RU" sz="2400" b="1" dirty="0" err="1" smtClean="0"/>
              <a:t>загружений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143931" cy="60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9684" cy="10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8425283" cy="396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714356"/>
            <a:ext cx="8367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Сравнительные результаты расчета (суммарное </a:t>
            </a:r>
            <a:r>
              <a:rPr lang="ru-RU" sz="2400" b="1" dirty="0" err="1" smtClean="0"/>
              <a:t>загружение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500042"/>
            <a:ext cx="807249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НЕКОТОРЫЕ ВЫВОДЫ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Расчет моделей расчетных схем узлов из объемных конечных элементов, полученные в среде SCAD, позволяет получить уточненное НДС по сравнению с классическими инженерными подходами.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Существует различие в соотношении распределения усилий в швах по перу и обушку в моделях (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6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0,657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по сравнению с обратно пропорциональным классическим распределением (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6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0,725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Одним из объяснений этому является неравномерность распределения нормальных напряжений по сечению уголков для рассматриваемых соединений. На обушок приходится меньшее (на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6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12%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усилие, но на перо усилие увеличивается (на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6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27%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подтвердили предположение, что при разных значениях длин существующего и усиливающего швов применение </a:t>
            </a:r>
            <a:r>
              <a:rPr lang="ru-RU" sz="21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прямого усреднения напряжений в швах до и после усиления приводит к неточным результатам.</a:t>
            </a:r>
            <a:endParaRPr kumimoji="0" lang="ru-RU" sz="2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1000108"/>
            <a:ext cx="607219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6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 Narrow" pitchFamily="34" charset="0"/>
              </a:rPr>
              <a:t>Усиление центрально-сжатых стоек</a:t>
            </a:r>
            <a:endParaRPr lang="ru-RU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3643314"/>
            <a:ext cx="8572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ПК SCAD предполагает, что момент потери устойчивости определяется как для строго прямолинейного, идеально-упругого стержня.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071802" y="2786058"/>
          <a:ext cx="2241550" cy="763588"/>
        </p:xfrm>
        <a:graphic>
          <a:graphicData uri="http://schemas.openxmlformats.org/presentationml/2006/ole">
            <p:oleObj spid="_x0000_s16386" name="Формула" r:id="rId3" imgW="736560" imgH="253800" progId="Equation.3">
              <p:embed/>
            </p:oleObj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928926" y="5072075"/>
          <a:ext cx="3008120" cy="1357322"/>
        </p:xfrm>
        <a:graphic>
          <a:graphicData uri="http://schemas.openxmlformats.org/presentationml/2006/ole">
            <p:oleObj spid="_x0000_s16390" name="Формула" r:id="rId4" imgW="1041120" imgH="469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928670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Проверки устойчивости по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СНиП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(СП) и в программе КРИСТАЛЛ предусматривают упругопластическую работу стержня с начальными несовершенствами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285728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Следует помнить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Ильшат\фото\02.jpg"/>
          <p:cNvPicPr/>
          <p:nvPr/>
        </p:nvPicPr>
        <p:blipFill>
          <a:blip r:embed="rId2" cstate="print"/>
          <a:srcRect b="6843"/>
          <a:stretch>
            <a:fillRect/>
          </a:stretch>
        </p:blipFill>
        <p:spPr bwMode="auto">
          <a:xfrm>
            <a:off x="214282" y="642918"/>
            <a:ext cx="4143404" cy="228601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grayscl/>
          </a:blip>
          <a:srcRect t="5170"/>
          <a:stretch>
            <a:fillRect/>
          </a:stretch>
        </p:blipFill>
        <p:spPr bwMode="auto">
          <a:xfrm>
            <a:off x="4286248" y="3500438"/>
            <a:ext cx="4714908" cy="25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Ильшат\фото\06.jpg"/>
          <p:cNvPicPr/>
          <p:nvPr/>
        </p:nvPicPr>
        <p:blipFill>
          <a:blip r:embed="rId4" cstate="print"/>
          <a:srcRect b="6149"/>
          <a:stretch>
            <a:fillRect/>
          </a:stretch>
        </p:blipFill>
        <p:spPr bwMode="auto">
          <a:xfrm>
            <a:off x="4429124" y="642918"/>
            <a:ext cx="4572032" cy="228601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26" name="Picture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4963" cy="1746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357298"/>
            <a:ext cx="4082988" cy="917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71876"/>
            <a:ext cx="2699747" cy="928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72140"/>
            <a:ext cx="2674480" cy="8461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357158" y="45720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проверку устойчивости усиленного стержня рекомендуется осуществлять по формуле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50030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 некоторым источникам при учете пластических деформаций формулу представляют в виде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5716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Проверку прочности (при условии упругой работы материала) рекомендуется осуществлять по формуле</a:t>
            </a:r>
            <a:endParaRPr lang="ru-RU" sz="2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736"/>
            <a:ext cx="48577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643446"/>
            <a:ext cx="4857784" cy="194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b="-4839"/>
          <a:stretch>
            <a:fillRect/>
          </a:stretch>
        </p:blipFill>
        <p:spPr bwMode="auto">
          <a:xfrm>
            <a:off x="142844" y="1428736"/>
            <a:ext cx="571504" cy="4572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736"/>
            <a:ext cx="13573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428736"/>
            <a:ext cx="18917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500042"/>
            <a:ext cx="688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Расчет по СП и КРИСТАЛЛ исходной стойки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6143644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Кисп</a:t>
            </a:r>
            <a:r>
              <a:rPr lang="ru-RU" sz="2800" b="1" dirty="0" smtClean="0">
                <a:solidFill>
                  <a:srgbClr val="C00000"/>
                </a:solidFill>
              </a:rPr>
              <a:t> = 1,63 </a:t>
            </a:r>
            <a:r>
              <a:rPr lang="en-US" sz="2800" b="1" dirty="0" smtClean="0">
                <a:solidFill>
                  <a:srgbClr val="C00000"/>
                </a:solidFill>
              </a:rPr>
              <a:t>&gt;</a:t>
            </a:r>
            <a:r>
              <a:rPr lang="ru-RU" sz="2800" b="1" dirty="0" smtClean="0">
                <a:solidFill>
                  <a:srgbClr val="C00000"/>
                </a:solidFill>
              </a:rPr>
              <a:t> 1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2428892" cy="5429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2286016" cy="5429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14422"/>
            <a:ext cx="2214578" cy="5429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85926"/>
            <a:ext cx="11098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357166"/>
            <a:ext cx="5056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Расчет исходной стойки в 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SCAD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298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Arial Narrow" pitchFamily="34" charset="0"/>
              </a:rPr>
              <a:t>Кисп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= 1,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6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&gt;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1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327429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3786182" y="2500306"/>
            <a:ext cx="1357322" cy="20002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 l="11183" r="14264"/>
          <a:stretch>
            <a:fillRect/>
          </a:stretch>
        </p:blipFill>
        <p:spPr bwMode="auto">
          <a:xfrm>
            <a:off x="5500694" y="2571744"/>
            <a:ext cx="3286148" cy="17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>
            <a:lum bright="20000"/>
          </a:blip>
          <a:srcRect l="24436" r="15810"/>
          <a:stretch>
            <a:fillRect/>
          </a:stretch>
        </p:blipFill>
        <p:spPr bwMode="auto">
          <a:xfrm>
            <a:off x="3786182" y="214290"/>
            <a:ext cx="1357322" cy="20717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 l="11236" r="14924"/>
          <a:stretch>
            <a:fillRect/>
          </a:stretch>
        </p:blipFill>
        <p:spPr bwMode="auto">
          <a:xfrm>
            <a:off x="5429256" y="357166"/>
            <a:ext cx="3286148" cy="17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3786182" y="4714884"/>
            <a:ext cx="1357322" cy="20002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 l="10929" r="14133"/>
          <a:stretch>
            <a:fillRect/>
          </a:stretch>
        </p:blipFill>
        <p:spPr bwMode="auto">
          <a:xfrm>
            <a:off x="5429256" y="4786322"/>
            <a:ext cx="3429024" cy="17145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7500958" y="928670"/>
            <a:ext cx="1143008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43834" y="5286388"/>
            <a:ext cx="1143008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643834" y="3143248"/>
            <a:ext cx="1143008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429000"/>
          <a:ext cx="8429684" cy="3200400"/>
        </p:xfrm>
        <a:graphic>
          <a:graphicData uri="http://schemas.openxmlformats.org/drawingml/2006/table">
            <a:tbl>
              <a:tblPr/>
              <a:tblGrid>
                <a:gridCol w="526855"/>
                <a:gridCol w="2139108"/>
                <a:gridCol w="1150885"/>
                <a:gridCol w="1044417"/>
                <a:gridCol w="1039345"/>
                <a:gridCol w="1031741"/>
                <a:gridCol w="1497333"/>
              </a:tblGrid>
              <a:tr h="5805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225" indent="-22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Вариант усиления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Площадь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усиления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см</a:t>
                      </a:r>
                      <a:r>
                        <a:rPr lang="ru-RU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запаса по устойчивости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Несущая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способность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 форма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 форма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 форма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 усиленная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0,864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2,585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3,474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362,9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Продольными пластинами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78,8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485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085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9,949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1043,7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Уголками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75,2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1,240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2,946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4,965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520.8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Поперечными пластинами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1,460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4,381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5,840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613,2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1000108"/>
            <a:ext cx="82153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Алгоритм определения коэффициента запаса по устойчивости стойки, усиленной предложенными способами аналогичен описанному выше для не усиленной схемы. Отличием является экспорт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жесткостных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характеристик сечений, созданных в программе "Конструктор сечений"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357166"/>
            <a:ext cx="425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Некоторые результаты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1000108"/>
            <a:ext cx="607219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7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 Narrow" pitchFamily="34" charset="0"/>
              </a:rPr>
              <a:t>Усиление </a:t>
            </a:r>
            <a:r>
              <a:rPr lang="ru-RU" sz="4400" b="1" dirty="0" err="1" smtClean="0">
                <a:solidFill>
                  <a:schemeClr val="bg1"/>
                </a:solidFill>
                <a:latin typeface="Arial Narrow" pitchFamily="34" charset="0"/>
              </a:rPr>
              <a:t>внецентренно-сжатых</a:t>
            </a:r>
            <a:r>
              <a:rPr lang="ru-RU" sz="4400" b="1" dirty="0" smtClean="0">
                <a:solidFill>
                  <a:schemeClr val="bg1"/>
                </a:solidFill>
                <a:latin typeface="Arial Narrow" pitchFamily="34" charset="0"/>
              </a:rPr>
              <a:t> стоек</a:t>
            </a:r>
            <a:endParaRPr lang="ru-RU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28596" y="642918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проверке прочности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необходимо учитывать напряженное состояние сечений до и после усиления. Если начальное состояние разгруженной конструкции до усиления определяется традиционными формулами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СП, то приращение напряжений на стадии работы после усиления необходимо рассматривать как совместную работу усиленного и усиливающих элементов. Для задачи с одной плоскостью действия момента можно применить формулу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42852"/>
            <a:ext cx="349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Расчетные предпосылки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143248"/>
            <a:ext cx="5623052" cy="857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Прямоугольник 7"/>
          <p:cNvSpPr/>
          <p:nvPr/>
        </p:nvSpPr>
        <p:spPr>
          <a:xfrm>
            <a:off x="500034" y="428625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Устойчивость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усиленного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внецентренно-сжатого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стержня рекомендуется проверять на стадии после усиления (на комбинацию усилий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как усиленного сечения по формуле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500702"/>
            <a:ext cx="3286148" cy="97367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72008"/>
            <a:ext cx="4071966" cy="21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4071966" cy="208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00240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Основным инструментом при анализе устойчивости сложных сечений </a:t>
            </a:r>
            <a:r>
              <a:rPr lang="ru-RU" dirty="0" err="1" smtClean="0"/>
              <a:t>внецентренно-сжатых</a:t>
            </a:r>
            <a:r>
              <a:rPr lang="ru-RU" dirty="0" smtClean="0"/>
              <a:t> стоек рекомендуется использовать режим </a:t>
            </a:r>
            <a:r>
              <a:rPr lang="ru-RU" b="1" i="1" dirty="0" smtClean="0">
                <a:solidFill>
                  <a:srgbClr val="C00000"/>
                </a:solidFill>
              </a:rPr>
              <a:t>Сопротивление сечений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программы </a:t>
            </a:r>
            <a:r>
              <a:rPr lang="ru-RU" b="1" dirty="0" smtClean="0">
                <a:solidFill>
                  <a:srgbClr val="C00000"/>
                </a:solidFill>
              </a:rPr>
              <a:t>КРИСТАЛЛ</a:t>
            </a:r>
            <a:r>
              <a:rPr lang="ru-RU" dirty="0" smtClean="0"/>
              <a:t>. В этом режиме реализуется функция определения несущей способности любого из предусмотренных в программе поперечных сечений, а также возможности экспорта произвольных пользовательских сечений, сформированных в </a:t>
            </a:r>
            <a:r>
              <a:rPr lang="ru-RU" dirty="0" err="1" smtClean="0"/>
              <a:t>программха</a:t>
            </a:r>
            <a:r>
              <a:rPr lang="ru-RU" dirty="0" smtClean="0"/>
              <a:t> </a:t>
            </a:r>
            <a:r>
              <a:rPr lang="ru-RU" b="1" i="1" dirty="0" smtClean="0"/>
              <a:t>Конструктор сечений, Консул и Тонус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400049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407193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400049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000240"/>
            <a:ext cx="40004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92905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271462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Section B.sec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371475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Section G.sec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285749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Section E.sec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3357562"/>
            <a:ext cx="14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Section D.sec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364331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Section C.sec</a:t>
            </a:r>
            <a:endParaRPr lang="ru-RU" b="1" i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52"/>
            <a:ext cx="4500594" cy="33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643314"/>
            <a:ext cx="4545664" cy="25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142852"/>
            <a:ext cx="360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РАСЧЕТ УСИЛЕННОГО СЕЧЕНИЯ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В ПРОГРАММЕ КРИСТАЛЛ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785794"/>
            <a:ext cx="3048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(Сопротивление сечений)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6286520"/>
            <a:ext cx="29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Кривые взаимодействия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857232"/>
            <a:ext cx="835824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снегового покрова по результатам замеров фактических объемов снеговых отложений на покрытии превысил расчетные значения на 15%;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обмерные работы конструкций здания выявили, что фактический шаг несущих рам оказался равным 3,6 м вместо 3,0 м по проекту. Это позволило увеличить площадь складского помещения (по требованию заказчика) на 20%, при этом интенсивность нагрузок на несущие конструкции также возросла на 20% по сравнению с проектными;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осмотр технического состояния узлов и элементов обрушившихся конструкций позволил выявить грубое нарушение выполнения опорного узла рамы. Вместо жесткого сопряжения с фундаментом опорный узел обеспечивал лишь шарнирное (по внешней грани рамы). Это привело в изменению расчетной схемы здания.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57166"/>
            <a:ext cx="818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Выводы по результатам обследования последствий аварии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4286280" cy="34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4555316" cy="34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28604"/>
            <a:ext cx="8429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Важно помнить, что проведенные расчеты оценивают  несущую способность стойки лишь по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критериям потери устойчивости при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внецентренном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сжатии  и центральном сжатии в плоскости и из плоскости действия момента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	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Прочность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сечения, оцениваемую максимальными напряжениями в опасных точках, требуется проверять дополнительно с учетом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двухстадийного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загружения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стойки с разными сечениями A</a:t>
            </a:r>
            <a:r>
              <a:rPr kumimoji="0" lang="ru-RU" sz="200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(A</a:t>
            </a:r>
            <a:r>
              <a:rPr kumimoji="0" lang="ru-RU" sz="200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на каждой стадии.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9"/>
            <a:ext cx="869798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30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Некоторые результаты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928802"/>
            <a:ext cx="4669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ВНИМАНИЕ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72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5005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60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Проверочный расчет проектной схемы на проектные нагрузки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1501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</a:t>
            </a:r>
            <a:r>
              <a:rPr lang="en-US" sz="2400" b="1" baseline="-25000" dirty="0"/>
              <a:t>max</a:t>
            </a:r>
            <a:r>
              <a:rPr lang="ru-RU" sz="2400" b="1" dirty="0"/>
              <a:t>=0,938&lt;1,0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2" y="571501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Ошибка проекта исключена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0917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Корректировка расчетной схемы с учетом результатов обследования</a:t>
            </a:r>
            <a:endParaRPr lang="ru-RU" sz="23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85794"/>
            <a:ext cx="45720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4786314" y="1357298"/>
            <a:ext cx="3000396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14876" y="1500174"/>
            <a:ext cx="2857520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348" y="1071546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Изменение значения</a:t>
            </a:r>
          </a:p>
          <a:p>
            <a:r>
              <a:rPr lang="ru-RU" sz="2400" b="1" dirty="0" smtClean="0"/>
              <a:t> снеговой нагрузки</a:t>
            </a:r>
            <a:endParaRPr lang="ru-RU" sz="2400" b="1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43576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34289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136" r="18181" b="38636"/>
          <a:stretch>
            <a:fillRect/>
          </a:stretch>
        </p:blipFill>
        <p:spPr bwMode="auto">
          <a:xfrm>
            <a:off x="3286116" y="3000372"/>
            <a:ext cx="30718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3108" y="2571744"/>
            <a:ext cx="446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Масштабирование схемы по </a:t>
            </a:r>
            <a:r>
              <a:rPr lang="en-US" sz="2400" b="1" dirty="0" smtClean="0"/>
              <a:t>OX</a:t>
            </a:r>
            <a:endParaRPr lang="ru-RU" sz="2400" b="1" dirty="0"/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86314" y="5143512"/>
            <a:ext cx="368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Удаление опорных связей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429520" y="4286256"/>
            <a:ext cx="1143008" cy="28575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>
          <a:blip r:embed="rId6" cstate="print"/>
          <a:srcRect l="1524" t="1698" r="3862" b="58981"/>
          <a:stretch>
            <a:fillRect/>
          </a:stretch>
        </p:blipFill>
        <p:spPr bwMode="auto">
          <a:xfrm>
            <a:off x="4572000" y="578645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33575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642918"/>
            <a:ext cx="5643570" cy="30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43240" y="142852"/>
            <a:ext cx="277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Результаты расчета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571876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К</a:t>
            </a:r>
            <a:r>
              <a:rPr lang="ru-RU" sz="2400" b="1" baseline="-25000" dirty="0" err="1"/>
              <a:t>исп</a:t>
            </a:r>
            <a:r>
              <a:rPr lang="ru-RU" sz="2400" b="1" dirty="0" err="1"/>
              <a:t>=</a:t>
            </a:r>
            <a:r>
              <a:rPr lang="ru-RU" sz="2400" b="1" dirty="0"/>
              <a:t> </a:t>
            </a:r>
            <a:r>
              <a:rPr lang="ru-RU" sz="2400" b="1" dirty="0" smtClean="0"/>
              <a:t>1,53 !</a:t>
            </a:r>
            <a:endParaRPr lang="ru-RU" sz="2400" b="1" dirty="0"/>
          </a:p>
        </p:txBody>
      </p:sp>
      <p:pic>
        <p:nvPicPr>
          <p:cNvPr id="9" name="Рисунок 8" descr="C:\Ильшат\фото\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57628"/>
            <a:ext cx="4357686" cy="3000372"/>
          </a:xfrm>
          <a:prstGeom prst="rect">
            <a:avLst/>
          </a:prstGeom>
          <a:noFill/>
        </p:spPr>
      </p:pic>
      <p:pic>
        <p:nvPicPr>
          <p:cNvPr id="10" name="Рисунок 9" descr="C:\Ильшат\фото\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4714876" cy="27146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785786" y="2357430"/>
            <a:ext cx="714380" cy="7143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00166" y="4643446"/>
            <a:ext cx="1357322" cy="135732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29388" y="4857760"/>
            <a:ext cx="1000132" cy="10001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1330295" y="3027367"/>
            <a:ext cx="604684" cy="5506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71736" y="4000504"/>
            <a:ext cx="3857652" cy="121444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821637" y="4321975"/>
            <a:ext cx="642942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1697</Words>
  <Application>Microsoft Office PowerPoint</Application>
  <PresentationFormat>Экран (4:3)</PresentationFormat>
  <Paragraphs>399</Paragraphs>
  <Slides>62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126</cp:revision>
  <dcterms:created xsi:type="dcterms:W3CDTF">2014-04-17T17:10:54Z</dcterms:created>
  <dcterms:modified xsi:type="dcterms:W3CDTF">2014-05-13T11:36:21Z</dcterms:modified>
</cp:coreProperties>
</file>