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5" r:id="rId4"/>
    <p:sldId id="266" r:id="rId5"/>
    <p:sldId id="267" r:id="rId6"/>
    <p:sldId id="268" r:id="rId7"/>
    <p:sldId id="274" r:id="rId8"/>
    <p:sldId id="275" r:id="rId9"/>
    <p:sldId id="276" r:id="rId10"/>
    <p:sldId id="277" r:id="rId11"/>
    <p:sldId id="270" r:id="rId12"/>
    <p:sldId id="271" r:id="rId13"/>
    <p:sldId id="272" r:id="rId14"/>
    <p:sldId id="273" r:id="rId15"/>
    <p:sldId id="278" r:id="rId16"/>
    <p:sldId id="280" r:id="rId17"/>
    <p:sldId id="279" r:id="rId18"/>
    <p:sldId id="281" r:id="rId19"/>
    <p:sldId id="282" r:id="rId20"/>
    <p:sldId id="283" r:id="rId21"/>
    <p:sldId id="284" r:id="rId22"/>
    <p:sldId id="286" r:id="rId23"/>
    <p:sldId id="287" r:id="rId24"/>
    <p:sldId id="288" r:id="rId25"/>
    <p:sldId id="289" r:id="rId26"/>
    <p:sldId id="285" r:id="rId27"/>
    <p:sldId id="290" r:id="rId28"/>
    <p:sldId id="291" r:id="rId29"/>
    <p:sldId id="292" r:id="rId30"/>
    <p:sldId id="293" r:id="rId3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ru-RU" smtClean="0"/>
              <a:t>25.11.2015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ru-RU" smtClean="0"/>
              <a:t>25.11.2015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25.11.2015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25.11.2015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25.11.2015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6973414" cy="2463552"/>
          </a:xfrm>
        </p:spPr>
        <p:txBody>
          <a:bodyPr>
            <a:normAutofit fontScale="90000"/>
          </a:bodyPr>
          <a:lstStyle/>
          <a:p>
            <a:r>
              <a:rPr lang="ru-RU" dirty="0"/>
              <a:t>Влияние формы сетки конечных элементов на результаты расчета пластин и оболочек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Семенов Сергей</a:t>
            </a:r>
          </a:p>
          <a:p>
            <a:pPr algn="r"/>
            <a:r>
              <a:rPr lang="ru-RU" dirty="0" smtClean="0"/>
              <a:t>Уфа, 2015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Сетка КЭ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753726031"/>
              </p:ext>
            </p:extLst>
          </p:nvPr>
        </p:nvGraphicFramePr>
        <p:xfrm>
          <a:off x="5590355" y="404662"/>
          <a:ext cx="6055224" cy="6205325"/>
        </p:xfrm>
        <a:graphic>
          <a:graphicData uri="http://schemas.openxmlformats.org/drawingml/2006/table">
            <a:tbl>
              <a:tblPr/>
              <a:tblGrid>
                <a:gridCol w="1439776"/>
                <a:gridCol w="612670"/>
                <a:gridCol w="541192"/>
                <a:gridCol w="612670"/>
                <a:gridCol w="541192"/>
                <a:gridCol w="612670"/>
                <a:gridCol w="541192"/>
                <a:gridCol w="612670"/>
                <a:gridCol w="541192"/>
              </a:tblGrid>
              <a:tr h="109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Схема с ортогональной сеткой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Схема с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неортогональной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сеткой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Схема с ортогональной сеткой (после улучшения)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Схема с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неортогональной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сеткой (после улучшения)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Пластин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26233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50159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26233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50159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Узлов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25168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41016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25168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41016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угольников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3071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19947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3071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19947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4-угольников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23162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30212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23162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30212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Треугольники - коэффициент формы (&gt;1,3)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877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738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Треугольники - коэффициент формы, макс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4,94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3,56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4,28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3,56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Четырехугольники - коэффициент формы (&gt;1,4)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738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Четырехугольники - коэффициент формы, макс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2,92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1,675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</a:t>
                      </a:r>
                    </a:p>
                  </a:txBody>
                  <a:tcPr marL="7281" marR="7281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1,675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1" marR="728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Ортогональная сетка – меньше узлов и элементов при одинаковом шаге разбиения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Ортогональная сетка</a:t>
            </a:r>
            <a:r>
              <a:rPr lang="en-US" dirty="0" smtClean="0"/>
              <a:t> </a:t>
            </a:r>
            <a:r>
              <a:rPr lang="ru-RU" dirty="0" smtClean="0"/>
              <a:t>– меньше треугольников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Нертогональная</a:t>
            </a:r>
            <a:r>
              <a:rPr lang="ru-RU" dirty="0" smtClean="0"/>
              <a:t> сетка – меньше «неправильных» элементов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Улучшение дает </a:t>
            </a:r>
            <a:r>
              <a:rPr lang="ru-RU" b="1" dirty="0" smtClean="0"/>
              <a:t>ощутимое</a:t>
            </a:r>
            <a:r>
              <a:rPr lang="ru-RU" dirty="0" smtClean="0"/>
              <a:t> снижение количества «неправильных» элементов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670476" y="2852936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0476" y="3284984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396" y="507227"/>
            <a:ext cx="825280" cy="9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Сетка КЭ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Ортогональная сетка – отсутствие тупоугольных элементов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Улучшение может повлечь за собой незначительное ухудшение некоторых факторов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52412"/>
              </p:ext>
            </p:extLst>
          </p:nvPr>
        </p:nvGraphicFramePr>
        <p:xfrm>
          <a:off x="5590356" y="412727"/>
          <a:ext cx="6048669" cy="6249877"/>
        </p:xfrm>
        <a:graphic>
          <a:graphicData uri="http://schemas.openxmlformats.org/drawingml/2006/table">
            <a:tbl>
              <a:tblPr/>
              <a:tblGrid>
                <a:gridCol w="1438217"/>
                <a:gridCol w="612007"/>
                <a:gridCol w="540606"/>
                <a:gridCol w="612007"/>
                <a:gridCol w="540606"/>
                <a:gridCol w="612007"/>
                <a:gridCol w="540606"/>
                <a:gridCol w="612007"/>
                <a:gridCol w="540606"/>
              </a:tblGrid>
              <a:tr h="1056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Схема с ортогональной сеткой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Схема с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неортогональной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сеткой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Схема с ортогональной сеткой (после улучшения)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Схема с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неортогональной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сеткой (после улучшения)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Треугольники -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угол (&lt;30)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635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Треугольники -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угол (значение)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6,77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9,46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7,83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9,46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Треугольники -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угол (&gt;90)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2422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635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Треугольники -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угол (значение)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115,32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Четырехугольники -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угол (&lt;45)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635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Четырехугольники -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угол (значение)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31,35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37,36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Четырехугольники -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угол (&gt;90)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635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Четырехугольники -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угол (значение)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334" marR="9334" marT="9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334" marR="9334" marT="9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4" marR="9334" marT="9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3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Линейный расчет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265524"/>
              </p:ext>
            </p:extLst>
          </p:nvPr>
        </p:nvGraphicFramePr>
        <p:xfrm>
          <a:off x="693812" y="2780928"/>
          <a:ext cx="11088336" cy="251639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024336"/>
                <a:gridCol w="2016000"/>
                <a:gridCol w="2016000"/>
                <a:gridCol w="2016000"/>
                <a:gridCol w="2016000"/>
              </a:tblGrid>
              <a:tr h="1171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Схема с ортогональной сеткой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Схема с </a:t>
                      </a:r>
                      <a:r>
                        <a:rPr lang="ru-RU" sz="1600" u="none" strike="noStrike" dirty="0" err="1">
                          <a:effectLst/>
                        </a:rPr>
                        <a:t>неортогональной</a:t>
                      </a:r>
                      <a:r>
                        <a:rPr lang="ru-RU" sz="1600" u="none" strike="noStrike" dirty="0">
                          <a:effectLst/>
                        </a:rPr>
                        <a:t> сеткой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Схема с ортогональной сеткой (после улучшения)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Схема с </a:t>
                      </a:r>
                      <a:r>
                        <a:rPr lang="ru-RU" sz="1600" u="none" strike="noStrike" dirty="0" err="1">
                          <a:effectLst/>
                        </a:rPr>
                        <a:t>неортогональной</a:t>
                      </a:r>
                      <a:r>
                        <a:rPr lang="ru-RU" sz="1600" u="none" strike="noStrike" dirty="0">
                          <a:effectLst/>
                        </a:rPr>
                        <a:t> сеткой (после улучшения)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</a:tr>
              <a:tr h="5325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Порядок системы уравнений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151008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246096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151008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246096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</a:tr>
              <a:tr h="266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Необходимо памяти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380,5 Mb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503,4 Mb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380,5 Mb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503,4 Mb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</a:tr>
              <a:tr h="545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Затраченное на расчет время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0:02:05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0:02:48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0:02:05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0:02:48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5" marR="13315" marT="1331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30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405464" cy="1524000"/>
          </a:xfrm>
        </p:spPr>
        <p:txBody>
          <a:bodyPr/>
          <a:lstStyle/>
          <a:p>
            <a:r>
              <a:rPr lang="ru-RU" dirty="0" smtClean="0"/>
              <a:t>Периоды собственных колебаний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45187"/>
              </p:ext>
            </p:extLst>
          </p:nvPr>
        </p:nvGraphicFramePr>
        <p:xfrm>
          <a:off x="693812" y="2780928"/>
          <a:ext cx="10945216" cy="289965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050596"/>
                <a:gridCol w="1723655"/>
                <a:gridCol w="1723655"/>
                <a:gridCol w="1723655"/>
                <a:gridCol w="1723655"/>
              </a:tblGrid>
              <a:tr h="1171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Схема с ортогональной сеткой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Схема с </a:t>
                      </a:r>
                      <a:r>
                        <a:rPr lang="ru-RU" sz="1600" u="none" strike="noStrike" dirty="0" err="1">
                          <a:effectLst/>
                          <a:latin typeface="+mj-lt"/>
                        </a:rPr>
                        <a:t>неортогональной</a:t>
                      </a:r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 сеткой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Схема с ортогональной сеткой (после улучшения)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315" marR="13315" marT="1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Схема с </a:t>
                      </a:r>
                      <a:r>
                        <a:rPr lang="ru-RU" sz="1600" u="none" strike="noStrike" dirty="0" err="1">
                          <a:effectLst/>
                          <a:latin typeface="+mj-lt"/>
                        </a:rPr>
                        <a:t>неортогональной</a:t>
                      </a:r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 сеткой (после улучшения)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315" marR="13315" marT="1331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Форма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2,1056</a:t>
                      </a: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Форма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1,4942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1,4894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1,4906</a:t>
                      </a: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Форма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0,6327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0,6326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0,6327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0,6326</a:t>
                      </a: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Форма 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0,5298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0,5235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0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Mx</a:t>
            </a:r>
            <a:r>
              <a:rPr lang="en-US" dirty="0" smtClean="0"/>
              <a:t> </a:t>
            </a:r>
            <a:r>
              <a:rPr lang="ru-RU" dirty="0" smtClean="0"/>
              <a:t>– ортогональная сетка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12" y="1828800"/>
            <a:ext cx="7338865" cy="4191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676" y="1838422"/>
            <a:ext cx="2826664" cy="41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Mx</a:t>
            </a:r>
            <a:r>
              <a:rPr lang="en-US" dirty="0" smtClean="0"/>
              <a:t> </a:t>
            </a:r>
            <a:r>
              <a:rPr lang="ru-RU" dirty="0" smtClean="0"/>
              <a:t>– ортогональная сетка (улучшенная)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12" y="1828800"/>
            <a:ext cx="7401922" cy="4191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477" y="1828800"/>
            <a:ext cx="289844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Mx</a:t>
            </a:r>
            <a:r>
              <a:rPr lang="en-US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неортогональная</a:t>
            </a:r>
            <a:r>
              <a:rPr lang="ru-RU" dirty="0" smtClean="0"/>
              <a:t> сетка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12" y="1828800"/>
            <a:ext cx="7345814" cy="4191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684" y="1799785"/>
            <a:ext cx="2997394" cy="422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773616" cy="1066800"/>
          </a:xfrm>
        </p:spPr>
        <p:txBody>
          <a:bodyPr/>
          <a:lstStyle/>
          <a:p>
            <a:r>
              <a:rPr lang="en-US" dirty="0" err="1" smtClean="0"/>
              <a:t>Mx</a:t>
            </a:r>
            <a:r>
              <a:rPr lang="en-US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неортогональная</a:t>
            </a:r>
            <a:r>
              <a:rPr lang="ru-RU" dirty="0" smtClean="0"/>
              <a:t> сетка (улучшенная)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12" y="1828800"/>
            <a:ext cx="7352794" cy="4191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684" y="1828800"/>
            <a:ext cx="294679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159295"/>
            <a:ext cx="8686802" cy="1066800"/>
          </a:xfrm>
        </p:spPr>
        <p:txBody>
          <a:bodyPr/>
          <a:lstStyle/>
          <a:p>
            <a:r>
              <a:rPr lang="ru-RU" dirty="0" smtClean="0"/>
              <a:t>Всплески </a:t>
            </a:r>
            <a:r>
              <a:rPr lang="en-US" dirty="0" err="1" smtClean="0"/>
              <a:t>Mx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065213" y="1454694"/>
            <a:ext cx="4251960" cy="685801"/>
          </a:xfrm>
        </p:spPr>
        <p:txBody>
          <a:bodyPr/>
          <a:lstStyle/>
          <a:p>
            <a:r>
              <a:rPr lang="ru-RU" dirty="0" smtClean="0"/>
              <a:t>Ортогональная сетка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5500053" y="1454694"/>
            <a:ext cx="4251960" cy="685801"/>
          </a:xfrm>
        </p:spPr>
        <p:txBody>
          <a:bodyPr/>
          <a:lstStyle/>
          <a:p>
            <a:r>
              <a:rPr lang="ru-RU" dirty="0" err="1" smtClean="0"/>
              <a:t>Неортогональная</a:t>
            </a:r>
            <a:r>
              <a:rPr lang="ru-RU" dirty="0" smtClean="0"/>
              <a:t> сетка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1544"/>
          <a:stretch/>
        </p:blipFill>
        <p:spPr>
          <a:xfrm>
            <a:off x="305625" y="2140495"/>
            <a:ext cx="3369507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6636" b="14974"/>
          <a:stretch/>
        </p:blipFill>
        <p:spPr>
          <a:xfrm>
            <a:off x="2173923" y="4151622"/>
            <a:ext cx="3143250" cy="26642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504" y="2142009"/>
            <a:ext cx="2828925" cy="35147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651" y="3504686"/>
            <a:ext cx="2343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159295"/>
            <a:ext cx="8686802" cy="1066800"/>
          </a:xfrm>
        </p:spPr>
        <p:txBody>
          <a:bodyPr/>
          <a:lstStyle/>
          <a:p>
            <a:r>
              <a:rPr lang="ru-RU" dirty="0" smtClean="0"/>
              <a:t>Всплески </a:t>
            </a:r>
            <a:r>
              <a:rPr lang="en-US" dirty="0" err="1" smtClean="0"/>
              <a:t>Mx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065213" y="1454694"/>
            <a:ext cx="4251960" cy="685801"/>
          </a:xfrm>
        </p:spPr>
        <p:txBody>
          <a:bodyPr/>
          <a:lstStyle/>
          <a:p>
            <a:r>
              <a:rPr lang="ru-RU" dirty="0" smtClean="0"/>
              <a:t>Ортогональная сетка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5500053" y="1454694"/>
            <a:ext cx="4251960" cy="685801"/>
          </a:xfrm>
        </p:spPr>
        <p:txBody>
          <a:bodyPr/>
          <a:lstStyle/>
          <a:p>
            <a:r>
              <a:rPr lang="ru-RU" dirty="0" err="1" smtClean="0"/>
              <a:t>Неортогональная</a:t>
            </a:r>
            <a:r>
              <a:rPr lang="ru-RU" dirty="0" smtClean="0"/>
              <a:t> сетка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78" y="2124359"/>
            <a:ext cx="3761961" cy="1952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64" y="3789040"/>
            <a:ext cx="4005278" cy="2143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053" y="2196101"/>
            <a:ext cx="4607600" cy="21323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524" y="3815175"/>
            <a:ext cx="4288160" cy="22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0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SCAD 21.1 – </a:t>
            </a:r>
            <a:r>
              <a:rPr lang="ru-RU" dirty="0" smtClean="0"/>
              <a:t>новая сетка КЭ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596" y="168429"/>
            <a:ext cx="3341356" cy="311655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20685837">
            <a:off x="4915000" y="2407101"/>
            <a:ext cx="2208166" cy="904896"/>
          </a:xfrm>
          <a:prstGeom prst="rightArrow">
            <a:avLst>
              <a:gd name="adj1" fmla="val 427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SCAD 11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596" y="3820248"/>
            <a:ext cx="3317172" cy="2702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75" y="2132856"/>
            <a:ext cx="3545075" cy="3038636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704857">
            <a:off x="4926102" y="4334215"/>
            <a:ext cx="2208166" cy="904896"/>
          </a:xfrm>
          <a:prstGeom prst="rightArrow">
            <a:avLst>
              <a:gd name="adj1" fmla="val 427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SCAD 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159295"/>
            <a:ext cx="8686802" cy="1066800"/>
          </a:xfrm>
        </p:spPr>
        <p:txBody>
          <a:bodyPr/>
          <a:lstStyle/>
          <a:p>
            <a:r>
              <a:rPr lang="ru-RU" dirty="0" smtClean="0"/>
              <a:t>Всплески </a:t>
            </a:r>
            <a:r>
              <a:rPr lang="en-US" dirty="0" smtClean="0"/>
              <a:t>My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065213" y="1454694"/>
            <a:ext cx="4251960" cy="685801"/>
          </a:xfrm>
        </p:spPr>
        <p:txBody>
          <a:bodyPr/>
          <a:lstStyle/>
          <a:p>
            <a:r>
              <a:rPr lang="ru-RU" dirty="0" smtClean="0"/>
              <a:t>Ортогональная сетка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5500053" y="1454694"/>
            <a:ext cx="4251960" cy="685801"/>
          </a:xfrm>
        </p:spPr>
        <p:txBody>
          <a:bodyPr/>
          <a:lstStyle/>
          <a:p>
            <a:r>
              <a:rPr lang="ru-RU" dirty="0" err="1" smtClean="0"/>
              <a:t>Неортогональная</a:t>
            </a:r>
            <a:r>
              <a:rPr lang="ru-RU" dirty="0" smtClean="0"/>
              <a:t> сетка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198" r="7035"/>
          <a:stretch/>
        </p:blipFill>
        <p:spPr>
          <a:xfrm>
            <a:off x="693813" y="2382276"/>
            <a:ext cx="4032448" cy="15639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2" y="4329515"/>
            <a:ext cx="4017353" cy="1545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380" y="2346038"/>
            <a:ext cx="4438650" cy="1600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381" y="4397569"/>
            <a:ext cx="4438650" cy="131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159295"/>
            <a:ext cx="8686802" cy="1066800"/>
          </a:xfrm>
        </p:spPr>
        <p:txBody>
          <a:bodyPr/>
          <a:lstStyle/>
          <a:p>
            <a:r>
              <a:rPr lang="ru-RU" dirty="0" smtClean="0"/>
              <a:t>Всплески </a:t>
            </a:r>
            <a:r>
              <a:rPr lang="en-US" dirty="0" err="1" smtClean="0"/>
              <a:t>Qx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065213" y="1454694"/>
            <a:ext cx="4251960" cy="685801"/>
          </a:xfrm>
        </p:spPr>
        <p:txBody>
          <a:bodyPr/>
          <a:lstStyle/>
          <a:p>
            <a:r>
              <a:rPr lang="ru-RU" dirty="0" smtClean="0"/>
              <a:t>Ортогональная сетка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5500053" y="1454694"/>
            <a:ext cx="4251960" cy="685801"/>
          </a:xfrm>
        </p:spPr>
        <p:txBody>
          <a:bodyPr/>
          <a:lstStyle/>
          <a:p>
            <a:r>
              <a:rPr lang="ru-RU" dirty="0" err="1" smtClean="0"/>
              <a:t>Неортогональная</a:t>
            </a:r>
            <a:r>
              <a:rPr lang="ru-RU" dirty="0" smtClean="0"/>
              <a:t> сетка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3" y="2136101"/>
            <a:ext cx="4471431" cy="4031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96" y="2136101"/>
            <a:ext cx="4370521" cy="40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4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159295"/>
            <a:ext cx="8686802" cy="1066800"/>
          </a:xfrm>
        </p:spPr>
        <p:txBody>
          <a:bodyPr/>
          <a:lstStyle/>
          <a:p>
            <a:r>
              <a:rPr lang="ru-RU" dirty="0" smtClean="0"/>
              <a:t>Всплески </a:t>
            </a:r>
            <a:r>
              <a:rPr lang="en-US" dirty="0" err="1" smtClean="0"/>
              <a:t>Qx</a:t>
            </a:r>
            <a:r>
              <a:rPr lang="en-US" dirty="0" smtClean="0"/>
              <a:t> (</a:t>
            </a:r>
            <a:r>
              <a:rPr lang="ru-RU" dirty="0" smtClean="0"/>
              <a:t>улучшенные сетки)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065213" y="1454694"/>
            <a:ext cx="4251960" cy="685801"/>
          </a:xfrm>
        </p:spPr>
        <p:txBody>
          <a:bodyPr/>
          <a:lstStyle/>
          <a:p>
            <a:r>
              <a:rPr lang="ru-RU" dirty="0" smtClean="0"/>
              <a:t>Ортогональная сетка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5500053" y="1454694"/>
            <a:ext cx="4251960" cy="685801"/>
          </a:xfrm>
        </p:spPr>
        <p:txBody>
          <a:bodyPr/>
          <a:lstStyle/>
          <a:p>
            <a:r>
              <a:rPr lang="ru-RU" dirty="0" err="1" smtClean="0"/>
              <a:t>Неортогональная</a:t>
            </a:r>
            <a:r>
              <a:rPr lang="ru-RU" dirty="0" smtClean="0"/>
              <a:t> сетка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492"/>
          <a:stretch/>
        </p:blipFill>
        <p:spPr>
          <a:xfrm>
            <a:off x="693812" y="2276872"/>
            <a:ext cx="4414974" cy="3890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364" y="2276872"/>
            <a:ext cx="43719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3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159295"/>
            <a:ext cx="8686802" cy="1066800"/>
          </a:xfrm>
        </p:spPr>
        <p:txBody>
          <a:bodyPr/>
          <a:lstStyle/>
          <a:p>
            <a:r>
              <a:rPr lang="ru-RU" dirty="0" smtClean="0"/>
              <a:t>Арматура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35585" y="1454694"/>
            <a:ext cx="4251960" cy="685801"/>
          </a:xfrm>
        </p:spPr>
        <p:txBody>
          <a:bodyPr/>
          <a:lstStyle/>
          <a:p>
            <a:r>
              <a:rPr lang="ru-RU" dirty="0" smtClean="0"/>
              <a:t>Ортогональная сетка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91338" y="1454694"/>
            <a:ext cx="4251960" cy="685801"/>
          </a:xfrm>
        </p:spPr>
        <p:txBody>
          <a:bodyPr/>
          <a:lstStyle/>
          <a:p>
            <a:r>
              <a:rPr lang="ru-RU" dirty="0" err="1" smtClean="0"/>
              <a:t>Неортогональная</a:t>
            </a:r>
            <a:r>
              <a:rPr lang="ru-RU" dirty="0" smtClean="0"/>
              <a:t> сетка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749" y="2140495"/>
            <a:ext cx="5536225" cy="35169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4" y="2140495"/>
            <a:ext cx="5426125" cy="35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1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159295"/>
            <a:ext cx="8686802" cy="1066800"/>
          </a:xfrm>
        </p:spPr>
        <p:txBody>
          <a:bodyPr/>
          <a:lstStyle/>
          <a:p>
            <a:r>
              <a:rPr lang="ru-RU" dirty="0" smtClean="0"/>
              <a:t>Арматура (улучшенные сетки)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35585" y="1454694"/>
            <a:ext cx="4251960" cy="685801"/>
          </a:xfrm>
        </p:spPr>
        <p:txBody>
          <a:bodyPr/>
          <a:lstStyle/>
          <a:p>
            <a:r>
              <a:rPr lang="ru-RU" dirty="0" smtClean="0"/>
              <a:t>Ортогональная сетка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91338" y="1454694"/>
            <a:ext cx="4251960" cy="685801"/>
          </a:xfrm>
        </p:spPr>
        <p:txBody>
          <a:bodyPr/>
          <a:lstStyle/>
          <a:p>
            <a:r>
              <a:rPr lang="ru-RU" dirty="0" err="1" smtClean="0"/>
              <a:t>Неортогональная</a:t>
            </a:r>
            <a:r>
              <a:rPr lang="ru-RU" dirty="0" smtClean="0"/>
              <a:t> сетка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85" y="2140495"/>
            <a:ext cx="5632190" cy="35169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68" y="2140495"/>
            <a:ext cx="5266863" cy="35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по плитам (субъективные)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Численные значения </a:t>
            </a:r>
            <a:r>
              <a:rPr lang="ru-RU" dirty="0" smtClean="0">
                <a:solidFill>
                  <a:srgbClr val="FF0000"/>
                </a:solidFill>
              </a:rPr>
              <a:t>напряжений </a:t>
            </a:r>
            <a:r>
              <a:rPr lang="ru-RU" dirty="0" smtClean="0"/>
              <a:t>и получаемого </a:t>
            </a:r>
            <a:r>
              <a:rPr lang="ru-RU" dirty="0" smtClean="0">
                <a:solidFill>
                  <a:srgbClr val="FF0000"/>
                </a:solidFill>
              </a:rPr>
              <a:t>армирования </a:t>
            </a:r>
            <a:r>
              <a:rPr lang="ru-RU" dirty="0" smtClean="0"/>
              <a:t>в целом по плите практически </a:t>
            </a:r>
            <a:r>
              <a:rPr lang="ru-RU" dirty="0" smtClean="0">
                <a:solidFill>
                  <a:srgbClr val="FF0000"/>
                </a:solidFill>
              </a:rPr>
              <a:t>идентичны</a:t>
            </a:r>
          </a:p>
          <a:p>
            <a:r>
              <a:rPr lang="ru-RU" dirty="0">
                <a:solidFill>
                  <a:srgbClr val="FF0000"/>
                </a:solidFill>
              </a:rPr>
              <a:t>Ортогональная</a:t>
            </a:r>
            <a:r>
              <a:rPr lang="ru-RU" dirty="0"/>
              <a:t> </a:t>
            </a:r>
            <a:r>
              <a:rPr lang="ru-RU" dirty="0" smtClean="0"/>
              <a:t>сетка </a:t>
            </a:r>
            <a:r>
              <a:rPr lang="ru-RU" dirty="0"/>
              <a:t>за счет наличия игольчатых треугольников дает </a:t>
            </a:r>
            <a:r>
              <a:rPr lang="ru-RU" dirty="0" smtClean="0">
                <a:solidFill>
                  <a:srgbClr val="FF0000"/>
                </a:solidFill>
              </a:rPr>
              <a:t>больше всплесков </a:t>
            </a:r>
            <a:r>
              <a:rPr lang="ru-RU" dirty="0" smtClean="0"/>
              <a:t>напряжений и армирования</a:t>
            </a:r>
            <a:endParaRPr lang="ru-RU" dirty="0"/>
          </a:p>
          <a:p>
            <a:r>
              <a:rPr lang="ru-RU" dirty="0" smtClean="0"/>
              <a:t>Всплески </a:t>
            </a:r>
            <a:r>
              <a:rPr lang="ru-RU" dirty="0"/>
              <a:t>напряжений в </a:t>
            </a:r>
            <a:r>
              <a:rPr lang="ru-RU" dirty="0" err="1"/>
              <a:t>неортогональной</a:t>
            </a:r>
            <a:r>
              <a:rPr lang="ru-RU" dirty="0"/>
              <a:t> сетке </a:t>
            </a:r>
            <a:r>
              <a:rPr lang="ru-RU" dirty="0" smtClean="0"/>
              <a:t>присутствуют, при этом они гораздо </a:t>
            </a:r>
            <a:r>
              <a:rPr lang="ru-RU" dirty="0" err="1" smtClean="0"/>
              <a:t>плавнее</a:t>
            </a:r>
            <a:endParaRPr lang="ru-RU" dirty="0" smtClean="0"/>
          </a:p>
          <a:p>
            <a:r>
              <a:rPr lang="ru-RU" dirty="0" smtClean="0"/>
              <a:t>Улучшение качества триангуляции позволяет получить ощутимые результаты на обоих типах сетки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31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5211" y="-88531"/>
            <a:ext cx="8686802" cy="1066800"/>
          </a:xfrm>
        </p:spPr>
        <p:txBody>
          <a:bodyPr/>
          <a:lstStyle/>
          <a:p>
            <a:r>
              <a:rPr lang="en-US" dirty="0" err="1" smtClean="0"/>
              <a:t>Nx</a:t>
            </a:r>
            <a:r>
              <a:rPr lang="en-US" dirty="0" smtClean="0"/>
              <a:t> (</a:t>
            </a:r>
            <a:r>
              <a:rPr lang="ru-RU" dirty="0" smtClean="0"/>
              <a:t>стены)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74816" y="931579"/>
            <a:ext cx="4251960" cy="685801"/>
          </a:xfrm>
        </p:spPr>
        <p:txBody>
          <a:bodyPr/>
          <a:lstStyle/>
          <a:p>
            <a:r>
              <a:rPr lang="ru-RU" dirty="0" smtClean="0"/>
              <a:t>Ортогональная сетка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951391" y="931579"/>
            <a:ext cx="4251960" cy="685801"/>
          </a:xfrm>
        </p:spPr>
        <p:txBody>
          <a:bodyPr/>
          <a:lstStyle/>
          <a:p>
            <a:r>
              <a:rPr lang="ru-RU" dirty="0" err="1" smtClean="0"/>
              <a:t>Неортогональная</a:t>
            </a:r>
            <a:r>
              <a:rPr lang="ru-RU" dirty="0" smtClean="0"/>
              <a:t> сетка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16" y="1568018"/>
            <a:ext cx="533400" cy="4819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422" y="1625297"/>
            <a:ext cx="530703" cy="48196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33" y="4581127"/>
            <a:ext cx="1672119" cy="20669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224" y="4581126"/>
            <a:ext cx="1620022" cy="20669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1391" y="1616206"/>
            <a:ext cx="516998" cy="47714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8468" y="4581126"/>
            <a:ext cx="1526345" cy="2066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892" y="1625296"/>
            <a:ext cx="523220" cy="47623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/>
          <a:srcRect l="1712" r="24630"/>
          <a:stretch/>
        </p:blipFill>
        <p:spPr>
          <a:xfrm>
            <a:off x="8908191" y="4581126"/>
            <a:ext cx="144016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5211" y="-88531"/>
            <a:ext cx="8686802" cy="1066800"/>
          </a:xfrm>
        </p:spPr>
        <p:txBody>
          <a:bodyPr/>
          <a:lstStyle/>
          <a:p>
            <a:r>
              <a:rPr lang="en-US" dirty="0" err="1" smtClean="0"/>
              <a:t>Nx</a:t>
            </a:r>
            <a:r>
              <a:rPr lang="en-US" dirty="0" smtClean="0"/>
              <a:t> (</a:t>
            </a:r>
            <a:r>
              <a:rPr lang="ru-RU" dirty="0" smtClean="0"/>
              <a:t>стены)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74816" y="931579"/>
            <a:ext cx="4251960" cy="685801"/>
          </a:xfrm>
        </p:spPr>
        <p:txBody>
          <a:bodyPr/>
          <a:lstStyle/>
          <a:p>
            <a:r>
              <a:rPr lang="ru-RU" dirty="0" smtClean="0"/>
              <a:t>Ортогональная сетка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951391" y="931579"/>
            <a:ext cx="4251960" cy="685801"/>
          </a:xfrm>
        </p:spPr>
        <p:txBody>
          <a:bodyPr/>
          <a:lstStyle/>
          <a:p>
            <a:r>
              <a:rPr lang="ru-RU" dirty="0" err="1" smtClean="0"/>
              <a:t>Неортогональная</a:t>
            </a:r>
            <a:r>
              <a:rPr lang="ru-RU" dirty="0" smtClean="0"/>
              <a:t> сетка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36" y="1617381"/>
            <a:ext cx="2563393" cy="28197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207" y="3872212"/>
            <a:ext cx="2624917" cy="28197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654" y="1617380"/>
            <a:ext cx="2592336" cy="2819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134" y="3872212"/>
            <a:ext cx="2643500" cy="281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9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по стенам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Прямоугольные сетки в стенах дают очевидно более правильные картины распределения напряжений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48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Плюсы новой сетки </a:t>
            </a:r>
            <a:r>
              <a:rPr lang="en-US" dirty="0" smtClean="0"/>
              <a:t>SCAD 21.1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Дает незначительное улучшение картины напряжений в плитах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Существенно лучше справляется с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огибанием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«узких» мест схемы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Лучше сгущается на узлах и линиях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Дает незначительное ухудшение картины напряжений в стенах/пилонах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Увеличивает число элементов и узлов </a:t>
            </a:r>
            <a:r>
              <a:rPr lang="en-US" dirty="0" smtClean="0">
                <a:solidFill>
                  <a:srgbClr val="FF0000"/>
                </a:solidFill>
              </a:rPr>
              <a:t>=&gt;</a:t>
            </a:r>
            <a:r>
              <a:rPr lang="ru-RU" dirty="0" smtClean="0">
                <a:solidFill>
                  <a:srgbClr val="FF0000"/>
                </a:solidFill>
              </a:rPr>
              <a:t> возрастает порядок системы уравнений и время расчета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7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48680"/>
            <a:ext cx="8686801" cy="1066800"/>
          </a:xfrm>
        </p:spPr>
        <p:txBody>
          <a:bodyPr/>
          <a:lstStyle/>
          <a:p>
            <a:r>
              <a:rPr lang="ru-RU" dirty="0" smtClean="0"/>
              <a:t>Две модели для тестирования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836" y="1615480"/>
            <a:ext cx="5544616" cy="50170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r="19600"/>
          <a:stretch/>
        </p:blipFill>
        <p:spPr>
          <a:xfrm>
            <a:off x="5878388" y="1772816"/>
            <a:ext cx="5184576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5211" y="118177"/>
            <a:ext cx="8686802" cy="1066800"/>
          </a:xfrm>
        </p:spPr>
        <p:txBody>
          <a:bodyPr/>
          <a:lstStyle/>
          <a:p>
            <a:r>
              <a:rPr lang="ru-RU" dirty="0" smtClean="0"/>
              <a:t>Полученные модели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1065213" y="1196373"/>
            <a:ext cx="4251960" cy="685801"/>
          </a:xfrm>
        </p:spPr>
        <p:txBody>
          <a:bodyPr/>
          <a:lstStyle/>
          <a:p>
            <a:r>
              <a:rPr lang="ru-RU" dirty="0" err="1" smtClean="0"/>
              <a:t>Неортогональная</a:t>
            </a:r>
            <a:r>
              <a:rPr lang="ru-RU" dirty="0" smtClean="0"/>
              <a:t> сетка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89956" y="2852936"/>
            <a:ext cx="3034862" cy="3429000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6145165" y="1184977"/>
            <a:ext cx="4251960" cy="685801"/>
          </a:xfrm>
        </p:spPr>
        <p:txBody>
          <a:bodyPr/>
          <a:lstStyle/>
          <a:p>
            <a:r>
              <a:rPr lang="ru-RU" dirty="0" smtClean="0"/>
              <a:t>Ортогональная сетка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271145" y="2852936"/>
            <a:ext cx="2961735" cy="3429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82" y="2110845"/>
            <a:ext cx="3333017" cy="26396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t="7784" b="5548"/>
          <a:stretch/>
        </p:blipFill>
        <p:spPr>
          <a:xfrm>
            <a:off x="5916423" y="2066538"/>
            <a:ext cx="341922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Улучшение качества триангуляции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b="48188"/>
          <a:stretch/>
        </p:blipFill>
        <p:spPr>
          <a:xfrm>
            <a:off x="1917948" y="3739541"/>
            <a:ext cx="4010025" cy="6662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717" y="2202314"/>
            <a:ext cx="4190559" cy="25712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32" y="1747803"/>
            <a:ext cx="2846040" cy="18158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5" y="1765154"/>
            <a:ext cx="2819400" cy="17811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5" y="4535345"/>
            <a:ext cx="3000375" cy="20097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778" y="4535345"/>
            <a:ext cx="2891893" cy="2009775"/>
          </a:xfrm>
          <a:prstGeom prst="rect">
            <a:avLst/>
          </a:prstGeom>
        </p:spPr>
      </p:pic>
      <p:sp>
        <p:nvSpPr>
          <p:cNvPr id="28" name="Стрелка вправо 27"/>
          <p:cNvSpPr/>
          <p:nvPr/>
        </p:nvSpPr>
        <p:spPr>
          <a:xfrm rot="5400000">
            <a:off x="925154" y="3625294"/>
            <a:ext cx="765167" cy="795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6155599" y="3625294"/>
            <a:ext cx="765167" cy="795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83281" y="1759698"/>
            <a:ext cx="769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1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9257" y="1694483"/>
            <a:ext cx="769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2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499" y="5656259"/>
            <a:ext cx="769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3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5553" y="5543685"/>
            <a:ext cx="769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4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Ортогональная сетка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443" y="1828800"/>
            <a:ext cx="731834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Ортогональная сетка (после улучшения)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197" y="1828800"/>
            <a:ext cx="730483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Неортогональная</a:t>
            </a:r>
            <a:r>
              <a:rPr lang="ru-RU" dirty="0" smtClean="0"/>
              <a:t> сетка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043" y="1828800"/>
            <a:ext cx="732513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5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773616" cy="1066800"/>
          </a:xfrm>
        </p:spPr>
        <p:txBody>
          <a:bodyPr/>
          <a:lstStyle/>
          <a:p>
            <a:r>
              <a:rPr lang="ru-RU" dirty="0" err="1" smtClean="0"/>
              <a:t>Неортогональная</a:t>
            </a:r>
            <a:r>
              <a:rPr lang="ru-RU" dirty="0" smtClean="0"/>
              <a:t> сетка (после улучшения)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043" y="1828800"/>
            <a:ext cx="726505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693</Words>
  <Application>Microsoft Office PowerPoint</Application>
  <PresentationFormat>Произвольный</PresentationFormat>
  <Paragraphs>292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Franklin Gothic Medium</vt:lpstr>
      <vt:lpstr>Business Contrast 16x9</vt:lpstr>
      <vt:lpstr>Влияние формы сетки конечных элементов на результаты расчета пластин и оболочек </vt:lpstr>
      <vt:lpstr>SCAD 21.1 – новая сетка КЭ</vt:lpstr>
      <vt:lpstr>Две модели для тестирования</vt:lpstr>
      <vt:lpstr>Полученные модели</vt:lpstr>
      <vt:lpstr>Улучшение качества триангуляции</vt:lpstr>
      <vt:lpstr>Ортогональная сетка</vt:lpstr>
      <vt:lpstr>Ортогональная сетка (после улучшения)</vt:lpstr>
      <vt:lpstr>Неортогональная сетка</vt:lpstr>
      <vt:lpstr>Неортогональная сетка (после улучшения)</vt:lpstr>
      <vt:lpstr>Сетка КЭ</vt:lpstr>
      <vt:lpstr>Сетка КЭ</vt:lpstr>
      <vt:lpstr>Линейный расчет</vt:lpstr>
      <vt:lpstr>Периоды собственных колебаний</vt:lpstr>
      <vt:lpstr>Mx – ортогональная сетка</vt:lpstr>
      <vt:lpstr>Mx – ортогональная сетка (улучшенная)</vt:lpstr>
      <vt:lpstr>Mx – неортогональная сетка</vt:lpstr>
      <vt:lpstr>Mx – неортогональная сетка (улучшенная)</vt:lpstr>
      <vt:lpstr>Всплески Mx</vt:lpstr>
      <vt:lpstr>Всплески Mx</vt:lpstr>
      <vt:lpstr>Всплески My</vt:lpstr>
      <vt:lpstr>Всплески Qx</vt:lpstr>
      <vt:lpstr>Всплески Qx (улучшенные сетки)</vt:lpstr>
      <vt:lpstr>Арматура</vt:lpstr>
      <vt:lpstr>Арматура (улучшенные сетки)</vt:lpstr>
      <vt:lpstr>Выводы по плитам (субъективные)</vt:lpstr>
      <vt:lpstr>Nx (стены)</vt:lpstr>
      <vt:lpstr>Nx (стены)</vt:lpstr>
      <vt:lpstr>Выводы по стенам</vt:lpstr>
      <vt:lpstr>Выводы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2015-11-24T19:17:20Z</dcterms:created>
  <dcterms:modified xsi:type="dcterms:W3CDTF">2015-11-25T15:23:22Z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