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sldIdLst>
    <p:sldId id="650" r:id="rId2"/>
    <p:sldId id="712" r:id="rId3"/>
    <p:sldId id="733" r:id="rId4"/>
    <p:sldId id="713" r:id="rId5"/>
    <p:sldId id="756" r:id="rId6"/>
    <p:sldId id="714" r:id="rId7"/>
    <p:sldId id="757" r:id="rId8"/>
    <p:sldId id="754" r:id="rId9"/>
    <p:sldId id="715" r:id="rId10"/>
    <p:sldId id="741" r:id="rId11"/>
    <p:sldId id="740" r:id="rId12"/>
    <p:sldId id="744" r:id="rId13"/>
    <p:sldId id="746" r:id="rId14"/>
    <p:sldId id="743" r:id="rId15"/>
    <p:sldId id="747" r:id="rId16"/>
    <p:sldId id="748" r:id="rId17"/>
    <p:sldId id="751" r:id="rId18"/>
    <p:sldId id="750" r:id="rId19"/>
    <p:sldId id="752" r:id="rId20"/>
    <p:sldId id="755" r:id="rId21"/>
    <p:sldId id="742" r:id="rId22"/>
    <p:sldId id="759" r:id="rId23"/>
    <p:sldId id="760" r:id="rId24"/>
    <p:sldId id="758" r:id="rId25"/>
    <p:sldId id="761" r:id="rId26"/>
    <p:sldId id="673" r:id="rId27"/>
    <p:sldId id="762" r:id="rId28"/>
    <p:sldId id="259" r:id="rId29"/>
    <p:sldId id="65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C8DC"/>
    <a:srgbClr val="000000"/>
    <a:srgbClr val="009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83724" autoAdjust="0"/>
  </p:normalViewPr>
  <p:slideViewPr>
    <p:cSldViewPr>
      <p:cViewPr varScale="1">
        <p:scale>
          <a:sx n="108" d="100"/>
          <a:sy n="108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image" Target="../media/image1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image" Target="../media/image5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BAE49-684F-44B5-948E-C13A0EB0802D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B549D-29CE-470E-BE5D-6C8782A7CE4F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Базовые инструменты платформы</a:t>
          </a:r>
        </a:p>
      </dgm:t>
    </dgm:pt>
    <dgm:pt modelId="{92963C82-F8E9-433B-B33A-8756507C8C93}" type="parTrans" cxnId="{41359C91-5BEA-4BFB-97C8-B10DCE018187}">
      <dgm:prSet/>
      <dgm:spPr/>
      <dgm:t>
        <a:bodyPr/>
        <a:lstStyle/>
        <a:p>
          <a:endParaRPr lang="ru-RU"/>
        </a:p>
      </dgm:t>
    </dgm:pt>
    <dgm:pt modelId="{80A7508E-9F6A-440B-8C61-2052FF3DCDCA}" type="sibTrans" cxnId="{41359C91-5BEA-4BFB-97C8-B10DCE018187}">
      <dgm:prSet/>
      <dgm:spPr/>
      <dgm:t>
        <a:bodyPr/>
        <a:lstStyle/>
        <a:p>
          <a:endParaRPr lang="ru-RU"/>
        </a:p>
      </dgm:t>
    </dgm:pt>
    <dgm:pt modelId="{AE2F1ED6-C794-4ABB-9ABB-09BB37293034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Инструменты 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nanoCAD </a:t>
          </a:r>
          <a:r>
            <a: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СПДС</a:t>
          </a:r>
        </a:p>
      </dgm:t>
    </dgm:pt>
    <dgm:pt modelId="{FD400159-2F01-4312-8482-DA5751AD746B}" type="parTrans" cxnId="{B9CC6F21-89D3-46E3-9542-4AE96E355092}">
      <dgm:prSet/>
      <dgm:spPr/>
      <dgm:t>
        <a:bodyPr/>
        <a:lstStyle/>
        <a:p>
          <a:endParaRPr lang="ru-RU"/>
        </a:p>
      </dgm:t>
    </dgm:pt>
    <dgm:pt modelId="{83B22BEF-7948-472C-9F5C-A671E00E56C5}" type="sibTrans" cxnId="{B9CC6F21-89D3-46E3-9542-4AE96E355092}">
      <dgm:prSet/>
      <dgm:spPr/>
      <dgm:t>
        <a:bodyPr/>
        <a:lstStyle/>
        <a:p>
          <a:endParaRPr lang="ru-RU"/>
        </a:p>
      </dgm:t>
    </dgm:pt>
    <dgm:pt modelId="{38FE1B6B-054C-48C7-AE15-0D8453F13873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Специализированные инструменты </a:t>
          </a:r>
          <a:r>
            <a:rPr lang="ru-RU" sz="20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КМ</a:t>
          </a:r>
          <a:endParaRPr lang="ru-RU" sz="20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0ED9363D-E3B0-4F9E-B2A8-025CEF3284C5}" type="parTrans" cxnId="{06FFCB9A-0E13-44A2-A2B3-1DA430E012E6}">
      <dgm:prSet/>
      <dgm:spPr/>
      <dgm:t>
        <a:bodyPr/>
        <a:lstStyle/>
        <a:p>
          <a:endParaRPr lang="ru-RU"/>
        </a:p>
      </dgm:t>
    </dgm:pt>
    <dgm:pt modelId="{11D36F0E-63EB-414F-8561-037C71AB3FB8}" type="sibTrans" cxnId="{06FFCB9A-0E13-44A2-A2B3-1DA430E012E6}">
      <dgm:prSet/>
      <dgm:spPr/>
      <dgm:t>
        <a:bodyPr/>
        <a:lstStyle/>
        <a:p>
          <a:endParaRPr lang="ru-RU"/>
        </a:p>
      </dgm:t>
    </dgm:pt>
    <dgm:pt modelId="{01F938D3-1511-4A21-842F-52607971A47A}" type="pres">
      <dgm:prSet presAssocID="{C04BAE49-684F-44B5-948E-C13A0EB08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01A15-434D-4C12-AB75-923576D3E7D1}" type="pres">
      <dgm:prSet presAssocID="{BC5B549D-29CE-470E-BE5D-6C8782A7CE4F}" presName="composite" presStyleCnt="0"/>
      <dgm:spPr/>
    </dgm:pt>
    <dgm:pt modelId="{8C879992-FEE2-485D-B777-E8FB6118C749}" type="pres">
      <dgm:prSet presAssocID="{BC5B549D-29CE-470E-BE5D-6C8782A7CE4F}" presName="rect1" presStyleLbl="trAlignAcc1" presStyleIdx="0" presStyleCnt="3" custScaleX="89538" custScaleY="69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12B9-DF0C-4BE0-BEC2-6B08B9030F13}" type="pres">
      <dgm:prSet presAssocID="{BC5B549D-29CE-470E-BE5D-6C8782A7CE4F}" presName="rect2" presStyleLbl="fgImgPlace1" presStyleIdx="0" presStyleCnt="3" custScaleX="160668" custScaleY="120934" custLinFactNeighborX="546" custLinFactNeighborY="-249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9D94C8-BA4A-419B-8A1E-8E58E51707A2}" type="pres">
      <dgm:prSet presAssocID="{80A7508E-9F6A-440B-8C61-2052FF3DCDCA}" presName="sibTrans" presStyleCnt="0"/>
      <dgm:spPr/>
    </dgm:pt>
    <dgm:pt modelId="{E4711C30-3C9C-493C-9389-714111D1BED3}" type="pres">
      <dgm:prSet presAssocID="{AE2F1ED6-C794-4ABB-9ABB-09BB37293034}" presName="composite" presStyleCnt="0"/>
      <dgm:spPr/>
    </dgm:pt>
    <dgm:pt modelId="{7FEDA458-BCC3-4D28-B65D-DA29E7E1D2A8}" type="pres">
      <dgm:prSet presAssocID="{AE2F1ED6-C794-4ABB-9ABB-09BB37293034}" presName="rect1" presStyleLbl="trAlignAcc1" presStyleIdx="1" presStyleCnt="3" custScaleY="70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FC8-517F-4B6B-B19B-465662FA680F}" type="pres">
      <dgm:prSet presAssocID="{AE2F1ED6-C794-4ABB-9ABB-09BB37293034}" presName="rect2" presStyleLbl="fgImgPlace1" presStyleIdx="1" presStyleCnt="3" custScaleX="146052" custScaleY="125627" custLinFactNeighborX="-14120" custLinFactNeighborY="-264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B3ED4B4-03F4-4279-A94B-F562220A35EB}" type="pres">
      <dgm:prSet presAssocID="{83B22BEF-7948-472C-9F5C-A671E00E56C5}" presName="sibTrans" presStyleCnt="0"/>
      <dgm:spPr/>
    </dgm:pt>
    <dgm:pt modelId="{8AFAA6F0-34AF-445B-85F3-DFB06D956C00}" type="pres">
      <dgm:prSet presAssocID="{38FE1B6B-054C-48C7-AE15-0D8453F13873}" presName="composite" presStyleCnt="0"/>
      <dgm:spPr/>
    </dgm:pt>
    <dgm:pt modelId="{A892F101-5D99-43D0-AB2B-3229179B912A}" type="pres">
      <dgm:prSet presAssocID="{38FE1B6B-054C-48C7-AE15-0D8453F13873}" presName="rect1" presStyleLbl="trAlignAcc1" presStyleIdx="2" presStyleCnt="3" custScaleY="68295" custLinFactNeighborX="-3343" custLinFactNeighborY="35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550B6-356B-448B-AB7E-47495B8DD140}" type="pres">
      <dgm:prSet presAssocID="{38FE1B6B-054C-48C7-AE15-0D8453F13873}" presName="rect2" presStyleLbl="fgImgPlace1" presStyleIdx="2" presStyleCnt="3" custScaleX="230502" custScaleY="160925" custLinFactNeighborX="-83517" custLinFactNeighborY="-191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6FFCB9A-0E13-44A2-A2B3-1DA430E012E6}" srcId="{C04BAE49-684F-44B5-948E-C13A0EB0802D}" destId="{38FE1B6B-054C-48C7-AE15-0D8453F13873}" srcOrd="2" destOrd="0" parTransId="{0ED9363D-E3B0-4F9E-B2A8-025CEF3284C5}" sibTransId="{11D36F0E-63EB-414F-8561-037C71AB3FB8}"/>
    <dgm:cxn modelId="{0A7D3D66-90A4-413B-B820-77BE5FC15A7B}" type="presOf" srcId="{38FE1B6B-054C-48C7-AE15-0D8453F13873}" destId="{A892F101-5D99-43D0-AB2B-3229179B912A}" srcOrd="0" destOrd="0" presId="urn:microsoft.com/office/officeart/2008/layout/PictureStrips"/>
    <dgm:cxn modelId="{FAFAFF18-1BAC-4FFD-9D61-C6760AB6EAF8}" type="presOf" srcId="{AE2F1ED6-C794-4ABB-9ABB-09BB37293034}" destId="{7FEDA458-BCC3-4D28-B65D-DA29E7E1D2A8}" srcOrd="0" destOrd="0" presId="urn:microsoft.com/office/officeart/2008/layout/PictureStrips"/>
    <dgm:cxn modelId="{586C838A-6AB1-4EB6-AD76-4443F778DE00}" type="presOf" srcId="{BC5B549D-29CE-470E-BE5D-6C8782A7CE4F}" destId="{8C879992-FEE2-485D-B777-E8FB6118C749}" srcOrd="0" destOrd="0" presId="urn:microsoft.com/office/officeart/2008/layout/PictureStrips"/>
    <dgm:cxn modelId="{41359C91-5BEA-4BFB-97C8-B10DCE018187}" srcId="{C04BAE49-684F-44B5-948E-C13A0EB0802D}" destId="{BC5B549D-29CE-470E-BE5D-6C8782A7CE4F}" srcOrd="0" destOrd="0" parTransId="{92963C82-F8E9-433B-B33A-8756507C8C93}" sibTransId="{80A7508E-9F6A-440B-8C61-2052FF3DCDCA}"/>
    <dgm:cxn modelId="{700642BE-5FD4-41DE-A96D-24ACF2B826EE}" type="presOf" srcId="{C04BAE49-684F-44B5-948E-C13A0EB0802D}" destId="{01F938D3-1511-4A21-842F-52607971A47A}" srcOrd="0" destOrd="0" presId="urn:microsoft.com/office/officeart/2008/layout/PictureStrips"/>
    <dgm:cxn modelId="{B9CC6F21-89D3-46E3-9542-4AE96E355092}" srcId="{C04BAE49-684F-44B5-948E-C13A0EB0802D}" destId="{AE2F1ED6-C794-4ABB-9ABB-09BB37293034}" srcOrd="1" destOrd="0" parTransId="{FD400159-2F01-4312-8482-DA5751AD746B}" sibTransId="{83B22BEF-7948-472C-9F5C-A671E00E56C5}"/>
    <dgm:cxn modelId="{6832B07D-1719-4AE7-805C-E3B212F6F5D3}" type="presParOf" srcId="{01F938D3-1511-4A21-842F-52607971A47A}" destId="{3DB01A15-434D-4C12-AB75-923576D3E7D1}" srcOrd="0" destOrd="0" presId="urn:microsoft.com/office/officeart/2008/layout/PictureStrips"/>
    <dgm:cxn modelId="{90431FD1-C70F-403E-A258-A407BC722C43}" type="presParOf" srcId="{3DB01A15-434D-4C12-AB75-923576D3E7D1}" destId="{8C879992-FEE2-485D-B777-E8FB6118C749}" srcOrd="0" destOrd="0" presId="urn:microsoft.com/office/officeart/2008/layout/PictureStrips"/>
    <dgm:cxn modelId="{A1F2E872-1F78-4796-A57F-55E869EFC03C}" type="presParOf" srcId="{3DB01A15-434D-4C12-AB75-923576D3E7D1}" destId="{01B312B9-DF0C-4BE0-BEC2-6B08B9030F13}" srcOrd="1" destOrd="0" presId="urn:microsoft.com/office/officeart/2008/layout/PictureStrips"/>
    <dgm:cxn modelId="{8D82733F-B46D-4BBC-BE9B-624AD48F1C96}" type="presParOf" srcId="{01F938D3-1511-4A21-842F-52607971A47A}" destId="{719D94C8-BA4A-419B-8A1E-8E58E51707A2}" srcOrd="1" destOrd="0" presId="urn:microsoft.com/office/officeart/2008/layout/PictureStrips"/>
    <dgm:cxn modelId="{2A7A1CD5-E130-4278-B2ED-AA5232925EEB}" type="presParOf" srcId="{01F938D3-1511-4A21-842F-52607971A47A}" destId="{E4711C30-3C9C-493C-9389-714111D1BED3}" srcOrd="2" destOrd="0" presId="urn:microsoft.com/office/officeart/2008/layout/PictureStrips"/>
    <dgm:cxn modelId="{9418D769-3281-40A4-804B-238CE632A64D}" type="presParOf" srcId="{E4711C30-3C9C-493C-9389-714111D1BED3}" destId="{7FEDA458-BCC3-4D28-B65D-DA29E7E1D2A8}" srcOrd="0" destOrd="0" presId="urn:microsoft.com/office/officeart/2008/layout/PictureStrips"/>
    <dgm:cxn modelId="{FFF159B0-3F2A-4A96-B817-6DDE0EA7766C}" type="presParOf" srcId="{E4711C30-3C9C-493C-9389-714111D1BED3}" destId="{50494FC8-517F-4B6B-B19B-465662FA680F}" srcOrd="1" destOrd="0" presId="urn:microsoft.com/office/officeart/2008/layout/PictureStrips"/>
    <dgm:cxn modelId="{59E22BB6-583F-476B-BC7A-9C46064F7D2D}" type="presParOf" srcId="{01F938D3-1511-4A21-842F-52607971A47A}" destId="{5B3ED4B4-03F4-4279-A94B-F562220A35EB}" srcOrd="3" destOrd="0" presId="urn:microsoft.com/office/officeart/2008/layout/PictureStrips"/>
    <dgm:cxn modelId="{A7142950-F047-48A4-8D16-D711E629D697}" type="presParOf" srcId="{01F938D3-1511-4A21-842F-52607971A47A}" destId="{8AFAA6F0-34AF-445B-85F3-DFB06D956C00}" srcOrd="4" destOrd="0" presId="urn:microsoft.com/office/officeart/2008/layout/PictureStrips"/>
    <dgm:cxn modelId="{2005AA8F-659E-4F9A-AEC4-C49CE41DB7BF}" type="presParOf" srcId="{8AFAA6F0-34AF-445B-85F3-DFB06D956C00}" destId="{A892F101-5D99-43D0-AB2B-3229179B912A}" srcOrd="0" destOrd="0" presId="urn:microsoft.com/office/officeart/2008/layout/PictureStrips"/>
    <dgm:cxn modelId="{1EFEC0AD-38DB-4FEB-B591-9E050DB48A53}" type="presParOf" srcId="{8AFAA6F0-34AF-445B-85F3-DFB06D956C00}" destId="{B00550B6-356B-448B-AB7E-47495B8DD1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52C90-7801-4E4F-89EC-F85FB96C8A96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DAA1E7-F7E7-4A08-BD0B-6D505EF343C5}">
      <dgm:prSet phldrT="[Текст]" custT="1"/>
      <dgm:spPr/>
      <dgm:t>
        <a:bodyPr/>
        <a:lstStyle/>
        <a:p>
          <a:r>
            <a:rPr lang="en-US" sz="2000" b="0" i="0" u="none" dirty="0">
              <a:latin typeface="+mj-lt"/>
            </a:rPr>
            <a:t>nanoCAD </a:t>
          </a:r>
          <a:r>
            <a:rPr lang="ru-RU" sz="2000" b="0" i="0" u="none" dirty="0">
              <a:latin typeface="+mj-lt"/>
            </a:rPr>
            <a:t>СПДС</a:t>
          </a:r>
          <a:endParaRPr lang="ru-RU" sz="2000" b="0" dirty="0">
            <a:latin typeface="+mj-lt"/>
          </a:endParaRPr>
        </a:p>
      </dgm:t>
    </dgm:pt>
    <dgm:pt modelId="{ABAA6A13-94C1-4569-A907-C132052ACE88}" type="parTrans" cxnId="{86DB38E8-B371-404A-A712-8C89C3FEAAE3}">
      <dgm:prSet/>
      <dgm:spPr/>
      <dgm:t>
        <a:bodyPr/>
        <a:lstStyle/>
        <a:p>
          <a:endParaRPr lang="ru-RU"/>
        </a:p>
      </dgm:t>
    </dgm:pt>
    <dgm:pt modelId="{26133C60-0EEE-41B1-85AB-9C67B02329EE}" type="sibTrans" cxnId="{86DB38E8-B371-404A-A712-8C89C3FEAAE3}">
      <dgm:prSet/>
      <dgm:spPr/>
      <dgm:t>
        <a:bodyPr/>
        <a:lstStyle/>
        <a:p>
          <a:endParaRPr lang="ru-RU"/>
        </a:p>
      </dgm:t>
    </dgm:pt>
    <dgm:pt modelId="{C43B0F07-E043-4E21-9E28-5EF0C52E9DF2}">
      <dgm:prSet phldrT="[Текст]" custT="1"/>
      <dgm:spPr>
        <a:noFill/>
        <a:ln>
          <a:solidFill>
            <a:srgbClr val="009DDF"/>
          </a:solidFill>
        </a:ln>
      </dgm:spPr>
      <dgm:t>
        <a:bodyPr/>
        <a:lstStyle/>
        <a:p>
          <a:r>
            <a:rPr lang="ru-RU" sz="1200">
              <a:solidFill>
                <a:schemeClr val="bg2">
                  <a:lumMod val="25000"/>
                </a:schemeClr>
              </a:solidFill>
              <a:latin typeface="+mj-lt"/>
            </a:rPr>
            <a:t>Строгое соответствие стандартам СПДС</a:t>
          </a:r>
          <a:endParaRPr lang="ru-RU" sz="1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F58AD08-975A-4FCD-AB4A-A7E9163DAA77}" type="parTrans" cxnId="{8597379D-76F6-4A05-A7A1-1176C5077FED}">
      <dgm:prSet/>
      <dgm:spPr/>
      <dgm:t>
        <a:bodyPr/>
        <a:lstStyle/>
        <a:p>
          <a:endParaRPr lang="ru-RU"/>
        </a:p>
      </dgm:t>
    </dgm:pt>
    <dgm:pt modelId="{49179FE6-2C72-436E-9919-5AF7F419DAA6}" type="sibTrans" cxnId="{8597379D-76F6-4A05-A7A1-1176C5077FED}">
      <dgm:prSet/>
      <dgm:spPr/>
      <dgm:t>
        <a:bodyPr/>
        <a:lstStyle/>
        <a:p>
          <a:endParaRPr lang="ru-RU"/>
        </a:p>
      </dgm:t>
    </dgm:pt>
    <dgm:pt modelId="{87759E4B-1985-48D6-93D0-5397E747A4C7}">
      <dgm:prSet phldrT="[Текст]" custT="1"/>
      <dgm:spPr/>
      <dgm:t>
        <a:bodyPr/>
        <a:lstStyle/>
        <a:p>
          <a:r>
            <a:rPr lang="en-US" sz="2000" b="0" i="0" u="none" dirty="0">
              <a:latin typeface="+mj-lt"/>
            </a:rPr>
            <a:t>nanoCAD </a:t>
          </a:r>
          <a:r>
            <a:rPr lang="ru-RU" sz="2000" b="0" i="0" u="none" dirty="0">
              <a:latin typeface="+mj-lt"/>
            </a:rPr>
            <a:t>СПДС Железобетон</a:t>
          </a:r>
          <a:endParaRPr lang="ru-RU" sz="2000" b="0" dirty="0">
            <a:latin typeface="+mj-lt"/>
          </a:endParaRPr>
        </a:p>
      </dgm:t>
    </dgm:pt>
    <dgm:pt modelId="{E5A667CC-AC65-4A0E-A51C-474DA1E75E91}" type="parTrans" cxnId="{16D7C911-45B2-4872-A471-66E0A8756083}">
      <dgm:prSet/>
      <dgm:spPr/>
      <dgm:t>
        <a:bodyPr/>
        <a:lstStyle/>
        <a:p>
          <a:endParaRPr lang="ru-RU"/>
        </a:p>
      </dgm:t>
    </dgm:pt>
    <dgm:pt modelId="{2A687EB1-2740-423C-A9E8-665F30BD8317}" type="sibTrans" cxnId="{16D7C911-45B2-4872-A471-66E0A8756083}">
      <dgm:prSet/>
      <dgm:spPr/>
      <dgm:t>
        <a:bodyPr/>
        <a:lstStyle/>
        <a:p>
          <a:endParaRPr lang="ru-RU"/>
        </a:p>
      </dgm:t>
    </dgm:pt>
    <dgm:pt modelId="{066FB8FD-B6F4-419C-9057-C31746F1EEC5}">
      <dgm:prSet phldrT="[Текст]" custT="1"/>
      <dgm:spPr>
        <a:noFill/>
        <a:ln>
          <a:solidFill>
            <a:srgbClr val="009DDF"/>
          </a:solidFill>
        </a:ln>
      </dgm:spPr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Оформление чертежей видов и разрезов железобетонных конструкций;</a:t>
          </a:r>
        </a:p>
      </dgm:t>
    </dgm:pt>
    <dgm:pt modelId="{E47AEC6B-AFDA-49EC-ACF4-954CAE200B87}" type="parTrans" cxnId="{4931A6F2-865D-4137-86FC-1E3DA8ED62F9}">
      <dgm:prSet/>
      <dgm:spPr/>
      <dgm:t>
        <a:bodyPr/>
        <a:lstStyle/>
        <a:p>
          <a:endParaRPr lang="ru-RU"/>
        </a:p>
      </dgm:t>
    </dgm:pt>
    <dgm:pt modelId="{8EDE626E-C369-4364-99AA-4ECF816A967B}" type="sibTrans" cxnId="{4931A6F2-865D-4137-86FC-1E3DA8ED62F9}">
      <dgm:prSet/>
      <dgm:spPr/>
      <dgm:t>
        <a:bodyPr/>
        <a:lstStyle/>
        <a:p>
          <a:endParaRPr lang="ru-RU"/>
        </a:p>
      </dgm:t>
    </dgm:pt>
    <dgm:pt modelId="{D43C4809-E79B-466C-B381-9C472ADA32CB}">
      <dgm:prSet phldrT="[Текст]" custT="1"/>
      <dgm:spPr/>
      <dgm:t>
        <a:bodyPr/>
        <a:lstStyle/>
        <a:p>
          <a:r>
            <a:rPr lang="en-US" sz="2000" b="0" i="0" u="none" dirty="0">
              <a:latin typeface="+mj-lt"/>
            </a:rPr>
            <a:t>nanoCAD </a:t>
          </a:r>
          <a:r>
            <a:rPr lang="ru-RU" sz="2000" b="0" i="0" u="none" dirty="0">
              <a:latin typeface="+mj-lt"/>
            </a:rPr>
            <a:t>СПДС Стройплощадка</a:t>
          </a:r>
          <a:endParaRPr lang="ru-RU" sz="2000" b="0" dirty="0">
            <a:latin typeface="+mj-lt"/>
          </a:endParaRPr>
        </a:p>
      </dgm:t>
    </dgm:pt>
    <dgm:pt modelId="{A0C6374F-973D-4741-9F03-89874D6D535F}" type="parTrans" cxnId="{BAAF68A3-789E-4262-9971-8DEFB1932ABA}">
      <dgm:prSet/>
      <dgm:spPr/>
      <dgm:t>
        <a:bodyPr/>
        <a:lstStyle/>
        <a:p>
          <a:endParaRPr lang="ru-RU"/>
        </a:p>
      </dgm:t>
    </dgm:pt>
    <dgm:pt modelId="{7DFB678C-4E3D-4C63-A6A5-23ACB0A4FCED}" type="sibTrans" cxnId="{BAAF68A3-789E-4262-9971-8DEFB1932ABA}">
      <dgm:prSet/>
      <dgm:spPr/>
      <dgm:t>
        <a:bodyPr/>
        <a:lstStyle/>
        <a:p>
          <a:endParaRPr lang="ru-RU"/>
        </a:p>
      </dgm:t>
    </dgm:pt>
    <dgm:pt modelId="{0722064F-C4AB-4C66-8FF3-A1162AC37B48}">
      <dgm:prSet phldrT="[Текст]" custT="1"/>
      <dgm:spPr>
        <a:noFill/>
        <a:ln>
          <a:solidFill>
            <a:srgbClr val="009DDF"/>
          </a:solidFill>
        </a:ln>
      </dgm:spPr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Работа с иерархической структурой выполняемых работ из ГЭСН и ЕНИР;</a:t>
          </a:r>
        </a:p>
      </dgm:t>
    </dgm:pt>
    <dgm:pt modelId="{903692F4-C43B-41F0-863C-8B0096A5B10B}" type="parTrans" cxnId="{75441900-8ED9-4147-B9AC-A988E678C0EF}">
      <dgm:prSet/>
      <dgm:spPr/>
      <dgm:t>
        <a:bodyPr/>
        <a:lstStyle/>
        <a:p>
          <a:endParaRPr lang="ru-RU"/>
        </a:p>
      </dgm:t>
    </dgm:pt>
    <dgm:pt modelId="{E48F1B16-9743-41BD-BF01-8DF7CADA84EB}" type="sibTrans" cxnId="{75441900-8ED9-4147-B9AC-A988E678C0EF}">
      <dgm:prSet/>
      <dgm:spPr/>
      <dgm:t>
        <a:bodyPr/>
        <a:lstStyle/>
        <a:p>
          <a:endParaRPr lang="ru-RU"/>
        </a:p>
      </dgm:t>
    </dgm:pt>
    <dgm:pt modelId="{F1A0D9E1-26E3-4320-A2AD-9CC4A9479E57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Полноценная работа по созданию двумерных чертежей</a:t>
          </a:r>
        </a:p>
      </dgm:t>
    </dgm:pt>
    <dgm:pt modelId="{925290AC-9F0B-4F52-AF06-FDF657B409B0}" type="parTrans" cxnId="{7AE46527-E13B-44C8-9F13-C69FA63CA927}">
      <dgm:prSet/>
      <dgm:spPr/>
      <dgm:t>
        <a:bodyPr/>
        <a:lstStyle/>
        <a:p>
          <a:endParaRPr lang="ru-RU"/>
        </a:p>
      </dgm:t>
    </dgm:pt>
    <dgm:pt modelId="{669F85A5-BF22-4395-8974-A3A65D9F19DF}" type="sibTrans" cxnId="{7AE46527-E13B-44C8-9F13-C69FA63CA927}">
      <dgm:prSet/>
      <dgm:spPr/>
      <dgm:t>
        <a:bodyPr/>
        <a:lstStyle/>
        <a:p>
          <a:endParaRPr lang="ru-RU"/>
        </a:p>
      </dgm:t>
    </dgm:pt>
    <dgm:pt modelId="{7332A09C-5CDE-4AA9-9920-2226BD78D055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Все необходимое для оформления чертежей по стандартам СПДС</a:t>
          </a:r>
        </a:p>
      </dgm:t>
    </dgm:pt>
    <dgm:pt modelId="{56304940-5D06-47BD-B63F-EF5B35A6099E}" type="parTrans" cxnId="{2502B575-1530-43CF-9BFD-2EC80E1E11C3}">
      <dgm:prSet/>
      <dgm:spPr/>
      <dgm:t>
        <a:bodyPr/>
        <a:lstStyle/>
        <a:p>
          <a:endParaRPr lang="ru-RU"/>
        </a:p>
      </dgm:t>
    </dgm:pt>
    <dgm:pt modelId="{B5A12116-20A3-4A23-AE9E-29672FB3B2EC}" type="sibTrans" cxnId="{2502B575-1530-43CF-9BFD-2EC80E1E11C3}">
      <dgm:prSet/>
      <dgm:spPr/>
      <dgm:t>
        <a:bodyPr/>
        <a:lstStyle/>
        <a:p>
          <a:endParaRPr lang="ru-RU"/>
        </a:p>
      </dgm:t>
    </dgm:pt>
    <dgm:pt modelId="{D709C987-4407-4EE1-9486-11D2B074BC87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Поэтажные планы</a:t>
          </a:r>
        </a:p>
      </dgm:t>
    </dgm:pt>
    <dgm:pt modelId="{0D3BBA12-AF0B-4B08-B718-3F64AE94D540}" type="parTrans" cxnId="{2311A0EB-746E-4CD1-B4BD-42A09AEA8F8C}">
      <dgm:prSet/>
      <dgm:spPr/>
      <dgm:t>
        <a:bodyPr/>
        <a:lstStyle/>
        <a:p>
          <a:endParaRPr lang="ru-RU"/>
        </a:p>
      </dgm:t>
    </dgm:pt>
    <dgm:pt modelId="{2BF0F304-32A9-4FFD-961A-B03A5E1003A7}" type="sibTrans" cxnId="{2311A0EB-746E-4CD1-B4BD-42A09AEA8F8C}">
      <dgm:prSet/>
      <dgm:spPr/>
      <dgm:t>
        <a:bodyPr/>
        <a:lstStyle/>
        <a:p>
          <a:endParaRPr lang="ru-RU"/>
        </a:p>
      </dgm:t>
    </dgm:pt>
    <dgm:pt modelId="{1F395956-9D63-43FB-B753-E6ADD6BCEF4E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Утилиты оформления</a:t>
          </a:r>
        </a:p>
      </dgm:t>
    </dgm:pt>
    <dgm:pt modelId="{58B9A03A-0025-4DA2-9342-A8831EF2739F}" type="parTrans" cxnId="{2540B443-CB95-4197-9309-593489324CF9}">
      <dgm:prSet/>
      <dgm:spPr/>
      <dgm:t>
        <a:bodyPr/>
        <a:lstStyle/>
        <a:p>
          <a:endParaRPr lang="ru-RU"/>
        </a:p>
      </dgm:t>
    </dgm:pt>
    <dgm:pt modelId="{80AA70C4-8C39-405C-BA8F-C426F43C88B8}" type="sibTrans" cxnId="{2540B443-CB95-4197-9309-593489324CF9}">
      <dgm:prSet/>
      <dgm:spPr/>
      <dgm:t>
        <a:bodyPr/>
        <a:lstStyle/>
        <a:p>
          <a:endParaRPr lang="ru-RU"/>
        </a:p>
      </dgm:t>
    </dgm:pt>
    <dgm:pt modelId="{12AA1EAD-60F8-44FE-8F87-4FF26A3C7C3C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Полная параметризация и высокий интеллект элементов оформления</a:t>
          </a:r>
        </a:p>
      </dgm:t>
    </dgm:pt>
    <dgm:pt modelId="{F6458C6A-228C-4D5C-8CC0-DFE79CD8EF07}" type="parTrans" cxnId="{5BEF3C1F-F018-4368-8C28-A22B506EAFC6}">
      <dgm:prSet/>
      <dgm:spPr/>
      <dgm:t>
        <a:bodyPr/>
        <a:lstStyle/>
        <a:p>
          <a:endParaRPr lang="ru-RU"/>
        </a:p>
      </dgm:t>
    </dgm:pt>
    <dgm:pt modelId="{DCC28084-98C5-4E9F-B9BD-D513B3D9A25C}" type="sibTrans" cxnId="{5BEF3C1F-F018-4368-8C28-A22B506EAFC6}">
      <dgm:prSet/>
      <dgm:spPr/>
      <dgm:t>
        <a:bodyPr/>
        <a:lstStyle/>
        <a:p>
          <a:endParaRPr lang="ru-RU"/>
        </a:p>
      </dgm:t>
    </dgm:pt>
    <dgm:pt modelId="{9510FD11-060F-47C5-ABF1-9FD4ADD4FB9A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Масштабирование объектов СПДС</a:t>
          </a:r>
        </a:p>
      </dgm:t>
    </dgm:pt>
    <dgm:pt modelId="{46E800D4-A48E-4565-B0DA-277C6F70CCCB}" type="parTrans" cxnId="{F0A85F1D-C76D-43F8-BE60-35C260382F3F}">
      <dgm:prSet/>
      <dgm:spPr/>
      <dgm:t>
        <a:bodyPr/>
        <a:lstStyle/>
        <a:p>
          <a:endParaRPr lang="ru-RU"/>
        </a:p>
      </dgm:t>
    </dgm:pt>
    <dgm:pt modelId="{C035BF33-264A-4ADB-AD99-764920386A3D}" type="sibTrans" cxnId="{F0A85F1D-C76D-43F8-BE60-35C260382F3F}">
      <dgm:prSet/>
      <dgm:spPr/>
      <dgm:t>
        <a:bodyPr/>
        <a:lstStyle/>
        <a:p>
          <a:endParaRPr lang="ru-RU"/>
        </a:p>
      </dgm:t>
    </dgm:pt>
    <dgm:pt modelId="{A39C9E97-D73F-4887-8D13-145247E9B204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Автоматизация работы с табличными формами и связь с ними данных чертежа</a:t>
          </a:r>
        </a:p>
      </dgm:t>
    </dgm:pt>
    <dgm:pt modelId="{59402F4D-40FD-41AA-B764-2C79D3FF3D25}" type="parTrans" cxnId="{79166230-7B40-427A-AB53-77EF994798C6}">
      <dgm:prSet/>
      <dgm:spPr/>
      <dgm:t>
        <a:bodyPr/>
        <a:lstStyle/>
        <a:p>
          <a:endParaRPr lang="ru-RU"/>
        </a:p>
      </dgm:t>
    </dgm:pt>
    <dgm:pt modelId="{9D912673-A9A4-4FC6-8243-13271063E1EF}" type="sibTrans" cxnId="{79166230-7B40-427A-AB53-77EF994798C6}">
      <dgm:prSet/>
      <dgm:spPr/>
      <dgm:t>
        <a:bodyPr/>
        <a:lstStyle/>
        <a:p>
          <a:endParaRPr lang="ru-RU"/>
        </a:p>
      </dgm:t>
    </dgm:pt>
    <dgm:pt modelId="{8A298775-3335-4CC9-93C2-2B52A942CB9E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База данных параметрических объектов</a:t>
          </a:r>
        </a:p>
      </dgm:t>
    </dgm:pt>
    <dgm:pt modelId="{53ABBF91-6418-46F8-A9F5-713A1AF8A4F5}" type="parTrans" cxnId="{D0E6CA1E-3483-40EE-84E9-2BF52C07A3B4}">
      <dgm:prSet/>
      <dgm:spPr/>
      <dgm:t>
        <a:bodyPr/>
        <a:lstStyle/>
        <a:p>
          <a:endParaRPr lang="ru-RU"/>
        </a:p>
      </dgm:t>
    </dgm:pt>
    <dgm:pt modelId="{35B894C8-5A4B-4A09-B9DE-BB8EBAFC6AF9}" type="sibTrans" cxnId="{D0E6CA1E-3483-40EE-84E9-2BF52C07A3B4}">
      <dgm:prSet/>
      <dgm:spPr/>
      <dgm:t>
        <a:bodyPr/>
        <a:lstStyle/>
        <a:p>
          <a:endParaRPr lang="ru-RU"/>
        </a:p>
      </dgm:t>
    </dgm:pt>
    <dgm:pt modelId="{2172C7F4-88F7-4BC1-8A39-38F8A1E07A48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Использование программы в составе средств комплексной автоматизации</a:t>
          </a:r>
        </a:p>
      </dgm:t>
    </dgm:pt>
    <dgm:pt modelId="{F896194B-7AFB-4316-AAA5-ADB5EF56AD79}" type="parTrans" cxnId="{57FD481C-9BEB-4ED1-A0F3-8873C1638505}">
      <dgm:prSet/>
      <dgm:spPr/>
      <dgm:t>
        <a:bodyPr/>
        <a:lstStyle/>
        <a:p>
          <a:endParaRPr lang="ru-RU"/>
        </a:p>
      </dgm:t>
    </dgm:pt>
    <dgm:pt modelId="{1A491AC3-23B7-4F84-89A3-3A702FC918D8}" type="sibTrans" cxnId="{57FD481C-9BEB-4ED1-A0F3-8873C1638505}">
      <dgm:prSet/>
      <dgm:spPr/>
      <dgm:t>
        <a:bodyPr/>
        <a:lstStyle/>
        <a:p>
          <a:endParaRPr lang="ru-RU"/>
        </a:p>
      </dgm:t>
    </dgm:pt>
    <dgm:pt modelId="{83FD6023-0F35-45F7-893F-C7C76B58CC92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Расчеты временного электро- и водоснабжения;</a:t>
          </a:r>
        </a:p>
      </dgm:t>
    </dgm:pt>
    <dgm:pt modelId="{2E6B48A4-65B2-48FA-B41C-FBAB48ED2D5D}" type="parTrans" cxnId="{409450CD-F8B4-4397-9019-E42DFAC49573}">
      <dgm:prSet/>
      <dgm:spPr/>
      <dgm:t>
        <a:bodyPr/>
        <a:lstStyle/>
        <a:p>
          <a:endParaRPr lang="ru-RU"/>
        </a:p>
      </dgm:t>
    </dgm:pt>
    <dgm:pt modelId="{EE728724-0DA0-48CB-9D1D-50BD6B68F746}" type="sibTrans" cxnId="{409450CD-F8B4-4397-9019-E42DFAC49573}">
      <dgm:prSet/>
      <dgm:spPr/>
      <dgm:t>
        <a:bodyPr/>
        <a:lstStyle/>
        <a:p>
          <a:endParaRPr lang="ru-RU"/>
        </a:p>
      </dgm:t>
    </dgm:pt>
    <dgm:pt modelId="{54B31ED4-EBB4-4B28-B8C9-C9D69FBC5D07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Оформление строительного генерального плана;</a:t>
          </a:r>
        </a:p>
      </dgm:t>
    </dgm:pt>
    <dgm:pt modelId="{205A6510-6343-411F-97EE-C0F6DDDD9605}" type="parTrans" cxnId="{8A91FDA3-3260-4CD5-8BDA-9646063A0770}">
      <dgm:prSet/>
      <dgm:spPr/>
      <dgm:t>
        <a:bodyPr/>
        <a:lstStyle/>
        <a:p>
          <a:endParaRPr lang="ru-RU"/>
        </a:p>
      </dgm:t>
    </dgm:pt>
    <dgm:pt modelId="{EC41143D-9236-435A-BBB9-0671B795A549}" type="sibTrans" cxnId="{8A91FDA3-3260-4CD5-8BDA-9646063A0770}">
      <dgm:prSet/>
      <dgm:spPr/>
      <dgm:t>
        <a:bodyPr/>
        <a:lstStyle/>
        <a:p>
          <a:endParaRPr lang="ru-RU"/>
        </a:p>
      </dgm:t>
    </dgm:pt>
    <dgm:pt modelId="{03809750-A184-4177-87F6-2D0302D8041E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Нанесение обозначений</a:t>
          </a:r>
        </a:p>
      </dgm:t>
    </dgm:pt>
    <dgm:pt modelId="{CCE8D503-09FC-4A2E-881E-AD43C2A49632}" type="parTrans" cxnId="{66AF709D-7343-4CC3-9DBA-E3CDACA7A5AC}">
      <dgm:prSet/>
      <dgm:spPr/>
      <dgm:t>
        <a:bodyPr/>
        <a:lstStyle/>
        <a:p>
          <a:endParaRPr lang="ru-RU"/>
        </a:p>
      </dgm:t>
    </dgm:pt>
    <dgm:pt modelId="{44DC8172-B34B-4BC3-93EE-2F3DB1C32383}" type="sibTrans" cxnId="{66AF709D-7343-4CC3-9DBA-E3CDACA7A5AC}">
      <dgm:prSet/>
      <dgm:spPr/>
      <dgm:t>
        <a:bodyPr/>
        <a:lstStyle/>
        <a:p>
          <a:endParaRPr lang="ru-RU"/>
        </a:p>
      </dgm:t>
    </dgm:pt>
    <dgm:pt modelId="{D83B8E3B-29B1-49F5-9346-DCF8EA29CCAD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Простановка различных видов зон с привязкой к технике и по произвольной траектории;</a:t>
          </a:r>
        </a:p>
      </dgm:t>
    </dgm:pt>
    <dgm:pt modelId="{9E1B1967-18AA-4631-8ED5-70CC189CD5FD}" type="parTrans" cxnId="{1D49B816-4956-41A6-87D0-182A00B13366}">
      <dgm:prSet/>
      <dgm:spPr/>
      <dgm:t>
        <a:bodyPr/>
        <a:lstStyle/>
        <a:p>
          <a:endParaRPr lang="ru-RU"/>
        </a:p>
      </dgm:t>
    </dgm:pt>
    <dgm:pt modelId="{CEE3C8FA-48A0-4D33-A983-FB2931FA29DE}" type="sibTrans" cxnId="{1D49B816-4956-41A6-87D0-182A00B13366}">
      <dgm:prSet/>
      <dgm:spPr/>
      <dgm:t>
        <a:bodyPr/>
        <a:lstStyle/>
        <a:p>
          <a:endParaRPr lang="ru-RU"/>
        </a:p>
      </dgm:t>
    </dgm:pt>
    <dgm:pt modelId="{62C9C027-A338-41A8-923D-1479F7C8620F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Параметрические обозначения откосов, насыпей и выемок;</a:t>
          </a:r>
        </a:p>
      </dgm:t>
    </dgm:pt>
    <dgm:pt modelId="{D13CCBB5-A37A-4E28-8041-F18384F11D2E}" type="parTrans" cxnId="{C22D7D6F-9A0A-41D5-A993-684DDA288903}">
      <dgm:prSet/>
      <dgm:spPr/>
      <dgm:t>
        <a:bodyPr/>
        <a:lstStyle/>
        <a:p>
          <a:endParaRPr lang="ru-RU"/>
        </a:p>
      </dgm:t>
    </dgm:pt>
    <dgm:pt modelId="{F96DD4D3-7E56-410F-8416-C1FB43B9A783}" type="sibTrans" cxnId="{C22D7D6F-9A0A-41D5-A993-684DDA288903}">
      <dgm:prSet/>
      <dgm:spPr/>
      <dgm:t>
        <a:bodyPr/>
        <a:lstStyle/>
        <a:p>
          <a:endParaRPr lang="ru-RU"/>
        </a:p>
      </dgm:t>
    </dgm:pt>
    <dgm:pt modelId="{C6113025-57A7-42AA-B10B-2A21FBC4345C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Работа с базой данных дорожных знаков и знаков безопасности;</a:t>
          </a:r>
        </a:p>
      </dgm:t>
    </dgm:pt>
    <dgm:pt modelId="{074B414C-16E5-48B8-B320-001A18CE0BCB}" type="parTrans" cxnId="{26794B88-607D-4CB1-85AC-9F67789964B4}">
      <dgm:prSet/>
      <dgm:spPr/>
      <dgm:t>
        <a:bodyPr/>
        <a:lstStyle/>
        <a:p>
          <a:endParaRPr lang="ru-RU"/>
        </a:p>
      </dgm:t>
    </dgm:pt>
    <dgm:pt modelId="{3EEBC420-368C-475D-8336-E9332BB0CC5D}" type="sibTrans" cxnId="{26794B88-607D-4CB1-85AC-9F67789964B4}">
      <dgm:prSet/>
      <dgm:spPr/>
      <dgm:t>
        <a:bodyPr/>
        <a:lstStyle/>
        <a:p>
          <a:endParaRPr lang="ru-RU"/>
        </a:p>
      </dgm:t>
    </dgm:pt>
    <dgm:pt modelId="{5B165605-2F6D-472A-BBBF-1F328D97956E}">
      <dgm:prSet custT="1"/>
      <dgm:spPr/>
      <dgm:t>
        <a:bodyPr/>
        <a:lstStyle/>
        <a:p>
          <a:r>
            <a:rPr lang="ru-RU" sz="1200">
              <a:solidFill>
                <a:schemeClr val="bg2">
                  <a:lumMod val="25000"/>
                </a:schemeClr>
              </a:solidFill>
              <a:latin typeface="+mj-lt"/>
            </a:rPr>
            <a:t>База данных параметрических объектов строительной техники;</a:t>
          </a:r>
          <a:endParaRPr lang="ru-RU" sz="1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02E3FBE-7070-423E-989E-565D2BE52E43}" type="parTrans" cxnId="{F2AEA8C2-6961-4534-A8AB-2E2D963F8888}">
      <dgm:prSet/>
      <dgm:spPr/>
      <dgm:t>
        <a:bodyPr/>
        <a:lstStyle/>
        <a:p>
          <a:endParaRPr lang="ru-RU"/>
        </a:p>
      </dgm:t>
    </dgm:pt>
    <dgm:pt modelId="{D510DDF9-5972-4C77-88C3-5EB13196EA1E}" type="sibTrans" cxnId="{F2AEA8C2-6961-4534-A8AB-2E2D963F8888}">
      <dgm:prSet/>
      <dgm:spPr/>
      <dgm:t>
        <a:bodyPr/>
        <a:lstStyle/>
        <a:p>
          <a:endParaRPr lang="ru-RU"/>
        </a:p>
      </dgm:t>
    </dgm:pt>
    <dgm:pt modelId="{CE825A39-7CDA-432E-A578-67E6AF1ADC47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Решение задачи горизонтального (наклонного) направленного бурения (ГНБ).</a:t>
          </a:r>
        </a:p>
      </dgm:t>
    </dgm:pt>
    <dgm:pt modelId="{C05A24F5-8794-43F1-9309-7018BF71AB77}" type="parTrans" cxnId="{32A2CAB6-FBBF-4C59-9AC0-3DD1B8D1AF9F}">
      <dgm:prSet/>
      <dgm:spPr/>
      <dgm:t>
        <a:bodyPr/>
        <a:lstStyle/>
        <a:p>
          <a:endParaRPr lang="ru-RU"/>
        </a:p>
      </dgm:t>
    </dgm:pt>
    <dgm:pt modelId="{E2B4CF02-B0D4-458A-809B-E4F5D9BBED8E}" type="sibTrans" cxnId="{32A2CAB6-FBBF-4C59-9AC0-3DD1B8D1AF9F}">
      <dgm:prSet/>
      <dgm:spPr/>
      <dgm:t>
        <a:bodyPr/>
        <a:lstStyle/>
        <a:p>
          <a:endParaRPr lang="ru-RU"/>
        </a:p>
      </dgm:t>
    </dgm:pt>
    <dgm:pt modelId="{A06C36F5-1FEA-4CC2-A1A9-C5452A4941E7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Разработка структуры железобетонного изделия;</a:t>
          </a:r>
        </a:p>
      </dgm:t>
    </dgm:pt>
    <dgm:pt modelId="{67B73DEA-650E-4819-9664-F09D652184BC}" type="parTrans" cxnId="{BA5BBE48-8D52-4CC3-AA80-A7ADB1672E0F}">
      <dgm:prSet/>
      <dgm:spPr/>
      <dgm:t>
        <a:bodyPr/>
        <a:lstStyle/>
        <a:p>
          <a:endParaRPr lang="ru-RU"/>
        </a:p>
      </dgm:t>
    </dgm:pt>
    <dgm:pt modelId="{45FC1295-2D73-44B6-A144-55068E6A516C}" type="sibTrans" cxnId="{BA5BBE48-8D52-4CC3-AA80-A7ADB1672E0F}">
      <dgm:prSet/>
      <dgm:spPr/>
      <dgm:t>
        <a:bodyPr/>
        <a:lstStyle/>
        <a:p>
          <a:endParaRPr lang="ru-RU"/>
        </a:p>
      </dgm:t>
    </dgm:pt>
    <dgm:pt modelId="{CD4FC91A-DCE8-4E36-ABD0-62D9ABA25F45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Автоматическое формирование и обновление спецификаций и ведомости расхода стали по составу проекта.</a:t>
          </a:r>
        </a:p>
      </dgm:t>
    </dgm:pt>
    <dgm:pt modelId="{4278E538-62C1-41B4-B480-26CC4809371D}" type="parTrans" cxnId="{20F1D168-3779-4C8D-84C0-66C2C055D163}">
      <dgm:prSet/>
      <dgm:spPr/>
      <dgm:t>
        <a:bodyPr/>
        <a:lstStyle/>
        <a:p>
          <a:endParaRPr lang="ru-RU"/>
        </a:p>
      </dgm:t>
    </dgm:pt>
    <dgm:pt modelId="{F8888C04-704A-4EDE-ACA9-FABCD22B119C}" type="sibTrans" cxnId="{20F1D168-3779-4C8D-84C0-66C2C055D163}">
      <dgm:prSet/>
      <dgm:spPr/>
      <dgm:t>
        <a:bodyPr/>
        <a:lstStyle/>
        <a:p>
          <a:endParaRPr lang="ru-RU"/>
        </a:p>
      </dgm:t>
    </dgm:pt>
    <dgm:pt modelId="{0ECCBC30-A386-44B8-8B9F-537C2367EBC6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Быстрые и гибкие инструменты нанесения и редактирования арматуры;</a:t>
          </a:r>
        </a:p>
      </dgm:t>
    </dgm:pt>
    <dgm:pt modelId="{B19435AC-1D32-48D0-8AEE-62753825AEBF}" type="parTrans" cxnId="{B0D746CB-EDF3-435E-98B6-01273B0696B4}">
      <dgm:prSet/>
      <dgm:spPr/>
      <dgm:t>
        <a:bodyPr/>
        <a:lstStyle/>
        <a:p>
          <a:endParaRPr lang="ru-RU"/>
        </a:p>
      </dgm:t>
    </dgm:pt>
    <dgm:pt modelId="{489C7120-58D6-4929-BC1B-58A9C2B3BAD4}" type="sibTrans" cxnId="{B0D746CB-EDF3-435E-98B6-01273B0696B4}">
      <dgm:prSet/>
      <dgm:spPr/>
      <dgm:t>
        <a:bodyPr/>
        <a:lstStyle/>
        <a:p>
          <a:endParaRPr lang="ru-RU"/>
        </a:p>
      </dgm:t>
    </dgm:pt>
    <dgm:pt modelId="{8B6BF384-1111-426C-A3D2-C37479078A7A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Автоматическое назначение позиций, марок и их отображение на чертеже;</a:t>
          </a:r>
        </a:p>
      </dgm:t>
    </dgm:pt>
    <dgm:pt modelId="{40C50B6D-1C91-45FF-BAF4-B0631C1FB550}" type="parTrans" cxnId="{46001E98-3703-4525-A243-F37D7C137EDF}">
      <dgm:prSet/>
      <dgm:spPr/>
      <dgm:t>
        <a:bodyPr/>
        <a:lstStyle/>
        <a:p>
          <a:endParaRPr lang="ru-RU"/>
        </a:p>
      </dgm:t>
    </dgm:pt>
    <dgm:pt modelId="{2E0F5F67-1DBE-4A93-A447-60D2B8008588}" type="sibTrans" cxnId="{46001E98-3703-4525-A243-F37D7C137EDF}">
      <dgm:prSet/>
      <dgm:spPr/>
      <dgm:t>
        <a:bodyPr/>
        <a:lstStyle/>
        <a:p>
          <a:endParaRPr lang="ru-RU"/>
        </a:p>
      </dgm:t>
    </dgm:pt>
    <dgm:pt modelId="{9DEE92DF-BCDD-46D3-B05D-DFEAD07D1E22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Полностью автоматическая ассоциативная связь чертежей и проекта;</a:t>
          </a:r>
        </a:p>
      </dgm:t>
    </dgm:pt>
    <dgm:pt modelId="{74D3B27E-3FDB-461D-94A7-2B0AF449A54D}" type="parTrans" cxnId="{51A2CF00-E3C6-463A-BA19-4D8E3805EEB1}">
      <dgm:prSet/>
      <dgm:spPr/>
      <dgm:t>
        <a:bodyPr/>
        <a:lstStyle/>
        <a:p>
          <a:endParaRPr lang="ru-RU"/>
        </a:p>
      </dgm:t>
    </dgm:pt>
    <dgm:pt modelId="{37C045A5-7BC4-433A-9159-3920FC737C69}" type="sibTrans" cxnId="{51A2CF00-E3C6-463A-BA19-4D8E3805EEB1}">
      <dgm:prSet/>
      <dgm:spPr/>
      <dgm:t>
        <a:bodyPr/>
        <a:lstStyle/>
        <a:p>
          <a:endParaRPr lang="ru-RU"/>
        </a:p>
      </dgm:t>
    </dgm:pt>
    <dgm:pt modelId="{E293690F-A812-4351-B4D7-A4B68F13CA76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j-lt"/>
            </a:rPr>
            <a:t>Полностью автоматическое формирование, расчет и обновление спецификаций.</a:t>
          </a:r>
        </a:p>
      </dgm:t>
    </dgm:pt>
    <dgm:pt modelId="{1ADD0AEE-CE2A-42B8-8577-BDDFD6D1A7E0}" type="parTrans" cxnId="{2B431B00-F8B6-41B5-86DF-55EF7AD11251}">
      <dgm:prSet/>
      <dgm:spPr/>
      <dgm:t>
        <a:bodyPr/>
        <a:lstStyle/>
        <a:p>
          <a:endParaRPr lang="ru-RU"/>
        </a:p>
      </dgm:t>
    </dgm:pt>
    <dgm:pt modelId="{C9299FB1-B2EC-43B1-B0A3-DEEEF1A5B907}" type="sibTrans" cxnId="{2B431B00-F8B6-41B5-86DF-55EF7AD11251}">
      <dgm:prSet/>
      <dgm:spPr/>
      <dgm:t>
        <a:bodyPr/>
        <a:lstStyle/>
        <a:p>
          <a:endParaRPr lang="ru-RU"/>
        </a:p>
      </dgm:t>
    </dgm:pt>
    <dgm:pt modelId="{CD0BF561-ABBC-4CA2-A426-DC8AD046BCBE}" type="pres">
      <dgm:prSet presAssocID="{5D452C90-7801-4E4F-89EC-F85FB96C8A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5A3E2C-158B-44DF-9CB2-2982A3818A48}" type="pres">
      <dgm:prSet presAssocID="{7BDAA1E7-F7E7-4A08-BD0B-6D505EF343C5}" presName="compositeNode" presStyleCnt="0">
        <dgm:presLayoutVars>
          <dgm:bulletEnabled val="1"/>
        </dgm:presLayoutVars>
      </dgm:prSet>
      <dgm:spPr/>
    </dgm:pt>
    <dgm:pt modelId="{84825574-6394-4948-B344-19FBCEEAE7D0}" type="pres">
      <dgm:prSet presAssocID="{7BDAA1E7-F7E7-4A08-BD0B-6D505EF343C5}" presName="image" presStyleLbl="fgImgPlace1" presStyleIdx="0" presStyleCnt="3" custLinFactNeighborX="11673" custLinFactNeighborY="-362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50AF58-838E-43F8-84BD-EB2487CDE7B3}" type="pres">
      <dgm:prSet presAssocID="{7BDAA1E7-F7E7-4A08-BD0B-6D505EF343C5}" presName="childNode" presStyleLbl="node1" presStyleIdx="0" presStyleCnt="3" custScaleX="114875" custScaleY="104589" custLinFactNeighborX="4486" custLinFactNeighborY="-6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E726C-ECE5-40A3-AAAA-7A76B7BA1AA3}" type="pres">
      <dgm:prSet presAssocID="{7BDAA1E7-F7E7-4A08-BD0B-6D505EF343C5}" presName="parentNode" presStyleLbl="revTx" presStyleIdx="0" presStyleCnt="3" custScaleX="75594" custScaleY="94515" custLinFactNeighborX="-11199" custLinFactNeighborY="-84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42899-B706-48AE-AF83-ADB931F644DE}" type="pres">
      <dgm:prSet presAssocID="{26133C60-0EEE-41B1-85AB-9C67B02329EE}" presName="sibTrans" presStyleCnt="0"/>
      <dgm:spPr/>
    </dgm:pt>
    <dgm:pt modelId="{3ECAF245-F543-407D-9FBE-159DF5B20AAE}" type="pres">
      <dgm:prSet presAssocID="{87759E4B-1985-48D6-93D0-5397E747A4C7}" presName="compositeNode" presStyleCnt="0">
        <dgm:presLayoutVars>
          <dgm:bulletEnabled val="1"/>
        </dgm:presLayoutVars>
      </dgm:prSet>
      <dgm:spPr/>
    </dgm:pt>
    <dgm:pt modelId="{E588EAB3-6C26-4317-8673-C86B50AFF96F}" type="pres">
      <dgm:prSet presAssocID="{87759E4B-1985-48D6-93D0-5397E747A4C7}" presName="image" presStyleLbl="fgImgPlace1" presStyleIdx="1" presStyleCnt="3" custLinFactNeighborY="-362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9CFAD7-2148-4DD5-AE29-4822B24F0EC0}" type="pres">
      <dgm:prSet presAssocID="{87759E4B-1985-48D6-93D0-5397E747A4C7}" presName="childNode" presStyleLbl="node1" presStyleIdx="1" presStyleCnt="3" custScaleX="111698" custScaleY="103906" custLinFactNeighborY="-6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12F0E-FB8B-4C2E-9335-6F9A567A39D1}" type="pres">
      <dgm:prSet presAssocID="{87759E4B-1985-48D6-93D0-5397E747A4C7}" presName="parentNode" presStyleLbl="revTx" presStyleIdx="1" presStyleCnt="3" custLinFactNeighborX="-12988" custLinFactNeighborY="-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6FCBF-A562-444B-84E4-B9BC54BFA736}" type="pres">
      <dgm:prSet presAssocID="{2A687EB1-2740-423C-A9E8-665F30BD8317}" presName="sibTrans" presStyleCnt="0"/>
      <dgm:spPr/>
    </dgm:pt>
    <dgm:pt modelId="{222457C7-5DEC-4F5F-8522-242B4B91E158}" type="pres">
      <dgm:prSet presAssocID="{D43C4809-E79B-466C-B381-9C472ADA32CB}" presName="compositeNode" presStyleCnt="0">
        <dgm:presLayoutVars>
          <dgm:bulletEnabled val="1"/>
        </dgm:presLayoutVars>
      </dgm:prSet>
      <dgm:spPr/>
    </dgm:pt>
    <dgm:pt modelId="{1B2D05FC-E980-4B47-8341-CD46E07CD17A}" type="pres">
      <dgm:prSet presAssocID="{D43C4809-E79B-466C-B381-9C472ADA32CB}" presName="image" presStyleLbl="fgImgPlace1" presStyleIdx="2" presStyleCnt="3" custLinFactNeighborY="-362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60887F-C19C-4147-B72B-7A74A9E75E88}" type="pres">
      <dgm:prSet presAssocID="{D43C4809-E79B-466C-B381-9C472ADA32CB}" presName="childNode" presStyleLbl="node1" presStyleIdx="2" presStyleCnt="3" custScaleX="116190" custScaleY="103047" custLinFactNeighborY="-6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FF307-9E98-44F0-82E7-232EC9013BE1}" type="pres">
      <dgm:prSet presAssocID="{D43C4809-E79B-466C-B381-9C472ADA32CB}" presName="parentNode" presStyleLbl="revTx" presStyleIdx="2" presStyleCnt="3" custScaleX="82360" custLinFactNeighborX="-27888" custLinFactNeighborY="-5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41900-8ED9-4147-B9AC-A988E678C0EF}" srcId="{D43C4809-E79B-466C-B381-9C472ADA32CB}" destId="{0722064F-C4AB-4C66-8FF3-A1162AC37B48}" srcOrd="0" destOrd="0" parTransId="{903692F4-C43B-41F0-863C-8B0096A5B10B}" sibTransId="{E48F1B16-9743-41BD-BF01-8DF7CADA84EB}"/>
    <dgm:cxn modelId="{2540B443-CB95-4197-9309-593489324CF9}" srcId="{7BDAA1E7-F7E7-4A08-BD0B-6D505EF343C5}" destId="{1F395956-9D63-43FB-B753-E6ADD6BCEF4E}" srcOrd="4" destOrd="0" parTransId="{58B9A03A-0025-4DA2-9342-A8831EF2739F}" sibTransId="{80AA70C4-8C39-405C-BA8F-C426F43C88B8}"/>
    <dgm:cxn modelId="{2B431B00-F8B6-41B5-86DF-55EF7AD11251}" srcId="{87759E4B-1985-48D6-93D0-5397E747A4C7}" destId="{E293690F-A812-4351-B4D7-A4B68F13CA76}" srcOrd="6" destOrd="0" parTransId="{1ADD0AEE-CE2A-42B8-8577-BDDFD6D1A7E0}" sibTransId="{C9299FB1-B2EC-43B1-B0A3-DEEEF1A5B907}"/>
    <dgm:cxn modelId="{7AE46527-E13B-44C8-9F13-C69FA63CA927}" srcId="{7BDAA1E7-F7E7-4A08-BD0B-6D505EF343C5}" destId="{F1A0D9E1-26E3-4320-A2AD-9CC4A9479E57}" srcOrd="1" destOrd="0" parTransId="{925290AC-9F0B-4F52-AF06-FDF657B409B0}" sibTransId="{669F85A5-BF22-4395-8974-A3A65D9F19DF}"/>
    <dgm:cxn modelId="{8A91FDA3-3260-4CD5-8BDA-9646063A0770}" srcId="{D43C4809-E79B-466C-B381-9C472ADA32CB}" destId="{54B31ED4-EBB4-4B28-B8C9-C9D69FBC5D07}" srcOrd="2" destOrd="0" parTransId="{205A6510-6343-411F-97EE-C0F6DDDD9605}" sibTransId="{EC41143D-9236-435A-BBB9-0671B795A549}"/>
    <dgm:cxn modelId="{F2AEA8C2-6961-4534-A8AB-2E2D963F8888}" srcId="{D43C4809-E79B-466C-B381-9C472ADA32CB}" destId="{5B165605-2F6D-472A-BBBF-1F328D97956E}" srcOrd="7" destOrd="0" parTransId="{702E3FBE-7070-423E-989E-565D2BE52E43}" sibTransId="{D510DDF9-5972-4C77-88C3-5EB13196EA1E}"/>
    <dgm:cxn modelId="{D0E6CA1E-3483-40EE-84E9-2BF52C07A3B4}" srcId="{7BDAA1E7-F7E7-4A08-BD0B-6D505EF343C5}" destId="{8A298775-3335-4CC9-93C2-2B52A942CB9E}" srcOrd="8" destOrd="0" parTransId="{53ABBF91-6418-46F8-A9F5-713A1AF8A4F5}" sibTransId="{35B894C8-5A4B-4A09-B9DE-BB8EBAFC6AF9}"/>
    <dgm:cxn modelId="{16D7C911-45B2-4872-A471-66E0A8756083}" srcId="{5D452C90-7801-4E4F-89EC-F85FB96C8A96}" destId="{87759E4B-1985-48D6-93D0-5397E747A4C7}" srcOrd="1" destOrd="0" parTransId="{E5A667CC-AC65-4A0E-A51C-474DA1E75E91}" sibTransId="{2A687EB1-2740-423C-A9E8-665F30BD8317}"/>
    <dgm:cxn modelId="{5086FE96-F551-4381-AB0B-CD054F3E04FA}" type="presOf" srcId="{7332A09C-5CDE-4AA9-9920-2226BD78D055}" destId="{4150AF58-838E-43F8-84BD-EB2487CDE7B3}" srcOrd="0" destOrd="2" presId="urn:microsoft.com/office/officeart/2005/8/layout/hList2#1"/>
    <dgm:cxn modelId="{9EF92C89-1346-4356-BE3D-F6258CFB6CDF}" type="presOf" srcId="{8A298775-3335-4CC9-93C2-2B52A942CB9E}" destId="{4150AF58-838E-43F8-84BD-EB2487CDE7B3}" srcOrd="0" destOrd="8" presId="urn:microsoft.com/office/officeart/2005/8/layout/hList2#1"/>
    <dgm:cxn modelId="{354F2F62-ABBB-4B71-B3B8-3B5AC7860874}" type="presOf" srcId="{A39C9E97-D73F-4887-8D13-145247E9B204}" destId="{4150AF58-838E-43F8-84BD-EB2487CDE7B3}" srcOrd="0" destOrd="7" presId="urn:microsoft.com/office/officeart/2005/8/layout/hList2#1"/>
    <dgm:cxn modelId="{20F1D168-3779-4C8D-84C0-66C2C055D163}" srcId="{87759E4B-1985-48D6-93D0-5397E747A4C7}" destId="{CD4FC91A-DCE8-4E36-ABD0-62D9ABA25F45}" srcOrd="2" destOrd="0" parTransId="{4278E538-62C1-41B4-B480-26CC4809371D}" sibTransId="{F8888C04-704A-4EDE-ACA9-FABCD22B119C}"/>
    <dgm:cxn modelId="{AF9B64E3-0010-474B-882F-4806C28C053A}" type="presOf" srcId="{C43B0F07-E043-4E21-9E28-5EF0C52E9DF2}" destId="{4150AF58-838E-43F8-84BD-EB2487CDE7B3}" srcOrd="0" destOrd="0" presId="urn:microsoft.com/office/officeart/2005/8/layout/hList2#1"/>
    <dgm:cxn modelId="{06B72C26-5D3F-4CD3-A0AD-9B24A3985C17}" type="presOf" srcId="{7BDAA1E7-F7E7-4A08-BD0B-6D505EF343C5}" destId="{A94E726C-ECE5-40A3-AAAA-7A76B7BA1AA3}" srcOrd="0" destOrd="0" presId="urn:microsoft.com/office/officeart/2005/8/layout/hList2#1"/>
    <dgm:cxn modelId="{EFE5D40E-BA89-4947-93F9-C8C2989FA6F9}" type="presOf" srcId="{E293690F-A812-4351-B4D7-A4B68F13CA76}" destId="{159CFAD7-2148-4DD5-AE29-4822B24F0EC0}" srcOrd="0" destOrd="6" presId="urn:microsoft.com/office/officeart/2005/8/layout/hList2#1"/>
    <dgm:cxn modelId="{79166230-7B40-427A-AB53-77EF994798C6}" srcId="{7BDAA1E7-F7E7-4A08-BD0B-6D505EF343C5}" destId="{A39C9E97-D73F-4887-8D13-145247E9B204}" srcOrd="7" destOrd="0" parTransId="{59402F4D-40FD-41AA-B764-2C79D3FF3D25}" sibTransId="{9D912673-A9A4-4FC6-8243-13271063E1EF}"/>
    <dgm:cxn modelId="{37E31584-AF81-4B68-887F-E088A6254E2A}" type="presOf" srcId="{0722064F-C4AB-4C66-8FF3-A1162AC37B48}" destId="{E560887F-C19C-4147-B72B-7A74A9E75E88}" srcOrd="0" destOrd="0" presId="urn:microsoft.com/office/officeart/2005/8/layout/hList2#1"/>
    <dgm:cxn modelId="{32A2CAB6-FBBF-4C59-9AC0-3DD1B8D1AF9F}" srcId="{D43C4809-E79B-466C-B381-9C472ADA32CB}" destId="{CE825A39-7CDA-432E-A578-67E6AF1ADC47}" srcOrd="8" destOrd="0" parTransId="{C05A24F5-8794-43F1-9309-7018BF71AB77}" sibTransId="{E2B4CF02-B0D4-458A-809B-E4F5D9BBED8E}"/>
    <dgm:cxn modelId="{7CC7DB64-6373-432C-B735-C1B9D5540F01}" type="presOf" srcId="{CE825A39-7CDA-432E-A578-67E6AF1ADC47}" destId="{E560887F-C19C-4147-B72B-7A74A9E75E88}" srcOrd="0" destOrd="8" presId="urn:microsoft.com/office/officeart/2005/8/layout/hList2#1"/>
    <dgm:cxn modelId="{E87CF7C0-1F6E-48B5-A5AB-094EEC105A2E}" type="presOf" srcId="{5B165605-2F6D-472A-BBBF-1F328D97956E}" destId="{E560887F-C19C-4147-B72B-7A74A9E75E88}" srcOrd="0" destOrd="7" presId="urn:microsoft.com/office/officeart/2005/8/layout/hList2#1"/>
    <dgm:cxn modelId="{57FD481C-9BEB-4ED1-A0F3-8873C1638505}" srcId="{7BDAA1E7-F7E7-4A08-BD0B-6D505EF343C5}" destId="{2172C7F4-88F7-4BC1-8A39-38F8A1E07A48}" srcOrd="9" destOrd="0" parTransId="{F896194B-7AFB-4316-AAA5-ADB5EF56AD79}" sibTransId="{1A491AC3-23B7-4F84-89A3-3A702FC918D8}"/>
    <dgm:cxn modelId="{F0A85F1D-C76D-43F8-BE60-35C260382F3F}" srcId="{7BDAA1E7-F7E7-4A08-BD0B-6D505EF343C5}" destId="{9510FD11-060F-47C5-ABF1-9FD4ADD4FB9A}" srcOrd="6" destOrd="0" parTransId="{46E800D4-A48E-4565-B0DA-277C6F70CCCB}" sibTransId="{C035BF33-264A-4ADB-AD99-764920386A3D}"/>
    <dgm:cxn modelId="{86DB38E8-B371-404A-A712-8C89C3FEAAE3}" srcId="{5D452C90-7801-4E4F-89EC-F85FB96C8A96}" destId="{7BDAA1E7-F7E7-4A08-BD0B-6D505EF343C5}" srcOrd="0" destOrd="0" parTransId="{ABAA6A13-94C1-4569-A907-C132052ACE88}" sibTransId="{26133C60-0EEE-41B1-85AB-9C67B02329EE}"/>
    <dgm:cxn modelId="{7A43C7EE-10EB-4E94-9676-011A77057893}" type="presOf" srcId="{12AA1EAD-60F8-44FE-8F87-4FF26A3C7C3C}" destId="{4150AF58-838E-43F8-84BD-EB2487CDE7B3}" srcOrd="0" destOrd="5" presId="urn:microsoft.com/office/officeart/2005/8/layout/hList2#1"/>
    <dgm:cxn modelId="{87B7BF0E-ECC0-42A3-B942-909C190295C6}" type="presOf" srcId="{62C9C027-A338-41A8-923D-1479F7C8620F}" destId="{E560887F-C19C-4147-B72B-7A74A9E75E88}" srcOrd="0" destOrd="5" presId="urn:microsoft.com/office/officeart/2005/8/layout/hList2#1"/>
    <dgm:cxn modelId="{F9B13865-8158-4673-BE35-055ED40D3A7E}" type="presOf" srcId="{1F395956-9D63-43FB-B753-E6ADD6BCEF4E}" destId="{4150AF58-838E-43F8-84BD-EB2487CDE7B3}" srcOrd="0" destOrd="4" presId="urn:microsoft.com/office/officeart/2005/8/layout/hList2#1"/>
    <dgm:cxn modelId="{ED4BBE54-472A-411E-B08A-30D61C0B134C}" type="presOf" srcId="{066FB8FD-B6F4-419C-9057-C31746F1EEC5}" destId="{159CFAD7-2148-4DD5-AE29-4822B24F0EC0}" srcOrd="0" destOrd="0" presId="urn:microsoft.com/office/officeart/2005/8/layout/hList2#1"/>
    <dgm:cxn modelId="{BA5BBE48-8D52-4CC3-AA80-A7ADB1672E0F}" srcId="{87759E4B-1985-48D6-93D0-5397E747A4C7}" destId="{A06C36F5-1FEA-4CC2-A1A9-C5452A4941E7}" srcOrd="1" destOrd="0" parTransId="{67B73DEA-650E-4819-9664-F09D652184BC}" sibTransId="{45FC1295-2D73-44B6-A144-55068E6A516C}"/>
    <dgm:cxn modelId="{3B0E548C-778C-41BC-BA2F-3B2A4CA5E9F7}" type="presOf" srcId="{D43C4809-E79B-466C-B381-9C472ADA32CB}" destId="{54DFF307-9E98-44F0-82E7-232EC9013BE1}" srcOrd="0" destOrd="0" presId="urn:microsoft.com/office/officeart/2005/8/layout/hList2#1"/>
    <dgm:cxn modelId="{DCA996A9-042B-4EDE-AAD8-A234F5596DF3}" type="presOf" srcId="{D709C987-4407-4EE1-9486-11D2B074BC87}" destId="{4150AF58-838E-43F8-84BD-EB2487CDE7B3}" srcOrd="0" destOrd="3" presId="urn:microsoft.com/office/officeart/2005/8/layout/hList2#1"/>
    <dgm:cxn modelId="{8EC09488-E958-45D0-91FB-BA686CBF6E73}" type="presOf" srcId="{9DEE92DF-BCDD-46D3-B05D-DFEAD07D1E22}" destId="{159CFAD7-2148-4DD5-AE29-4822B24F0EC0}" srcOrd="0" destOrd="5" presId="urn:microsoft.com/office/officeart/2005/8/layout/hList2#1"/>
    <dgm:cxn modelId="{66AF709D-7343-4CC3-9DBA-E3CDACA7A5AC}" srcId="{D43C4809-E79B-466C-B381-9C472ADA32CB}" destId="{03809750-A184-4177-87F6-2D0302D8041E}" srcOrd="3" destOrd="0" parTransId="{CCE8D503-09FC-4A2E-881E-AD43C2A49632}" sibTransId="{44DC8172-B34B-4BC3-93EE-2F3DB1C32383}"/>
    <dgm:cxn modelId="{B31827FE-FC90-416C-9862-C898541123C1}" type="presOf" srcId="{03809750-A184-4177-87F6-2D0302D8041E}" destId="{E560887F-C19C-4147-B72B-7A74A9E75E88}" srcOrd="0" destOrd="3" presId="urn:microsoft.com/office/officeart/2005/8/layout/hList2#1"/>
    <dgm:cxn modelId="{13B118B8-F337-4ABC-B5CA-2EF21E3ED96B}" type="presOf" srcId="{C6113025-57A7-42AA-B10B-2A21FBC4345C}" destId="{E560887F-C19C-4147-B72B-7A74A9E75E88}" srcOrd="0" destOrd="6" presId="urn:microsoft.com/office/officeart/2005/8/layout/hList2#1"/>
    <dgm:cxn modelId="{ECC5D7C2-E972-4FC2-BD1E-EB86DC1AB9F4}" type="presOf" srcId="{0ECCBC30-A386-44B8-8B9F-537C2367EBC6}" destId="{159CFAD7-2148-4DD5-AE29-4822B24F0EC0}" srcOrd="0" destOrd="3" presId="urn:microsoft.com/office/officeart/2005/8/layout/hList2#1"/>
    <dgm:cxn modelId="{4AF61A18-B5A3-4E7E-961D-CC1D15A173EF}" type="presOf" srcId="{F1A0D9E1-26E3-4320-A2AD-9CC4A9479E57}" destId="{4150AF58-838E-43F8-84BD-EB2487CDE7B3}" srcOrd="0" destOrd="1" presId="urn:microsoft.com/office/officeart/2005/8/layout/hList2#1"/>
    <dgm:cxn modelId="{2AA7F5EC-8855-4AEB-BE2C-BFCDB673F6AE}" type="presOf" srcId="{CD4FC91A-DCE8-4E36-ABD0-62D9ABA25F45}" destId="{159CFAD7-2148-4DD5-AE29-4822B24F0EC0}" srcOrd="0" destOrd="2" presId="urn:microsoft.com/office/officeart/2005/8/layout/hList2#1"/>
    <dgm:cxn modelId="{2502B575-1530-43CF-9BFD-2EC80E1E11C3}" srcId="{7BDAA1E7-F7E7-4A08-BD0B-6D505EF343C5}" destId="{7332A09C-5CDE-4AA9-9920-2226BD78D055}" srcOrd="2" destOrd="0" parTransId="{56304940-5D06-47BD-B63F-EF5B35A6099E}" sibTransId="{B5A12116-20A3-4A23-AE9E-29672FB3B2EC}"/>
    <dgm:cxn modelId="{C832FCEA-1E02-4833-82C1-B19F81BF0BFE}" type="presOf" srcId="{A06C36F5-1FEA-4CC2-A1A9-C5452A4941E7}" destId="{159CFAD7-2148-4DD5-AE29-4822B24F0EC0}" srcOrd="0" destOrd="1" presId="urn:microsoft.com/office/officeart/2005/8/layout/hList2#1"/>
    <dgm:cxn modelId="{8597379D-76F6-4A05-A7A1-1176C5077FED}" srcId="{7BDAA1E7-F7E7-4A08-BD0B-6D505EF343C5}" destId="{C43B0F07-E043-4E21-9E28-5EF0C52E9DF2}" srcOrd="0" destOrd="0" parTransId="{5F58AD08-975A-4FCD-AB4A-A7E9163DAA77}" sibTransId="{49179FE6-2C72-436E-9919-5AF7F419DAA6}"/>
    <dgm:cxn modelId="{B0D746CB-EDF3-435E-98B6-01273B0696B4}" srcId="{87759E4B-1985-48D6-93D0-5397E747A4C7}" destId="{0ECCBC30-A386-44B8-8B9F-537C2367EBC6}" srcOrd="3" destOrd="0" parTransId="{B19435AC-1D32-48D0-8AEE-62753825AEBF}" sibTransId="{489C7120-58D6-4929-BC1B-58A9C2B3BAD4}"/>
    <dgm:cxn modelId="{51A2CF00-E3C6-463A-BA19-4D8E3805EEB1}" srcId="{87759E4B-1985-48D6-93D0-5397E747A4C7}" destId="{9DEE92DF-BCDD-46D3-B05D-DFEAD07D1E22}" srcOrd="5" destOrd="0" parTransId="{74D3B27E-3FDB-461D-94A7-2B0AF449A54D}" sibTransId="{37C045A5-7BC4-433A-9159-3920FC737C69}"/>
    <dgm:cxn modelId="{C22D7D6F-9A0A-41D5-A993-684DDA288903}" srcId="{D43C4809-E79B-466C-B381-9C472ADA32CB}" destId="{62C9C027-A338-41A8-923D-1479F7C8620F}" srcOrd="5" destOrd="0" parTransId="{D13CCBB5-A37A-4E28-8041-F18384F11D2E}" sibTransId="{F96DD4D3-7E56-410F-8416-C1FB43B9A783}"/>
    <dgm:cxn modelId="{46001E98-3703-4525-A243-F37D7C137EDF}" srcId="{87759E4B-1985-48D6-93D0-5397E747A4C7}" destId="{8B6BF384-1111-426C-A3D2-C37479078A7A}" srcOrd="4" destOrd="0" parTransId="{40C50B6D-1C91-45FF-BAF4-B0631C1FB550}" sibTransId="{2E0F5F67-1DBE-4A93-A447-60D2B8008588}"/>
    <dgm:cxn modelId="{F04B6650-2C25-44A9-8DCB-E04D64FC3365}" type="presOf" srcId="{9510FD11-060F-47C5-ABF1-9FD4ADD4FB9A}" destId="{4150AF58-838E-43F8-84BD-EB2487CDE7B3}" srcOrd="0" destOrd="6" presId="urn:microsoft.com/office/officeart/2005/8/layout/hList2#1"/>
    <dgm:cxn modelId="{8B093AB7-8180-44BA-A359-081DB7E95D25}" type="presOf" srcId="{54B31ED4-EBB4-4B28-B8C9-C9D69FBC5D07}" destId="{E560887F-C19C-4147-B72B-7A74A9E75E88}" srcOrd="0" destOrd="2" presId="urn:microsoft.com/office/officeart/2005/8/layout/hList2#1"/>
    <dgm:cxn modelId="{ADFE6610-3FFE-4F81-93BC-846B64708FA2}" type="presOf" srcId="{2172C7F4-88F7-4BC1-8A39-38F8A1E07A48}" destId="{4150AF58-838E-43F8-84BD-EB2487CDE7B3}" srcOrd="0" destOrd="9" presId="urn:microsoft.com/office/officeart/2005/8/layout/hList2#1"/>
    <dgm:cxn modelId="{BAAF68A3-789E-4262-9971-8DEFB1932ABA}" srcId="{5D452C90-7801-4E4F-89EC-F85FB96C8A96}" destId="{D43C4809-E79B-466C-B381-9C472ADA32CB}" srcOrd="2" destOrd="0" parTransId="{A0C6374F-973D-4741-9F03-89874D6D535F}" sibTransId="{7DFB678C-4E3D-4C63-A6A5-23ACB0A4FCED}"/>
    <dgm:cxn modelId="{409450CD-F8B4-4397-9019-E42DFAC49573}" srcId="{D43C4809-E79B-466C-B381-9C472ADA32CB}" destId="{83FD6023-0F35-45F7-893F-C7C76B58CC92}" srcOrd="1" destOrd="0" parTransId="{2E6B48A4-65B2-48FA-B41C-FBAB48ED2D5D}" sibTransId="{EE728724-0DA0-48CB-9D1D-50BD6B68F746}"/>
    <dgm:cxn modelId="{A41A1EE2-A9F2-4B9C-AB45-A58B3C9166AD}" type="presOf" srcId="{D83B8E3B-29B1-49F5-9346-DCF8EA29CCAD}" destId="{E560887F-C19C-4147-B72B-7A74A9E75E88}" srcOrd="0" destOrd="4" presId="urn:microsoft.com/office/officeart/2005/8/layout/hList2#1"/>
    <dgm:cxn modelId="{5BEF3C1F-F018-4368-8C28-A22B506EAFC6}" srcId="{7BDAA1E7-F7E7-4A08-BD0B-6D505EF343C5}" destId="{12AA1EAD-60F8-44FE-8F87-4FF26A3C7C3C}" srcOrd="5" destOrd="0" parTransId="{F6458C6A-228C-4D5C-8CC0-DFE79CD8EF07}" sibTransId="{DCC28084-98C5-4E9F-B9BD-D513B3D9A25C}"/>
    <dgm:cxn modelId="{E2CFDCF3-38DA-40B9-BAD7-04721158BC54}" type="presOf" srcId="{5D452C90-7801-4E4F-89EC-F85FB96C8A96}" destId="{CD0BF561-ABBC-4CA2-A426-DC8AD046BCBE}" srcOrd="0" destOrd="0" presId="urn:microsoft.com/office/officeart/2005/8/layout/hList2#1"/>
    <dgm:cxn modelId="{1E7761A4-1A0D-4A0D-BC87-CBF42ED68B86}" type="presOf" srcId="{87759E4B-1985-48D6-93D0-5397E747A4C7}" destId="{26312F0E-FB8B-4C2E-9335-6F9A567A39D1}" srcOrd="0" destOrd="0" presId="urn:microsoft.com/office/officeart/2005/8/layout/hList2#1"/>
    <dgm:cxn modelId="{0B1FFD1B-251A-49FF-A6AF-33F14D7D8DC2}" type="presOf" srcId="{8B6BF384-1111-426C-A3D2-C37479078A7A}" destId="{159CFAD7-2148-4DD5-AE29-4822B24F0EC0}" srcOrd="0" destOrd="4" presId="urn:microsoft.com/office/officeart/2005/8/layout/hList2#1"/>
    <dgm:cxn modelId="{9C8768D2-7B2B-48E8-AF8D-B61FE2BBF3F5}" type="presOf" srcId="{83FD6023-0F35-45F7-893F-C7C76B58CC92}" destId="{E560887F-C19C-4147-B72B-7A74A9E75E88}" srcOrd="0" destOrd="1" presId="urn:microsoft.com/office/officeart/2005/8/layout/hList2#1"/>
    <dgm:cxn modelId="{2311A0EB-746E-4CD1-B4BD-42A09AEA8F8C}" srcId="{7BDAA1E7-F7E7-4A08-BD0B-6D505EF343C5}" destId="{D709C987-4407-4EE1-9486-11D2B074BC87}" srcOrd="3" destOrd="0" parTransId="{0D3BBA12-AF0B-4B08-B718-3F64AE94D540}" sibTransId="{2BF0F304-32A9-4FFD-961A-B03A5E1003A7}"/>
    <dgm:cxn modelId="{26794B88-607D-4CB1-85AC-9F67789964B4}" srcId="{D43C4809-E79B-466C-B381-9C472ADA32CB}" destId="{C6113025-57A7-42AA-B10B-2A21FBC4345C}" srcOrd="6" destOrd="0" parTransId="{074B414C-16E5-48B8-B320-001A18CE0BCB}" sibTransId="{3EEBC420-368C-475D-8336-E9332BB0CC5D}"/>
    <dgm:cxn modelId="{4931A6F2-865D-4137-86FC-1E3DA8ED62F9}" srcId="{87759E4B-1985-48D6-93D0-5397E747A4C7}" destId="{066FB8FD-B6F4-419C-9057-C31746F1EEC5}" srcOrd="0" destOrd="0" parTransId="{E47AEC6B-AFDA-49EC-ACF4-954CAE200B87}" sibTransId="{8EDE626E-C369-4364-99AA-4ECF816A967B}"/>
    <dgm:cxn modelId="{1D49B816-4956-41A6-87D0-182A00B13366}" srcId="{D43C4809-E79B-466C-B381-9C472ADA32CB}" destId="{D83B8E3B-29B1-49F5-9346-DCF8EA29CCAD}" srcOrd="4" destOrd="0" parTransId="{9E1B1967-18AA-4631-8ED5-70CC189CD5FD}" sibTransId="{CEE3C8FA-48A0-4D33-A983-FB2931FA29DE}"/>
    <dgm:cxn modelId="{856D379E-CC76-435C-A09A-CE2DC3E239ED}" type="presParOf" srcId="{CD0BF561-ABBC-4CA2-A426-DC8AD046BCBE}" destId="{AB5A3E2C-158B-44DF-9CB2-2982A3818A48}" srcOrd="0" destOrd="0" presId="urn:microsoft.com/office/officeart/2005/8/layout/hList2#1"/>
    <dgm:cxn modelId="{CD715C24-C35A-48DC-83EF-78EDCE35D3C0}" type="presParOf" srcId="{AB5A3E2C-158B-44DF-9CB2-2982A3818A48}" destId="{84825574-6394-4948-B344-19FBCEEAE7D0}" srcOrd="0" destOrd="0" presId="urn:microsoft.com/office/officeart/2005/8/layout/hList2#1"/>
    <dgm:cxn modelId="{E6FB46E1-7D53-4A6C-BB45-C33EE27DC552}" type="presParOf" srcId="{AB5A3E2C-158B-44DF-9CB2-2982A3818A48}" destId="{4150AF58-838E-43F8-84BD-EB2487CDE7B3}" srcOrd="1" destOrd="0" presId="urn:microsoft.com/office/officeart/2005/8/layout/hList2#1"/>
    <dgm:cxn modelId="{1A73D035-3884-4127-997B-E85A0517FEE9}" type="presParOf" srcId="{AB5A3E2C-158B-44DF-9CB2-2982A3818A48}" destId="{A94E726C-ECE5-40A3-AAAA-7A76B7BA1AA3}" srcOrd="2" destOrd="0" presId="urn:microsoft.com/office/officeart/2005/8/layout/hList2#1"/>
    <dgm:cxn modelId="{B99BFC09-A156-483D-A1FB-1D672D4B8E4B}" type="presParOf" srcId="{CD0BF561-ABBC-4CA2-A426-DC8AD046BCBE}" destId="{A0A42899-B706-48AE-AF83-ADB931F644DE}" srcOrd="1" destOrd="0" presId="urn:microsoft.com/office/officeart/2005/8/layout/hList2#1"/>
    <dgm:cxn modelId="{1F53B863-D9AE-4F17-A49D-8BAB5579F408}" type="presParOf" srcId="{CD0BF561-ABBC-4CA2-A426-DC8AD046BCBE}" destId="{3ECAF245-F543-407D-9FBE-159DF5B20AAE}" srcOrd="2" destOrd="0" presId="urn:microsoft.com/office/officeart/2005/8/layout/hList2#1"/>
    <dgm:cxn modelId="{5000BFD2-72A1-4EFD-A4FE-DFA97D9ABA08}" type="presParOf" srcId="{3ECAF245-F543-407D-9FBE-159DF5B20AAE}" destId="{E588EAB3-6C26-4317-8673-C86B50AFF96F}" srcOrd="0" destOrd="0" presId="urn:microsoft.com/office/officeart/2005/8/layout/hList2#1"/>
    <dgm:cxn modelId="{8CD32BEC-676F-425B-AE6F-0F338CFBAF25}" type="presParOf" srcId="{3ECAF245-F543-407D-9FBE-159DF5B20AAE}" destId="{159CFAD7-2148-4DD5-AE29-4822B24F0EC0}" srcOrd="1" destOrd="0" presId="urn:microsoft.com/office/officeart/2005/8/layout/hList2#1"/>
    <dgm:cxn modelId="{BE89B1AE-F0C4-4FAD-94D5-EB955510CA3D}" type="presParOf" srcId="{3ECAF245-F543-407D-9FBE-159DF5B20AAE}" destId="{26312F0E-FB8B-4C2E-9335-6F9A567A39D1}" srcOrd="2" destOrd="0" presId="urn:microsoft.com/office/officeart/2005/8/layout/hList2#1"/>
    <dgm:cxn modelId="{B7CFD8AA-D74A-444C-8902-0995B88BD8E2}" type="presParOf" srcId="{CD0BF561-ABBC-4CA2-A426-DC8AD046BCBE}" destId="{4336FCBF-A562-444B-84E4-B9BC54BFA736}" srcOrd="3" destOrd="0" presId="urn:microsoft.com/office/officeart/2005/8/layout/hList2#1"/>
    <dgm:cxn modelId="{01876BC2-5787-406B-975C-8E19173154EB}" type="presParOf" srcId="{CD0BF561-ABBC-4CA2-A426-DC8AD046BCBE}" destId="{222457C7-5DEC-4F5F-8522-242B4B91E158}" srcOrd="4" destOrd="0" presId="urn:microsoft.com/office/officeart/2005/8/layout/hList2#1"/>
    <dgm:cxn modelId="{BE709E1D-54A0-4542-ADE9-F68D8D5B1BF1}" type="presParOf" srcId="{222457C7-5DEC-4F5F-8522-242B4B91E158}" destId="{1B2D05FC-E980-4B47-8341-CD46E07CD17A}" srcOrd="0" destOrd="0" presId="urn:microsoft.com/office/officeart/2005/8/layout/hList2#1"/>
    <dgm:cxn modelId="{D49E5423-3FA4-4167-B581-1E26F2AAC3E3}" type="presParOf" srcId="{222457C7-5DEC-4F5F-8522-242B4B91E158}" destId="{E560887F-C19C-4147-B72B-7A74A9E75E88}" srcOrd="1" destOrd="0" presId="urn:microsoft.com/office/officeart/2005/8/layout/hList2#1"/>
    <dgm:cxn modelId="{2A29129B-7322-4324-A6C8-7FFB7AB4E3A6}" type="presParOf" srcId="{222457C7-5DEC-4F5F-8522-242B4B91E158}" destId="{54DFF307-9E98-44F0-82E7-232EC9013BE1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79992-FEE2-485D-B777-E8FB6118C749}">
      <dsp:nvSpPr>
        <dsp:cNvPr id="0" name=""/>
        <dsp:cNvSpPr/>
      </dsp:nvSpPr>
      <dsp:spPr>
        <a:xfrm>
          <a:off x="631833" y="954276"/>
          <a:ext cx="3507011" cy="856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5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Базовые инструменты платформы</a:t>
          </a:r>
        </a:p>
      </dsp:txBody>
      <dsp:txXfrm>
        <a:off x="631833" y="954276"/>
        <a:ext cx="3507011" cy="856086"/>
      </dsp:txXfrm>
    </dsp:sp>
    <dsp:sp modelId="{01B312B9-DF0C-4BE0-BEC2-6B08B9030F13}">
      <dsp:nvSpPr>
        <dsp:cNvPr id="0" name=""/>
        <dsp:cNvSpPr/>
      </dsp:nvSpPr>
      <dsp:spPr>
        <a:xfrm>
          <a:off x="8524" y="138743"/>
          <a:ext cx="1376598" cy="15542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EDA458-BCC3-4D28-B65D-DA29E7E1D2A8}">
      <dsp:nvSpPr>
        <dsp:cNvPr id="0" name=""/>
        <dsp:cNvSpPr/>
      </dsp:nvSpPr>
      <dsp:spPr>
        <a:xfrm>
          <a:off x="4720328" y="948101"/>
          <a:ext cx="3916785" cy="8684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5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Инструменты 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nanoCAD </a:t>
          </a:r>
          <a:r>
            <a:rPr lang="ru-RU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СПДС</a:t>
          </a:r>
        </a:p>
      </dsp:txBody>
      <dsp:txXfrm>
        <a:off x="4720328" y="948101"/>
        <a:ext cx="3916785" cy="868436"/>
      </dsp:txXfrm>
    </dsp:sp>
    <dsp:sp modelId="{50494FC8-517F-4B6B-B19B-465662FA680F}">
      <dsp:nvSpPr>
        <dsp:cNvPr id="0" name=""/>
        <dsp:cNvSpPr/>
      </dsp:nvSpPr>
      <dsp:spPr>
        <a:xfrm>
          <a:off x="4238863" y="88421"/>
          <a:ext cx="1251368" cy="161455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92F101-5D99-43D0-AB2B-3229179B912A}">
      <dsp:nvSpPr>
        <dsp:cNvPr id="0" name=""/>
        <dsp:cNvSpPr/>
      </dsp:nvSpPr>
      <dsp:spPr>
        <a:xfrm>
          <a:off x="2592283" y="3384381"/>
          <a:ext cx="3916785" cy="8359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5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Специализированные инструменты </a:t>
          </a:r>
          <a:r>
            <a:rPr lang="ru-RU" sz="200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КМ</a:t>
          </a:r>
          <a:endParaRPr lang="ru-RU" sz="20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2592283" y="3384381"/>
        <a:ext cx="3916785" cy="835927"/>
      </dsp:txXfrm>
    </dsp:sp>
    <dsp:sp modelId="{B00550B6-356B-448B-AB7E-47495B8DD140}">
      <dsp:nvSpPr>
        <dsp:cNvPr id="0" name=""/>
        <dsp:cNvSpPr/>
      </dsp:nvSpPr>
      <dsp:spPr>
        <a:xfrm>
          <a:off x="1285382" y="1937913"/>
          <a:ext cx="1974933" cy="20682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726C-ECE5-40A3-AAAA-7A76B7BA1AA3}">
      <dsp:nvSpPr>
        <dsp:cNvPr id="0" name=""/>
        <dsp:cNvSpPr/>
      </dsp:nvSpPr>
      <dsp:spPr>
        <a:xfrm rot="16200000">
          <a:off x="-1865710" y="2517037"/>
          <a:ext cx="4173933" cy="29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25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err="1">
              <a:latin typeface="+mj-lt"/>
            </a:rPr>
            <a:t>nanoCAD</a:t>
          </a:r>
          <a:r>
            <a:rPr lang="en-US" sz="2000" b="0" i="0" u="none" kern="1200" dirty="0">
              <a:latin typeface="+mj-lt"/>
            </a:rPr>
            <a:t> </a:t>
          </a:r>
          <a:r>
            <a:rPr lang="ru-RU" sz="2000" b="0" i="0" u="none" kern="1200" dirty="0">
              <a:latin typeface="+mj-lt"/>
            </a:rPr>
            <a:t>СПДС</a:t>
          </a:r>
          <a:endParaRPr lang="ru-RU" sz="2000" b="0" kern="1200" dirty="0">
            <a:latin typeface="+mj-lt"/>
          </a:endParaRPr>
        </a:p>
      </dsp:txBody>
      <dsp:txXfrm>
        <a:off x="-1865710" y="2517037"/>
        <a:ext cx="4173933" cy="298497"/>
      </dsp:txXfrm>
    </dsp:sp>
    <dsp:sp modelId="{4150AF58-838E-43F8-84BD-EB2487CDE7B3}">
      <dsp:nvSpPr>
        <dsp:cNvPr id="0" name=""/>
        <dsp:cNvSpPr/>
      </dsp:nvSpPr>
      <dsp:spPr>
        <a:xfrm>
          <a:off x="404859" y="428905"/>
          <a:ext cx="2259441" cy="4618817"/>
        </a:xfrm>
        <a:prstGeom prst="rect">
          <a:avLst/>
        </a:prstGeom>
        <a:noFill/>
        <a:ln w="12700" cap="flat" cmpd="sng" algn="ctr">
          <a:solidFill>
            <a:srgbClr val="009D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825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solidFill>
                <a:schemeClr val="bg2">
                  <a:lumMod val="25000"/>
                </a:schemeClr>
              </a:solidFill>
              <a:latin typeface="+mj-lt"/>
            </a:rPr>
            <a:t>Строгое соответствие стандартам СПДС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Полноценная работа по созданию двумерных чертежей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Все необходимое для оформления чертежей по стандартам СПДС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Поэтажные планы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Утилиты оформления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Полная параметризация и высокий интеллект элементов оформления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Масштабирование объектов СПДС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Автоматизация работы с табличными формами и связь с ними данных чертежа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База данных параметрических объектов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Использование программы в составе средств комплексной автоматизации</a:t>
          </a:r>
        </a:p>
      </dsp:txBody>
      <dsp:txXfrm>
        <a:off x="404859" y="428905"/>
        <a:ext cx="2259441" cy="4618817"/>
      </dsp:txXfrm>
    </dsp:sp>
    <dsp:sp modelId="{84825574-6394-4948-B344-19FBCEEAE7D0}">
      <dsp:nvSpPr>
        <dsp:cNvPr id="0" name=""/>
        <dsp:cNvSpPr/>
      </dsp:nvSpPr>
      <dsp:spPr>
        <a:xfrm>
          <a:off x="160228" y="24956"/>
          <a:ext cx="789739" cy="789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12F0E-FB8B-4C2E-9335-6F9A567A39D1}">
      <dsp:nvSpPr>
        <dsp:cNvPr id="0" name=""/>
        <dsp:cNvSpPr/>
      </dsp:nvSpPr>
      <dsp:spPr>
        <a:xfrm rot="16200000">
          <a:off x="1013692" y="2517959"/>
          <a:ext cx="4416159" cy="394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25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err="1">
              <a:latin typeface="+mj-lt"/>
            </a:rPr>
            <a:t>nanoCAD</a:t>
          </a:r>
          <a:r>
            <a:rPr lang="en-US" sz="2000" b="0" i="0" u="none" kern="1200" dirty="0">
              <a:latin typeface="+mj-lt"/>
            </a:rPr>
            <a:t> </a:t>
          </a:r>
          <a:r>
            <a:rPr lang="ru-RU" sz="2000" b="0" i="0" u="none" kern="1200" dirty="0">
              <a:latin typeface="+mj-lt"/>
            </a:rPr>
            <a:t>СПДС Железобетон</a:t>
          </a:r>
          <a:endParaRPr lang="ru-RU" sz="2000" b="0" kern="1200" dirty="0">
            <a:latin typeface="+mj-lt"/>
          </a:endParaRPr>
        </a:p>
      </dsp:txBody>
      <dsp:txXfrm>
        <a:off x="1013692" y="2517959"/>
        <a:ext cx="4416159" cy="394869"/>
      </dsp:txXfrm>
    </dsp:sp>
    <dsp:sp modelId="{159CFAD7-2148-4DD5-AE29-4822B24F0EC0}">
      <dsp:nvSpPr>
        <dsp:cNvPr id="0" name=""/>
        <dsp:cNvSpPr/>
      </dsp:nvSpPr>
      <dsp:spPr>
        <a:xfrm>
          <a:off x="3355450" y="443986"/>
          <a:ext cx="2196954" cy="4588654"/>
        </a:xfrm>
        <a:prstGeom prst="rect">
          <a:avLst/>
        </a:prstGeom>
        <a:noFill/>
        <a:ln w="12700" cap="flat" cmpd="sng" algn="ctr">
          <a:solidFill>
            <a:srgbClr val="009D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825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Оформление чертежей видов и разрезов железобетонных конструкций;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Разработка структуры железобетонного изделия;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Автоматическое формирование и обновление спецификаций и ведомости расхода стали по составу проекта.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Быстрые и гибкие инструменты нанесения и редактирования арматуры;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Автоматическое назначение позиций, марок и их отображение на чертеже;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Полностью автоматическая ассоциативная связь чертежей и проекта;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Полностью автоматическое формирование, расчет и обновление спецификаций.</a:t>
          </a:r>
        </a:p>
      </dsp:txBody>
      <dsp:txXfrm>
        <a:off x="3355450" y="443986"/>
        <a:ext cx="2196954" cy="4588654"/>
      </dsp:txXfrm>
    </dsp:sp>
    <dsp:sp modelId="{E588EAB3-6C26-4317-8673-C86B50AFF96F}">
      <dsp:nvSpPr>
        <dsp:cNvPr id="0" name=""/>
        <dsp:cNvSpPr/>
      </dsp:nvSpPr>
      <dsp:spPr>
        <a:xfrm>
          <a:off x="3075623" y="24956"/>
          <a:ext cx="789739" cy="7897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FF307-9E98-44F0-82E7-232EC9013BE1}">
      <dsp:nvSpPr>
        <dsp:cNvPr id="0" name=""/>
        <dsp:cNvSpPr/>
      </dsp:nvSpPr>
      <dsp:spPr>
        <a:xfrm rot="16200000">
          <a:off x="3931194" y="2624814"/>
          <a:ext cx="4416159" cy="32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25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err="1">
              <a:latin typeface="+mj-lt"/>
            </a:rPr>
            <a:t>nanoCAD</a:t>
          </a:r>
          <a:r>
            <a:rPr lang="en-US" sz="2000" b="0" i="0" u="none" kern="1200" dirty="0">
              <a:latin typeface="+mj-lt"/>
            </a:rPr>
            <a:t> </a:t>
          </a:r>
          <a:r>
            <a:rPr lang="ru-RU" sz="2000" b="0" i="0" u="none" kern="1200" dirty="0">
              <a:latin typeface="+mj-lt"/>
            </a:rPr>
            <a:t>СПДС Стройплощадка</a:t>
          </a:r>
          <a:endParaRPr lang="ru-RU" sz="2000" b="0" kern="1200" dirty="0">
            <a:latin typeface="+mj-lt"/>
          </a:endParaRPr>
        </a:p>
      </dsp:txBody>
      <dsp:txXfrm>
        <a:off x="3931194" y="2624814"/>
        <a:ext cx="4416159" cy="325214"/>
      </dsp:txXfrm>
    </dsp:sp>
    <dsp:sp modelId="{E560887F-C19C-4147-B72B-7A74A9E75E88}">
      <dsp:nvSpPr>
        <dsp:cNvPr id="0" name=""/>
        <dsp:cNvSpPr/>
      </dsp:nvSpPr>
      <dsp:spPr>
        <a:xfrm>
          <a:off x="6287611" y="462954"/>
          <a:ext cx="2285305" cy="4550719"/>
        </a:xfrm>
        <a:prstGeom prst="rect">
          <a:avLst/>
        </a:prstGeom>
        <a:noFill/>
        <a:ln w="12700" cap="flat" cmpd="sng" algn="ctr">
          <a:solidFill>
            <a:srgbClr val="009D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825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Работа с иерархической структурой выполняемых работ из ГЭСН и ЕНИР;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Расчеты временного электро- и водоснабжения;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Оформление строительного генерального плана;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Нанесение обозначений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Простановка различных видов зон с привязкой к технике и по произвольной траектории;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Параметрические обозначения откосов, насыпей и выемок;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Работа с базой данных дорожных знаков и знаков безопасности;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solidFill>
                <a:schemeClr val="bg2">
                  <a:lumMod val="25000"/>
                </a:schemeClr>
              </a:solidFill>
              <a:latin typeface="+mj-lt"/>
            </a:rPr>
            <a:t>База данных параметрических объектов строительной техники;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j-lt"/>
            </a:rPr>
            <a:t>Решение задачи горизонтального (наклонного) направленного бурения (ГНБ).</a:t>
          </a:r>
        </a:p>
      </dsp:txBody>
      <dsp:txXfrm>
        <a:off x="6287611" y="462954"/>
        <a:ext cx="2285305" cy="4550719"/>
      </dsp:txXfrm>
    </dsp:sp>
    <dsp:sp modelId="{1B2D05FC-E980-4B47-8341-CD46E07CD17A}">
      <dsp:nvSpPr>
        <dsp:cNvPr id="0" name=""/>
        <dsp:cNvSpPr/>
      </dsp:nvSpPr>
      <dsp:spPr>
        <a:xfrm>
          <a:off x="6051960" y="24956"/>
          <a:ext cx="789739" cy="789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BB442-F733-4E7A-8DB0-79E465BF603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1293-35D7-4D12-847B-FCEFF83C5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39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nanoCAD СПДС Железобетон </a:t>
            </a:r>
            <a:r>
              <a:rPr lang="en-US" dirty="0"/>
              <a:t>4</a:t>
            </a:r>
            <a:r>
              <a:rPr lang="ru-RU" dirty="0"/>
              <a:t>.0 является специализированным 2D-приложением на графической платформе nanoCAD </a:t>
            </a:r>
            <a:r>
              <a:rPr lang="ru-RU" dirty="0" err="1"/>
              <a:t>Plus</a:t>
            </a:r>
            <a:r>
              <a:rPr lang="ru-RU" dirty="0"/>
              <a:t> </a:t>
            </a:r>
            <a:r>
              <a:rPr lang="en-US" dirty="0"/>
              <a:t>8</a:t>
            </a:r>
            <a:r>
              <a:rPr lang="ru-RU" dirty="0"/>
              <a:t>.0 и включает в себя весь функционал nanoCAD СПДС </a:t>
            </a:r>
            <a:r>
              <a:rPr lang="en-US" dirty="0"/>
              <a:t>7</a:t>
            </a:r>
            <a:r>
              <a:rPr lang="ru-RU" dirty="0"/>
              <a:t>.0. Основной целью автоматизации является получение отчетов (таких как спецификация элементов, групповая спецификация, ведомости расхода стали и деталей) и их актуализированное состояние при изменении данных чертежа.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08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52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73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630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35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24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70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1293-35D7-4D12-847B-FCEFF83C539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83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1293-35D7-4D12-847B-FCEFF83C539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65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1293-35D7-4D12-847B-FCEFF83C539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6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1293-35D7-4D12-847B-FCEFF83C53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20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48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2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13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6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35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74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7F4E-58C4-40B7-A6DC-49FED564B2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9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ер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068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149080"/>
            <a:ext cx="7240588" cy="1560513"/>
          </a:xfrm>
          <a:prstGeom prst="rect">
            <a:avLst/>
          </a:prstGeom>
          <a:solidFill>
            <a:srgbClr val="009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ru-RU" sz="1200" b="1" dirty="0">
                <a:solidFill>
                  <a:prstClr val="white"/>
                </a:solidFill>
              </a:rPr>
              <a:t>Компания</a:t>
            </a:r>
            <a:r>
              <a:rPr lang="en-US" sz="1200" b="1" dirty="0">
                <a:solidFill>
                  <a:prstClr val="white"/>
                </a:solidFill>
              </a:rPr>
              <a:t>:</a:t>
            </a:r>
            <a:r>
              <a:rPr lang="ru-RU" sz="1200" b="1" dirty="0">
                <a:solidFill>
                  <a:prstClr val="white"/>
                </a:solidFill>
              </a:rPr>
              <a:t>	</a:t>
            </a:r>
            <a:r>
              <a:rPr lang="ru-RU" sz="1200" dirty="0">
                <a:solidFill>
                  <a:prstClr val="white"/>
                </a:solidFill>
              </a:rPr>
              <a:t>ЗАО «Нанософт»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</a:p>
          <a:p>
            <a:pPr marL="1347788" indent="-1347788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en-US" sz="1200" dirty="0">
                <a:solidFill>
                  <a:prstClr val="white"/>
                </a:solidFill>
              </a:rPr>
              <a:t>	</a:t>
            </a:r>
            <a:r>
              <a:rPr lang="ru-RU" sz="1200" dirty="0">
                <a:solidFill>
                  <a:prstClr val="white"/>
                </a:solidFill>
              </a:rPr>
              <a:t>121359, Москва, ул. Маршала Тимошенко, д. 17, корп. 1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ru-RU" sz="1200" b="1" dirty="0">
                <a:solidFill>
                  <a:prstClr val="white"/>
                </a:solidFill>
              </a:rPr>
              <a:t>Тел.:</a:t>
            </a:r>
            <a:r>
              <a:rPr lang="en-US" sz="1200" b="1" dirty="0">
                <a:solidFill>
                  <a:prstClr val="white"/>
                </a:solidFill>
              </a:rPr>
              <a:t>	</a:t>
            </a:r>
            <a:r>
              <a:rPr lang="ru-RU" sz="1200" b="1" dirty="0">
                <a:solidFill>
                  <a:prstClr val="white"/>
                </a:solidFill>
              </a:rPr>
              <a:t>	</a:t>
            </a:r>
            <a:r>
              <a:rPr lang="en-US" sz="1200" dirty="0">
                <a:solidFill>
                  <a:prstClr val="white"/>
                </a:solidFill>
              </a:rPr>
              <a:t>+</a:t>
            </a:r>
            <a:r>
              <a:rPr lang="ru-RU" sz="1200" dirty="0">
                <a:solidFill>
                  <a:prstClr val="white"/>
                </a:solidFill>
              </a:rPr>
              <a:t>7 (495) 645-8626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ru-RU" sz="1200" b="1" dirty="0">
                <a:solidFill>
                  <a:prstClr val="white"/>
                </a:solidFill>
              </a:rPr>
              <a:t>Факс:</a:t>
            </a:r>
            <a:r>
              <a:rPr lang="ru-RU" sz="1200" dirty="0">
                <a:solidFill>
                  <a:prstClr val="white"/>
                </a:solidFill>
              </a:rPr>
              <a:t>	+7 (495) 645-8627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en-US" sz="1200" b="1" dirty="0">
                <a:solidFill>
                  <a:prstClr val="white"/>
                </a:solidFill>
              </a:rPr>
              <a:t>Internet</a:t>
            </a:r>
            <a:r>
              <a:rPr lang="ru-RU" sz="1200" b="1" dirty="0">
                <a:solidFill>
                  <a:prstClr val="white"/>
                </a:solidFill>
              </a:rPr>
              <a:t>:</a:t>
            </a:r>
            <a:r>
              <a:rPr lang="ru-RU" sz="1200" dirty="0">
                <a:solidFill>
                  <a:prstClr val="white"/>
                </a:solidFill>
              </a:rPr>
              <a:t>	</a:t>
            </a:r>
            <a:r>
              <a:rPr lang="en-US" sz="1200" dirty="0">
                <a:solidFill>
                  <a:prstClr val="white"/>
                </a:solidFill>
              </a:rPr>
              <a:t>www. nanocad.ru</a:t>
            </a:r>
            <a:endParaRPr lang="ru-RU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en-US" sz="1200" b="1" dirty="0">
                <a:solidFill>
                  <a:prstClr val="white"/>
                </a:solidFill>
              </a:rPr>
              <a:t>E-mail:</a:t>
            </a:r>
            <a:r>
              <a:rPr lang="ru-RU" sz="1200" dirty="0">
                <a:solidFill>
                  <a:prstClr val="white"/>
                </a:solidFill>
              </a:rPr>
              <a:t> 	</a:t>
            </a:r>
            <a:r>
              <a:rPr lang="en-US" sz="1200" dirty="0">
                <a:solidFill>
                  <a:prstClr val="white"/>
                </a:solidFill>
              </a:rPr>
              <a:t>nano@nanocad.ru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564905"/>
            <a:ext cx="9144000" cy="864095"/>
          </a:xfrm>
          <a:prstGeom prst="rect">
            <a:avLst/>
          </a:prstGeom>
          <a:solidFill>
            <a:srgbClr val="009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tabLst>
                <a:tab pos="1347788" algn="l"/>
              </a:tabLst>
              <a:defRPr/>
            </a:pPr>
            <a:r>
              <a:rPr lang="ru-RU" sz="2800" dirty="0">
                <a:solidFill>
                  <a:prstClr val="white"/>
                </a:solidFill>
              </a:rPr>
              <a:t>Спасибо за внимание!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334779"/>
            <a:ext cx="9144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400" dirty="0">
                <a:solidFill>
                  <a:prstClr val="white">
                    <a:lumMod val="50000"/>
                  </a:prstClr>
                </a:solidFill>
              </a:rPr>
              <a:t>ЗАО «Нанософт»</a:t>
            </a:r>
          </a:p>
          <a:p>
            <a:pPr algn="ctr"/>
            <a:fld id="{F55ED8C1-F1DC-4540-B420-A92E3ABFF9D2}" type="datetime2">
              <a:rPr lang="ru-RU" sz="1400" smtClean="0">
                <a:solidFill>
                  <a:prstClr val="white">
                    <a:lumMod val="50000"/>
                  </a:prstClr>
                </a:solidFill>
              </a:rPr>
              <a:pPr algn="ctr"/>
              <a:t>понедельник, 24 апреля 2017 г.</a:t>
            </a:fld>
            <a:endParaRPr lang="ru-RU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9807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713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156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3095" y="1"/>
            <a:ext cx="7240905" cy="676275"/>
          </a:xfrm>
          <a:gradFill flip="none" rotWithShape="1">
            <a:gsLst>
              <a:gs pos="100000">
                <a:srgbClr val="009DDF"/>
              </a:gs>
              <a:gs pos="65000">
                <a:srgbClr val="009DDF"/>
              </a:gs>
              <a:gs pos="22000">
                <a:srgbClr val="009DDD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457200" y="6193407"/>
            <a:ext cx="8237764" cy="369446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65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685800" indent="0" algn="ctr">
              <a:buNone/>
              <a:defRPr sz="15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7" name="Picture 2" descr="C:\Users\aosmyakov\Desktop\Product\nanoCAD\Archive\logo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45" y="-66675"/>
            <a:ext cx="1593056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534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3095" y="1"/>
            <a:ext cx="7240905" cy="676275"/>
          </a:xfrm>
          <a:gradFill flip="none" rotWithShape="1">
            <a:gsLst>
              <a:gs pos="100000">
                <a:srgbClr val="009DDF"/>
              </a:gs>
              <a:gs pos="65000">
                <a:srgbClr val="009DDF"/>
              </a:gs>
              <a:gs pos="22000">
                <a:srgbClr val="009DDD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457200" y="6193407"/>
            <a:ext cx="8237764" cy="369446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65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685800" indent="0" algn="ctr">
              <a:buNone/>
              <a:defRPr sz="15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7" name="Picture 2" descr="C:\Users\aosmyakov\Desktop\Product\nanoCAD\Archive\logo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45" y="-66675"/>
            <a:ext cx="1593056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047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399"/>
            <a:ext cx="7772400" cy="1574801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454516"/>
            <a:ext cx="68580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12108" y="5085184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Докладчик:</a:t>
            </a:r>
          </a:p>
        </p:txBody>
      </p:sp>
    </p:spTree>
    <p:extLst>
      <p:ext uri="{BB962C8B-B14F-4D97-AF65-F5344CB8AC3E}">
        <p14:creationId xmlns:p14="http://schemas.microsoft.com/office/powerpoint/2010/main" xmlns="" val="156905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4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80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79133"/>
            <a:ext cx="7886700" cy="872067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35868"/>
            <a:ext cx="7886700" cy="13377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9771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144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343400"/>
            <a:ext cx="68580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12108" y="3974068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Докладчик: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8519" y="2648003"/>
            <a:ext cx="482696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8922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 userDrawn="1">
            <p:ph type="ctrTitle"/>
          </p:nvPr>
        </p:nvSpPr>
        <p:spPr>
          <a:xfrm>
            <a:off x="0" y="2420889"/>
            <a:ext cx="9144000" cy="936104"/>
          </a:xfrm>
          <a:solidFill>
            <a:srgbClr val="009DDD"/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ru-RU" dirty="0">
              <a:solidFill>
                <a:schemeClr val="bg1"/>
              </a:solidFill>
              <a:latin typeface="FreeSetC" pitchFamily="82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0" y="3429000"/>
            <a:ext cx="9144000" cy="936000"/>
          </a:xfrm>
          <a:solidFill>
            <a:srgbClr val="009DDD"/>
          </a:solidFill>
        </p:spPr>
        <p:txBody>
          <a:bodyPr>
            <a:norm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FreeSetC" pitchFamily="8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34779"/>
            <a:ext cx="9144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ЗАО «Нанософт»</a:t>
            </a:r>
          </a:p>
          <a:p>
            <a:pPr algn="ctr"/>
            <a:fld id="{F55ED8C1-F1DC-4540-B420-A92E3ABFF9D2}" type="datetime2">
              <a:rPr lang="ru-RU" sz="1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понедельник, 24 апреля 2017 г.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0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ежразд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-560"/>
            <a:ext cx="9144000" cy="936104"/>
          </a:xfrm>
          <a:prstGeom prst="rect">
            <a:avLst/>
          </a:prstGeom>
          <a:solidFill>
            <a:srgbClr val="009DD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4039" y="2142"/>
            <a:ext cx="3695924" cy="9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06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533" y="84667"/>
            <a:ext cx="8898467" cy="77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3" y="956733"/>
            <a:ext cx="8898468" cy="522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1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61" r:id="rId11"/>
    <p:sldLayoutId id="214748366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pirin@nanocad.ru" TargetMode="External"/><Relationship Id="rId2" Type="http://schemas.openxmlformats.org/officeDocument/2006/relationships/hyperlink" Target="http://www.nanocad.ru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96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7" y="956733"/>
            <a:ext cx="6048673" cy="522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Балка </a:t>
            </a:r>
            <a:r>
              <a:rPr lang="ru-RU" dirty="0"/>
              <a:t>—</a:t>
            </a:r>
            <a:r>
              <a:rPr lang="ru-RU" sz="1800" dirty="0" smtClean="0"/>
              <a:t> горизонтальный </a:t>
            </a:r>
            <a:r>
              <a:rPr lang="ru-RU" sz="1800" dirty="0"/>
              <a:t>объект металлоконструкций. Команда предоставляет возможность нанесения на чертеж объекта с последующим сбором данных об объекте в структуру изделия и спецификации.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052736"/>
            <a:ext cx="1888106" cy="4945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2996952"/>
            <a:ext cx="3975968" cy="26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25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7" y="956733"/>
            <a:ext cx="5112569" cy="522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Объекты металлоконструкций наносятся на чертеж с помощью специального диалогового окна- колонны и балки.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удобный и быстрый инструмент как для создания, так и для редактирования объектов.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706884"/>
            <a:ext cx="3328273" cy="54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6530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1124744"/>
            <a:ext cx="5112569" cy="1680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/>
              <a:t>Выбер</a:t>
            </a:r>
            <a:r>
              <a:rPr lang="ru-RU" sz="1800" dirty="0" smtClean="0"/>
              <a:t> типа сечения</a:t>
            </a:r>
            <a:r>
              <a:rPr lang="ru-RU" sz="1800" dirty="0"/>
              <a:t>. В зависимости от выбранного сечения будет предоставлен соответствующий список типоразмеров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27" y="992762"/>
            <a:ext cx="2400635" cy="2543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27" y="992762"/>
            <a:ext cx="2400635" cy="2543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63" y="992762"/>
            <a:ext cx="2400635" cy="2543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27" y="3789040"/>
            <a:ext cx="2391109" cy="18290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7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Настройка вида и отображения </a:t>
            </a:r>
            <a:r>
              <a:rPr lang="ru-RU" dirty="0"/>
              <a:t>объектов. Поможет вам при построении чертежей различным типов:</a:t>
            </a:r>
            <a:br>
              <a:rPr lang="ru-RU" dirty="0"/>
            </a:br>
            <a:r>
              <a:rPr lang="ru-RU" dirty="0"/>
              <a:t>- Планов</a:t>
            </a:r>
            <a:br>
              <a:rPr lang="ru-RU" dirty="0"/>
            </a:br>
            <a:r>
              <a:rPr lang="ru-RU" dirty="0"/>
              <a:t>- Разрезов</a:t>
            </a:r>
            <a:br>
              <a:rPr lang="ru-RU" dirty="0"/>
            </a:br>
            <a:r>
              <a:rPr lang="ru-RU" dirty="0"/>
              <a:t>- Узлов и пр.</a:t>
            </a:r>
          </a:p>
        </p:txBody>
      </p:sp>
    </p:spTree>
    <p:extLst>
      <p:ext uri="{BB962C8B-B14F-4D97-AF65-F5344CB8AC3E}">
        <p14:creationId xmlns:p14="http://schemas.microsoft.com/office/powerpoint/2010/main" xmlns="" val="4006973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1628800"/>
            <a:ext cx="5675914" cy="21602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/>
              <a:t>колонн: Длина </a:t>
            </a:r>
            <a:r>
              <a:rPr lang="ru-RU" sz="1800" dirty="0" smtClean="0"/>
              <a:t>рассчитывается </a:t>
            </a:r>
            <a:r>
              <a:rPr lang="ru-RU" sz="1800" dirty="0"/>
              <a:t>автоматически вычитанием отметки базы из отметки оголовка. Колонна вставляется на чертеже с расчетной длиной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Для балок: Если длина балки указана, балка вставляется на чертеж с указанной длиной, иначе длина балки определяется непосредственно при вставке на чертеже.</a:t>
            </a:r>
          </a:p>
          <a:p>
            <a:endParaRPr lang="ru-RU" sz="18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40228" y="37890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данной группе настраивается точка вставки объекта. В зависимости от выбранного вида количество и расположение точек может меняться.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76" y="1569081"/>
            <a:ext cx="2419688" cy="11336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данной группе настраиваются геометрические параметры.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02" y="2890285"/>
            <a:ext cx="2419688" cy="5811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776" y="3933056"/>
            <a:ext cx="2400635" cy="2486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775" y="3933056"/>
            <a:ext cx="2400635" cy="2486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774" y="3933056"/>
            <a:ext cx="2400635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642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7" y="956733"/>
            <a:ext cx="5112569" cy="522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данной группе настраивается угол вставки объекта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Комбинация угла поворота и смещения осей позволяет удобно привязывать элементы КМ к существующим объектам чертежа.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052736"/>
            <a:ext cx="2410161" cy="3591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212976"/>
            <a:ext cx="1890210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2924944"/>
            <a:ext cx="2736304" cy="25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652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85" y="3054377"/>
            <a:ext cx="1905694" cy="19391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1628800"/>
            <a:ext cx="5675914" cy="2160240"/>
          </a:xfrm>
        </p:spPr>
        <p:txBody>
          <a:bodyPr>
            <a:noAutofit/>
          </a:bodyPr>
          <a:lstStyle/>
          <a:p>
            <a:r>
              <a:rPr lang="ru-RU" sz="1800" dirty="0"/>
              <a:t>Обозначение: Нет, Позиционная выноска, Выноска линейных конструкций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Строка (текст выноски):Типоразмер, Позиция.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данной группе настраивается маркировка объекта.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065" y="1628800"/>
            <a:ext cx="2410161" cy="905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8" y="2877203"/>
            <a:ext cx="2248046" cy="2084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117" y="3959378"/>
            <a:ext cx="4502606" cy="11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985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1628800"/>
            <a:ext cx="5675914" cy="3744416"/>
          </a:xfrm>
        </p:spPr>
        <p:txBody>
          <a:bodyPr>
            <a:noAutofit/>
          </a:bodyPr>
          <a:lstStyle/>
          <a:p>
            <a:r>
              <a:rPr lang="ru-RU" sz="1800" dirty="0"/>
              <a:t>Флажок </a:t>
            </a:r>
            <a:r>
              <a:rPr lang="ru-RU" sz="1800" i="1" dirty="0"/>
              <a:t>"Включать в спецификацию"</a:t>
            </a:r>
            <a:r>
              <a:rPr lang="ru-RU" sz="1800" dirty="0"/>
              <a:t> - определяет учет параметров профиля в спецификации.</a:t>
            </a:r>
          </a:p>
          <a:p>
            <a:r>
              <a:rPr lang="ru-RU" sz="1800" dirty="0"/>
              <a:t>Флажок </a:t>
            </a:r>
            <a:r>
              <a:rPr lang="ru-RU" sz="1800" i="1" dirty="0"/>
              <a:t>"Учитывать отдельной маркой"</a:t>
            </a:r>
            <a:r>
              <a:rPr lang="ru-RU" sz="1800" dirty="0"/>
              <a:t> - определяет необходимость отображения профилей с этой маркой в спецификации. Изменение параметра в одном профиле изменяет значение в других профилях имеющих такую же марку.</a:t>
            </a:r>
          </a:p>
          <a:p>
            <a:r>
              <a:rPr lang="ru-RU" sz="1800" i="1" dirty="0"/>
              <a:t>Тип элемента</a:t>
            </a:r>
            <a:r>
              <a:rPr lang="ru-RU" sz="1800" dirty="0"/>
              <a:t> - выбор типа элемента. Если необходимого типа элемента нет в списке, он добавляется.</a:t>
            </a:r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данной группе настраиваются параметры для ведомости элементов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53" y="1738659"/>
            <a:ext cx="2372056" cy="1762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354" y="3807158"/>
            <a:ext cx="3296110" cy="227679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cxnSp>
        <p:nvCxnSpPr>
          <p:cNvPr id="11" name="Прямая соединительная линия 10"/>
          <p:cNvCxnSpPr>
            <a:endCxn id="9" idx="0"/>
          </p:cNvCxnSpPr>
          <p:nvPr/>
        </p:nvCxnSpPr>
        <p:spPr>
          <a:xfrm flipH="1">
            <a:off x="7100409" y="2492896"/>
            <a:ext cx="1432031" cy="131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8199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Колонны и балки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990434"/>
            <a:ext cx="5675914" cy="5011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Список </a:t>
            </a:r>
            <a:r>
              <a:rPr lang="ru-RU" dirty="0" smtClean="0"/>
              <a:t>профилей</a:t>
            </a:r>
            <a:endParaRPr lang="ru-RU" dirty="0"/>
          </a:p>
          <a:p>
            <a:r>
              <a:rPr lang="ru-RU" sz="1800" dirty="0" smtClean="0"/>
              <a:t>Вы можете выбрать из списка ранее использованный профиль</a:t>
            </a:r>
            <a:endParaRPr lang="ru-RU" sz="1800" dirty="0"/>
          </a:p>
          <a:p>
            <a:r>
              <a:rPr lang="ru-RU" sz="1800" dirty="0" smtClean="0"/>
              <a:t>В списке профилей сохраняются все настройки вставляемого объекта(вид, геометрия, отображение, спецификации и т.д.)</a:t>
            </a: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dirty="0" smtClean="0"/>
              <a:t>Параметры вставки объектов</a:t>
            </a:r>
          </a:p>
          <a:p>
            <a:r>
              <a:rPr lang="ru-RU" sz="1800" dirty="0"/>
              <a:t>Циклическая вставка </a:t>
            </a:r>
            <a:r>
              <a:rPr lang="ru-RU" sz="1800" dirty="0" smtClean="0"/>
              <a:t>- в </a:t>
            </a:r>
            <a:r>
              <a:rPr lang="ru-RU" sz="1800" dirty="0"/>
              <a:t>этом режиме после вставки одного объекта снова появляется диалоговое окно для ввода новых параметров. </a:t>
            </a:r>
          </a:p>
          <a:p>
            <a:r>
              <a:rPr lang="ru-RU" sz="1800" dirty="0"/>
              <a:t>Вставить несколько - пластины вставляются подряд по настроенным параметрам. Выход "</a:t>
            </a:r>
            <a:r>
              <a:rPr lang="ru-RU" sz="1800" dirty="0" err="1"/>
              <a:t>Esc</a:t>
            </a:r>
            <a:r>
              <a:rPr lang="ru-RU" sz="1800" dirty="0"/>
              <a:t>". 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074823"/>
            <a:ext cx="2376264" cy="49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618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Пластины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1628800"/>
            <a:ext cx="5675914" cy="37444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Диалоговое окно платин напоминает по своей структуре окно создания балок и колонн</a:t>
            </a:r>
            <a:endParaRPr lang="ru-RU" sz="1800" dirty="0"/>
          </a:p>
          <a:p>
            <a:r>
              <a:rPr lang="ru-RU" sz="1800" dirty="0" smtClean="0"/>
              <a:t>Вы можете настраивать </a:t>
            </a:r>
            <a:r>
              <a:rPr lang="ru-RU" sz="1800" dirty="0"/>
              <a:t>геометрические </a:t>
            </a:r>
            <a:r>
              <a:rPr lang="ru-RU" sz="1800" dirty="0" smtClean="0"/>
              <a:t>параметры, вид, смещение, маркировку и спецификации элементов.</a:t>
            </a:r>
            <a:endParaRPr lang="ru-RU" sz="1800" dirty="0"/>
          </a:p>
          <a:p>
            <a:r>
              <a:rPr lang="ru-RU" sz="1800" dirty="0" smtClean="0"/>
              <a:t>Геометрию пластины можно задавать вручную.</a:t>
            </a:r>
            <a:endParaRPr lang="ru-RU" sz="1800" dirty="0"/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Инструменты </a:t>
            </a:r>
            <a:r>
              <a:rPr lang="ru-RU" sz="2000" dirty="0"/>
              <a:t>для создания и редактирования соединительных пластин.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521" y="1517376"/>
            <a:ext cx="1994943" cy="4638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533" y="3692520"/>
            <a:ext cx="2818466" cy="2064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16" y="3686025"/>
            <a:ext cx="1707185" cy="26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2269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</a:t>
            </a:r>
            <a:r>
              <a:rPr lang="ru-RU" dirty="0" smtClean="0"/>
              <a:t>Узел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11960" y="1628800"/>
            <a:ext cx="4464496" cy="3744416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5770" y="990434"/>
            <a:ext cx="8402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Специальный инструмент построения узлов металлических конструкций</a:t>
            </a:r>
          </a:p>
          <a:p>
            <a:r>
              <a:rPr lang="ru-RU" sz="2000" dirty="0" smtClean="0"/>
              <a:t>Данный инструмент позволяет копировать объекты КМ и размещать их в чертеже с граничными условиями.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8"/>
            <a:ext cx="3456384" cy="2921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619428"/>
            <a:ext cx="3096344" cy="3244159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635896" y="4035692"/>
            <a:ext cx="1728192" cy="41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116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/>
              <a:t>nanoCAD </a:t>
            </a:r>
            <a:r>
              <a:rPr lang="ru-RU" dirty="0"/>
              <a:t>СПДС </a:t>
            </a:r>
            <a:r>
              <a:rPr lang="ru-RU" dirty="0" smtClean="0"/>
              <a:t>Металлоконструкции 1.0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Сергей Спирин</a:t>
            </a:r>
          </a:p>
          <a:p>
            <a:r>
              <a:rPr lang="ru-RU" dirty="0" smtClean="0"/>
              <a:t>Ведущий специалист</a:t>
            </a:r>
            <a:endParaRPr lang="ru-RU" dirty="0"/>
          </a:p>
          <a:p>
            <a:r>
              <a:rPr lang="ru-RU" dirty="0"/>
              <a:t>ЗАО Нанософт, </a:t>
            </a:r>
            <a:r>
              <a:rPr lang="en-US" dirty="0" err="1"/>
              <a:t>spirin</a:t>
            </a:r>
            <a:r>
              <a:rPr lang="ru-RU" dirty="0"/>
              <a:t>@nanocad.ru, 8 (495) 645-86-26 (1</a:t>
            </a:r>
            <a:r>
              <a:rPr lang="en-US" dirty="0"/>
              <a:t>168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792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26323"/>
            <a:ext cx="3413302" cy="3568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КМ: </a:t>
            </a:r>
            <a:r>
              <a:rPr lang="ru-RU" dirty="0" smtClean="0"/>
              <a:t>Подрезка профилей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5770" y="1628800"/>
            <a:ext cx="5675914" cy="3744416"/>
          </a:xfrm>
        </p:spPr>
        <p:txBody>
          <a:bodyPr>
            <a:noAutofit/>
          </a:bodyPr>
          <a:lstStyle/>
          <a:p>
            <a:r>
              <a:rPr lang="ru-RU" sz="1800" dirty="0"/>
              <a:t>Контуром может служить отрезок линии, окружность, дуга, </a:t>
            </a:r>
            <a:r>
              <a:rPr lang="ru-RU" sz="1800" dirty="0" err="1" smtClean="0"/>
              <a:t>полилиния</a:t>
            </a:r>
            <a:r>
              <a:rPr lang="ru-RU" sz="1800" dirty="0" smtClean="0"/>
              <a:t>(замкнутая </a:t>
            </a:r>
            <a:r>
              <a:rPr lang="ru-RU" sz="1800" dirty="0"/>
              <a:t>и разомкнутая</a:t>
            </a:r>
            <a:r>
              <a:rPr lang="ru-RU" sz="1800" dirty="0" smtClean="0"/>
              <a:t>) либо другие объекты КМ</a:t>
            </a:r>
          </a:p>
          <a:p>
            <a:r>
              <a:rPr lang="ru-RU" sz="1800" dirty="0" smtClean="0"/>
              <a:t>Ранее созданную подрезку можно удалить с помощью с помощью обратной команды – удалить подрезку.</a:t>
            </a:r>
            <a:endParaRPr lang="ru-RU" sz="1800" dirty="0"/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Команда позволяет производить подрезку объектов металлоконструкций.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836672"/>
            <a:ext cx="4060550" cy="21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1899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КМ: Отчеты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517377"/>
            <a:ext cx="3672408" cy="4746528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45770" y="1628800"/>
            <a:ext cx="43702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Ведомость элементов можно получить с главного меню СПДС КМ, панели инструментов Металлоконструкции и из контекстного меню менеджера проекта</a:t>
            </a:r>
          </a:p>
          <a:p>
            <a:r>
              <a:rPr lang="ru-RU" sz="1800" dirty="0" smtClean="0"/>
              <a:t>Поля позиция </a:t>
            </a:r>
            <a:r>
              <a:rPr lang="ru-RU" sz="1800" dirty="0"/>
              <a:t>сечения, усилия и примечания </a:t>
            </a:r>
            <a:r>
              <a:rPr lang="ru-RU" sz="1800" dirty="0" smtClean="0"/>
              <a:t>заполняются </a:t>
            </a:r>
            <a:r>
              <a:rPr lang="ru-RU" sz="1800" dirty="0"/>
              <a:t>вручную. При этом связь с проектом не теряется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Если ведомость уже присутствует на чертеже, повторный вызов команды обновит существующую ведомость и сфокусируется на ней.</a:t>
            </a:r>
          </a:p>
          <a:p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Ведомость элементов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587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006"/>
            <a:ext cx="9133987" cy="65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5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" y="416515"/>
            <a:ext cx="9089562" cy="64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КМ: Отчеты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45770" y="1628800"/>
            <a:ext cx="393819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Ведомость элементов можно получить с главного меню СПДС КМ, панели инструментов Металлоконструкции и из контекстного меню менеджера </a:t>
            </a:r>
            <a:r>
              <a:rPr lang="ru-RU" sz="1800" dirty="0" smtClean="0"/>
              <a:t>проекта.</a:t>
            </a:r>
          </a:p>
          <a:p>
            <a:r>
              <a:rPr lang="ru-RU" sz="1800" dirty="0" smtClean="0"/>
              <a:t>Спецификация </a:t>
            </a:r>
            <a:r>
              <a:rPr lang="ru-RU" sz="1800" dirty="0"/>
              <a:t>металлопроката выполняется по ГОСТ 21.502-2007.</a:t>
            </a:r>
          </a:p>
          <a:p>
            <a:r>
              <a:rPr lang="ru-RU" sz="1800" dirty="0"/>
              <a:t>В спецификации металлопроката учитывается масса с разделением на объекты, имеющиеся в проекте: колонны, балки, связи, прогоны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Спецификация металлопроката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41628"/>
            <a:ext cx="4497139" cy="55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770" y="990434"/>
            <a:ext cx="840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оформления чертежей используются средства СПДС: оси, выноски, обозначения, разъемные и неразъёмные соединения и многое другое.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1" y="2708920"/>
            <a:ext cx="8280920" cy="31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8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Сегодня на базе СПДС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26989225"/>
              </p:ext>
            </p:extLst>
          </p:nvPr>
        </p:nvGraphicFramePr>
        <p:xfrm>
          <a:off x="251520" y="863601"/>
          <a:ext cx="8640960" cy="566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264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Бета-тестирование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45770" y="1628800"/>
            <a:ext cx="825867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Для участия необходимо:</a:t>
            </a:r>
            <a:endParaRPr lang="ru-RU" sz="1800" dirty="0"/>
          </a:p>
          <a:p>
            <a:r>
              <a:rPr lang="ru-RU" sz="1800" dirty="0" smtClean="0"/>
              <a:t>Зарегистрироваться на сайте </a:t>
            </a:r>
            <a:r>
              <a:rPr lang="en-US" sz="1800" dirty="0" smtClean="0">
                <a:hlinkClick r:id="rId2"/>
              </a:rPr>
              <a:t>www.nanocad.ru</a:t>
            </a:r>
            <a:endParaRPr lang="en-US" sz="1800" dirty="0" smtClean="0"/>
          </a:p>
          <a:p>
            <a:r>
              <a:rPr lang="ru-RU" sz="1800" dirty="0" smtClean="0"/>
              <a:t>Отправить заявку на почту </a:t>
            </a:r>
            <a:r>
              <a:rPr lang="en-US" sz="1800" dirty="0" smtClean="0">
                <a:hlinkClick r:id="rId3"/>
              </a:rPr>
              <a:t>spirin@nanocad.ru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В течении суток Вам придёт письмо с инструкциями и ссылками на скачивание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770" y="990434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Участвуйте в бета-тестировании </a:t>
            </a:r>
            <a:r>
              <a:rPr lang="en-US" sz="2000" dirty="0" smtClean="0"/>
              <a:t>nanoCAD </a:t>
            </a:r>
            <a:r>
              <a:rPr lang="ru-RU" sz="2000" dirty="0" smtClean="0"/>
              <a:t>СПДС Металлоконструкции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97152"/>
            <a:ext cx="840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Самых активных бета-тестеров ждут призы и награды!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965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Сергей Спирин</a:t>
            </a:r>
          </a:p>
          <a:p>
            <a:r>
              <a:rPr lang="ru-RU" dirty="0" smtClean="0"/>
              <a:t>Ведущий </a:t>
            </a:r>
            <a:r>
              <a:rPr lang="ru-RU" dirty="0"/>
              <a:t>специалист</a:t>
            </a:r>
          </a:p>
          <a:p>
            <a:r>
              <a:rPr lang="ru-RU" dirty="0"/>
              <a:t>ЗАО Нанософт, </a:t>
            </a:r>
            <a:r>
              <a:rPr lang="en-US" dirty="0" err="1"/>
              <a:t>spirin</a:t>
            </a:r>
            <a:r>
              <a:rPr lang="ru-RU" dirty="0"/>
              <a:t>@nanocad.ru, 8 (495) 645-86-26 (1</a:t>
            </a:r>
            <a:r>
              <a:rPr lang="en-US" dirty="0"/>
              <a:t>168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559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nanoCAD </a:t>
            </a:r>
            <a:r>
              <a:rPr lang="ru-RU" dirty="0"/>
              <a:t>СПДС </a:t>
            </a:r>
            <a:r>
              <a:rPr lang="ru-RU" dirty="0" smtClean="0"/>
              <a:t>Металлоконструкции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65313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 panose="020B0606030504020204" pitchFamily="34" charset="0"/>
              </a:rPr>
              <a:t>Программа nanoCAD СПДС Металлоконструкции предназначена для автоматизации разработки проектно-конструкторской документации марок КМ и КМД.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24744"/>
            <a:ext cx="5882658" cy="31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5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платформа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5589240"/>
            <a:ext cx="7840662" cy="783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Графическим ядром nanoCAD СПДС </a:t>
            </a:r>
            <a:r>
              <a:rPr lang="ru-RU" dirty="0" smtClean="0"/>
              <a:t>Металлоконструкции </a:t>
            </a:r>
            <a:r>
              <a:rPr lang="ru-RU" dirty="0"/>
              <a:t>является российская графическая платформа nanoCAD </a:t>
            </a:r>
            <a:r>
              <a:rPr lang="en-US" dirty="0"/>
              <a:t>Plus </a:t>
            </a:r>
            <a:r>
              <a:rPr lang="en-US" dirty="0" smtClean="0"/>
              <a:t>8</a:t>
            </a:r>
            <a:r>
              <a:rPr lang="ru-RU" dirty="0" smtClean="0"/>
              <a:t>.1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4572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Поддержка </a:t>
            </a:r>
            <a:r>
              <a:rPr lang="en-US" dirty="0">
                <a:latin typeface="+mj-lt"/>
              </a:rPr>
              <a:t>Windows 10</a:t>
            </a:r>
            <a:endParaRPr lang="ru-RU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Новая математика сплайнов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Новые привязки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Столбцы </a:t>
            </a:r>
            <a:r>
              <a:rPr lang="ru-RU" dirty="0">
                <a:latin typeface="+mj-lt"/>
              </a:rPr>
              <a:t>в </a:t>
            </a:r>
            <a:r>
              <a:rPr lang="ru-RU" dirty="0" err="1" smtClean="0">
                <a:latin typeface="+mj-lt"/>
              </a:rPr>
              <a:t>мтексте</a:t>
            </a:r>
            <a:endParaRPr lang="ru-RU" dirty="0" smtClean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Улучшенный </a:t>
            </a:r>
            <a:r>
              <a:rPr lang="en-US" dirty="0" smtClean="0">
                <a:latin typeface="+mj-lt"/>
              </a:rPr>
              <a:t>Purge</a:t>
            </a:r>
            <a:endParaRPr lang="ru-RU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Утилита </a:t>
            </a:r>
            <a:r>
              <a:rPr lang="en-US" dirty="0">
                <a:latin typeface="+mj-lt"/>
              </a:rPr>
              <a:t>TEXTDECODER</a:t>
            </a:r>
            <a:endParaRPr lang="ru-RU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Ускорение работы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Оптимизация штриховки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>
                <a:latin typeface="+mj-lt"/>
              </a:rPr>
              <a:t>Мультивыноски</a:t>
            </a:r>
            <a:endParaRPr lang="ru-RU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Настройка интерфейса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Динамический ввод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Комплект документации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Пакетная печать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Функциональная панель «Инструменты»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Импорт </a:t>
            </a:r>
            <a:r>
              <a:rPr lang="en-US" dirty="0">
                <a:latin typeface="+mj-lt"/>
              </a:rPr>
              <a:t>IFC</a:t>
            </a:r>
            <a:endParaRPr lang="ru-RU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</p:txBody>
      </p:sp>
      <p:pic>
        <p:nvPicPr>
          <p:cNvPr id="1026" name="Picture 2" descr="http://www.nanocad.ru/images/products/nanocad_Plus/80/080_Spla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0405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nanoCAD Plus 8.1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3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en-US" dirty="0"/>
              <a:t>nanoCAD </a:t>
            </a:r>
            <a:r>
              <a:rPr lang="ru-RU" dirty="0"/>
              <a:t>СПДС </a:t>
            </a:r>
            <a:r>
              <a:rPr lang="ru-RU" dirty="0" smtClean="0"/>
              <a:t>Металлоконструкции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89521032"/>
              </p:ext>
            </p:extLst>
          </p:nvPr>
        </p:nvGraphicFramePr>
        <p:xfrm>
          <a:off x="251520" y="980728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797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Специализированные инструменты </a:t>
            </a:r>
            <a:br>
              <a:rPr lang="ru-RU" dirty="0" smtClean="0"/>
            </a:br>
            <a:r>
              <a:rPr lang="ru-RU" dirty="0" smtClean="0"/>
              <a:t>СПДС КМ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9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Менеджер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7" y="956733"/>
            <a:ext cx="5760641" cy="522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Менеджер </a:t>
            </a:r>
            <a:r>
              <a:rPr lang="ru-RU" sz="1800" dirty="0" smtClean="0"/>
              <a:t>проекта – инструмент </a:t>
            </a:r>
            <a:r>
              <a:rPr lang="en-US" sz="1800" dirty="0" smtClean="0"/>
              <a:t>nanoCAD </a:t>
            </a:r>
            <a:r>
              <a:rPr lang="ru-RU" sz="1800" dirty="0" smtClean="0"/>
              <a:t>СПДС КМ предназначенный </a:t>
            </a:r>
            <a:r>
              <a:rPr lang="ru-RU" sz="1800" dirty="0"/>
              <a:t>для организации иерархии сборок </a:t>
            </a:r>
            <a:r>
              <a:rPr lang="ru-RU" sz="1800" dirty="0" smtClean="0"/>
              <a:t>металлоконструкций.</a:t>
            </a:r>
          </a:p>
          <a:p>
            <a:r>
              <a:rPr lang="ru-RU" sz="1800" dirty="0"/>
              <a:t>Сборки могут содержать "Объекты КМ" и "Виды". Виды сгруппированы отдельно от объектов </a:t>
            </a:r>
            <a:r>
              <a:rPr lang="ru-RU" sz="1800" dirty="0" smtClean="0"/>
              <a:t>КМ (исключены из спецификации).</a:t>
            </a:r>
          </a:p>
          <a:p>
            <a:r>
              <a:rPr lang="ru-RU" sz="1800" dirty="0" smtClean="0"/>
              <a:t>Менеджер проекта позволяет не только управлять иерархией проекта, но и изменять созданные объекты.</a:t>
            </a:r>
          </a:p>
          <a:p>
            <a:r>
              <a:rPr lang="ru-RU" sz="1800" dirty="0" smtClean="0"/>
              <a:t>Данные проекта хранятся внутри </a:t>
            </a:r>
            <a:r>
              <a:rPr lang="en-US" sz="1800" dirty="0" smtClean="0"/>
              <a:t>.</a:t>
            </a:r>
            <a:r>
              <a:rPr lang="en-US" sz="1800" dirty="0" err="1" smtClean="0"/>
              <a:t>dwg</a:t>
            </a:r>
            <a:r>
              <a:rPr lang="en-US" sz="1800" dirty="0" smtClean="0"/>
              <a:t>-</a:t>
            </a:r>
            <a:r>
              <a:rPr lang="ru-RU" sz="1800" dirty="0" smtClean="0"/>
              <a:t>файла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90" y="1000721"/>
            <a:ext cx="2459430" cy="51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334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Инструменты КМ: Колонны и балки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7" y="956733"/>
            <a:ext cx="5760641" cy="522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Колонна </a:t>
            </a:r>
            <a:r>
              <a:rPr lang="ru-RU" dirty="0"/>
              <a:t>—</a:t>
            </a:r>
            <a:r>
              <a:rPr lang="ru-RU" sz="1800" dirty="0" smtClean="0"/>
              <a:t> вертикальный </a:t>
            </a:r>
            <a:r>
              <a:rPr lang="ru-RU" sz="1800" dirty="0"/>
              <a:t>объект металлоконструкций. Команда предоставляет возможность нанесения на чертеж объекта с последующим сбором данных об объекте в структуру изделия и спецификации.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2" y="2276872"/>
            <a:ext cx="3816425" cy="3617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052736"/>
            <a:ext cx="1789160" cy="49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849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nanoCAD Plus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7786</TotalTime>
  <Words>1162</Words>
  <Application>Microsoft Office PowerPoint</Application>
  <PresentationFormat>Экран (4:3)</PresentationFormat>
  <Paragraphs>152</Paragraphs>
  <Slides>29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</vt:lpstr>
      <vt:lpstr>Слайд 1</vt:lpstr>
      <vt:lpstr> nanoCAD СПДС Металлоконструкции 1.0</vt:lpstr>
      <vt:lpstr>nanoCAD СПДС Металлоконструкции</vt:lpstr>
      <vt:lpstr>Новая платформа</vt:lpstr>
      <vt:lpstr>nanoCAD Plus 8.1</vt:lpstr>
      <vt:lpstr>Структура nanoCAD СПДС Металлоконструкции</vt:lpstr>
      <vt:lpstr>Специализированные инструменты  СПДС КМ</vt:lpstr>
      <vt:lpstr>Менеджер проекта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Колонны и балки</vt:lpstr>
      <vt:lpstr>Инструменты КМ: Пластины</vt:lpstr>
      <vt:lpstr>Инструменты КМ: Узел</vt:lpstr>
      <vt:lpstr>Инструменты КМ: Подрезка профилей</vt:lpstr>
      <vt:lpstr>Инструменты КМ: Отчеты</vt:lpstr>
      <vt:lpstr>Слайд 22</vt:lpstr>
      <vt:lpstr>Слайд 23</vt:lpstr>
      <vt:lpstr>Инструменты КМ: Отчеты</vt:lpstr>
      <vt:lpstr>Оформление</vt:lpstr>
      <vt:lpstr>Сегодня на базе СПДС</vt:lpstr>
      <vt:lpstr>Бета-тестирование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Ожигин Денис Александрович</dc:creator>
  <cp:lastModifiedBy>Денис</cp:lastModifiedBy>
  <cp:revision>1202</cp:revision>
  <dcterms:created xsi:type="dcterms:W3CDTF">2013-06-20T15:08:13Z</dcterms:created>
  <dcterms:modified xsi:type="dcterms:W3CDTF">2017-04-24T06:08:21Z</dcterms:modified>
</cp:coreProperties>
</file>