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73" r:id="rId6"/>
    <p:sldId id="262" r:id="rId7"/>
    <p:sldId id="263" r:id="rId8"/>
    <p:sldId id="271" r:id="rId9"/>
    <p:sldId id="266" r:id="rId10"/>
    <p:sldId id="267" r:id="rId11"/>
    <p:sldId id="268" r:id="rId12"/>
    <p:sldId id="272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8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4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9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6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8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2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6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9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D69E-F3C8-4D6D-A804-31CDDAE3519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A6D2-009B-4505-9D14-8D0BCDDD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7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0" Type="http://schemas.openxmlformats.org/officeDocument/2006/relationships/hyperlink" Target="https://www.youtube.com/watch?v=F82g71HsqwM&amp;list=PLwdTUY-7oIk9VP4je_KgQlk2GMH7ejT_O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jpe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jp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hyperlink" Target="https://www.youtube.com/channel/UC_cqyRMjbb2LJbZzdczQiKg/videos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hyperlink" Target="https://www.youtube.com/watch?v=mDbhf4MRBPc&amp;t=5s" TargetMode="External"/><Relationship Id="rId2" Type="http://schemas.openxmlformats.org/officeDocument/2006/relationships/image" Target="../media/image6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3.jp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2.jpeg"/><Relationship Id="rId9" Type="http://schemas.openxmlformats.org/officeDocument/2006/relationships/image" Target="../media/image65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jp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s://www.scadhelp.ru/page/76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12" Type="http://schemas.openxmlformats.org/officeDocument/2006/relationships/hyperlink" Target="https://www.youtube.com/watch?v=mDbhf4MRBPc&amp;t=5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jp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s://www.youtube.com/watch?v=mDbhf4MRBPc&amp;t=5s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jp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364" y="1716065"/>
            <a:ext cx="11761940" cy="193666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Связка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Гепард-А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StatiCa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рядовых инженерных задач, с применением автоматизации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JScript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в SCAD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9211" y="4742493"/>
            <a:ext cx="5098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Рук. проектного отдела ООО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СтальПроект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Чащин Алексей Александрович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конструктор ООО «БАДР5»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Резяпкин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Владимир Викторович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3847" y="714532"/>
            <a:ext cx="6443023" cy="4153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модели на конструирование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71" y="4038867"/>
            <a:ext cx="2326953" cy="14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2" y="2127052"/>
            <a:ext cx="5231178" cy="143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63" y="3190385"/>
            <a:ext cx="1445317" cy="274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83" y="1689113"/>
            <a:ext cx="4324467" cy="235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44" y="4370461"/>
            <a:ext cx="3212057" cy="198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30983" y="6105220"/>
            <a:ext cx="8161021" cy="24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www.youtube.com/watch?v=F82g71HsqwM&amp;list=PLwdTUY-7oIk9VP4je_KgQlk2GMH7ejT_O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flipV="1">
            <a:off x="4886325" y="2640331"/>
            <a:ext cx="2148840" cy="1815854"/>
          </a:xfrm>
          <a:prstGeom prst="bentConnector3">
            <a:avLst>
              <a:gd name="adj1" fmla="val 348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3" y="5359768"/>
            <a:ext cx="2095778" cy="59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62" y="1270150"/>
            <a:ext cx="4275222" cy="301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374" y="603468"/>
            <a:ext cx="3798051" cy="4439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чертежей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00" y="1397658"/>
            <a:ext cx="3740327" cy="233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30" y="2564640"/>
            <a:ext cx="4166182" cy="2942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1"/>
          <a:stretch/>
        </p:blipFill>
        <p:spPr>
          <a:xfrm>
            <a:off x="4318395" y="4177062"/>
            <a:ext cx="4079834" cy="212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1"/>
          <a:stretch/>
        </p:blipFill>
        <p:spPr>
          <a:xfrm>
            <a:off x="8270575" y="3029286"/>
            <a:ext cx="3796942" cy="241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8611" y="5709017"/>
            <a:ext cx="4316789" cy="5517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Отправка на согласование заказчику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заданий смежникам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0878" y="539309"/>
            <a:ext cx="2735061" cy="4553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-421" r="-294" b="23255"/>
          <a:stretch/>
        </p:blipFill>
        <p:spPr>
          <a:xfrm>
            <a:off x="1175774" y="1644688"/>
            <a:ext cx="4118528" cy="243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97" y="2000869"/>
            <a:ext cx="809738" cy="57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34" y="3175285"/>
            <a:ext cx="4011423" cy="296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22" y="1750281"/>
            <a:ext cx="2010771" cy="251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76" y="3794553"/>
            <a:ext cx="2055376" cy="216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81443" y="5244467"/>
            <a:ext cx="3386570" cy="851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облачных ресурсов, улучшает наглядность с процесс согласования.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02382" y="2597277"/>
            <a:ext cx="2908631" cy="337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IFC , SMLX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прочее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" y="1130380"/>
            <a:ext cx="3524161" cy="294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9952" y="616885"/>
            <a:ext cx="2460405" cy="44244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узлов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" y="3807919"/>
            <a:ext cx="2332248" cy="136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31" y="4375324"/>
            <a:ext cx="1020976" cy="52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98" y="5079406"/>
            <a:ext cx="2964121" cy="9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99" y="4321949"/>
            <a:ext cx="1107347" cy="59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47" y="3325523"/>
            <a:ext cx="5637339" cy="704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41" y="4893094"/>
            <a:ext cx="2465861" cy="136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2" y="5319489"/>
            <a:ext cx="614407" cy="70135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4270125" y="4074250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27896" y="4033908"/>
            <a:ext cx="6723" cy="26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97388" y="4955706"/>
            <a:ext cx="4467" cy="207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29952" y="4971099"/>
            <a:ext cx="11191" cy="21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11" y="670718"/>
            <a:ext cx="790906" cy="8556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68" y="2036468"/>
            <a:ext cx="722272" cy="8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42" y="1798971"/>
            <a:ext cx="3027950" cy="27990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05" y="3115390"/>
            <a:ext cx="2833597" cy="2146528"/>
          </a:xfrm>
          <a:prstGeom prst="rect">
            <a:avLst/>
          </a:prstGeom>
        </p:spPr>
      </p:pic>
      <p:sp>
        <p:nvSpPr>
          <p:cNvPr id="31" name="Стрелка вниз 30"/>
          <p:cNvSpPr/>
          <p:nvPr/>
        </p:nvSpPr>
        <p:spPr>
          <a:xfrm>
            <a:off x="5997388" y="2826312"/>
            <a:ext cx="201706" cy="360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996654">
            <a:off x="7030928" y="2218027"/>
            <a:ext cx="201706" cy="360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761967" y="1272318"/>
            <a:ext cx="3386570" cy="717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en-US" sz="1600" b="1" dirty="0" smtClean="0"/>
              <a:t>Jscript</a:t>
            </a:r>
            <a:r>
              <a:rPr lang="ru-RU" sz="1600" b="1" dirty="0" smtClean="0"/>
              <a:t> для вывода усилий из элементов с дальнейшей передачей на расчет узлов.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378347" y="6078359"/>
            <a:ext cx="4754881" cy="24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www.youtube.com/watch?v=mDbhf4MRBPc&amp;t=5s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973623" y="5574776"/>
            <a:ext cx="3110359" cy="419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www.youtube.com/channel/UC_cqyRMjbb2LJbZzdczQiKg/videos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01" y="1335823"/>
            <a:ext cx="11987195" cy="392044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1. Возможно автоматизации ресурсно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затратных процессов (итераций, аппроксимаций, моделирований и прочее)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Оперативное формирование первичной материалоемкости объекта, для анализа финансовых затрат при составлении бизнес-планов.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3. Снижение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при ручном расчете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4804" y="2821163"/>
            <a:ext cx="5962390" cy="52122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9211" y="4742493"/>
            <a:ext cx="5098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Рук. проектного отдела ООО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СтальПроект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Чащин Алексей Александрович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конструктор ООО «БАДР5»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Резяпкин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Владимир Викторович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6946" y="555926"/>
            <a:ext cx="5281179" cy="4586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Предпосылки и суть задачи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920" y="1616938"/>
            <a:ext cx="6691970" cy="1551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большого кол-ва итерационных процессов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актуализированных серии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Типизация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разные регионы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сроков проектирования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рынке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Век информационных технологий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8" y="1786081"/>
            <a:ext cx="1950028" cy="130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4098" r="23953" b="3751"/>
          <a:stretch/>
        </p:blipFill>
        <p:spPr>
          <a:xfrm flipH="1">
            <a:off x="7080884" y="1616938"/>
            <a:ext cx="1554481" cy="224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9" y="3677966"/>
            <a:ext cx="2082469" cy="208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низ 15"/>
          <p:cNvSpPr/>
          <p:nvPr/>
        </p:nvSpPr>
        <p:spPr>
          <a:xfrm rot="19279176">
            <a:off x="5381043" y="3320621"/>
            <a:ext cx="251460" cy="611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467027" y="4367734"/>
            <a:ext cx="5679204" cy="866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Подобрать связку ПО и выработать алгоритм (регламент) работы, который позволил бы решить часть перечисленных вопросов 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670165"/>
            <a:ext cx="12179473" cy="61807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множество специализированного ПО. В докладе использовано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используемое в нашей фирме.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7" y="701285"/>
            <a:ext cx="2844800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7" t="-5460" r="-4031" b="-6495"/>
          <a:stretch/>
        </p:blipFill>
        <p:spPr>
          <a:xfrm>
            <a:off x="311727" y="3796145"/>
            <a:ext cx="1884218" cy="122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25061" r="16830" b="22856"/>
          <a:stretch/>
        </p:blipFill>
        <p:spPr>
          <a:xfrm>
            <a:off x="283545" y="1304894"/>
            <a:ext cx="2750127" cy="96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t="4069" r="19308" b="19707"/>
          <a:stretch/>
        </p:blipFill>
        <p:spPr>
          <a:xfrm>
            <a:off x="10056166" y="1747689"/>
            <a:ext cx="1609361" cy="177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14362" r="28830" b="10991"/>
          <a:stretch/>
        </p:blipFill>
        <p:spPr>
          <a:xfrm>
            <a:off x="5501107" y="2298160"/>
            <a:ext cx="1177258" cy="153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82" y="2345580"/>
            <a:ext cx="3396041" cy="95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3" b="19363"/>
          <a:stretch/>
        </p:blipFill>
        <p:spPr>
          <a:xfrm>
            <a:off x="6639265" y="1124952"/>
            <a:ext cx="3165764" cy="101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" t="23855" r="5062" b="23434"/>
          <a:stretch/>
        </p:blipFill>
        <p:spPr>
          <a:xfrm>
            <a:off x="8067917" y="4177145"/>
            <a:ext cx="2399192" cy="86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9" t="32123" r="-6208" b="34470"/>
          <a:stretch/>
        </p:blipFill>
        <p:spPr>
          <a:xfrm>
            <a:off x="3525982" y="4191000"/>
            <a:ext cx="2812473" cy="85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3" b="28349"/>
          <a:stretch/>
        </p:blipFill>
        <p:spPr>
          <a:xfrm>
            <a:off x="7728213" y="2907709"/>
            <a:ext cx="2104999" cy="85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8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2527" y="542071"/>
            <a:ext cx="3664528" cy="47253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процесса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8172" y="1948426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исходных данных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3461" y="1380329"/>
            <a:ext cx="217918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Классический вариант</a:t>
            </a:r>
            <a:endParaRPr lang="ru-RU" sz="1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628900" y="2057202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55378" y="2037007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68680" y="1934761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29392" y="1929729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и подписание ТЗ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9900" y="1916064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102251" y="1912364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архитекторов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82759" y="1898699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041539" y="1941213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у заказчика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22047" y="1927548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265833" y="2887324"/>
            <a:ext cx="1709283" cy="703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конструкторов (каркас)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46341" y="2887325"/>
            <a:ext cx="1577340" cy="7038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055372" y="2928894"/>
            <a:ext cx="1709283" cy="703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конструкторов (фундамент)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35880" y="2928895"/>
            <a:ext cx="1577340" cy="7038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796977" y="2019697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8928237" y="2016120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214398" y="1920326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у заказчика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94906" y="1906661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6816090" y="3158195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7102251" y="3062401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у заказчика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82759" y="3048736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4755378" y="3130882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979420" y="2971162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у заказчика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59928" y="2957497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0046173" y="2536652"/>
            <a:ext cx="245745" cy="273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8892042" y="3158195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0800000">
            <a:off x="2628197" y="3072170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852239" y="2912450"/>
            <a:ext cx="1760512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сметного отдела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32746" y="2898785"/>
            <a:ext cx="1614941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37664" y="3902491"/>
            <a:ext cx="1577340" cy="50272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637496" y="3560943"/>
            <a:ext cx="245745" cy="273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838404" y="3895615"/>
            <a:ext cx="1709283" cy="523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производство работ.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25549" y="5305313"/>
            <a:ext cx="6449595" cy="334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условии если не вносятся существенные поправки!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 углом 62"/>
          <p:cNvSpPr/>
          <p:nvPr/>
        </p:nvSpPr>
        <p:spPr>
          <a:xfrm>
            <a:off x="4098650" y="2635246"/>
            <a:ext cx="1885950" cy="2549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Стрелка углом 63"/>
          <p:cNvSpPr/>
          <p:nvPr/>
        </p:nvSpPr>
        <p:spPr>
          <a:xfrm rot="16200000" flipV="1">
            <a:off x="6962885" y="1777801"/>
            <a:ext cx="323335" cy="1664677"/>
          </a:xfrm>
          <a:prstGeom prst="bentArrow">
            <a:avLst>
              <a:gd name="adj1" fmla="val 25000"/>
              <a:gd name="adj2" fmla="val 205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912900" y="4144401"/>
            <a:ext cx="7256145" cy="7376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 каждый процесс занимает 2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ед.вр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мы получаем : 11 этапов * 2 ед.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= 22 условных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ед.вр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2527" y="542071"/>
            <a:ext cx="3664528" cy="47253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процесса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5495" y="3556615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исходных данных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5156" y="1380329"/>
            <a:ext cx="2215799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Современный вариант</a:t>
            </a:r>
            <a:endParaRPr lang="ru-RU" sz="1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986223" y="3665391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12701" y="3645196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6003" y="3542950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286715" y="3537918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и подписание ТЗ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7223" y="3524253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512626" y="1978696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архитекторов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93134" y="1965031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398862" y="3549402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у заказчика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9370" y="3535737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512626" y="2953261"/>
            <a:ext cx="1709283" cy="703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конструкторов (каркас)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134" y="2953262"/>
            <a:ext cx="1577340" cy="7038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522887" y="4048104"/>
            <a:ext cx="1709283" cy="703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конструкторов (фундамент)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03395" y="4048105"/>
            <a:ext cx="1577340" cy="7038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8498530" y="3787023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8872992" y="3652028"/>
            <a:ext cx="1709283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у заказчика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953500" y="3638363"/>
            <a:ext cx="1577340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536722" y="5177721"/>
            <a:ext cx="1760512" cy="491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сметного отдела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17229" y="5164056"/>
            <a:ext cx="1614941" cy="5051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268306" y="4913911"/>
            <a:ext cx="1577340" cy="50272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0169046" y="4907035"/>
            <a:ext cx="1709283" cy="523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производство работ.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3928102">
            <a:off x="10296525" y="4381922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147936" y="3653957"/>
            <a:ext cx="285750" cy="245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226003" y="4257432"/>
            <a:ext cx="6106959" cy="1805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 каждый процесс занимает 2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ед.вр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мы получаем : 9 этапов * 2 ед.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= 18 условных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ед.вр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НО! Если с помощью автоматизации мы сокращаем время некоторые операции хотя бы на 0,5 ед.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олучим:</a:t>
            </a:r>
          </a:p>
          <a:p>
            <a:pPr algn="l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 этапов *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=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условных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ед.вр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7367267" y="2556937"/>
            <a:ext cx="165735" cy="3257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1526449"/>
            <a:ext cx="1412149" cy="141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r="25570"/>
          <a:stretch/>
        </p:blipFill>
        <p:spPr>
          <a:xfrm>
            <a:off x="2639402" y="1438862"/>
            <a:ext cx="1280160" cy="16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Двойная стрелка вверх/вниз 35"/>
          <p:cNvSpPr/>
          <p:nvPr/>
        </p:nvSpPr>
        <p:spPr>
          <a:xfrm>
            <a:off x="7334110" y="3698263"/>
            <a:ext cx="165735" cy="3257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верх/вниз 36"/>
          <p:cNvSpPr/>
          <p:nvPr/>
        </p:nvSpPr>
        <p:spPr>
          <a:xfrm>
            <a:off x="7341831" y="4784298"/>
            <a:ext cx="165735" cy="3257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7120" y="535144"/>
            <a:ext cx="7387071" cy="4794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и анализ исходных данных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нагрузок.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5" y="1518531"/>
            <a:ext cx="2579651" cy="21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03" y="1600028"/>
            <a:ext cx="3091920" cy="253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43" y="3517874"/>
            <a:ext cx="2868498" cy="235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81" y="1989629"/>
            <a:ext cx="694607" cy="72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14" y="3008313"/>
            <a:ext cx="2927329" cy="266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527" y="5240971"/>
            <a:ext cx="2977561" cy="11166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+mn-lt"/>
                <a:cs typeface="Arial" panose="020B0604020202020204" pitchFamily="34" charset="0"/>
              </a:rPr>
              <a:t>С помощью сателлитов программы 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SCAD Office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или математических прикладных программ 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Excel , </a:t>
            </a:r>
            <a:r>
              <a:rPr lang="en-US" sz="1600" dirty="0" err="1" smtClean="0">
                <a:latin typeface="+mn-lt"/>
                <a:cs typeface="Arial" panose="020B0604020202020204" pitchFamily="34" charset="0"/>
              </a:rPr>
              <a:t>SMath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 Studio …..</a:t>
            </a:r>
            <a:endParaRPr lang="ru-RU" sz="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00" y="1622556"/>
            <a:ext cx="744096" cy="95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14" y="4794941"/>
            <a:ext cx="722272" cy="8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3"/>
          <a:stretch/>
        </p:blipFill>
        <p:spPr>
          <a:xfrm>
            <a:off x="4556303" y="1190186"/>
            <a:ext cx="2609027" cy="283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77" y="3125386"/>
            <a:ext cx="2516535" cy="30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566" y="549255"/>
            <a:ext cx="6902049" cy="78114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компоновка, конструирование схемы, расчет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6" r="10314" b="11232"/>
          <a:stretch/>
        </p:blipFill>
        <p:spPr>
          <a:xfrm>
            <a:off x="9365080" y="4060622"/>
            <a:ext cx="2716560" cy="211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55" y="1410971"/>
            <a:ext cx="3003952" cy="170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31" y="1838968"/>
            <a:ext cx="1333686" cy="7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7" y="2998557"/>
            <a:ext cx="2374327" cy="308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12" y="1608490"/>
            <a:ext cx="3956328" cy="223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3"/>
          <a:stretch/>
        </p:blipFill>
        <p:spPr>
          <a:xfrm>
            <a:off x="3029594" y="4098979"/>
            <a:ext cx="3899388" cy="202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8"/>
          <a:stretch/>
        </p:blipFill>
        <p:spPr>
          <a:xfrm>
            <a:off x="5685309" y="3251035"/>
            <a:ext cx="3516279" cy="180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30983" y="6105220"/>
            <a:ext cx="4754881" cy="24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www.youtube.com/watch?v=mDbhf4MRBPc&amp;t=5s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0885" y="2767670"/>
            <a:ext cx="2147432" cy="308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Окно ввода данных.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62150" y="3733506"/>
            <a:ext cx="2119413" cy="308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кода плагина.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782555" y="6084088"/>
            <a:ext cx="4754881" cy="24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www.scadhelp.ru/page/76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0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7010" y="488012"/>
            <a:ext cx="7675225" cy="77589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Расчет, анализ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 и оптимизация результатов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0983" y="6105220"/>
            <a:ext cx="4754881" cy="24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www.youtube.com/watch?v=mDbhf4MRBPc&amp;t=5s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96" y="1308125"/>
            <a:ext cx="4129627" cy="248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70" y="3070476"/>
            <a:ext cx="3356881" cy="202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1" y="1635785"/>
            <a:ext cx="5891611" cy="204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5" r="10227" b="10952"/>
          <a:stretch/>
        </p:blipFill>
        <p:spPr>
          <a:xfrm>
            <a:off x="7531726" y="4085073"/>
            <a:ext cx="3503296" cy="224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07"/>
          <a:stretch/>
        </p:blipFill>
        <p:spPr>
          <a:xfrm>
            <a:off x="3933061" y="4078805"/>
            <a:ext cx="3552945" cy="193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870" y="3789371"/>
            <a:ext cx="4316789" cy="1211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+mn-lt"/>
                <a:cs typeface="Arial" panose="020B0604020202020204" pitchFamily="34" charset="0"/>
              </a:rPr>
              <a:t>С помощью </a:t>
            </a:r>
            <a:r>
              <a:rPr lang="en-US" sz="1600" b="1" dirty="0" smtClean="0">
                <a:latin typeface="+mn-lt"/>
              </a:rPr>
              <a:t>Jscript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были автоматизированы трудоемкие процессы:</a:t>
            </a:r>
          </a:p>
          <a:p>
            <a:pPr algn="l"/>
            <a:r>
              <a:rPr lang="ru-RU" sz="1600" dirty="0" smtClean="0">
                <a:latin typeface="+mn-lt"/>
                <a:cs typeface="Arial" panose="020B0604020202020204" pitchFamily="34" charset="0"/>
              </a:rPr>
              <a:t>-создание групп</a:t>
            </a:r>
          </a:p>
          <a:p>
            <a:pPr algn="l"/>
            <a:r>
              <a:rPr lang="ru-RU" sz="1600" dirty="0" smtClean="0">
                <a:latin typeface="+mn-lt"/>
                <a:cs typeface="Arial" panose="020B0604020202020204" pitchFamily="34" charset="0"/>
              </a:rPr>
              <a:t>-задание типовых </a:t>
            </a:r>
            <a:r>
              <a:rPr lang="ru-RU" sz="1600" dirty="0" err="1" smtClean="0">
                <a:latin typeface="+mn-lt"/>
                <a:cs typeface="Arial" panose="020B0604020202020204" pitchFamily="34" charset="0"/>
              </a:rPr>
              <a:t>загружений</a:t>
            </a:r>
            <a:endParaRPr lang="ru-RU" sz="1600" dirty="0" smtClean="0">
              <a:latin typeface="+mn-lt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latin typeface="+mn-lt"/>
                <a:cs typeface="Arial" panose="020B0604020202020204" pitchFamily="34" charset="0"/>
              </a:rPr>
              <a:t>-прочее</a:t>
            </a:r>
            <a:endParaRPr lang="ru-RU" sz="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3484" y="839845"/>
            <a:ext cx="6694343" cy="4634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заданий на фундамент Гепард-А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12192001" cy="27557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Московский семинар «Расчет и проектирование конструкций в среде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SCAD Office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21» апрель 2020 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9200"/>
            <a:ext cx="12192001" cy="44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0438" r="9561" b="23115"/>
          <a:stretch/>
        </p:blipFill>
        <p:spPr>
          <a:xfrm>
            <a:off x="12527" y="288099"/>
            <a:ext cx="2279738" cy="726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/>
        </p:blipFill>
        <p:spPr>
          <a:xfrm>
            <a:off x="10169046" y="288098"/>
            <a:ext cx="2022954" cy="1189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7" y="1269824"/>
            <a:ext cx="3745717" cy="214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71" y="2327789"/>
            <a:ext cx="4998748" cy="311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59" y="4303562"/>
            <a:ext cx="4531214" cy="201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90" y="1592008"/>
            <a:ext cx="4379644" cy="289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6" y="3619316"/>
            <a:ext cx="511323" cy="227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/>
          <p:nvPr/>
        </p:nvCxnSpPr>
        <p:spPr>
          <a:xfrm>
            <a:off x="4566285" y="1592008"/>
            <a:ext cx="405765" cy="46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09435" y="3413457"/>
            <a:ext cx="554355" cy="68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676</Words>
  <Application>Microsoft Office PowerPoint</Application>
  <PresentationFormat>Широкоэкранный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Связка программ  SCAD Office — Гепард-А — IDEA StatiCa — Advance Steel  для решения рядовых инженерных задач, с применением автоматизации JScript в SCAD</vt:lpstr>
      <vt:lpstr>Предпосылки и суть задачи</vt:lpstr>
      <vt:lpstr>Существует множество специализированного ПО. В докладе использовано ПО, используемое в нашей фирме.</vt:lpstr>
      <vt:lpstr>Структура процесса</vt:lpstr>
      <vt:lpstr>Структура процесса</vt:lpstr>
      <vt:lpstr>Сбор и анализ исходных данных, нагрузок.</vt:lpstr>
      <vt:lpstr>Основная компоновка, конструирование схемы, расчет</vt:lpstr>
      <vt:lpstr>Расчет, анализ контроль и оптимизация результатов</vt:lpstr>
      <vt:lpstr>Выдача заданий на фундамент Гепард-А</vt:lpstr>
      <vt:lpstr>Выдача модели на конструирование</vt:lpstr>
      <vt:lpstr>Получение чертежей</vt:lpstr>
      <vt:lpstr>Согласование.</vt:lpstr>
      <vt:lpstr>Расчет узлов</vt:lpstr>
      <vt:lpstr>Выводы:  1. Возможно автоматизации ресурсно-затратных процессов (итераций, аппроксимаций, моделирований и прочее)  2. Оперативное формирование первичной материалоемкости объекта, для анализа финансовых затрат при составлении бизнес-планов.  3. Снижение процента ошибки при ручном расчете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Связка программ SCAD Office — Гепард-А — IDEA StatiCa — Advance Steel для решения рядовых инженерных задач, с применением автоматизации JScript в SCAD</dc:title>
  <dc:creator>Чащин</dc:creator>
  <cp:lastModifiedBy>Чащин</cp:lastModifiedBy>
  <cp:revision>52</cp:revision>
  <dcterms:created xsi:type="dcterms:W3CDTF">2020-04-10T07:08:46Z</dcterms:created>
  <dcterms:modified xsi:type="dcterms:W3CDTF">2020-04-21T13:03:58Z</dcterms:modified>
</cp:coreProperties>
</file>