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290" r:id="rId3"/>
    <p:sldId id="291" r:id="rId4"/>
    <p:sldId id="323" r:id="rId5"/>
    <p:sldId id="292" r:id="rId6"/>
    <p:sldId id="293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19" r:id="rId17"/>
    <p:sldId id="320" r:id="rId18"/>
    <p:sldId id="321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24" r:id="rId35"/>
    <p:sldId id="325" r:id="rId36"/>
    <p:sldId id="326" r:id="rId37"/>
    <p:sldId id="327" r:id="rId38"/>
    <p:sldId id="343" r:id="rId39"/>
    <p:sldId id="328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1" r:id="rId51"/>
    <p:sldId id="340" r:id="rId52"/>
    <p:sldId id="344" r:id="rId53"/>
    <p:sldId id="34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059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CAD%20&#1095;%206\&#1044;&#1083;&#1103;%20&#1089;&#1090;&#1072;&#1090;&#1100;&#1080;%20&#1087;&#1086;%20&#1086;&#1088;&#1090;&#1086;&#1090;&#1088;&#1086;&#1087;&#1080;&#1102;\&#1051;&#1072;&#1073;&#1086;&#1088;&#1072;&#1090;&#1086;&#1088;&#1085;&#1099;&#1081;%20&#1101;&#1082;&#1089;&#1087;&#1077;&#1088;&#1080;&#1084;&#1077;&#1085;&#1090;\&#1048;&#1089;&#1087;&#1099;&#1090;&#1072;&#1085;&#1080;&#1077;%20&#1073;&#1072;&#1083;&#1082;&#1080;\3001&#1080;&#1089;&#1087;&#1099;&#1090;&#1072;&#1085;&#1080;&#1077;%20&#1073;&#1072;&#1083;&#1082;&#1080;%20&#1076;&#1083;&#1103;%20&#1082;&#1085;&#1080;&#1075;&#1080;%20&#1089;&#1082;&#1086;&#1088;&#1088;&#1077;&#1082;&#1090;&#1080;&#1088;&#1086;&#1074;&#1072;&#1085;&#1085;&#1086;&#107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Pэйлер</c:v>
                </c:pt>
              </c:strCache>
            </c:strRef>
          </c:tx>
          <c:dLbls>
            <c:dLblPos val="l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79</c:v>
                </c:pt>
                <c:pt idx="1">
                  <c:v>95</c:v>
                </c:pt>
                <c:pt idx="2">
                  <c:v>111</c:v>
                </c:pt>
                <c:pt idx="3">
                  <c:v>127</c:v>
                </c:pt>
                <c:pt idx="4">
                  <c:v>143</c:v>
                </c:pt>
                <c:pt idx="5">
                  <c:v>159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2022</c:v>
                </c:pt>
                <c:pt idx="1">
                  <c:v>1403</c:v>
                </c:pt>
                <c:pt idx="2">
                  <c:v>1032</c:v>
                </c:pt>
                <c:pt idx="3">
                  <c:v>790</c:v>
                </c:pt>
                <c:pt idx="4">
                  <c:v>624</c:v>
                </c:pt>
                <c:pt idx="5">
                  <c:v>505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Рscad</c:v>
                </c:pt>
              </c:strCache>
            </c:strRef>
          </c:tx>
          <c:dLbls>
            <c:dLblPos val="l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79</c:v>
                </c:pt>
                <c:pt idx="1">
                  <c:v>95</c:v>
                </c:pt>
                <c:pt idx="2">
                  <c:v>111</c:v>
                </c:pt>
                <c:pt idx="3">
                  <c:v>127</c:v>
                </c:pt>
                <c:pt idx="4">
                  <c:v>143</c:v>
                </c:pt>
                <c:pt idx="5">
                  <c:v>159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2022</c:v>
                </c:pt>
                <c:pt idx="1">
                  <c:v>1403</c:v>
                </c:pt>
                <c:pt idx="2">
                  <c:v>1032</c:v>
                </c:pt>
                <c:pt idx="3">
                  <c:v>790</c:v>
                </c:pt>
                <c:pt idx="4">
                  <c:v>624</c:v>
                </c:pt>
                <c:pt idx="5">
                  <c:v>505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Pсп</c:v>
                </c:pt>
              </c:strCache>
            </c:strRef>
          </c:tx>
          <c:dLbls>
            <c:dLblPos val="l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79</c:v>
                </c:pt>
                <c:pt idx="1">
                  <c:v>95</c:v>
                </c:pt>
                <c:pt idx="2">
                  <c:v>111</c:v>
                </c:pt>
                <c:pt idx="3">
                  <c:v>127</c:v>
                </c:pt>
                <c:pt idx="4">
                  <c:v>143</c:v>
                </c:pt>
                <c:pt idx="5">
                  <c:v>159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1044</c:v>
                </c:pt>
                <c:pt idx="1">
                  <c:v>870</c:v>
                </c:pt>
                <c:pt idx="2">
                  <c:v>709</c:v>
                </c:pt>
                <c:pt idx="3">
                  <c:v>568.29999999999995</c:v>
                </c:pt>
                <c:pt idx="4">
                  <c:v>452.5</c:v>
                </c:pt>
                <c:pt idx="5">
                  <c:v>371.5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Pкристалл</c:v>
                </c:pt>
              </c:strCache>
            </c:strRef>
          </c:tx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79</c:v>
                </c:pt>
                <c:pt idx="1">
                  <c:v>95</c:v>
                </c:pt>
                <c:pt idx="2">
                  <c:v>111</c:v>
                </c:pt>
                <c:pt idx="3">
                  <c:v>127</c:v>
                </c:pt>
                <c:pt idx="4">
                  <c:v>143</c:v>
                </c:pt>
                <c:pt idx="5">
                  <c:v>159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1044</c:v>
                </c:pt>
                <c:pt idx="1">
                  <c:v>870</c:v>
                </c:pt>
                <c:pt idx="2">
                  <c:v>709</c:v>
                </c:pt>
                <c:pt idx="3">
                  <c:v>568.29999999999995</c:v>
                </c:pt>
                <c:pt idx="4">
                  <c:v>452.5</c:v>
                </c:pt>
                <c:pt idx="5">
                  <c:v>371.5</c:v>
                </c:pt>
              </c:numCache>
            </c:numRef>
          </c:val>
        </c:ser>
        <c:dLbls>
          <c:showVal val="1"/>
        </c:dLbls>
        <c:marker val="1"/>
        <c:axId val="71447680"/>
        <c:axId val="72566656"/>
      </c:lineChart>
      <c:catAx>
        <c:axId val="71447680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/>
                  <a:t>Гибкость</a:t>
                </a:r>
                <a:r>
                  <a:rPr lang="ru-RU" sz="1200" baseline="0"/>
                  <a:t> стойки</a:t>
                </a:r>
                <a:endParaRPr lang="ru-RU" sz="1200"/>
              </a:p>
            </c:rich>
          </c:tx>
          <c:layout/>
        </c:title>
        <c:numFmt formatCode="General" sourceLinked="1"/>
        <c:majorTickMark val="none"/>
        <c:tickLblPos val="nextTo"/>
        <c:crossAx val="72566656"/>
        <c:crosses val="autoZero"/>
        <c:auto val="1"/>
        <c:lblAlgn val="ctr"/>
        <c:lblOffset val="100"/>
      </c:catAx>
      <c:valAx>
        <c:axId val="72566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Критическая</a:t>
                </a:r>
                <a:r>
                  <a:rPr lang="ru-RU" sz="1200" baseline="0"/>
                  <a:t> сила, кН</a:t>
                </a:r>
                <a:endParaRPr lang="ru-RU" sz="1200"/>
              </a:p>
            </c:rich>
          </c:tx>
          <c:layout/>
        </c:title>
        <c:numFmt formatCode="General" sourceLinked="1"/>
        <c:majorTickMark val="none"/>
        <c:tickLblPos val="nextTo"/>
        <c:crossAx val="714476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702456813455215E-2"/>
          <c:y val="7.6923076923077024E-2"/>
          <c:w val="0.85347534164616934"/>
          <c:h val="0.81318681318681363"/>
        </c:manualLayout>
      </c:layout>
      <c:scatterChart>
        <c:scatterStyle val="smoothMarker"/>
        <c:ser>
          <c:idx val="0"/>
          <c:order val="0"/>
          <c:spPr>
            <a:ln w="44450"/>
          </c:spPr>
          <c:yVal>
            <c:numRef>
              <c:f>Sheet1!$B$1:$B$22</c:f>
              <c:numCache>
                <c:formatCode>General</c:formatCode>
                <c:ptCount val="22"/>
                <c:pt idx="0">
                  <c:v>1.4</c:v>
                </c:pt>
                <c:pt idx="1">
                  <c:v>5.45</c:v>
                </c:pt>
                <c:pt idx="2">
                  <c:v>9.3000000000000007</c:v>
                </c:pt>
                <c:pt idx="3">
                  <c:v>17.7</c:v>
                </c:pt>
                <c:pt idx="4">
                  <c:v>24.38</c:v>
                </c:pt>
                <c:pt idx="5">
                  <c:v>29.85</c:v>
                </c:pt>
                <c:pt idx="6">
                  <c:v>25.150000000000027</c:v>
                </c:pt>
                <c:pt idx="7">
                  <c:v>15.1</c:v>
                </c:pt>
                <c:pt idx="8">
                  <c:v>7.91</c:v>
                </c:pt>
                <c:pt idx="9">
                  <c:v>5.29</c:v>
                </c:pt>
                <c:pt idx="10">
                  <c:v>4.38</c:v>
                </c:pt>
                <c:pt idx="11">
                  <c:v>4.38</c:v>
                </c:pt>
                <c:pt idx="12">
                  <c:v>5.29</c:v>
                </c:pt>
                <c:pt idx="13">
                  <c:v>7.91</c:v>
                </c:pt>
                <c:pt idx="14">
                  <c:v>15.1</c:v>
                </c:pt>
                <c:pt idx="15">
                  <c:v>25.150000000000027</c:v>
                </c:pt>
                <c:pt idx="16">
                  <c:v>29.85</c:v>
                </c:pt>
                <c:pt idx="17">
                  <c:v>24.38</c:v>
                </c:pt>
                <c:pt idx="18">
                  <c:v>17.7</c:v>
                </c:pt>
                <c:pt idx="19">
                  <c:v>9.3000000000000007</c:v>
                </c:pt>
                <c:pt idx="20">
                  <c:v>5.45</c:v>
                </c:pt>
                <c:pt idx="21">
                  <c:v>1.4</c:v>
                </c:pt>
              </c:numCache>
            </c:numRef>
          </c:yVal>
          <c:smooth val="1"/>
        </c:ser>
        <c:axId val="99234560"/>
        <c:axId val="99236096"/>
      </c:scatterChart>
      <c:valAx>
        <c:axId val="99234560"/>
        <c:scaling>
          <c:orientation val="minMax"/>
        </c:scaling>
        <c:delete val="1"/>
        <c:axPos val="b"/>
        <c:numFmt formatCode="General" sourceLinked="1"/>
        <c:tickLblPos val="none"/>
        <c:crossAx val="99236096"/>
        <c:crosses val="autoZero"/>
        <c:crossBetween val="midCat"/>
        <c:majorUnit val="1"/>
        <c:minorUnit val="1"/>
      </c:valAx>
      <c:valAx>
        <c:axId val="992360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234560"/>
        <c:crosses val="autoZero"/>
        <c:crossBetween val="midCat"/>
      </c:valAx>
      <c:spPr>
        <a:solidFill>
          <a:srgbClr val="DEF5FA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702456813455132E-2"/>
          <c:y val="7.6923076923077024E-2"/>
          <c:w val="0.85347534164616934"/>
          <c:h val="0.81318681318681363"/>
        </c:manualLayout>
      </c:layout>
      <c:scatterChart>
        <c:scatterStyle val="smoothMarker"/>
        <c:ser>
          <c:idx val="0"/>
          <c:order val="0"/>
          <c:spPr>
            <a:ln w="44450"/>
          </c:spPr>
          <c:yVal>
            <c:numRef>
              <c:f>Sheet1!$B$1:$B$10</c:f>
              <c:numCache>
                <c:formatCode>General</c:formatCode>
                <c:ptCount val="10"/>
                <c:pt idx="0">
                  <c:v>56.36</c:v>
                </c:pt>
                <c:pt idx="1">
                  <c:v>55.55</c:v>
                </c:pt>
                <c:pt idx="2">
                  <c:v>47.38</c:v>
                </c:pt>
                <c:pt idx="3">
                  <c:v>41.34</c:v>
                </c:pt>
                <c:pt idx="4">
                  <c:v>38.42</c:v>
                </c:pt>
                <c:pt idx="5">
                  <c:v>38.42</c:v>
                </c:pt>
                <c:pt idx="6">
                  <c:v>41.34</c:v>
                </c:pt>
                <c:pt idx="7">
                  <c:v>47.38</c:v>
                </c:pt>
                <c:pt idx="8">
                  <c:v>55.55</c:v>
                </c:pt>
                <c:pt idx="9">
                  <c:v>56.36</c:v>
                </c:pt>
              </c:numCache>
            </c:numRef>
          </c:yVal>
          <c:smooth val="1"/>
        </c:ser>
        <c:axId val="99269632"/>
        <c:axId val="99959552"/>
      </c:scatterChart>
      <c:valAx>
        <c:axId val="99269632"/>
        <c:scaling>
          <c:orientation val="minMax"/>
        </c:scaling>
        <c:delete val="1"/>
        <c:axPos val="b"/>
        <c:numFmt formatCode="General" sourceLinked="1"/>
        <c:tickLblPos val="none"/>
        <c:crossAx val="99959552"/>
        <c:crosses val="autoZero"/>
        <c:crossBetween val="midCat"/>
        <c:majorUnit val="1"/>
        <c:minorUnit val="1"/>
      </c:valAx>
      <c:valAx>
        <c:axId val="999595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269632"/>
        <c:crosses val="autoZero"/>
        <c:crossBetween val="midCat"/>
      </c:valAx>
      <c:spPr>
        <a:solidFill>
          <a:srgbClr val="DEF5FA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702456813455132E-2"/>
          <c:y val="7.6923076923077024E-2"/>
          <c:w val="0.85347534164616934"/>
          <c:h val="0.81318681318681363"/>
        </c:manualLayout>
      </c:layout>
      <c:scatterChart>
        <c:scatterStyle val="smoothMarker"/>
        <c:ser>
          <c:idx val="0"/>
          <c:order val="0"/>
          <c:spPr>
            <a:ln w="44450"/>
          </c:spPr>
          <c:yVal>
            <c:numRef>
              <c:f>Sheet1!$B$1:$B$22</c:f>
              <c:numCache>
                <c:formatCode>General</c:formatCode>
                <c:ptCount val="22"/>
                <c:pt idx="0">
                  <c:v>27.51</c:v>
                </c:pt>
                <c:pt idx="1">
                  <c:v>34.18</c:v>
                </c:pt>
                <c:pt idx="2">
                  <c:v>41.88</c:v>
                </c:pt>
                <c:pt idx="3">
                  <c:v>49.660000000000011</c:v>
                </c:pt>
                <c:pt idx="4">
                  <c:v>53.453000000000003</c:v>
                </c:pt>
                <c:pt idx="5">
                  <c:v>51.36</c:v>
                </c:pt>
                <c:pt idx="6">
                  <c:v>51.230000000000011</c:v>
                </c:pt>
                <c:pt idx="7">
                  <c:v>48.82</c:v>
                </c:pt>
                <c:pt idx="8">
                  <c:v>44.46</c:v>
                </c:pt>
                <c:pt idx="9">
                  <c:v>40.92</c:v>
                </c:pt>
                <c:pt idx="10">
                  <c:v>39.090000000000003</c:v>
                </c:pt>
                <c:pt idx="11">
                  <c:v>39.090000000000003</c:v>
                </c:pt>
                <c:pt idx="12">
                  <c:v>40.92</c:v>
                </c:pt>
                <c:pt idx="13">
                  <c:v>44.46</c:v>
                </c:pt>
                <c:pt idx="14">
                  <c:v>48.82</c:v>
                </c:pt>
                <c:pt idx="15">
                  <c:v>51.230000000000011</c:v>
                </c:pt>
                <c:pt idx="16">
                  <c:v>51.36</c:v>
                </c:pt>
                <c:pt idx="17">
                  <c:v>53.453000000000003</c:v>
                </c:pt>
                <c:pt idx="18">
                  <c:v>49.660000000000011</c:v>
                </c:pt>
                <c:pt idx="19">
                  <c:v>41.88</c:v>
                </c:pt>
                <c:pt idx="20">
                  <c:v>34.18</c:v>
                </c:pt>
                <c:pt idx="21">
                  <c:v>27.51</c:v>
                </c:pt>
              </c:numCache>
            </c:numRef>
          </c:yVal>
          <c:smooth val="1"/>
        </c:ser>
        <c:axId val="101583104"/>
        <c:axId val="101593088"/>
      </c:scatterChart>
      <c:valAx>
        <c:axId val="101583104"/>
        <c:scaling>
          <c:orientation val="minMax"/>
        </c:scaling>
        <c:delete val="1"/>
        <c:axPos val="b"/>
        <c:numFmt formatCode="General" sourceLinked="1"/>
        <c:tickLblPos val="none"/>
        <c:crossAx val="101593088"/>
        <c:crosses val="autoZero"/>
        <c:crossBetween val="midCat"/>
        <c:majorUnit val="1"/>
        <c:minorUnit val="1"/>
      </c:valAx>
      <c:valAx>
        <c:axId val="1015930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583104"/>
        <c:crosses val="autoZero"/>
        <c:crossBetween val="midCat"/>
      </c:valAx>
      <c:spPr>
        <a:solidFill>
          <a:srgbClr val="DEF5FA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+mj-lt"/>
              </a:rPr>
              <a:t>График упругих деформаций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247386360058885"/>
          <c:y val="0.14732841880341879"/>
          <c:w val="0.85809492563430223"/>
          <c:h val="0.63956729367162435"/>
        </c:manualLayout>
      </c:layout>
      <c:scatterChart>
        <c:scatterStyle val="lineMarker"/>
        <c:ser>
          <c:idx val="0"/>
          <c:order val="0"/>
          <c:dLbls>
            <c:dLbl>
              <c:idx val="8"/>
              <c:layout>
                <c:manualLayout>
                  <c:x val="-7.7777777777777821E-2"/>
                  <c:y val="-1.096491228070175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trendline>
            <c:trendlineType val="linear"/>
          </c:trendline>
          <c:xVal>
            <c:numRef>
              <c:f>Лист2!$B$4:$J$4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Лист2!$B$5:$J$5</c:f>
              <c:numCache>
                <c:formatCode>General</c:formatCode>
                <c:ptCount val="9"/>
                <c:pt idx="0">
                  <c:v>0</c:v>
                </c:pt>
                <c:pt idx="1">
                  <c:v>0.80900000000000005</c:v>
                </c:pt>
                <c:pt idx="2">
                  <c:v>1.5940000000000001</c:v>
                </c:pt>
                <c:pt idx="3">
                  <c:v>2.4049999999999998</c:v>
                </c:pt>
                <c:pt idx="4">
                  <c:v>3.214</c:v>
                </c:pt>
                <c:pt idx="5">
                  <c:v>4.0739999999999998</c:v>
                </c:pt>
                <c:pt idx="6">
                  <c:v>4.83</c:v>
                </c:pt>
                <c:pt idx="7">
                  <c:v>5.68</c:v>
                </c:pt>
                <c:pt idx="8">
                  <c:v>6.4980000000000002</c:v>
                </c:pt>
              </c:numCache>
            </c:numRef>
          </c:yVal>
        </c:ser>
        <c:axId val="55048832"/>
        <c:axId val="55063296"/>
      </c:scatterChart>
      <c:valAx>
        <c:axId val="55048832"/>
        <c:scaling>
          <c:orientation val="minMax"/>
          <c:max val="8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dirty="0"/>
                  <a:t>Узловая нагрузка </a:t>
                </a:r>
                <a:r>
                  <a:rPr lang="en-US" sz="1600" dirty="0"/>
                  <a:t>P</a:t>
                </a:r>
                <a:r>
                  <a:rPr lang="en-US" sz="1600" baseline="-25000" dirty="0"/>
                  <a:t>i</a:t>
                </a:r>
                <a:r>
                  <a:rPr lang="ru-RU" sz="1600" dirty="0"/>
                  <a:t>, кН</a:t>
                </a:r>
              </a:p>
            </c:rich>
          </c:tx>
          <c:layout/>
        </c:title>
        <c:numFmt formatCode="General" sourceLinked="1"/>
        <c:tickLblPos val="nextTo"/>
        <c:crossAx val="55063296"/>
        <c:crosses val="autoZero"/>
        <c:crossBetween val="midCat"/>
        <c:majorUnit val="1"/>
      </c:valAx>
      <c:valAx>
        <c:axId val="55063296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dirty="0"/>
                  <a:t>Прогиб</a:t>
                </a:r>
                <a:r>
                  <a:rPr lang="en-US" sz="1600" dirty="0"/>
                  <a:t> </a:t>
                </a:r>
                <a:r>
                  <a:rPr lang="en-US" sz="1600" i="1" dirty="0"/>
                  <a:t>f</a:t>
                </a:r>
                <a:r>
                  <a:rPr lang="ru-RU" sz="1600" i="1" dirty="0"/>
                  <a:t>,</a:t>
                </a:r>
                <a:r>
                  <a:rPr lang="ru-RU" sz="1600" dirty="0"/>
                  <a:t> мм</a:t>
                </a:r>
              </a:p>
            </c:rich>
          </c:tx>
          <c:layout>
            <c:manualLayout>
              <c:xMode val="edge"/>
              <c:yMode val="edge"/>
              <c:x val="2.7228009451474276E-2"/>
              <c:y val="0.37118354700854711"/>
            </c:manualLayout>
          </c:layout>
        </c:title>
        <c:numFmt formatCode="General" sourceLinked="1"/>
        <c:tickLblPos val="nextTo"/>
        <c:crossAx val="5504883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ln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D6EFA1-2BC8-4218-88A6-5AD16B3FA66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539F87-304B-4E61-A09F-E13D7344B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Виртуальные лабораторные</a:t>
            </a:r>
            <a:r>
              <a:rPr lang="en-US" dirty="0" smtClean="0"/>
              <a:t> </a:t>
            </a:r>
            <a:r>
              <a:rPr lang="ru-RU" dirty="0" smtClean="0"/>
              <a:t>работы с использованием ПК </a:t>
            </a:r>
            <a:r>
              <a:rPr lang="en-US" dirty="0" smtClean="0"/>
              <a:t>SCAD Office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7772400" cy="11997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Докладчик			Ассистент кафедры Строительные конструкции И.А. Порываев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766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Использование ПК </a:t>
            </a:r>
            <a:r>
              <a:rPr lang="en-US" sz="2800" dirty="0" smtClean="0">
                <a:solidFill>
                  <a:srgbClr val="C00000"/>
                </a:solidFill>
              </a:rPr>
              <a:t>SCAD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80728"/>
            <a:ext cx="546154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940152" y="1340768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Автоматизированный расчет стойки по нормам проектирования с помощью программы КРИСТАЛЛ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39552" y="260648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Теоретические расчеты по СП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СниП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124744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критической силы по формуле Эйлера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Определение критической силы по нормам проектирования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459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65055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39552" y="260648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оболочечных КЭ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7008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устойчивости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223850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5736" y="126876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расчетной модели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908719"/>
            <a:ext cx="85373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4766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Анализ результатов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548680"/>
          <a:ext cx="835292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5892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Построение зависимостей между гибкостью и критической силой при использовании различных теорий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Возможное развитие методических указаний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8800"/>
            <a:ext cx="445518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238" y="2276872"/>
            <a:ext cx="58587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07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359470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7544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 устойчивости балок (местная и общая) и зданий в целом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6926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Основные преимущества виртуальной лабораторной работы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Избегание трудностей, связанных с постановкой физического эксперимента.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Каждый студент выполняет </a:t>
            </a:r>
            <a:r>
              <a:rPr lang="ru-RU" dirty="0" smtClean="0"/>
              <a:t>индивидуальный </a:t>
            </a:r>
            <a:r>
              <a:rPr lang="ru-RU" dirty="0" smtClean="0"/>
              <a:t>эксперимент (количество вариантов исходных данных практически не ограничено).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Подтверждение автоматизированного расчета «ручным» позволяет студенту понять основные принципы заложенных в  программный комплекс алгоритмов и методик («общение» с программой не как  с абстрактным «черным ящиком»).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Необходимость выполнять исследовательскую работу (анализ ряда экспериментов, построение зависимостей, сравнение результатов).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Внедрение в учебный процесс современных информационно-коммуникационных технологий.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И РАСЧЕТ ФЛАНГОВЫХ УГЛОВЫХ СВАРНЫХ </a:t>
            </a:r>
            <a:r>
              <a:rPr lang="ru-RU" dirty="0" smtClean="0"/>
              <a:t>ШВОВ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виртуальная лабораторная работа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	Исследование напряженно-деформированного состояния (НДС) сварных фланговых угловых швов и соединяемых элементов.</a:t>
            </a:r>
          </a:p>
          <a:p>
            <a:r>
              <a:rPr lang="ru-RU" dirty="0" smtClean="0"/>
              <a:t>2.	Определение характера напряжений в сварном шве и сравнение полученных результатов с расчетом по СП.</a:t>
            </a:r>
          </a:p>
          <a:p>
            <a:r>
              <a:rPr lang="ru-RU" dirty="0" smtClean="0"/>
              <a:t>3.	Определение коэффициента концентрации напряжений фланговых швов.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Цель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Создание и расчет конечно-элементной модели на ЭВМ с помощью вычислительного комплекса </a:t>
            </a:r>
            <a:r>
              <a:rPr lang="en-US" dirty="0" smtClean="0"/>
              <a:t>SCAD</a:t>
            </a:r>
            <a:r>
              <a:rPr lang="ru-RU" dirty="0" smtClean="0"/>
              <a:t>. Для упрощения создания модели используются предварительно подготовленные схемы-заготовки.</a:t>
            </a:r>
          </a:p>
          <a:p>
            <a:r>
              <a:rPr lang="ru-RU" dirty="0" smtClean="0"/>
              <a:t>2.	Анализ результатов расчета, определение НДС и коэффициента концентрации.</a:t>
            </a:r>
          </a:p>
          <a:p>
            <a:r>
              <a:rPr lang="ru-RU" dirty="0" smtClean="0"/>
              <a:t>3.	Расчет по теоретическим формулам СП [1].</a:t>
            </a:r>
          </a:p>
          <a:p>
            <a:r>
              <a:rPr lang="ru-RU" dirty="0" smtClean="0"/>
              <a:t>4.	Сравнение результатов и выводы.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Порядок выполнения лабораторной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6067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7805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Загрузка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схемы-заготовки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2877" y="1268760"/>
            <a:ext cx="83582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Обязательным атрибутом любого лабораторного эксперимента является единство  двух категорий знаний: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эмпирических и теоретических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 эмпирическим  методам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исследования  относят наблюдение,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сравнение,  измерение и эксперимент.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теоретическим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аналогию, идеализацию, формализацию и др.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 развитием проектных программных комплексов появилась возможность создания расчетных моделей конструкций практически любой степени сложности с последующим анализом их НДС. Очень интересным и перспективным стало сравнение результатов расчетов исследуемого объекта, полученных: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а) классическими инженерными методами;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б) при помощи проектирующих комплексов;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в) непосредственно экспериментом.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71744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87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14290"/>
            <a:ext cx="60326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Методологический подход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к лабораторным работам в вузе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5553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Операции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редактирования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1412776"/>
            <a:ext cx="42291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95536" y="3645024"/>
            <a:ext cx="523875" cy="10953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Операции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редактирования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340768"/>
            <a:ext cx="495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8" y="3356992"/>
            <a:ext cx="55340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Копирование элементов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8" y="1403609"/>
            <a:ext cx="5940425" cy="405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Схема выполнения модели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b="46642"/>
          <a:stretch>
            <a:fillRect/>
          </a:stretch>
        </p:blipFill>
        <p:spPr bwMode="auto">
          <a:xfrm>
            <a:off x="107504" y="1556792"/>
            <a:ext cx="4320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t="52332"/>
          <a:stretch>
            <a:fillRect/>
          </a:stretch>
        </p:blipFill>
        <p:spPr bwMode="auto">
          <a:xfrm>
            <a:off x="4499992" y="1484784"/>
            <a:ext cx="4320000" cy="334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Шаги создания модели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861048"/>
            <a:ext cx="5329127" cy="220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04864"/>
            <a:ext cx="4219195" cy="261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1196752"/>
            <a:ext cx="2520000" cy="22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4295775" cy="4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Дополнительные операции:</a:t>
            </a:r>
          </a:p>
          <a:p>
            <a:r>
              <a:rPr lang="ru-RU" dirty="0" smtClean="0"/>
              <a:t>Закрепление схемы (установка связей)</a:t>
            </a:r>
          </a:p>
          <a:p>
            <a:r>
              <a:rPr lang="ru-RU" dirty="0" smtClean="0"/>
              <a:t>Ввод нагрузок</a:t>
            </a:r>
          </a:p>
          <a:p>
            <a:r>
              <a:rPr lang="ru-RU" dirty="0" smtClean="0"/>
              <a:t>Назначение жесткостей</a:t>
            </a:r>
            <a:br>
              <a:rPr lang="ru-RU" dirty="0" smtClean="0"/>
            </a:br>
            <a:r>
              <a:rPr lang="ru-RU" dirty="0" smtClean="0"/>
              <a:t>конечным элементам</a:t>
            </a:r>
          </a:p>
          <a:p>
            <a:r>
              <a:rPr lang="ru-RU" dirty="0" smtClean="0"/>
              <a:t>Статический расчет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24608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12557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Анализ результатов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6115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32240" y="1340768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Изополя главных напряжений, кН/м</a:t>
            </a:r>
            <a:r>
              <a:rPr lang="en-US" baseline="30000" dirty="0" smtClean="0"/>
              <a:t>2</a:t>
            </a:r>
            <a:r>
              <a:rPr lang="en-US" dirty="0" smtClean="0"/>
              <a:t> c</a:t>
            </a:r>
            <a:r>
              <a:rPr lang="ru-RU" dirty="0"/>
              <a:t> </a:t>
            </a:r>
            <a:r>
              <a:rPr lang="ru-RU" dirty="0" smtClean="0"/>
              <a:t>отображением направлений главных площадок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Теоретическое </a:t>
            </a:r>
            <a:r>
              <a:rPr lang="ru-RU" dirty="0"/>
              <a:t>распределение напряжений </a:t>
            </a:r>
            <a:r>
              <a:rPr lang="ru-RU" dirty="0" smtClean="0"/>
              <a:t>в сварном фланговом соединении</a:t>
            </a:r>
            <a:endParaRPr lang="en-US" baseline="30000" dirty="0" smtClean="0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40"/>
            <a:ext cx="4572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Анализ результатов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34076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Нормальные напряжения в средней пластине, сечение </a:t>
            </a:r>
            <a:r>
              <a:rPr lang="en-US" dirty="0" smtClean="0"/>
              <a:t>A</a:t>
            </a:r>
            <a:r>
              <a:rPr lang="ru-RU" dirty="0" smtClean="0"/>
              <a:t>-</a:t>
            </a:r>
            <a:r>
              <a:rPr lang="en-US" dirty="0" smtClean="0"/>
              <a:t>B</a:t>
            </a:r>
            <a:r>
              <a:rPr lang="ru-RU" dirty="0" smtClean="0"/>
              <a:t>, кН/м</a:t>
            </a:r>
            <a:r>
              <a:rPr lang="en-US" baseline="30000" dirty="0" smtClean="0"/>
              <a:t>2</a:t>
            </a:r>
            <a:endParaRPr lang="ru-RU" baseline="300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572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295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6115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392"/>
          <p:cNvGraphicFramePr/>
          <p:nvPr/>
        </p:nvGraphicFramePr>
        <p:xfrm>
          <a:off x="4932040" y="3284984"/>
          <a:ext cx="40324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43609" y="3573016"/>
            <a:ext cx="216024" cy="151216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Анализ результатов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34076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Нормальные напряжения в накладке, сечение С-</a:t>
            </a:r>
            <a:r>
              <a:rPr lang="en-US" dirty="0" smtClean="0"/>
              <a:t>D</a:t>
            </a:r>
            <a:r>
              <a:rPr lang="ru-RU" dirty="0" smtClean="0"/>
              <a:t>, кН/м</a:t>
            </a:r>
            <a:r>
              <a:rPr lang="en-US" baseline="30000" dirty="0" smtClean="0"/>
              <a:t>2</a:t>
            </a:r>
            <a:endParaRPr lang="ru-RU" baseline="300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572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295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392"/>
          <p:cNvGraphicFramePr/>
          <p:nvPr/>
        </p:nvGraphicFramePr>
        <p:xfrm>
          <a:off x="4932040" y="3284984"/>
          <a:ext cx="40324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6115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691680" y="3573016"/>
            <a:ext cx="216024" cy="151216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Анализ результатов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34076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Нормальные напряжения в средней пластине, сечение </a:t>
            </a:r>
            <a:r>
              <a:rPr lang="en-US" dirty="0"/>
              <a:t>C</a:t>
            </a:r>
            <a:r>
              <a:rPr lang="ru-RU" dirty="0" smtClean="0"/>
              <a:t>-</a:t>
            </a:r>
            <a:r>
              <a:rPr lang="en-US" dirty="0" smtClean="0"/>
              <a:t>D</a:t>
            </a:r>
            <a:r>
              <a:rPr lang="ru-RU" dirty="0" smtClean="0"/>
              <a:t>, кН/м</a:t>
            </a:r>
            <a:r>
              <a:rPr lang="en-US" baseline="30000" dirty="0" smtClean="0"/>
              <a:t>2</a:t>
            </a:r>
            <a:endParaRPr lang="ru-RU" baseline="300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572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295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392"/>
          <p:cNvGraphicFramePr/>
          <p:nvPr/>
        </p:nvGraphicFramePr>
        <p:xfrm>
          <a:off x="4932040" y="3284984"/>
          <a:ext cx="40324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691680" y="3573016"/>
            <a:ext cx="216024" cy="151216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6115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785794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260648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Для получения более полной информации об исследуемом объекте,  целесообразным представляется рассмотрение трех его моделей: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2877" y="1804461"/>
            <a:ext cx="83582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1.Теоретическая (упрощенная) модель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идеализированная модель объекта, основанная на классическом инженерном подходе (на основных теоретических положениях теории сопротивления материалов и строительной механики).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2.Математическая (КЭ) модель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конечно-элементная модель (созданная на принципах теории упругости), определение напряженно-деформированного состояния которой реализуется в современных программных комплексах.</a:t>
            </a:r>
            <a:endParaRPr lang="en-US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3.Механическая модель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лабораторный образец, имитирующий натурную конструкцию (возможно, в определенном масштабе).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340768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Плоскость разрушения флангового шва</a:t>
            </a:r>
          </a:p>
          <a:p>
            <a:r>
              <a:rPr lang="ru-RU" dirty="0" smtClean="0"/>
              <a:t>Анализируемый фрагмент схемы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Коэффициент концентрации</a:t>
            </a:r>
            <a:endParaRPr lang="en-US" dirty="0" smtClean="0"/>
          </a:p>
          <a:p>
            <a:r>
              <a:rPr lang="ru-RU" dirty="0" smtClean="0"/>
              <a:t>и определение среднего напряжения</a:t>
            </a:r>
          </a:p>
          <a:p>
            <a:endParaRPr lang="ru-RU" dirty="0" smtClean="0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162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2897143" cy="1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644008" y="1196752"/>
            <a:ext cx="576064" cy="64807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5400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301208"/>
            <a:ext cx="1943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755576" y="5949280"/>
          <a:ext cx="8185150" cy="779463"/>
        </p:xfrm>
        <a:graphic>
          <a:graphicData uri="http://schemas.openxmlformats.org/presentationml/2006/ole">
            <p:oleObj spid="_x0000_s104450" name="Формула" r:id="rId7" imgW="8204040" imgH="787320" progId="Equation.3">
              <p:embed/>
            </p:oleObj>
          </a:graphicData>
        </a:graphic>
      </p:graphicFrame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996952"/>
            <a:ext cx="628732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882195" cy="417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Самостоятельная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891948" cy="418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 нормативной литературой</a:t>
            </a:r>
            <a:endParaRPr lang="ru-RU" dirty="0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2883414" cy="417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2882195" cy="417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выполнения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Теоретические расчеты по СП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СниП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340768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Среднее напряжение в шве по формуле СП (СНиП) «Стальные конструкции»</a:t>
            </a:r>
          </a:p>
          <a:p>
            <a:endParaRPr lang="ru-RU" dirty="0" smtClean="0"/>
          </a:p>
          <a:p>
            <a:r>
              <a:rPr lang="ru-RU" dirty="0" smtClean="0"/>
              <a:t>Теоретический</a:t>
            </a:r>
            <a:endParaRPr lang="ru-RU" dirty="0"/>
          </a:p>
          <a:p>
            <a:r>
              <a:rPr lang="ru-RU" dirty="0" smtClean="0"/>
              <a:t>коэффициент концентрации</a:t>
            </a:r>
          </a:p>
          <a:p>
            <a:endParaRPr lang="ru-RU" dirty="0"/>
          </a:p>
          <a:p>
            <a:r>
              <a:rPr lang="ru-RU" dirty="0" smtClean="0"/>
              <a:t>Погрешность определения напряжений по СП и </a:t>
            </a:r>
            <a:r>
              <a:rPr lang="en-US" dirty="0" smtClean="0"/>
              <a:t>SCAD</a:t>
            </a:r>
            <a:endParaRPr lang="ru-RU" dirty="0" smtClean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475656" y="2060848"/>
          <a:ext cx="4343400" cy="523875"/>
        </p:xfrm>
        <a:graphic>
          <a:graphicData uri="http://schemas.openxmlformats.org/presentationml/2006/ole">
            <p:oleObj spid="_x0000_s105474" name="Формула" r:id="rId3" imgW="4343400" imgH="520700" progId="Equation.3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907704" y="3501008"/>
          <a:ext cx="3495675" cy="571500"/>
        </p:xfrm>
        <a:graphic>
          <a:graphicData uri="http://schemas.openxmlformats.org/presentationml/2006/ole">
            <p:oleObj spid="_x0000_s105475" name="Формула" r:id="rId4" imgW="3492500" imgH="558800" progId="Equation.3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483768" y="4797152"/>
          <a:ext cx="2466975" cy="495300"/>
        </p:xfrm>
        <a:graphic>
          <a:graphicData uri="http://schemas.openxmlformats.org/presentationml/2006/ole">
            <p:oleObj spid="_x0000_s105476" name="Формула" r:id="rId5" imgW="24638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Рисунок 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35261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Возможное развитие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5877272"/>
            <a:ext cx="8229600" cy="78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Исследование сложных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нагружений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24128" y="1340768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Представляет интерес сравнение теоретической работы сварного шва (полученное в результате решения учебной задачи) и моделирование этого шва в ВК </a:t>
            </a:r>
            <a:r>
              <a:rPr lang="en-US" dirty="0" smtClean="0"/>
              <a:t>SCAD Office</a:t>
            </a:r>
            <a:endParaRPr lang="ru-RU" dirty="0" smtClean="0"/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83498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340768"/>
            <a:ext cx="25844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412776"/>
            <a:ext cx="2714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Виртуальные лабораторные работы для дисциплины «Конструкции из дерева и пластмасс»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772400" cy="1199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НАПРЯЖЕННО-ДЕФОРМИРОВАННОГО СОСТОЯНИЯ КЛЕЕДЕРЕВЯННОЙ ИЗГИБАЕМОЙ БАЛКИ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772400" cy="1199704"/>
          </a:xfrm>
        </p:spPr>
        <p:txBody>
          <a:bodyPr/>
          <a:lstStyle/>
          <a:p>
            <a:r>
              <a:rPr lang="ru-RU" dirty="0" smtClean="0"/>
              <a:t>Комплексная лабораторная работа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046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	Изучение работы </a:t>
            </a:r>
            <a:r>
              <a:rPr lang="ru-RU" dirty="0" err="1" smtClean="0"/>
              <a:t>клеедощатой</a:t>
            </a:r>
            <a:r>
              <a:rPr lang="ru-RU" dirty="0" smtClean="0"/>
              <a:t> балки под нагрузкой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Цель работы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00034" y="2143116"/>
            <a:ext cx="8229600" cy="10001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i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571472" y="2928934"/>
            <a:ext cx="8229600" cy="292895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</a:t>
            </a:r>
            <a:r>
              <a:rPr lang="ru-RU" sz="2800" dirty="0" smtClean="0"/>
              <a:t>Определить величины и характер распределения нормальных напряжений по высоте поперечного сечения балки;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/>
              <a:t>Определить модуль упругости клееной древесины;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/>
              <a:t>Построить теоретический и экспериментальный графики прогибов балки.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05125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lphaUcPeriod"/>
            </a:pPr>
            <a:r>
              <a:rPr lang="ru-RU" dirty="0" smtClean="0"/>
              <a:t>Инженерные методы расчета</a:t>
            </a:r>
          </a:p>
          <a:p>
            <a:pPr marL="624078" indent="-514350">
              <a:buFont typeface="+mj-lt"/>
              <a:buAutoNum type="alphaUcPeriod"/>
            </a:pPr>
            <a:endParaRPr lang="ru-RU" dirty="0" smtClean="0"/>
          </a:p>
          <a:p>
            <a:pPr marL="624078" indent="-514350">
              <a:buFont typeface="+mj-lt"/>
              <a:buAutoNum type="alphaUcPeriod"/>
            </a:pPr>
            <a:r>
              <a:rPr lang="ru-RU" dirty="0" smtClean="0"/>
              <a:t>Программы сателлиты ПК </a:t>
            </a:r>
            <a:r>
              <a:rPr lang="en-US" dirty="0" smtClean="0"/>
              <a:t>SCAD</a:t>
            </a:r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r>
              <a:rPr lang="ru-RU" dirty="0" smtClean="0"/>
              <a:t>ПК </a:t>
            </a:r>
            <a:r>
              <a:rPr lang="en-US" dirty="0" smtClean="0"/>
              <a:t>SCAD</a:t>
            </a:r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r>
              <a:rPr lang="ru-RU" dirty="0" smtClean="0"/>
              <a:t>Результаты натурных испытаний лабораторного образца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В работе используются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Расчетная схема исследуемой балки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28" y="1052736"/>
            <a:ext cx="5824765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006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Определение напряжений и деформаций по нормам проектирования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А. Инженерные методы расчета</a:t>
            </a:r>
            <a:endParaRPr lang="ru-RU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6199894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Виртуальные лабораторные работы для дисциплины «Металлические конструкции, включая сварку»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772400" cy="1199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72250" y="2071678"/>
            <a:ext cx="2871750" cy="12858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Использование программы ДЕКОР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В. Программы сателлиты</a:t>
            </a:r>
            <a:r>
              <a:rPr lang="en-US" i="1" dirty="0" smtClean="0"/>
              <a:t> </a:t>
            </a:r>
            <a:r>
              <a:rPr lang="ru-RU" i="1" dirty="0" smtClean="0"/>
              <a:t>ПК </a:t>
            </a:r>
            <a:r>
              <a:rPr lang="en-US" i="1" dirty="0" smtClean="0"/>
              <a:t>SCAD</a:t>
            </a:r>
            <a:endParaRPr lang="ru-RU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60674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С. ПК </a:t>
            </a:r>
            <a:r>
              <a:rPr lang="en-US" i="1" dirty="0" smtClean="0"/>
              <a:t>SCAD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Анализ различных КЭ моделей балки</a:t>
            </a:r>
          </a:p>
          <a:p>
            <a:pPr>
              <a:buNone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Стержневая модель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Изотропная пластинчатая модель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Ортотропная пластинчатая модель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Модель из объемных элементов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Стержневая модель </a:t>
            </a:r>
            <a:endParaRPr lang="ru-RU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68" y="3717032"/>
            <a:ext cx="8413954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5" y="4293096"/>
            <a:ext cx="89785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381" y="5445224"/>
            <a:ext cx="855272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545" y="1340768"/>
            <a:ext cx="711840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Модель изотропной пластины </a:t>
            </a:r>
            <a:endParaRPr lang="ru-RU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2" y="1214422"/>
            <a:ext cx="8279738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8316001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444114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876"/>
            <a:ext cx="397738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7857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Модель </a:t>
            </a:r>
            <a:r>
              <a:rPr lang="ru-RU" i="1" dirty="0" err="1" smtClean="0"/>
              <a:t>ортотропной</a:t>
            </a:r>
            <a:r>
              <a:rPr lang="ru-RU" i="1" dirty="0" smtClean="0"/>
              <a:t> пластины </a:t>
            </a:r>
            <a:endParaRPr lang="ru-RU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604174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887345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360277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0504"/>
            <a:ext cx="372881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7857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Модель из объемных элементов</a:t>
            </a:r>
            <a:endParaRPr lang="ru-RU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3" y="857232"/>
            <a:ext cx="9022715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36" y="2285992"/>
            <a:ext cx="88621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6" y="4071942"/>
            <a:ext cx="909264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Результаты численных исследований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071546"/>
          <a:ext cx="8108213" cy="4786342"/>
        </p:xfrm>
        <a:graphic>
          <a:graphicData uri="http://schemas.openxmlformats.org/drawingml/2006/table">
            <a:tbl>
              <a:tblPr/>
              <a:tblGrid>
                <a:gridCol w="320576"/>
                <a:gridCol w="3465638"/>
                <a:gridCol w="1285884"/>
                <a:gridCol w="855168"/>
                <a:gridCol w="1208985"/>
                <a:gridCol w="971962"/>
              </a:tblGrid>
              <a:tr h="9572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Модель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Напряжение, </a:t>
                      </a:r>
                      <a:r>
                        <a:rPr lang="ru-RU" sz="1600">
                          <a:latin typeface="Calibri"/>
                          <a:ea typeface="Calibri"/>
                          <a:cs typeface="Calibri"/>
                        </a:rPr>
                        <a:t>σ</a:t>
                      </a:r>
                      <a:r>
                        <a:rPr lang="ru-RU" sz="1600" baseline="-25000">
                          <a:latin typeface="Times New Roman"/>
                          <a:ea typeface="Calibri"/>
                          <a:cs typeface="Times New Roman"/>
                        </a:rPr>
                        <a:t>max, 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МПа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-25000">
                          <a:latin typeface="Times New Roman"/>
                          <a:ea typeface="Calibri"/>
                          <a:cs typeface="Times New Roman"/>
                        </a:rPr>
                        <a:t>исп 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кН)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Прогиб,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, кН)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исп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 II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кН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Теоретическая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0,123P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0,122P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Стержневая SCAD (48 элементов)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0,122P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Плоская изотропная SCAD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64P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0,126P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0,124P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Объемная изотропная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SCAD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71P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0,131P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0,124P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СП с учетом сдвига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60P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0,123P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0,137P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0,117P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ДЕКОР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(SCAD)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0.123P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0,138P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0,118P</a:t>
                      </a:r>
                      <a:r>
                        <a:rPr lang="en-US" sz="18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Плоская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ортотропная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SCAD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62P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0,125P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151P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0,137P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0,129P</a:t>
                      </a:r>
                      <a:r>
                        <a:rPr lang="en-US" sz="1800" b="1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0,117P</a:t>
                      </a:r>
                      <a:r>
                        <a:rPr lang="en-US" sz="1800" b="1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300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D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ru-RU" i="1" dirty="0" smtClean="0"/>
              <a:t>Испытание лабораторного образца  </a:t>
            </a:r>
            <a:endParaRPr lang="ru-RU" dirty="0"/>
          </a:p>
        </p:txBody>
      </p:sp>
      <p:pic>
        <p:nvPicPr>
          <p:cNvPr id="6" name="Рисунок 5" descr="C:\Users\User\Desktop\SCAD ч 6\Для статьи по ортотропию\Лабораторный эксперимент\Фото балки\300120121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688" y="1397000"/>
            <a:ext cx="676462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Схема испытательного стенда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928691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График изменения прогибов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/>
        </p:nvGraphicFramePr>
        <p:xfrm>
          <a:off x="928662" y="1357298"/>
          <a:ext cx="7190964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устойчивости центрально-сжатой стойки сквозного сечения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виртуальная лабораторная работа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Определение модуля упругости</a:t>
            </a:r>
            <a:endParaRPr lang="ru-RU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68" y="2005012"/>
            <a:ext cx="8829264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1460" y="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Сравнение результатов</a:t>
            </a:r>
            <a:endParaRPr lang="ru-RU" dirty="0"/>
          </a:p>
        </p:txBody>
      </p:sp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794292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1460" y="0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Лабораторные работы по анализу соединений ДК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28000" contrast="38000"/>
          </a:blip>
          <a:srcRect/>
          <a:stretch>
            <a:fillRect/>
          </a:stretch>
        </p:blipFill>
        <p:spPr bwMode="auto">
          <a:xfrm>
            <a:off x="251520" y="1052736"/>
            <a:ext cx="364190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42443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78000"/>
            <a:ext cx="405266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4267525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1460" y="0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Выполнение виртуальных работ позволяет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52736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Каждому студенту выполнять индивидуальный эксперимент;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Внедрять в учебный процесс современные расчетные комплексы для решения конкретных задач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Получить базовые знания о методиках и подходах реализованных в программном продукте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Использовать различные методики, обобщать и сравнивать полученные результаты, формулировать выводы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r>
              <a:rPr lang="ru-RU" sz="2400" i="1" dirty="0" smtClean="0"/>
              <a:t>ОДНАКО, максимальный эффект от виртуальных работ достигается при их выполнении совместно с физическим экспериментом на испытательном оборудовании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9694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Проблемы постановки физического эксперимента по анализу устойчивости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06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Необходимость использования дорогостоящих экспериментальных установок и чувствительных контрольно-измерительных приборов.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Сложность постановки эксперимента.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Использование крупноразмерных образцов.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Невозможность многократного использования лабораторных образцов (один образец - один эксперимент)</a:t>
            </a:r>
            <a:endParaRPr lang="ru-RU" dirty="0"/>
          </a:p>
        </p:txBody>
      </p:sp>
      <p:pic>
        <p:nvPicPr>
          <p:cNvPr id="8" name="Picture 6" descr="фото  пот уст"/>
          <p:cNvPicPr>
            <a:picLocks noChangeAspect="1" noChangeArrowheads="1"/>
          </p:cNvPicPr>
          <p:nvPr/>
        </p:nvPicPr>
        <p:blipFill>
          <a:blip r:embed="rId2" cstate="print">
            <a:lum bright="30000" contrast="-12000"/>
          </a:blip>
          <a:srcRect/>
          <a:stretch>
            <a:fillRect/>
          </a:stretch>
        </p:blipFill>
        <p:spPr bwMode="auto">
          <a:xfrm>
            <a:off x="6084168" y="2852936"/>
            <a:ext cx="24050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арка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786312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	Анализ устойчивости центрально-сжатой стойки с применением ПК </a:t>
            </a:r>
            <a:r>
              <a:rPr lang="en-US" dirty="0" smtClean="0"/>
              <a:t>SCAD</a:t>
            </a:r>
          </a:p>
          <a:p>
            <a:r>
              <a:rPr lang="en-US" dirty="0" smtClean="0"/>
              <a:t>2.	</a:t>
            </a:r>
            <a:r>
              <a:rPr lang="ru-RU" dirty="0" smtClean="0"/>
              <a:t>Определение критической силы (по Эйлеру) и формы потери устойчивости</a:t>
            </a:r>
          </a:p>
          <a:p>
            <a:r>
              <a:rPr lang="ru-RU" dirty="0" smtClean="0"/>
              <a:t>3.	Определение критической силы по методике норм проектирования</a:t>
            </a:r>
          </a:p>
          <a:p>
            <a:r>
              <a:rPr lang="ru-RU" dirty="0" smtClean="0"/>
              <a:t>4.	Сравнительный анализ результатов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Цель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766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Принципиальная схема выполнения работы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83768" y="476672"/>
            <a:ext cx="396044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Теоретические сведения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051720" y="1268760"/>
            <a:ext cx="208823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ПК </a:t>
            </a:r>
            <a:r>
              <a:rPr lang="en-US" dirty="0" smtClean="0"/>
              <a:t>SCAD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004048" y="1268760"/>
            <a:ext cx="208823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«Ручной» расчет</a:t>
            </a:r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051720" y="1988840"/>
            <a:ext cx="208823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расчетной модели и анализ устойчивости по классической теории</a:t>
            </a:r>
            <a:endParaRPr lang="ru-RU" sz="1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04048" y="1988840"/>
            <a:ext cx="208823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</a:t>
            </a:r>
            <a:r>
              <a:rPr lang="ru-RU" sz="1600" dirty="0" smtClean="0"/>
              <a:t>нализ устойчивости по классической теории</a:t>
            </a:r>
            <a:endParaRPr lang="ru-RU" sz="16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79512" y="1988840"/>
            <a:ext cx="147667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КОНСТРУКТОР СЕЧЕНИЙ</a:t>
            </a:r>
            <a:endParaRPr lang="ru-RU" sz="14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051720" y="3429000"/>
            <a:ext cx="208823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Анализ устойчивости по методике норм проектирования</a:t>
            </a:r>
            <a:endParaRPr lang="ru-RU" sz="16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004048" y="3429000"/>
            <a:ext cx="208823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Анализ устойчивости по методике норм проектирования</a:t>
            </a:r>
            <a:endParaRPr lang="ru-RU" sz="1600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79512" y="3429000"/>
            <a:ext cx="147667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Программа КРИСТАЛЛ</a:t>
            </a:r>
            <a:endParaRPr lang="ru-RU" sz="16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7452320" y="1988840"/>
            <a:ext cx="1548836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Теории устойчивости</a:t>
            </a:r>
            <a:endParaRPr lang="ru-RU" sz="16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452320" y="3429000"/>
            <a:ext cx="147667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Нормы проектирования</a:t>
            </a:r>
            <a:endParaRPr lang="ru-RU" sz="16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500298" y="4857760"/>
            <a:ext cx="3960440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Изменение одного из параметров системы и установление зависимостей</a:t>
            </a:r>
            <a:endParaRPr lang="ru-RU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428860" y="6072206"/>
            <a:ext cx="3960440" cy="7857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</a:t>
            </a:r>
            <a:r>
              <a:rPr lang="ru-RU" dirty="0" smtClean="0"/>
              <a:t>р</a:t>
            </a:r>
            <a:r>
              <a:rPr lang="ru-RU" dirty="0" smtClean="0"/>
              <a:t>езультатов</a:t>
            </a:r>
            <a:r>
              <a:rPr lang="ru-RU" dirty="0" smtClean="0"/>
              <a:t>, формулирование выводов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131840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12160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131840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12160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2927216" y="4641736"/>
            <a:ext cx="420648" cy="1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5796136" y="4641736"/>
            <a:ext cx="420648" cy="1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2000" y="564357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691680" y="26369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691680" y="41490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7092280" y="27089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7092280" y="41490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131840" y="8367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012160" y="8367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139952" y="27089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139952" y="42210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4067944" y="234888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4067944" y="38610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766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Использование ПК </a:t>
            </a:r>
            <a:r>
              <a:rPr lang="en-US" sz="2800" dirty="0" smtClean="0">
                <a:solidFill>
                  <a:srgbClr val="C00000"/>
                </a:solidFill>
              </a:rPr>
              <a:t>SCAD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600000" cy="239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76470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геометрических характеристик (КОНСТРУКТОР СЕЧЕНИЙ)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29000"/>
            <a:ext cx="64607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077072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расчетной модели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268760"/>
            <a:ext cx="91211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0" y="34290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формы потери устойчивости и критической силы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803</TotalTime>
  <Words>1055</Words>
  <Application>Microsoft Office PowerPoint</Application>
  <PresentationFormat>Экран (4:3)</PresentationFormat>
  <Paragraphs>260</Paragraphs>
  <Slides>53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Открытая</vt:lpstr>
      <vt:lpstr>Формула</vt:lpstr>
      <vt:lpstr>Виртуальные лабораторные работы с использованием ПК SCAD Office</vt:lpstr>
      <vt:lpstr>Слайд 2</vt:lpstr>
      <vt:lpstr>Слайд 3</vt:lpstr>
      <vt:lpstr>Виртуальные лабораторные работы для дисциплины «Металлические конструкции, включая сварку»</vt:lpstr>
      <vt:lpstr>Анализ устойчивости центрально-сжатой стойки сквозного сечения</vt:lpstr>
      <vt:lpstr>Проблемы постановки физического эксперимента по анализу устойчивости</vt:lpstr>
      <vt:lpstr>Цель работы</vt:lpstr>
      <vt:lpstr>Принципиальная схема выполнения работы</vt:lpstr>
      <vt:lpstr>Использование ПК SCAD</vt:lpstr>
      <vt:lpstr>Использование ПК SCAD</vt:lpstr>
      <vt:lpstr>Слайд 11</vt:lpstr>
      <vt:lpstr>Слайд 12</vt:lpstr>
      <vt:lpstr>Анализ результатов</vt:lpstr>
      <vt:lpstr>Возможное развитие методических указаний</vt:lpstr>
      <vt:lpstr>Основные преимущества виртуальной лабораторной работы</vt:lpstr>
      <vt:lpstr>РАБОТА И РАСЧЕТ ФЛАНГОВЫХ УГЛОВЫХ СВАРНЫХ ШВОВ</vt:lpstr>
      <vt:lpstr>Цель работы</vt:lpstr>
      <vt:lpstr>Порядок выполнения лабораторной работы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Образец выполнения</vt:lpstr>
      <vt:lpstr>Ознакомление с нормативной литературой</vt:lpstr>
      <vt:lpstr>Образец выполнения</vt:lpstr>
      <vt:lpstr>Возможное развитие</vt:lpstr>
      <vt:lpstr>Виртуальные лабораторные работы для дисциплины «Конструкции из дерева и пластмасс»</vt:lpstr>
      <vt:lpstr>ИССЛЕДОВАНИЕ НАПРЯЖЕННО-ДЕФОРМИРОВАННОГО СОСТОЯНИЯ КЛЕЕДЕРЕВЯННОЙ ИЗГИБАЕМОЙ БАЛКИ</vt:lpstr>
      <vt:lpstr>Цель работы</vt:lpstr>
      <vt:lpstr>В работе используются</vt:lpstr>
      <vt:lpstr>Расчетная схема исследуемой балки</vt:lpstr>
      <vt:lpstr>А. Инженерные методы расчета</vt:lpstr>
      <vt:lpstr>В. Программы сателлиты ПК SCAD</vt:lpstr>
      <vt:lpstr>С. ПК SCAD </vt:lpstr>
      <vt:lpstr>Стержневая модель </vt:lpstr>
      <vt:lpstr>Модель изотропной пластины </vt:lpstr>
      <vt:lpstr>Модель ортотропной пластины </vt:lpstr>
      <vt:lpstr>Модель из объемных элементов</vt:lpstr>
      <vt:lpstr>Результаты численных исследований</vt:lpstr>
      <vt:lpstr>D. Испытание лабораторного образца  </vt:lpstr>
      <vt:lpstr>Схема испытательного стенда</vt:lpstr>
      <vt:lpstr>График изменения прогибов</vt:lpstr>
      <vt:lpstr>Определение модуля упругости</vt:lpstr>
      <vt:lpstr>Сравнение результатов</vt:lpstr>
      <vt:lpstr>Лабораторные работы по анализу соединений ДК</vt:lpstr>
      <vt:lpstr>Выполнение виртуальных работ позволяет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И РАСЧЕТ ФЛАНГОВЫХ УГЛОВЫХ СВАРНЫХ ШВОВ</dc:title>
  <dc:creator>M</dc:creator>
  <cp:lastModifiedBy>User</cp:lastModifiedBy>
  <cp:revision>84</cp:revision>
  <dcterms:created xsi:type="dcterms:W3CDTF">2012-06-27T18:57:38Z</dcterms:created>
  <dcterms:modified xsi:type="dcterms:W3CDTF">2012-09-12T05:38:53Z</dcterms:modified>
</cp:coreProperties>
</file>