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56" r:id="rId2"/>
    <p:sldId id="257" r:id="rId3"/>
    <p:sldId id="278" r:id="rId4"/>
    <p:sldId id="267" r:id="rId5"/>
    <p:sldId id="260" r:id="rId6"/>
    <p:sldId id="281" r:id="rId7"/>
    <p:sldId id="259" r:id="rId8"/>
    <p:sldId id="282" r:id="rId9"/>
    <p:sldId id="284" r:id="rId10"/>
    <p:sldId id="285" r:id="rId11"/>
    <p:sldId id="272" r:id="rId12"/>
    <p:sldId id="262" r:id="rId13"/>
    <p:sldId id="273" r:id="rId14"/>
    <p:sldId id="274" r:id="rId15"/>
    <p:sldId id="275" r:id="rId16"/>
    <p:sldId id="276" r:id="rId17"/>
    <p:sldId id="286" r:id="rId18"/>
    <p:sldId id="287" r:id="rId19"/>
    <p:sldId id="289" r:id="rId20"/>
    <p:sldId id="288" r:id="rId21"/>
    <p:sldId id="277" r:id="rId22"/>
    <p:sldId id="263" r:id="rId23"/>
    <p:sldId id="264" r:id="rId24"/>
    <p:sldId id="265" r:id="rId25"/>
    <p:sldId id="266" r:id="rId26"/>
    <p:sldId id="268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B774-D226-4211-9C1F-03BD0326B99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36EC-04D2-4284-AC8F-72995CA12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7166"/>
            <a:ext cx="8820472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«Расчет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проектирование конструкций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среде SCAD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21»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г. Москва, 23 апреля 2014 г.</a:t>
            </a:r>
            <a:endParaRPr lang="ru-RU" sz="27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416629"/>
            <a:ext cx="7314816" cy="35507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Приближенные методики расчета зданий с системой сейсмоизоляции  на  сейсмические  воздействия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Бубис А.А.</a:t>
            </a:r>
            <a:r>
              <a:rPr lang="ru-RU" sz="2000" b="1" dirty="0" smtClean="0">
                <a:solidFill>
                  <a:schemeClr val="tx1"/>
                </a:solidFill>
              </a:rPr>
              <a:t>, Юн </a:t>
            </a:r>
            <a:r>
              <a:rPr lang="ru-RU" sz="2000" b="1" dirty="0" smtClean="0">
                <a:solidFill>
                  <a:schemeClr val="tx1"/>
                </a:solidFill>
              </a:rPr>
              <a:t>А.Я., </a:t>
            </a:r>
            <a:r>
              <a:rPr lang="ru-RU" sz="2000" b="1" dirty="0" err="1" smtClean="0">
                <a:solidFill>
                  <a:schemeClr val="tx1"/>
                </a:solidFill>
              </a:rPr>
              <a:t>Петряшев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С.О., </a:t>
            </a:r>
            <a:r>
              <a:rPr lang="ru-RU" sz="2000" b="1" dirty="0" err="1" smtClean="0">
                <a:solidFill>
                  <a:schemeClr val="tx1"/>
                </a:solidFill>
              </a:rPr>
              <a:t>Петряшев</a:t>
            </a:r>
            <a:r>
              <a:rPr lang="ru-RU" sz="2000" b="1" dirty="0" smtClean="0">
                <a:solidFill>
                  <a:schemeClr val="tx1"/>
                </a:solidFill>
              </a:rPr>
              <a:t> Н.О.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ЦИСС ЦНИИСК им. В. А. Кучеренко.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2913" t="12336" r="7785" b="7612"/>
          <a:stretch>
            <a:fillRect/>
          </a:stretch>
        </p:blipFill>
        <p:spPr bwMode="auto">
          <a:xfrm>
            <a:off x="107504" y="764704"/>
            <a:ext cx="882047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8864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Расчетный спектр ускорений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4"/>
          <p:cNvPicPr>
            <a:picLocks noChangeAspect="1" noChangeArrowheads="1"/>
          </p:cNvPicPr>
          <p:nvPr/>
        </p:nvPicPr>
        <p:blipFill>
          <a:blip r:embed="rId2" cstate="print"/>
          <a:srcRect t="2686" r="4422"/>
          <a:stretch>
            <a:fillRect/>
          </a:stretch>
        </p:blipFill>
        <p:spPr bwMode="auto">
          <a:xfrm>
            <a:off x="0" y="1412776"/>
            <a:ext cx="3886200" cy="2762250"/>
          </a:xfrm>
          <a:prstGeom prst="rect">
            <a:avLst/>
          </a:prstGeom>
          <a:noFill/>
        </p:spPr>
      </p:pic>
      <p:pic>
        <p:nvPicPr>
          <p:cNvPr id="45057" name="Рисунок 13" descr="untitled"/>
          <p:cNvPicPr>
            <a:picLocks noChangeAspect="1" noChangeArrowheads="1"/>
          </p:cNvPicPr>
          <p:nvPr/>
        </p:nvPicPr>
        <p:blipFill>
          <a:blip r:embed="rId3" cstate="print"/>
          <a:srcRect l="6895" t="4790" r="8440" b="3593"/>
          <a:stretch>
            <a:fillRect/>
          </a:stretch>
        </p:blipFill>
        <p:spPr bwMode="auto">
          <a:xfrm>
            <a:off x="3995936" y="1412776"/>
            <a:ext cx="5038725" cy="291465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69461" y="5624372"/>
            <a:ext cx="77951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Ф1000 - резинометаллическая опора производства Китай, испытания проходили в Японии.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4371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Экспериментальная диаграмма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45091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 Диаграмма, полученная расчетным путем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265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Зависимость Нагрузка-Перемещение для резинометаллической опоры ф1000 при напряжении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10 МПа при циклической нагрузке 50%-250% от проектной.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6"/>
          <p:cNvSpPr txBox="1">
            <a:spLocks/>
          </p:cNvSpPr>
          <p:nvPr/>
        </p:nvSpPr>
        <p:spPr>
          <a:xfrm>
            <a:off x="323528" y="0"/>
            <a:ext cx="8501122" cy="654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Исходные воздействия.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548680"/>
          <a:ext cx="8928991" cy="6110442"/>
        </p:xfrm>
        <a:graphic>
          <a:graphicData uri="http://schemas.openxmlformats.org/drawingml/2006/table">
            <a:tbl>
              <a:tblPr/>
              <a:tblGrid>
                <a:gridCol w="1728192"/>
                <a:gridCol w="1584176"/>
                <a:gridCol w="1104678"/>
                <a:gridCol w="1271586"/>
                <a:gridCol w="2376264"/>
                <a:gridCol w="864095"/>
              </a:tblGrid>
              <a:tr h="65748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Землетрясение, дата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Магнитуда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эпицентр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Длитель-ность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сек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Максимальное ускорение, см/с2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Шаг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записи, с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3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Бухарест (Румыния)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04.03.1977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Buch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7.2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217.5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Buch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км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177.5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3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Газли (Узбекистан)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17.05.1976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Gazl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Gazl90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км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3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Эль Центро (США)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18.05.1940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Elcn00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341.7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Elcn90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км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210.1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3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Акита (Япония)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16.06.1964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Akit00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Akit90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190 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км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3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Нортридж (США)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.19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NOR_S00E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713.1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NOR_S90W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503.4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153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Япония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11.03.2011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IBR016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IBR0161103111446EW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516.8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IBR0161103111446NS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338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км</a:t>
                      </a: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469.7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50" marR="4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7" name="Рисунок 12" descr="buch00"/>
          <p:cNvPicPr>
            <a:picLocks noChangeAspect="1" noChangeArrowheads="1"/>
          </p:cNvPicPr>
          <p:nvPr/>
        </p:nvPicPr>
        <p:blipFill>
          <a:blip r:embed="rId2" cstate="print"/>
          <a:srcRect l="6895" t="2100" r="8124" b="2869"/>
          <a:stretch>
            <a:fillRect/>
          </a:stretch>
        </p:blipFill>
        <p:spPr bwMode="auto">
          <a:xfrm>
            <a:off x="251520" y="188640"/>
            <a:ext cx="4139952" cy="2736304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3528" y="2852936"/>
            <a:ext cx="43914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(вверху) и модифицированные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сигналы (внизу) для разных типоразмеров РМО.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Одномассовая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 Землетрясение Бухарест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6" name="Рисунок 5" descr="spec_buch00"/>
          <p:cNvPicPr>
            <a:picLocks noChangeAspect="1" noChangeArrowheads="1"/>
          </p:cNvPicPr>
          <p:nvPr/>
        </p:nvPicPr>
        <p:blipFill>
          <a:blip r:embed="rId3" cstate="print"/>
          <a:srcRect l="7697" t="4790" r="3152" b="3293"/>
          <a:stretch>
            <a:fillRect/>
          </a:stretch>
        </p:blipFill>
        <p:spPr bwMode="auto">
          <a:xfrm>
            <a:off x="1259632" y="3645024"/>
            <a:ext cx="6768752" cy="2357918"/>
          </a:xfrm>
          <a:prstGeom prst="rect">
            <a:avLst/>
          </a:prstGeom>
          <a:noFill/>
        </p:spPr>
      </p:pic>
      <p:pic>
        <p:nvPicPr>
          <p:cNvPr id="50185" name="Рисунок 1" descr="gis_buch00"/>
          <p:cNvPicPr>
            <a:picLocks noChangeAspect="1" noChangeArrowheads="1"/>
          </p:cNvPicPr>
          <p:nvPr/>
        </p:nvPicPr>
        <p:blipFill>
          <a:blip r:embed="rId4" cstate="print"/>
          <a:srcRect l="6895" t="4790" r="8124" b="2994"/>
          <a:stretch>
            <a:fillRect/>
          </a:stretch>
        </p:blipFill>
        <p:spPr bwMode="auto">
          <a:xfrm>
            <a:off x="4644008" y="260648"/>
            <a:ext cx="4328170" cy="2515238"/>
          </a:xfrm>
          <a:prstGeom prst="rect">
            <a:avLst/>
          </a:prstGeom>
          <a:noFill/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259632" y="6021288"/>
            <a:ext cx="73448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(слева) и спектры реакции модифицированных сигналов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(справа) для разных типоразмеров РМО. Землетрясение Бухарест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004048" y="2852936"/>
            <a:ext cx="4039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Диаграммы зависимости «Ускорение- Перемещение»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Землетрясение Бухарест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7" descr="spec_gazl00"/>
          <p:cNvPicPr>
            <a:picLocks noChangeAspect="1" noChangeArrowheads="1"/>
          </p:cNvPicPr>
          <p:nvPr/>
        </p:nvPicPr>
        <p:blipFill>
          <a:blip r:embed="rId2" cstate="print"/>
          <a:srcRect l="6573" t="5090" r="2831" b="3893"/>
          <a:stretch>
            <a:fillRect/>
          </a:stretch>
        </p:blipFill>
        <p:spPr bwMode="auto">
          <a:xfrm>
            <a:off x="1835696" y="3573016"/>
            <a:ext cx="5381625" cy="2520280"/>
          </a:xfrm>
          <a:prstGeom prst="rect">
            <a:avLst/>
          </a:prstGeom>
          <a:noFill/>
        </p:spPr>
      </p:pic>
      <p:pic>
        <p:nvPicPr>
          <p:cNvPr id="49153" name="Рисунок 2" descr="gis_gazl00"/>
          <p:cNvPicPr>
            <a:picLocks noChangeAspect="1" noChangeArrowheads="1"/>
          </p:cNvPicPr>
          <p:nvPr/>
        </p:nvPicPr>
        <p:blipFill>
          <a:blip r:embed="rId3" cstate="print"/>
          <a:srcRect l="6895" t="4790" r="7162" b="3893"/>
          <a:stretch>
            <a:fillRect/>
          </a:stretch>
        </p:blipFill>
        <p:spPr bwMode="auto">
          <a:xfrm>
            <a:off x="5076056" y="116632"/>
            <a:ext cx="3881264" cy="2208555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123728" y="6119336"/>
            <a:ext cx="51845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(слева) и спектры реакции модифицированных сигналов (справа). Землетрясение в г.Газли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111552" y="2348880"/>
            <a:ext cx="4032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Диаграммы зависимости «Ускорение- Перемещение» в верхней части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сейсмоопоры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для разных типоразмеров РМО. Землетрясение в г.Газли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8" name="Рисунок 11" descr="gazl00"/>
          <p:cNvPicPr>
            <a:picLocks noChangeAspect="1" noChangeArrowheads="1"/>
          </p:cNvPicPr>
          <p:nvPr/>
        </p:nvPicPr>
        <p:blipFill>
          <a:blip r:embed="rId4" cstate="print"/>
          <a:srcRect l="6573" t="2698" r="8124" b="3766"/>
          <a:stretch>
            <a:fillRect/>
          </a:stretch>
        </p:blipFill>
        <p:spPr bwMode="auto">
          <a:xfrm>
            <a:off x="179512" y="116632"/>
            <a:ext cx="4716016" cy="2765784"/>
          </a:xfrm>
          <a:prstGeom prst="rect">
            <a:avLst/>
          </a:prstGeom>
          <a:noFill/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79512" y="2852936"/>
            <a:ext cx="4860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(вверху) и модифицированные сигналы (внизу) для разных типоразмеров РМО. Землетрясение в г.Газли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Рисунок 1" descr="jap00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624736" cy="2160240"/>
          </a:xfrm>
          <a:prstGeom prst="rect">
            <a:avLst/>
          </a:prstGeom>
          <a:noFill/>
        </p:spPr>
      </p:pic>
      <p:pic>
        <p:nvPicPr>
          <p:cNvPr id="48131" name="Рисунок 2" descr="jap00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6552728" cy="1377712"/>
          </a:xfrm>
          <a:prstGeom prst="rect">
            <a:avLst/>
          </a:prstGeom>
          <a:noFill/>
        </p:spPr>
      </p:pic>
      <p:pic>
        <p:nvPicPr>
          <p:cNvPr id="48130" name="Рисунок 3" descr="jap00_7"/>
          <p:cNvPicPr>
            <a:picLocks noChangeAspect="1" noChangeArrowheads="1"/>
          </p:cNvPicPr>
          <p:nvPr/>
        </p:nvPicPr>
        <p:blipFill>
          <a:blip r:embed="rId4" cstate="print"/>
          <a:srcRect t="50137"/>
          <a:stretch>
            <a:fillRect/>
          </a:stretch>
        </p:blipFill>
        <p:spPr bwMode="auto">
          <a:xfrm>
            <a:off x="1475656" y="4941168"/>
            <a:ext cx="6480720" cy="1406987"/>
          </a:xfrm>
          <a:prstGeom prst="rect">
            <a:avLst/>
          </a:prstGeom>
          <a:noFill/>
        </p:spPr>
      </p:pic>
      <p:pic>
        <p:nvPicPr>
          <p:cNvPr id="48129" name="Рисунок 4" descr="jap00_9"/>
          <p:cNvPicPr>
            <a:picLocks noChangeAspect="1" noChangeArrowheads="1"/>
          </p:cNvPicPr>
          <p:nvPr/>
        </p:nvPicPr>
        <p:blipFill>
          <a:blip r:embed="rId5" cstate="print"/>
          <a:srcRect t="49863"/>
          <a:stretch>
            <a:fillRect/>
          </a:stretch>
        </p:blipFill>
        <p:spPr bwMode="auto">
          <a:xfrm>
            <a:off x="1403648" y="2204864"/>
            <a:ext cx="6588224" cy="1307356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566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740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(вверху) и модифицированные сигналы (внизу) для разных типоразмеров РМО.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Землетрясение в Японии 11.03.2011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5" descr="spec_j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120680" cy="2964429"/>
          </a:xfrm>
          <a:prstGeom prst="rect">
            <a:avLst/>
          </a:prstGeom>
          <a:noFill/>
        </p:spPr>
      </p:pic>
      <p:pic>
        <p:nvPicPr>
          <p:cNvPr id="47105" name="Рисунок 6" descr="gis_jap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752528" cy="2730987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5536" y="3140968"/>
            <a:ext cx="80338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(слева) и спектры реакции модифицированных сигналов (справа)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для разных типоразмеров РМО. Землетрясение в Японии 11.03.2011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58072" y="6396335"/>
            <a:ext cx="6385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Диаграммы зависимости «Ускорение- Перемещение» для разных типоразмеров РМО.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Землетрясение в Японии 11.03.2011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Рисунок 28" descr="mod_buch00.bmp"/>
          <p:cNvPicPr>
            <a:picLocks noChangeAspect="1" noChangeArrowheads="1"/>
          </p:cNvPicPr>
          <p:nvPr/>
        </p:nvPicPr>
        <p:blipFill>
          <a:blip r:embed="rId2" cstate="print"/>
          <a:srcRect l="5132" r="6522" b="4993"/>
          <a:stretch>
            <a:fillRect/>
          </a:stretch>
        </p:blipFill>
        <p:spPr bwMode="auto">
          <a:xfrm>
            <a:off x="107504" y="0"/>
            <a:ext cx="4320480" cy="3236432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07504" y="3397642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(вверху) и модифицированные сигналы (внизу) для разных типоразмеров РМО.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Двухмассовая система. Землетрясение в г.Бухарест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29" descr="sp_mod_buch00.bmp"/>
          <p:cNvPicPr>
            <a:picLocks noChangeAspect="1" noChangeArrowheads="1"/>
          </p:cNvPicPr>
          <p:nvPr/>
        </p:nvPicPr>
        <p:blipFill>
          <a:blip r:embed="rId3" cstate="print"/>
          <a:srcRect l="7056" t="4843" r="6927" b="4530"/>
          <a:stretch>
            <a:fillRect/>
          </a:stretch>
        </p:blipFill>
        <p:spPr bwMode="auto">
          <a:xfrm>
            <a:off x="4427983" y="260648"/>
            <a:ext cx="4586585" cy="2664296"/>
          </a:xfrm>
          <a:prstGeom prst="rect">
            <a:avLst/>
          </a:prstGeom>
          <a:noFill/>
        </p:spPr>
      </p:pic>
      <p:pic>
        <p:nvPicPr>
          <p:cNvPr id="10" name="Рисунок 30" descr="gisterez_mod_buch00.bmp"/>
          <p:cNvPicPr>
            <a:picLocks noChangeAspect="1" noChangeArrowheads="1"/>
          </p:cNvPicPr>
          <p:nvPr/>
        </p:nvPicPr>
        <p:blipFill>
          <a:blip r:embed="rId4" cstate="print"/>
          <a:srcRect l="6253" t="4843" r="7083" b="4530"/>
          <a:stretch>
            <a:fillRect/>
          </a:stretch>
        </p:blipFill>
        <p:spPr bwMode="auto">
          <a:xfrm>
            <a:off x="323528" y="4005064"/>
            <a:ext cx="3753761" cy="2726854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04048" y="3068960"/>
            <a:ext cx="37444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(слева) и спектры реакции модифицированных сигналов (справа) для разных типоразмеров РМО. Землетрясение в г.Бухарест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Двухмассовая система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95936" y="5033501"/>
            <a:ext cx="3816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Диаграммы зависимости «Ускорение- Перемещение» в верхней части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сейсмоопоры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для разных типоразмеров РМО. Землетрясение в г.Бухарест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Двухмассовая система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Рисунок 31" descr="mod_gazl00.bmp"/>
          <p:cNvPicPr>
            <a:picLocks noChangeAspect="1" noChangeArrowheads="1"/>
          </p:cNvPicPr>
          <p:nvPr/>
        </p:nvPicPr>
        <p:blipFill>
          <a:blip r:embed="rId2" cstate="print"/>
          <a:srcRect l="6573" t="3690" r="8044" b="4762"/>
          <a:stretch>
            <a:fillRect/>
          </a:stretch>
        </p:blipFill>
        <p:spPr bwMode="auto">
          <a:xfrm>
            <a:off x="0" y="0"/>
            <a:ext cx="4139952" cy="3089400"/>
          </a:xfrm>
          <a:prstGeom prst="rect">
            <a:avLst/>
          </a:prstGeom>
          <a:noFill/>
        </p:spPr>
      </p:pic>
      <p:pic>
        <p:nvPicPr>
          <p:cNvPr id="63490" name="Рисунок 32" descr="sp_mod_gazl00.bmp"/>
          <p:cNvPicPr>
            <a:picLocks noChangeAspect="1" noChangeArrowheads="1"/>
          </p:cNvPicPr>
          <p:nvPr/>
        </p:nvPicPr>
        <p:blipFill>
          <a:blip r:embed="rId3" cstate="print"/>
          <a:srcRect l="5772" t="4381" r="6444" b="5223"/>
          <a:stretch>
            <a:fillRect/>
          </a:stretch>
        </p:blipFill>
        <p:spPr bwMode="auto">
          <a:xfrm>
            <a:off x="4211960" y="188640"/>
            <a:ext cx="4798808" cy="2592288"/>
          </a:xfrm>
          <a:prstGeom prst="rect">
            <a:avLst/>
          </a:prstGeom>
          <a:noFill/>
        </p:spPr>
      </p:pic>
      <p:pic>
        <p:nvPicPr>
          <p:cNvPr id="63489" name="Рисунок 33" descr="gisterez_mod_gazl00.bmp"/>
          <p:cNvPicPr>
            <a:picLocks noChangeAspect="1" noChangeArrowheads="1"/>
          </p:cNvPicPr>
          <p:nvPr/>
        </p:nvPicPr>
        <p:blipFill>
          <a:blip r:embed="rId4" cstate="print"/>
          <a:srcRect l="5933" t="5304" r="7404" b="3841"/>
          <a:stretch>
            <a:fillRect/>
          </a:stretch>
        </p:blipFill>
        <p:spPr bwMode="auto">
          <a:xfrm>
            <a:off x="179512" y="3789040"/>
            <a:ext cx="3965401" cy="2887926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068960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(вверху) и модифицированные сигналы (внизу) для разных типоразмеров РМО. Двухмассовая система. Землетрясение в г.Газли.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932040" y="2924944"/>
            <a:ext cx="38874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(слева) и спектры реакции модифицированных сигналов (справа) для разных типоразмеров РМО. Землетрясение в г.Газли. Двухмассовая система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283968" y="4941168"/>
            <a:ext cx="3599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Диаграммы зависимости «Ускорение- Перемещение» в верхней части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сейсмоопоры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для разных типоразмеров РМО. Двухмассовая система. Землетрясение в г.Газли.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9" descr="mod_elcn90_oscil.bmp"/>
          <p:cNvPicPr>
            <a:picLocks noChangeAspect="1" noChangeArrowheads="1"/>
          </p:cNvPicPr>
          <p:nvPr/>
        </p:nvPicPr>
        <p:blipFill>
          <a:blip r:embed="rId2" cstate="print"/>
          <a:srcRect l="6093" t="3229" r="7887" b="4762"/>
          <a:stretch>
            <a:fillRect/>
          </a:stretch>
        </p:blipFill>
        <p:spPr bwMode="auto">
          <a:xfrm>
            <a:off x="0" y="1"/>
            <a:ext cx="7020272" cy="3191888"/>
          </a:xfrm>
          <a:prstGeom prst="rect">
            <a:avLst/>
          </a:prstGeom>
          <a:noFill/>
        </p:spPr>
      </p:pic>
      <p:pic>
        <p:nvPicPr>
          <p:cNvPr id="61441" name="Рисунок 10" descr="sp_mod_elcn90_oscil.bmp"/>
          <p:cNvPicPr>
            <a:picLocks noChangeAspect="1" noChangeArrowheads="1"/>
          </p:cNvPicPr>
          <p:nvPr/>
        </p:nvPicPr>
        <p:blipFill>
          <a:blip r:embed="rId3" cstate="print"/>
          <a:srcRect l="6895" t="5069" r="7483" b="4839"/>
          <a:stretch>
            <a:fillRect/>
          </a:stretch>
        </p:blipFill>
        <p:spPr bwMode="auto">
          <a:xfrm>
            <a:off x="395536" y="3645024"/>
            <a:ext cx="5263552" cy="2952328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536" y="3140968"/>
            <a:ext cx="84969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(вверху) и модифицированные сигналы (внизу) для разных характеристик верхней части системы. Землетрясение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г.Эль-Центро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OY.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652120" y="3717032"/>
            <a:ext cx="3203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(слева) и спектры реакции модифицированных сигналов (справа) для разных характеристик верхней части системы. Землетрясение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г.Эль-Центро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OY.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Специалистами </a:t>
            </a:r>
            <a:r>
              <a:rPr lang="ru-RU" dirty="0"/>
              <a:t>Центра Исследования Сейсмостойкого Строительства ЦНИИСК им. Кучеренко был предложен метод расчета зданий с резинометаллическими  опорами на действие сейсмических нагрузок, с использованием модифицированных </a:t>
            </a:r>
            <a:r>
              <a:rPr lang="ru-RU" dirty="0" smtClean="0"/>
              <a:t>спектров ускорений.</a:t>
            </a:r>
          </a:p>
          <a:p>
            <a:pPr algn="just"/>
            <a:r>
              <a:rPr lang="ru-RU" dirty="0" smtClean="0"/>
              <a:t>    Для </a:t>
            </a:r>
            <a:r>
              <a:rPr lang="ru-RU" dirty="0"/>
              <a:t>учета нелинейного характера работы системы </a:t>
            </a:r>
            <a:r>
              <a:rPr lang="ru-RU" dirty="0" err="1"/>
              <a:t>сейсмоизоляции</a:t>
            </a:r>
            <a:r>
              <a:rPr lang="ru-RU" dirty="0"/>
              <a:t>, при определении расчетных значений узловых сейсмических нагрузок используется специально полученный график спектра ускорений. Построение графика спектра ускорений осуществляется в программном «фильтре», написанном на языке </a:t>
            </a:r>
            <a:r>
              <a:rPr lang="en-US" dirty="0"/>
              <a:t>Fortran</a:t>
            </a:r>
            <a:r>
              <a:rPr lang="ru-RU" dirty="0"/>
              <a:t>, на основе анализа региональных особенностей, конструктивных решений и грунтовых условий непосредственно на площадке строительства. При расчете сейсмических нагрузок спектр ускорений задается в расчетный комплекс вместо графика коэффициентов динамичности.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357694"/>
            <a:ext cx="8532440" cy="2161433"/>
          </a:xfrm>
          <a:prstGeom prst="rect">
            <a:avLst/>
          </a:prstGeom>
        </p:spPr>
      </p:pic>
      <p:pic>
        <p:nvPicPr>
          <p:cNvPr id="5" name="Picture 1" descr="H:\сх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45" y="4071942"/>
            <a:ext cx="914894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 descr="buch00"/>
          <p:cNvPicPr>
            <a:picLocks noChangeAspect="1" noChangeArrowheads="1"/>
          </p:cNvPicPr>
          <p:nvPr/>
        </p:nvPicPr>
        <p:blipFill>
          <a:blip r:embed="rId2" cstate="print"/>
          <a:srcRect l="6895" t="2100" r="8124" b="2869"/>
          <a:stretch>
            <a:fillRect/>
          </a:stretch>
        </p:blipFill>
        <p:spPr bwMode="auto">
          <a:xfrm>
            <a:off x="107504" y="188640"/>
            <a:ext cx="4575736" cy="3024336"/>
          </a:xfrm>
          <a:prstGeom prst="rect">
            <a:avLst/>
          </a:prstGeom>
          <a:noFill/>
        </p:spPr>
      </p:pic>
      <p:pic>
        <p:nvPicPr>
          <p:cNvPr id="3" name="Рисунок 28" descr="mod_buch00.bmp"/>
          <p:cNvPicPr>
            <a:picLocks noChangeAspect="1" noChangeArrowheads="1"/>
          </p:cNvPicPr>
          <p:nvPr/>
        </p:nvPicPr>
        <p:blipFill>
          <a:blip r:embed="rId3" cstate="print"/>
          <a:srcRect l="5132" r="6522" b="4993"/>
          <a:stretch>
            <a:fillRect/>
          </a:stretch>
        </p:blipFill>
        <p:spPr bwMode="auto">
          <a:xfrm>
            <a:off x="4823520" y="0"/>
            <a:ext cx="4320480" cy="32364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212976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Исходная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акселерограмма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модифицированные сигналы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разных типоразмеров РМО.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Одно- и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двухмассовая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система. Землетрясение в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г.Бухарест.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29" descr="sp_mod_buch00.bmp"/>
          <p:cNvPicPr>
            <a:picLocks noChangeAspect="1" noChangeArrowheads="1"/>
          </p:cNvPicPr>
          <p:nvPr/>
        </p:nvPicPr>
        <p:blipFill>
          <a:blip r:embed="rId4" cstate="print"/>
          <a:srcRect l="7056" t="4843" r="6927" b="4530"/>
          <a:stretch>
            <a:fillRect/>
          </a:stretch>
        </p:blipFill>
        <p:spPr bwMode="auto">
          <a:xfrm>
            <a:off x="4644008" y="3770510"/>
            <a:ext cx="4370561" cy="2538810"/>
          </a:xfrm>
          <a:prstGeom prst="rect">
            <a:avLst/>
          </a:prstGeom>
          <a:noFill/>
        </p:spPr>
      </p:pic>
      <p:pic>
        <p:nvPicPr>
          <p:cNvPr id="6" name="Рисунок 5" descr="spec_buch00"/>
          <p:cNvPicPr>
            <a:picLocks noChangeAspect="1" noChangeArrowheads="1"/>
          </p:cNvPicPr>
          <p:nvPr/>
        </p:nvPicPr>
        <p:blipFill>
          <a:blip r:embed="rId5" cstate="print"/>
          <a:srcRect l="7697" t="4790" r="3152" b="3293"/>
          <a:stretch>
            <a:fillRect/>
          </a:stretch>
        </p:blipFill>
        <p:spPr bwMode="auto">
          <a:xfrm>
            <a:off x="0" y="3789040"/>
            <a:ext cx="4716016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623731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Спектр реакции исходной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акселерограммы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модифицированных сигналов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для разных типоразмеров РМО. </a:t>
            </a: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Одно-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двухмассовая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система. Землетрясение в г.Бухарест.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05040"/>
            <a:ext cx="9144000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Выводы и анализ результатов: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использовании РМО любого типоразмера происходит сглаживание сигнала, фильтруются высокочастотные колебания. Для низкочастотных землетрясениях при использование РМО с собственными частотами колебаний, близкими к частотам воздействия, происходит усиление сигнала. Наблюдается увеличение максимальных ускорений сигнала и максимального значения спектра реакции (максимальный пик реализуется на более низкой частоте – происходит сдвиг вправо). Это можно наблюдать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Бухаресткого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землетрясения при использовании РМО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небольших размеров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GZY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300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Пиковые значения спектра реакции для высокочастотного землетрясения уменьшаются в разы. Так, для землетрясения в г.Газли (направление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максимальное значение реакции уменьшилось в 4.43 раза (опора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GZY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300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но если сравнивать значения на соответствующих периодах, то значения могут отличаться более, чем в 10 раз. Стоит отметить, что максимальные ускорения для данного землетрясения после модификации через «фильтр» уменьшились в 3,5 раза. Для РМО более высокой размерности изменения еще больше.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увеличением размера РМО снижаются пиковые ускорения, но, в большинстве случаев, увеличиваются максимальные перемещения верха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сейсмоопоры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Данное явление хорошо прослеживается на диаграммах «ускорение-перемещение» (уменьшается относительная жесткость элемента).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РМО больших размеров менее чувствительны к частотному составу исходного землетрясения, так для низкочастотного землетрясения в г. Бухарест или высокочастотного землетрясения в г.Газли происходит значительное уменьшение спектра реакции по сравнению с РМО малой размерности (для низкочастотных землетрясений может быть даже увеличение пика).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6"/>
          <p:cNvSpPr txBox="1">
            <a:spLocks/>
          </p:cNvSpPr>
          <p:nvPr/>
        </p:nvSpPr>
        <p:spPr>
          <a:xfrm>
            <a:off x="285720" y="0"/>
            <a:ext cx="8501122" cy="654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Верификация метода</a:t>
            </a:r>
            <a:r>
              <a:rPr kumimoji="0" lang="ru-RU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57148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Одномассовая</a:t>
            </a:r>
            <a:r>
              <a:rPr lang="ru-RU" sz="2000" dirty="0" smtClean="0"/>
              <a:t> модель.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928671"/>
            <a:ext cx="6858048" cy="185738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2786058"/>
            <a:ext cx="6858048" cy="20772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2976" y="4726468"/>
            <a:ext cx="6858048" cy="21315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Двухмассовая модель.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072362" cy="185738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7072362" cy="197313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24" y="4429132"/>
            <a:ext cx="7072362" cy="19821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Пятимассовая</a:t>
            </a:r>
            <a:r>
              <a:rPr lang="ru-RU" sz="2000" dirty="0" smtClean="0"/>
              <a:t> модель.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858048" cy="197313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2571744"/>
            <a:ext cx="6858048" cy="196861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52" y="4500570"/>
            <a:ext cx="6858048" cy="20455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6"/>
          <p:cNvSpPr txBox="1">
            <a:spLocks/>
          </p:cNvSpPr>
          <p:nvPr/>
        </p:nvSpPr>
        <p:spPr>
          <a:xfrm>
            <a:off x="285720" y="0"/>
            <a:ext cx="8501122" cy="654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расчета.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50006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2"/>
            <a:ext cx="50006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786322"/>
            <a:ext cx="500066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714356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Землетрясение в г. Газли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571480"/>
            <a:ext cx="41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Землетрясение в г. Эл </a:t>
            </a:r>
            <a:r>
              <a:rPr lang="ru-RU" sz="2400" dirty="0" err="1" smtClean="0"/>
              <a:t>Центро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7863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85992"/>
            <a:ext cx="49292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00570"/>
            <a:ext cx="52864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7"/>
            <a:ext cx="4714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8"/>
            <a:ext cx="52149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429132"/>
            <a:ext cx="61436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0694" y="928670"/>
            <a:ext cx="41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Землетрясение в г. </a:t>
            </a:r>
            <a:r>
              <a:rPr lang="ru-RU" sz="2400" dirty="0" err="1" smtClean="0"/>
              <a:t>Акита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14356"/>
            <a:ext cx="835824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В высокочастотной области (область частот выше 0.5-1 Гц) значения спектров реакций, полученных для </a:t>
            </a:r>
            <a:r>
              <a:rPr lang="ru-RU" dirty="0" err="1" smtClean="0"/>
              <a:t>многомассовых</a:t>
            </a:r>
            <a:r>
              <a:rPr lang="ru-RU" dirty="0" smtClean="0"/>
              <a:t> систем, не превосходят значения спектров реакции, полученных для </a:t>
            </a:r>
            <a:r>
              <a:rPr lang="ru-RU" dirty="0" err="1" smtClean="0"/>
              <a:t>одномассового</a:t>
            </a:r>
            <a:r>
              <a:rPr lang="ru-RU" dirty="0" smtClean="0"/>
              <a:t> осциллятора. В низкочастотной области, напротив, значения спектров реакции, </a:t>
            </a:r>
            <a:r>
              <a:rPr lang="ru-RU" dirty="0"/>
              <a:t>полученных для </a:t>
            </a:r>
            <a:r>
              <a:rPr lang="ru-RU" dirty="0" err="1"/>
              <a:t>многомассовых</a:t>
            </a:r>
            <a:r>
              <a:rPr lang="ru-RU" dirty="0"/>
              <a:t> систем, могут иметь более высокие значения.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2) Расхождение </a:t>
            </a:r>
            <a:r>
              <a:rPr lang="ru-RU" dirty="0"/>
              <a:t>результатов, полученных для 2-х и 5-и массовой систем, незначительно. Спектры реакции для </a:t>
            </a:r>
            <a:r>
              <a:rPr lang="ru-RU" dirty="0" err="1"/>
              <a:t>многомассовых</a:t>
            </a:r>
            <a:r>
              <a:rPr lang="ru-RU" dirty="0"/>
              <a:t> систем хорошо </a:t>
            </a:r>
            <a:r>
              <a:rPr lang="ru-RU" dirty="0" err="1"/>
              <a:t>коррелируются</a:t>
            </a:r>
            <a:r>
              <a:rPr lang="ru-RU" dirty="0"/>
              <a:t> между собой. </a:t>
            </a:r>
            <a:r>
              <a:rPr lang="ru-RU" dirty="0" smtClean="0"/>
              <a:t>В случае, когда требуется уточнение результатов с учетом периода колебаний </a:t>
            </a:r>
            <a:r>
              <a:rPr lang="ru-RU" dirty="0" err="1" smtClean="0"/>
              <a:t>надопорной</a:t>
            </a:r>
            <a:r>
              <a:rPr lang="ru-RU" dirty="0" smtClean="0"/>
              <a:t> конструкции, рекомендуется использование модели конструкции в виде 2-х массовой системы (учет жесткости РМО и </a:t>
            </a:r>
            <a:r>
              <a:rPr lang="ru-RU" dirty="0" err="1" smtClean="0"/>
              <a:t>надопорной</a:t>
            </a:r>
            <a:r>
              <a:rPr lang="ru-RU" dirty="0" smtClean="0"/>
              <a:t> конструкции). Данная модель обеспечивает необходимую практическую точность результатов, нет необходимости учитывать большее количество масс (для данной постановки задачи).</a:t>
            </a:r>
          </a:p>
          <a:p>
            <a:endParaRPr lang="ru-RU" dirty="0" smtClean="0"/>
          </a:p>
          <a:p>
            <a:r>
              <a:rPr lang="ru-RU" dirty="0" smtClean="0"/>
              <a:t>3) Поскольку </a:t>
            </a:r>
            <a:r>
              <a:rPr lang="ru-RU" dirty="0" err="1"/>
              <a:t>сейсмоизоляция</a:t>
            </a:r>
            <a:r>
              <a:rPr lang="ru-RU" dirty="0"/>
              <a:t> в виде РМО используется для гашения высокочастотных воздействий, то можно сказать, что расчеты с использованием спектров реакций, полученных  по </a:t>
            </a:r>
            <a:r>
              <a:rPr lang="ru-RU" dirty="0" err="1"/>
              <a:t>одномассовой</a:t>
            </a:r>
            <a:r>
              <a:rPr lang="ru-RU" dirty="0"/>
              <a:t> системе, будут выполнены с некоторым запасом прочности конструкций. Данный тип расчета особенно актуален, когда </a:t>
            </a:r>
            <a:r>
              <a:rPr lang="ru-RU" dirty="0" err="1"/>
              <a:t>надопорная</a:t>
            </a:r>
            <a:r>
              <a:rPr lang="ru-RU" dirty="0"/>
              <a:t> конструкция достаточно жесткая, и ее период колебаний составляет менее 0.5 сек 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311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692692"/>
          <a:ext cx="8712968" cy="5922271"/>
        </p:xfrm>
        <a:graphic>
          <a:graphicData uri="http://schemas.openxmlformats.org/drawingml/2006/table">
            <a:tbl>
              <a:tblPr/>
              <a:tblGrid>
                <a:gridCol w="1389196"/>
                <a:gridCol w="1161607"/>
                <a:gridCol w="1182545"/>
                <a:gridCol w="1245360"/>
                <a:gridCol w="1244450"/>
                <a:gridCol w="1244450"/>
                <a:gridCol w="1245360"/>
              </a:tblGrid>
              <a:tr h="178039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Типы сейссмоопор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Проектная несущая способность при напряжении 15 МПа, кН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Проектные перемещения, мм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Qd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Горизонтальная сила в точке начала пластических деформаций, кН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Начальная горизонтальная жесткость, кН/мм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Kd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Касательная горизонтальная жесткость в пластической стадии, кН/мм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Keq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Секущая жесткость при 100% проектном перемещении, кН/мм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6.01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6.775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0.845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1.135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42.75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9.03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1.665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66.75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10.455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1.925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96.1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11.27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2.075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96.1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13.165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1.645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96.1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15.535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1.945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112.8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19.44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2.975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11500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130.85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22.87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2.855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3.455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03648" y="260648"/>
            <a:ext cx="6183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Характеристики резинометаллических сейсмоопор.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err="1" smtClean="0"/>
              <a:t>Физико</a:t>
            </a:r>
            <a:r>
              <a:rPr lang="ru-RU" sz="2800" b="1" u="sng" dirty="0" smtClean="0"/>
              <a:t> – механические характеристики опор</a:t>
            </a:r>
            <a:endParaRPr lang="ru-RU" sz="28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764704"/>
          <a:ext cx="8856984" cy="5616628"/>
        </p:xfrm>
        <a:graphic>
          <a:graphicData uri="http://schemas.openxmlformats.org/drawingml/2006/table">
            <a:tbl>
              <a:tblPr/>
              <a:tblGrid>
                <a:gridCol w="1798250"/>
                <a:gridCol w="1758433"/>
                <a:gridCol w="1897330"/>
                <a:gridCol w="1833437"/>
                <a:gridCol w="1569534"/>
              </a:tblGrid>
              <a:tr h="131452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Типы 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сейсмоопор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-период </a:t>
                      </a: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сейсмоопоры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упругой стадии, сек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период </a:t>
                      </a: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сейсмоопоры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пластической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стадии, сек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перемещения в точке начала пластических деформаций, см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CD-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коэффициент демпфирования</a:t>
                      </a: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GZY300V5A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0.81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2.2867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0.399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 (или 10%)</a:t>
                      </a: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2.557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0.354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0.887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2.508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0.473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1.028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2.905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0.638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1.184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3.347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0.853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3.666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0.730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1.362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3.85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0.620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3.887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0.580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GZY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1.409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3.988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0.572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671" marR="6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6"/>
          <p:cNvSpPr txBox="1">
            <a:spLocks/>
          </p:cNvSpPr>
          <p:nvPr/>
        </p:nvSpPr>
        <p:spPr>
          <a:xfrm>
            <a:off x="285720" y="188640"/>
            <a:ext cx="8501122" cy="654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Модификация динамического воздействия.</a:t>
            </a: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251520" y="2996952"/>
          <a:ext cx="1196975" cy="685800"/>
        </p:xfrm>
        <a:graphic>
          <a:graphicData uri="http://schemas.openxmlformats.org/presentationml/2006/ole">
            <p:oleObj spid="_x0000_s16401" name="Equation" r:id="rId3" imgW="850531" imgH="482391" progId="">
              <p:embed/>
            </p:oleObj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1619672" y="3068960"/>
          <a:ext cx="1146175" cy="628650"/>
        </p:xfrm>
        <a:graphic>
          <a:graphicData uri="http://schemas.openxmlformats.org/presentationml/2006/ole">
            <p:oleObj spid="_x0000_s16402" name="Equation" r:id="rId4" imgW="876300" imgH="482600" progId="">
              <p:embed/>
            </p:oleObj>
          </a:graphicData>
        </a:graphic>
      </p:graphicFrame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80975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4" name="Object 8"/>
          <p:cNvGraphicFramePr>
            <a:graphicFrameLocks noChangeAspect="1"/>
          </p:cNvGraphicFramePr>
          <p:nvPr/>
        </p:nvGraphicFramePr>
        <p:xfrm>
          <a:off x="285720" y="4000504"/>
          <a:ext cx="1872208" cy="395537"/>
        </p:xfrm>
        <a:graphic>
          <a:graphicData uri="http://schemas.openxmlformats.org/presentationml/2006/ole">
            <p:oleObj spid="_x0000_s16403" name="Equation" r:id="rId5" imgW="812520" imgH="241200" progId="">
              <p:embed/>
            </p:oleObj>
          </a:graphicData>
        </a:graphic>
      </p:graphicFrame>
      <p:sp>
        <p:nvSpPr>
          <p:cNvPr id="55" name="TextBox 28"/>
          <p:cNvSpPr txBox="1">
            <a:spLocks noChangeArrowheads="1"/>
          </p:cNvSpPr>
          <p:nvPr/>
        </p:nvSpPr>
        <p:spPr bwMode="auto">
          <a:xfrm>
            <a:off x="251520" y="2636912"/>
            <a:ext cx="4677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Собственные периоды колебания системы</a:t>
            </a:r>
            <a:r>
              <a:rPr lang="en-US" b="1" dirty="0" smtClean="0">
                <a:latin typeface="Times New Roman" pitchFamily="18" charset="0"/>
              </a:rPr>
              <a:t>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179512" y="2132857"/>
          <a:ext cx="1692696" cy="332262"/>
        </p:xfrm>
        <a:graphic>
          <a:graphicData uri="http://schemas.openxmlformats.org/presentationml/2006/ole">
            <p:oleObj spid="_x0000_s16404" name="Equation" r:id="rId6" imgW="1016000" imgH="203200" progId="">
              <p:embed/>
            </p:oleObj>
          </a:graphicData>
        </a:graphic>
      </p:graphicFrame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9" name="TextBox 35"/>
          <p:cNvSpPr txBox="1">
            <a:spLocks noChangeArrowheads="1"/>
          </p:cNvSpPr>
          <p:nvPr/>
        </p:nvSpPr>
        <p:spPr bwMode="auto">
          <a:xfrm>
            <a:off x="3500430" y="5072074"/>
            <a:ext cx="2030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</a:rPr>
              <a:t>круговая частота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2" name="TextBox 54"/>
          <p:cNvSpPr txBox="1">
            <a:spLocks noChangeArrowheads="1"/>
          </p:cNvSpPr>
          <p:nvPr/>
        </p:nvSpPr>
        <p:spPr bwMode="auto">
          <a:xfrm>
            <a:off x="2915816" y="2924945"/>
            <a:ext cx="5585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W – </a:t>
            </a:r>
            <a:r>
              <a:rPr lang="ru-RU" dirty="0" smtClean="0">
                <a:latin typeface="Times New Roman" pitchFamily="18" charset="0"/>
              </a:rPr>
              <a:t>вес здания; </a:t>
            </a:r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Ku – </a:t>
            </a:r>
            <a:r>
              <a:rPr lang="ru-RU" dirty="0" smtClean="0">
                <a:latin typeface="Times New Roman" pitchFamily="18" charset="0"/>
              </a:rPr>
              <a:t>начальная горизонтальная жесткость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r>
              <a:rPr lang="en-US" dirty="0" err="1" smtClean="0">
                <a:latin typeface="Times New Roman" pitchFamily="18" charset="0"/>
              </a:rPr>
              <a:t>Kd</a:t>
            </a:r>
            <a:r>
              <a:rPr lang="en-US" dirty="0" smtClean="0">
                <a:latin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</a:rPr>
              <a:t>горизонтальная жесткость в пластической стадии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63" name="TextBox 57"/>
          <p:cNvSpPr txBox="1">
            <a:spLocks noChangeArrowheads="1"/>
          </p:cNvSpPr>
          <p:nvPr/>
        </p:nvSpPr>
        <p:spPr bwMode="auto">
          <a:xfrm>
            <a:off x="1944216" y="2132856"/>
            <a:ext cx="4347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затухание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CD – </a:t>
            </a:r>
            <a:r>
              <a:rPr lang="ru-RU" dirty="0" smtClean="0">
                <a:latin typeface="Times New Roman" pitchFamily="18" charset="0"/>
              </a:rPr>
              <a:t>коэффициент затухания.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4" name="Прямоугольник 58"/>
          <p:cNvSpPr>
            <a:spLocks noChangeArrowheads="1"/>
          </p:cNvSpPr>
          <p:nvPr/>
        </p:nvSpPr>
        <p:spPr bwMode="auto">
          <a:xfrm>
            <a:off x="2214546" y="4000504"/>
            <a:ext cx="6092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</a:rPr>
              <a:t>максимальное значение ускорений до начала пластических деформаций в опоре.</a:t>
            </a:r>
            <a:endParaRPr lang="ru-RU" dirty="0">
              <a:latin typeface="Times New Roman" pitchFamily="18" charset="0"/>
            </a:endParaRPr>
          </a:p>
        </p:txBody>
      </p:sp>
      <p:graphicFrame>
        <p:nvGraphicFramePr>
          <p:cNvPr id="65" name="Object 10"/>
          <p:cNvGraphicFramePr>
            <a:graphicFrameLocks noChangeAspect="1"/>
          </p:cNvGraphicFramePr>
          <p:nvPr/>
        </p:nvGraphicFramePr>
        <p:xfrm>
          <a:off x="357158" y="1071546"/>
          <a:ext cx="2951162" cy="371475"/>
        </p:xfrm>
        <a:graphic>
          <a:graphicData uri="http://schemas.openxmlformats.org/presentationml/2006/ole">
            <p:oleObj spid="_x0000_s16405" name="Equation" r:id="rId7" imgW="1815840" imgH="228600" progId="">
              <p:embed/>
            </p:oleObj>
          </a:graphicData>
        </a:graphic>
      </p:graphicFrame>
      <p:graphicFrame>
        <p:nvGraphicFramePr>
          <p:cNvPr id="66" name="Object 68"/>
          <p:cNvGraphicFramePr>
            <a:graphicFrameLocks noChangeAspect="1"/>
          </p:cNvGraphicFramePr>
          <p:nvPr/>
        </p:nvGraphicFramePr>
        <p:xfrm>
          <a:off x="251520" y="5733256"/>
          <a:ext cx="4027487" cy="698500"/>
        </p:xfrm>
        <a:graphic>
          <a:graphicData uri="http://schemas.openxmlformats.org/presentationml/2006/ole">
            <p:oleObj spid="_x0000_s16406" name="Формула" r:id="rId8" imgW="2781000" imgH="482400" progId="Equation.3">
              <p:embed/>
            </p:oleObj>
          </a:graphicData>
        </a:graphic>
      </p:graphicFrame>
      <p:graphicFrame>
        <p:nvGraphicFramePr>
          <p:cNvPr id="68" name="Object 4"/>
          <p:cNvGraphicFramePr>
            <a:graphicFrameLocks noChangeAspect="1"/>
          </p:cNvGraphicFramePr>
          <p:nvPr/>
        </p:nvGraphicFramePr>
        <p:xfrm>
          <a:off x="179512" y="1628800"/>
          <a:ext cx="857250" cy="400050"/>
        </p:xfrm>
        <a:graphic>
          <a:graphicData uri="http://schemas.openxmlformats.org/presentationml/2006/ole">
            <p:oleObj spid="_x0000_s16408" name="Equation" r:id="rId9" imgW="431613" imgH="203112" progId="">
              <p:embed/>
            </p:oleObj>
          </a:graphicData>
        </a:graphic>
      </p:graphicFrame>
      <p:sp>
        <p:nvSpPr>
          <p:cNvPr id="69" name="Прямоугольник 58"/>
          <p:cNvSpPr>
            <a:spLocks noChangeArrowheads="1"/>
          </p:cNvSpPr>
          <p:nvPr/>
        </p:nvSpPr>
        <p:spPr bwMode="auto">
          <a:xfrm>
            <a:off x="1043608" y="1700808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жесткость опоры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10" cstate="print"/>
          <a:srcRect l="9158" t="37354" r="25000" b="40758"/>
          <a:stretch>
            <a:fillRect/>
          </a:stretch>
        </p:blipFill>
        <p:spPr bwMode="auto">
          <a:xfrm>
            <a:off x="3995936" y="836712"/>
            <a:ext cx="5148064" cy="13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Группа 73"/>
          <p:cNvGrpSpPr>
            <a:grpSpLocks/>
          </p:cNvGrpSpPr>
          <p:nvPr/>
        </p:nvGrpSpPr>
        <p:grpSpPr bwMode="auto">
          <a:xfrm>
            <a:off x="3995936" y="1772816"/>
            <a:ext cx="720080" cy="216024"/>
            <a:chOff x="1571604" y="1214422"/>
            <a:chExt cx="1143008" cy="572298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571604" y="1500571"/>
              <a:ext cx="357191" cy="1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16200000" flipH="1">
              <a:off x="1892877" y="1536489"/>
              <a:ext cx="286149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1857755" y="1499778"/>
              <a:ext cx="570708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 flipH="1">
              <a:off x="2071422" y="1286108"/>
              <a:ext cx="357687" cy="2143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2357423" y="1572109"/>
              <a:ext cx="357189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4"/>
          <p:cNvGrpSpPr>
            <a:grpSpLocks/>
          </p:cNvGrpSpPr>
          <p:nvPr/>
        </p:nvGrpSpPr>
        <p:grpSpPr bwMode="auto">
          <a:xfrm>
            <a:off x="7308304" y="1772816"/>
            <a:ext cx="792088" cy="288032"/>
            <a:chOff x="1571604" y="1214422"/>
            <a:chExt cx="1143008" cy="572298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1571604" y="1500571"/>
              <a:ext cx="357189" cy="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16200000" flipH="1">
              <a:off x="1892877" y="1536488"/>
              <a:ext cx="286149" cy="2143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 flipH="1" flipV="1">
              <a:off x="1857753" y="1499778"/>
              <a:ext cx="570709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16200000" flipH="1">
              <a:off x="2071421" y="1286109"/>
              <a:ext cx="357686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2357421" y="1572108"/>
              <a:ext cx="357191" cy="15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35"/>
          <p:cNvSpPr txBox="1">
            <a:spLocks noChangeArrowheads="1"/>
          </p:cNvSpPr>
          <p:nvPr/>
        </p:nvSpPr>
        <p:spPr bwMode="auto">
          <a:xfrm>
            <a:off x="4357686" y="5857892"/>
            <a:ext cx="4318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</a:rPr>
              <a:t>ускорение в уровне верха </a:t>
            </a:r>
            <a:r>
              <a:rPr lang="ru-RU" dirty="0" err="1" smtClean="0">
                <a:latin typeface="Times New Roman" pitchFamily="18" charset="0"/>
              </a:rPr>
              <a:t>сейсмоопоры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graphicFrame>
        <p:nvGraphicFramePr>
          <p:cNvPr id="16409" name="Object 69"/>
          <p:cNvGraphicFramePr>
            <a:graphicFrameLocks noChangeAspect="1"/>
          </p:cNvGraphicFramePr>
          <p:nvPr/>
        </p:nvGraphicFramePr>
        <p:xfrm>
          <a:off x="214282" y="4857760"/>
          <a:ext cx="2962275" cy="771525"/>
        </p:xfrm>
        <a:graphic>
          <a:graphicData uri="http://schemas.openxmlformats.org/presentationml/2006/ole">
            <p:oleObj spid="_x0000_s16409" name="Формула" r:id="rId11" imgW="204444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6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048125" cy="27051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 rot="10800000" flipV="1">
            <a:off x="683568" y="116632"/>
            <a:ext cx="7164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Диаграммы деформирования используемые в программе «фильтре».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 l="5859" t="25635" r="7421" b="17968"/>
          <a:stretch>
            <a:fillRect/>
          </a:stretch>
        </p:blipFill>
        <p:spPr bwMode="auto">
          <a:xfrm>
            <a:off x="4211960" y="908720"/>
            <a:ext cx="47228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960"/>
          <a:stretch>
            <a:fillRect/>
          </a:stretch>
        </p:blipFill>
        <p:spPr bwMode="auto">
          <a:xfrm>
            <a:off x="1835696" y="3717032"/>
            <a:ext cx="54418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357422" y="35716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Принципы моделирования.</a:t>
            </a: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1847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1600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285720" y="121442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Одномассовая</a:t>
            </a:r>
            <a:r>
              <a:rPr lang="ru-RU" sz="2400" dirty="0" smtClean="0"/>
              <a:t> модель.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716016" y="126876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Многомассовая</a:t>
            </a:r>
            <a:r>
              <a:rPr lang="ru-RU" sz="2400" dirty="0" smtClean="0"/>
              <a:t> модель.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 rot="10800000" flipH="1" flipV="1">
            <a:off x="285720" y="3786190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расчете </a:t>
            </a:r>
            <a:r>
              <a:rPr lang="ru-RU" sz="2000" dirty="0" err="1"/>
              <a:t>одномассовой</a:t>
            </a:r>
            <a:r>
              <a:rPr lang="ru-RU" sz="2000" dirty="0"/>
              <a:t> модели жесткость системы описывается диаграммой работы </a:t>
            </a:r>
            <a:r>
              <a:rPr lang="ru-RU" sz="2000" dirty="0" smtClean="0"/>
              <a:t>РМО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214942" y="2143116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/>
              <a:t>многомассовой</a:t>
            </a:r>
            <a:r>
              <a:rPr lang="ru-RU" sz="2000" dirty="0"/>
              <a:t> системе – для </a:t>
            </a:r>
            <a:r>
              <a:rPr lang="ru-RU" sz="2000" dirty="0" err="1"/>
              <a:t>надопорных</a:t>
            </a:r>
            <a:r>
              <a:rPr lang="ru-RU" sz="2000" dirty="0"/>
              <a:t> конструкций принята упругая модель работы, а жесткость нижнего этажа </a:t>
            </a:r>
            <a:r>
              <a:rPr lang="ru-RU" sz="2000" dirty="0" smtClean="0"/>
              <a:t>также </a:t>
            </a:r>
            <a:r>
              <a:rPr lang="ru-RU" sz="2000" dirty="0"/>
              <a:t>описывается диаграммой работы РМО. </a:t>
            </a:r>
          </a:p>
          <a:p>
            <a:r>
              <a:rPr lang="ru-RU" sz="2000" dirty="0"/>
              <a:t>Жесткость </a:t>
            </a:r>
            <a:r>
              <a:rPr lang="ru-RU" sz="2000" dirty="0" err="1"/>
              <a:t>надопорных</a:t>
            </a:r>
            <a:r>
              <a:rPr lang="ru-RU" sz="2000" dirty="0"/>
              <a:t> конструкций была подобрана таким образом, чтобы  периоды собственных колебаний  </a:t>
            </a:r>
            <a:r>
              <a:rPr lang="ru-RU" sz="2000" dirty="0" err="1"/>
              <a:t>двухмассовой</a:t>
            </a:r>
            <a:r>
              <a:rPr lang="ru-RU" sz="2000" dirty="0"/>
              <a:t> и </a:t>
            </a:r>
            <a:r>
              <a:rPr lang="ru-RU" sz="2000" dirty="0" err="1"/>
              <a:t>пятимассовой</a:t>
            </a:r>
            <a:r>
              <a:rPr lang="ru-RU" sz="2000" dirty="0"/>
              <a:t> систем были равны.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8540" t="13504" r="37473" b="19343"/>
          <a:stretch>
            <a:fillRect/>
          </a:stretch>
        </p:blipFill>
        <p:spPr bwMode="auto">
          <a:xfrm>
            <a:off x="323528" y="188640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10165" t="20438" r="36242" b="22263"/>
          <a:stretch>
            <a:fillRect/>
          </a:stretch>
        </p:blipFill>
        <p:spPr bwMode="auto">
          <a:xfrm>
            <a:off x="4499992" y="116632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11400" t="19343" r="36113" b="22628"/>
          <a:stretch>
            <a:fillRect/>
          </a:stretch>
        </p:blipFill>
        <p:spPr bwMode="auto">
          <a:xfrm>
            <a:off x="323528" y="3284984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10370" t="20073" r="36242" b="22628"/>
          <a:stretch>
            <a:fillRect/>
          </a:stretch>
        </p:blipFill>
        <p:spPr bwMode="auto">
          <a:xfrm>
            <a:off x="4499992" y="3356992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371" t="12195" r="7930" b="4573"/>
          <a:stretch>
            <a:fillRect/>
          </a:stretch>
        </p:blipFill>
        <p:spPr bwMode="auto">
          <a:xfrm>
            <a:off x="251520" y="692696"/>
            <a:ext cx="874846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18864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Спектры ускорений исходных акселерограмм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1595</Words>
  <Application>Microsoft Office PowerPoint</Application>
  <PresentationFormat>Экран (4:3)</PresentationFormat>
  <Paragraphs>269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Equation</vt:lpstr>
      <vt:lpstr>Формула</vt:lpstr>
      <vt:lpstr>«Расчет и проектирование конструкций  в среде SCAD Office 21» г. Москва, 23 апреля 2014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РОССИЙСКАЯ НАЦИОНАЛЬНАЯ КОНФЕРЕНЦИЯ ПО СЕЙСМОСТОЙКОМУ СТРОИТЕЛЬСТВУ И СЕЙСМИЧЕСКОМУ РАЙОНИРОВАНИЮ</dc:title>
  <dc:creator>KnDR</dc:creator>
  <cp:lastModifiedBy>Алекс</cp:lastModifiedBy>
  <cp:revision>58</cp:revision>
  <dcterms:created xsi:type="dcterms:W3CDTF">2013-09-10T17:23:45Z</dcterms:created>
  <dcterms:modified xsi:type="dcterms:W3CDTF">2014-04-23T08:55:01Z</dcterms:modified>
</cp:coreProperties>
</file>