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5468" r:id="rId1"/>
    <p:sldMasterId id="2147485505" r:id="rId2"/>
    <p:sldMasterId id="2147485517" r:id="rId3"/>
    <p:sldMasterId id="2147485542" r:id="rId4"/>
  </p:sldMasterIdLst>
  <p:notesMasterIdLst>
    <p:notesMasterId r:id="rId90"/>
  </p:notesMasterIdLst>
  <p:handoutMasterIdLst>
    <p:handoutMasterId r:id="rId91"/>
  </p:handoutMasterIdLst>
  <p:sldIdLst>
    <p:sldId id="555" r:id="rId5"/>
    <p:sldId id="834" r:id="rId6"/>
    <p:sldId id="876" r:id="rId7"/>
    <p:sldId id="877" r:id="rId8"/>
    <p:sldId id="841" r:id="rId9"/>
    <p:sldId id="878" r:id="rId10"/>
    <p:sldId id="835" r:id="rId11"/>
    <p:sldId id="836" r:id="rId12"/>
    <p:sldId id="879" r:id="rId13"/>
    <p:sldId id="842" r:id="rId14"/>
    <p:sldId id="880" r:id="rId15"/>
    <p:sldId id="881" r:id="rId16"/>
    <p:sldId id="837" r:id="rId17"/>
    <p:sldId id="843" r:id="rId18"/>
    <p:sldId id="726" r:id="rId19"/>
    <p:sldId id="882" r:id="rId20"/>
    <p:sldId id="847" r:id="rId21"/>
    <p:sldId id="845" r:id="rId22"/>
    <p:sldId id="846" r:id="rId23"/>
    <p:sldId id="814" r:id="rId24"/>
    <p:sldId id="844" r:id="rId25"/>
    <p:sldId id="761" r:id="rId26"/>
    <p:sldId id="883" r:id="rId27"/>
    <p:sldId id="849" r:id="rId28"/>
    <p:sldId id="850" r:id="rId29"/>
    <p:sldId id="763" r:id="rId30"/>
    <p:sldId id="851" r:id="rId31"/>
    <p:sldId id="764" r:id="rId32"/>
    <p:sldId id="765" r:id="rId33"/>
    <p:sldId id="852" r:id="rId34"/>
    <p:sldId id="853" r:id="rId35"/>
    <p:sldId id="854" r:id="rId36"/>
    <p:sldId id="855" r:id="rId37"/>
    <p:sldId id="803" r:id="rId38"/>
    <p:sldId id="856" r:id="rId39"/>
    <p:sldId id="815" r:id="rId40"/>
    <p:sldId id="818" r:id="rId41"/>
    <p:sldId id="819" r:id="rId42"/>
    <p:sldId id="820" r:id="rId43"/>
    <p:sldId id="821" r:id="rId44"/>
    <p:sldId id="822" r:id="rId45"/>
    <p:sldId id="741" r:id="rId46"/>
    <p:sldId id="886" r:id="rId47"/>
    <p:sldId id="885" r:id="rId48"/>
    <p:sldId id="887" r:id="rId49"/>
    <p:sldId id="833" r:id="rId50"/>
    <p:sldId id="787" r:id="rId51"/>
    <p:sldId id="789" r:id="rId52"/>
    <p:sldId id="712" r:id="rId53"/>
    <p:sldId id="857" r:id="rId54"/>
    <p:sldId id="884" r:id="rId55"/>
    <p:sldId id="806" r:id="rId56"/>
    <p:sldId id="518" r:id="rId57"/>
    <p:sldId id="546" r:id="rId58"/>
    <p:sldId id="785" r:id="rId59"/>
    <p:sldId id="811" r:id="rId60"/>
    <p:sldId id="654" r:id="rId61"/>
    <p:sldId id="792" r:id="rId62"/>
    <p:sldId id="823" r:id="rId63"/>
    <p:sldId id="824" r:id="rId64"/>
    <p:sldId id="825" r:id="rId65"/>
    <p:sldId id="858" r:id="rId66"/>
    <p:sldId id="859" r:id="rId67"/>
    <p:sldId id="860" r:id="rId68"/>
    <p:sldId id="861" r:id="rId69"/>
    <p:sldId id="874" r:id="rId70"/>
    <p:sldId id="875" r:id="rId71"/>
    <p:sldId id="870" r:id="rId72"/>
    <p:sldId id="872" r:id="rId73"/>
    <p:sldId id="827" r:id="rId74"/>
    <p:sldId id="839" r:id="rId75"/>
    <p:sldId id="862" r:id="rId76"/>
    <p:sldId id="873" r:id="rId77"/>
    <p:sldId id="866" r:id="rId78"/>
    <p:sldId id="864" r:id="rId79"/>
    <p:sldId id="867" r:id="rId80"/>
    <p:sldId id="865" r:id="rId81"/>
    <p:sldId id="863" r:id="rId82"/>
    <p:sldId id="868" r:id="rId83"/>
    <p:sldId id="869" r:id="rId84"/>
    <p:sldId id="891" r:id="rId85"/>
    <p:sldId id="890" r:id="rId86"/>
    <p:sldId id="888" r:id="rId87"/>
    <p:sldId id="889" r:id="rId88"/>
    <p:sldId id="840" r:id="rId8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F7D44D-7F96-4CD2-BCCD-C1F9881FB307}">
          <p14:sldIdLst>
            <p14:sldId id="555"/>
            <p14:sldId id="834"/>
            <p14:sldId id="876"/>
            <p14:sldId id="877"/>
            <p14:sldId id="841"/>
            <p14:sldId id="878"/>
            <p14:sldId id="835"/>
            <p14:sldId id="836"/>
            <p14:sldId id="879"/>
            <p14:sldId id="842"/>
            <p14:sldId id="880"/>
            <p14:sldId id="881"/>
            <p14:sldId id="837"/>
            <p14:sldId id="843"/>
            <p14:sldId id="726"/>
            <p14:sldId id="882"/>
            <p14:sldId id="847"/>
            <p14:sldId id="845"/>
            <p14:sldId id="846"/>
            <p14:sldId id="814"/>
            <p14:sldId id="844"/>
            <p14:sldId id="761"/>
            <p14:sldId id="883"/>
            <p14:sldId id="849"/>
            <p14:sldId id="850"/>
            <p14:sldId id="763"/>
            <p14:sldId id="851"/>
            <p14:sldId id="764"/>
            <p14:sldId id="765"/>
            <p14:sldId id="852"/>
            <p14:sldId id="853"/>
            <p14:sldId id="854"/>
            <p14:sldId id="855"/>
            <p14:sldId id="803"/>
            <p14:sldId id="856"/>
            <p14:sldId id="815"/>
            <p14:sldId id="818"/>
            <p14:sldId id="819"/>
            <p14:sldId id="820"/>
            <p14:sldId id="821"/>
            <p14:sldId id="822"/>
            <p14:sldId id="741"/>
            <p14:sldId id="886"/>
            <p14:sldId id="885"/>
            <p14:sldId id="887"/>
            <p14:sldId id="833"/>
            <p14:sldId id="787"/>
            <p14:sldId id="789"/>
            <p14:sldId id="712"/>
            <p14:sldId id="857"/>
            <p14:sldId id="884"/>
            <p14:sldId id="806"/>
            <p14:sldId id="518"/>
            <p14:sldId id="546"/>
            <p14:sldId id="785"/>
            <p14:sldId id="811"/>
            <p14:sldId id="654"/>
            <p14:sldId id="792"/>
            <p14:sldId id="823"/>
            <p14:sldId id="824"/>
            <p14:sldId id="825"/>
            <p14:sldId id="858"/>
            <p14:sldId id="859"/>
            <p14:sldId id="860"/>
            <p14:sldId id="861"/>
            <p14:sldId id="874"/>
            <p14:sldId id="875"/>
            <p14:sldId id="870"/>
            <p14:sldId id="872"/>
            <p14:sldId id="827"/>
            <p14:sldId id="839"/>
            <p14:sldId id="862"/>
            <p14:sldId id="873"/>
            <p14:sldId id="866"/>
            <p14:sldId id="864"/>
            <p14:sldId id="867"/>
            <p14:sldId id="865"/>
            <p14:sldId id="863"/>
            <p14:sldId id="868"/>
            <p14:sldId id="869"/>
            <p14:sldId id="891"/>
            <p14:sldId id="890"/>
            <p14:sldId id="888"/>
            <p14:sldId id="889"/>
            <p14:sldId id="8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66"/>
    <a:srgbClr val="66FFFF"/>
    <a:srgbClr val="0066FF"/>
    <a:srgbClr val="66FF99"/>
    <a:srgbClr val="FF3300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3317" autoAdjust="0"/>
  </p:normalViewPr>
  <p:slideViewPr>
    <p:cSldViewPr>
      <p:cViewPr varScale="1">
        <p:scale>
          <a:sx n="109" d="100"/>
          <a:sy n="109" d="100"/>
        </p:scale>
        <p:origin x="160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jpeg"/><Relationship Id="rId5" Type="http://schemas.openxmlformats.org/officeDocument/2006/relationships/image" Target="../media/image58.wmf"/><Relationship Id="rId4" Type="http://schemas.openxmlformats.org/officeDocument/2006/relationships/image" Target="../media/image52.jpe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СП 20.13330.2016 Нагрузки и воздействия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CE671-3CFB-4DD4-BD90-3CC2A5BCAF27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DA90F-52CA-4297-A250-917B490CF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7851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СП 20.13330.2016 Нагрузки и воздействия</a:t>
            </a:r>
            <a:endParaRPr lang="ru-RU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B506513-F568-4DC0-9830-D1541CD9E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0981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СП 20.13330.2016 Нагрузки и воздействия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85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СП 20.13330.2016 Нагрузки и воздействия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31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charset="0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СП 20.13330.2016 Нагрузки и воздействия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79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3D24DDF-2F53-431A-A1A3-7B52D6B1C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E186-4803-42EE-8D20-2624AF010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2C50F-78B0-4092-901B-9B057618B1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D23FB-A3EE-450A-9F56-B7D69F0EA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37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24DDF-2F53-431A-A1A3-7B52D6B1C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EC517-647E-4105-AB28-9304A1D23A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6C7E8-43A7-434F-A22E-9639621385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26563-E1B7-40EC-BCFF-CBBB197636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9C8176-C78B-4D97-875D-0A08E67B8B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84D60-7575-4015-9DB6-51D93D65E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BA3B3-481E-48AD-8114-D527660285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1D7EC517-647E-4105-AB28-9304A1D23A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A77C-AAF9-4C76-875B-2B83280FF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D864031-464E-4B43-9207-9530B4F777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E186-4803-42EE-8D20-2624AF010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2C50F-78B0-4092-901B-9B057618B1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24DDF-2F53-431A-A1A3-7B52D6B1C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EC517-647E-4105-AB28-9304A1D23A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7EF6C7E8-43A7-434F-A22E-9639621385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26563-E1B7-40EC-BCFF-CBBB197636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9C8176-C78B-4D97-875D-0A08E67B8B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84D60-7575-4015-9DB6-51D93D65E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6C7E8-43A7-434F-A22E-9639621385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BA3B3-481E-48AD-8114-D527660285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A77C-AAF9-4C76-875B-2B83280FF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64031-464E-4B43-9207-9530B4F777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E186-4803-42EE-8D20-2624AF010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2C50F-78B0-4092-901B-9B057618B1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C3D24DDF-2F53-431A-A1A3-7B52D6B1C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D7EC517-647E-4105-AB28-9304A1D23A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EF6C7E8-43A7-434F-A22E-9639621385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AE526563-E1B7-40EC-BCFF-CBBB197636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F09C8176-C78B-4D97-875D-0A08E67B8B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26563-E1B7-40EC-BCFF-CBBB197636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F84D60-7575-4015-9DB6-51D93D65E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A5BA3B3-481E-48AD-8114-D527660285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BD1A77C-AAF9-4C76-875B-2B83280FF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3D864031-464E-4B43-9207-9530B4F777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D85E186-4803-42EE-8D20-2624AF010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D12C50F-78B0-4092-901B-9B057618B1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F09C8176-C78B-4D97-875D-0A08E67B8B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84D60-7575-4015-9DB6-51D93D65E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BA3B3-481E-48AD-8114-D527660285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A77C-AAF9-4C76-875B-2B83280FF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64031-464E-4B43-9207-9530B4F777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44B6FB2-98D0-4877-91A8-4766143E8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  <p:sldLayoutId id="214748548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44B6FB2-98D0-4877-91A8-4766143E8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6" r:id="rId1"/>
    <p:sldLayoutId id="2147485507" r:id="rId2"/>
    <p:sldLayoutId id="2147485508" r:id="rId3"/>
    <p:sldLayoutId id="2147485509" r:id="rId4"/>
    <p:sldLayoutId id="2147485510" r:id="rId5"/>
    <p:sldLayoutId id="2147485511" r:id="rId6"/>
    <p:sldLayoutId id="2147485512" r:id="rId7"/>
    <p:sldLayoutId id="2147485513" r:id="rId8"/>
    <p:sldLayoutId id="2147485514" r:id="rId9"/>
    <p:sldLayoutId id="2147485515" r:id="rId10"/>
    <p:sldLayoutId id="2147485516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44B6FB2-98D0-4877-91A8-4766143E8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518" r:id="rId1"/>
    <p:sldLayoutId id="2147485519" r:id="rId2"/>
    <p:sldLayoutId id="2147485520" r:id="rId3"/>
    <p:sldLayoutId id="2147485521" r:id="rId4"/>
    <p:sldLayoutId id="2147485522" r:id="rId5"/>
    <p:sldLayoutId id="2147485523" r:id="rId6"/>
    <p:sldLayoutId id="2147485524" r:id="rId7"/>
    <p:sldLayoutId id="2147485525" r:id="rId8"/>
    <p:sldLayoutId id="2147485526" r:id="rId9"/>
    <p:sldLayoutId id="2147485527" r:id="rId10"/>
    <p:sldLayoutId id="2147485528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044B6FB2-98D0-4877-91A8-4766143E8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543" r:id="rId1"/>
    <p:sldLayoutId id="2147485544" r:id="rId2"/>
    <p:sldLayoutId id="2147485545" r:id="rId3"/>
    <p:sldLayoutId id="2147485546" r:id="rId4"/>
    <p:sldLayoutId id="2147485547" r:id="rId5"/>
    <p:sldLayoutId id="2147485548" r:id="rId6"/>
    <p:sldLayoutId id="2147485549" r:id="rId7"/>
    <p:sldLayoutId id="2147485550" r:id="rId8"/>
    <p:sldLayoutId id="2147485551" r:id="rId9"/>
    <p:sldLayoutId id="2147485552" r:id="rId10"/>
    <p:sldLayoutId id="214748555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#&#1092;&#1086;&#1088;64"/><Relationship Id="rId2" Type="http://schemas.openxmlformats.org/officeDocument/2006/relationships/hyperlink" Target="#&#1090;62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5.jpeg"/><Relationship Id="rId10" Type="http://schemas.openxmlformats.org/officeDocument/2006/relationships/image" Target="../media/image52.jpeg"/><Relationship Id="rId4" Type="http://schemas.openxmlformats.org/officeDocument/2006/relationships/image" Target="../media/image56.wmf"/><Relationship Id="rId9" Type="http://schemas.openxmlformats.org/officeDocument/2006/relationships/image" Target="../media/image58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#&#1055;&#1088;&#1042;1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2.jpe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5.pn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6.emf"/><Relationship Id="rId4" Type="http://schemas.openxmlformats.org/officeDocument/2006/relationships/oleObject" Target="../embeddings/oleObject12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#&#1055;&#1088;&#1080;&#1083;&#1045;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014900" y="839160"/>
            <a:ext cx="5590514" cy="1301697"/>
          </a:xfrm>
          <a:ln w="15875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2060"/>
                </a:solidFill>
              </a:rPr>
              <a:t>СП </a:t>
            </a:r>
            <a:r>
              <a:rPr lang="ru-RU" altLang="ru-RU" b="1" dirty="0" smtClean="0">
                <a:solidFill>
                  <a:srgbClr val="002060"/>
                </a:solidFill>
              </a:rPr>
              <a:t>20.13330.2016 </a:t>
            </a:r>
            <a:r>
              <a:rPr lang="ru-RU" altLang="ru-RU" b="1" dirty="0">
                <a:solidFill>
                  <a:srgbClr val="002060"/>
                </a:solidFill>
              </a:rPr>
              <a:t>"СНиП 2.01.07-85* Нагрузки и воздействия". </a:t>
            </a:r>
            <a:endParaRPr lang="ru-RU" altLang="ru-RU" b="1" dirty="0" smtClean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altLang="ru-RU" sz="1800" b="1" dirty="0" smtClean="0">
                <a:solidFill>
                  <a:srgbClr val="002060"/>
                </a:solidFill>
              </a:rPr>
              <a:t>Редакция </a:t>
            </a:r>
            <a:r>
              <a:rPr lang="ru-RU" altLang="ru-RU" sz="1800" b="1" dirty="0">
                <a:solidFill>
                  <a:srgbClr val="002060"/>
                </a:solidFill>
              </a:rPr>
              <a:t>утвержденная Приказом Минстроя РФ № 891/</a:t>
            </a:r>
            <a:r>
              <a:rPr lang="ru-RU" altLang="ru-RU" sz="1800" b="1" dirty="0" err="1">
                <a:solidFill>
                  <a:srgbClr val="002060"/>
                </a:solidFill>
              </a:rPr>
              <a:t>кр</a:t>
            </a:r>
            <a:r>
              <a:rPr lang="ru-RU" altLang="ru-RU" sz="1800" b="1" dirty="0">
                <a:solidFill>
                  <a:srgbClr val="002060"/>
                </a:solidFill>
              </a:rPr>
              <a:t>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от </a:t>
            </a:r>
            <a:r>
              <a:rPr lang="ru-RU" altLang="ru-RU" sz="1800" b="1" dirty="0">
                <a:solidFill>
                  <a:srgbClr val="002060"/>
                </a:solidFill>
              </a:rPr>
              <a:t>03.12.2016.</a:t>
            </a:r>
            <a:endParaRPr lang="ru-RU" altLang="ru-RU" sz="1800" b="1" dirty="0" smtClean="0">
              <a:solidFill>
                <a:srgbClr val="002060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32806" y="2185110"/>
            <a:ext cx="5472608" cy="111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buClr>
                <a:srgbClr val="E3E3FF"/>
              </a:buClr>
            </a:pPr>
            <a:r>
              <a:rPr lang="ru-RU" altLang="ru-RU" sz="1400" dirty="0" smtClean="0">
                <a:solidFill>
                  <a:srgbClr val="0066FF"/>
                </a:solidFill>
              </a:rPr>
              <a:t>Попов Н.А., к.т.н., Лебедева </a:t>
            </a:r>
            <a:r>
              <a:rPr lang="ru-RU" altLang="ru-RU" sz="1400" dirty="0">
                <a:solidFill>
                  <a:srgbClr val="0066FF"/>
                </a:solidFill>
              </a:rPr>
              <a:t>И.В., </a:t>
            </a:r>
            <a:r>
              <a:rPr lang="ru-RU" altLang="ru-RU" sz="1400" dirty="0" err="1" smtClean="0">
                <a:solidFill>
                  <a:srgbClr val="0066FF"/>
                </a:solidFill>
              </a:rPr>
              <a:t>к.т.н</a:t>
            </a:r>
            <a:r>
              <a:rPr lang="ru-RU" altLang="ru-RU" sz="1400" dirty="0" smtClean="0">
                <a:solidFill>
                  <a:srgbClr val="0066FF"/>
                </a:solidFill>
              </a:rPr>
              <a:t>, Арутюнян Л.М., </a:t>
            </a:r>
            <a:r>
              <a:rPr lang="ru-RU" altLang="ru-RU" sz="1400" dirty="0" err="1" smtClean="0">
                <a:solidFill>
                  <a:srgbClr val="0066FF"/>
                </a:solidFill>
              </a:rPr>
              <a:t>инж</a:t>
            </a:r>
            <a:r>
              <a:rPr lang="ru-RU" altLang="ru-RU" sz="1400" dirty="0" smtClean="0">
                <a:solidFill>
                  <a:srgbClr val="0066FF"/>
                </a:solidFill>
              </a:rPr>
              <a:t>. </a:t>
            </a:r>
            <a:endParaRPr lang="ru-RU" altLang="ru-RU" sz="1400" dirty="0">
              <a:solidFill>
                <a:srgbClr val="0066FF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 smtClean="0"/>
              <a:t>(АО </a:t>
            </a:r>
            <a:r>
              <a:rPr lang="ru-RU" altLang="ru-RU" sz="1400" dirty="0"/>
              <a:t>"НИЦ "Строительство" </a:t>
            </a:r>
            <a:r>
              <a:rPr lang="ru-RU" altLang="ru-RU" sz="1400" b="1" i="1" dirty="0" smtClean="0"/>
              <a:t>- </a:t>
            </a:r>
            <a:r>
              <a:rPr lang="ru-RU" altLang="ru-RU" sz="1400" dirty="0"/>
              <a:t>ЦНИИСК им. В.А. Кучеренко</a:t>
            </a:r>
            <a:r>
              <a:rPr lang="ru-RU" altLang="ru-RU" sz="1400" dirty="0" smtClean="0"/>
              <a:t>)</a:t>
            </a: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 err="1" smtClean="0">
                <a:solidFill>
                  <a:srgbClr val="0066FF"/>
                </a:solidFill>
              </a:rPr>
              <a:t>Кобышева</a:t>
            </a:r>
            <a:r>
              <a:rPr lang="ru-RU" altLang="ru-RU" sz="1400" dirty="0" smtClean="0">
                <a:solidFill>
                  <a:srgbClr val="0066FF"/>
                </a:solidFill>
              </a:rPr>
              <a:t> Н.В., д-р </a:t>
            </a:r>
            <a:r>
              <a:rPr lang="ru-RU" altLang="ru-RU" sz="1400" dirty="0" err="1" smtClean="0">
                <a:solidFill>
                  <a:srgbClr val="0066FF"/>
                </a:solidFill>
              </a:rPr>
              <a:t>геогр.н</a:t>
            </a:r>
            <a:r>
              <a:rPr lang="ru-RU" altLang="ru-RU" sz="1400" dirty="0" smtClean="0">
                <a:solidFill>
                  <a:srgbClr val="0066FF"/>
                </a:solidFill>
              </a:rPr>
              <a:t>., проф. </a:t>
            </a: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 smtClean="0"/>
              <a:t>(ФГБУ ГГО им. А.И. </a:t>
            </a:r>
            <a:r>
              <a:rPr lang="ru-RU" altLang="ru-RU" sz="1400" dirty="0" err="1" smtClean="0"/>
              <a:t>Воейкова</a:t>
            </a:r>
            <a:r>
              <a:rPr lang="ru-RU" altLang="ru-RU" sz="1400" dirty="0" smtClean="0"/>
              <a:t>)</a:t>
            </a:r>
            <a:endParaRPr lang="ru-RU" altLang="ru-RU" sz="1400" dirty="0"/>
          </a:p>
        </p:txBody>
      </p:sp>
      <p:pic>
        <p:nvPicPr>
          <p:cNvPr id="512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75"/>
            <a:ext cx="3995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463"/>
            <a:ext cx="39957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37" y="5129213"/>
            <a:ext cx="215760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9213"/>
            <a:ext cx="1979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403648" cy="338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97869" cy="346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70" y="3389561"/>
            <a:ext cx="5150454" cy="346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31" y="3400856"/>
            <a:ext cx="4012769" cy="17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86558" y="393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Расчет и проектирование конструкций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    в среде SCAD </a:t>
            </a:r>
            <a:r>
              <a:rPr lang="ru-RU" dirty="0" err="1">
                <a:solidFill>
                  <a:srgbClr val="FF0000"/>
                </a:solidFill>
              </a:rPr>
              <a:t>Office</a:t>
            </a:r>
            <a:r>
              <a:rPr lang="ru-RU" dirty="0">
                <a:solidFill>
                  <a:srgbClr val="FF0000"/>
                </a:solidFill>
              </a:rPr>
              <a:t> 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04088"/>
            <a:ext cx="648072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7 Вес конструкций и грунтов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364" y="1349413"/>
            <a:ext cx="8363272" cy="294896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7.3 При проверке конструкций на устойчивость положения против опрокидывания, </a:t>
            </a:r>
            <a:r>
              <a:rPr lang="ru-RU" dirty="0" smtClean="0"/>
              <a:t>а также </a:t>
            </a:r>
            <a:r>
              <a:rPr lang="ru-RU" dirty="0"/>
              <a:t>в других случаях, когда уменьшение веса конструкций и грунтов может </a:t>
            </a:r>
            <a:r>
              <a:rPr lang="ru-RU" dirty="0" smtClean="0"/>
              <a:t>ухудшить </a:t>
            </a:r>
            <a:r>
              <a:rPr lang="ru-RU" dirty="0"/>
              <a:t>условия работы конструкций, следует произвести расчет, принимая для веса </a:t>
            </a:r>
            <a:r>
              <a:rPr lang="ru-RU" dirty="0" smtClean="0"/>
              <a:t>конструкции </a:t>
            </a:r>
            <a:r>
              <a:rPr lang="ru-RU" dirty="0"/>
              <a:t>или ее части коэффициент надежности по нагрузке </a:t>
            </a:r>
            <a:r>
              <a:rPr lang="ru-RU" dirty="0" smtClean="0">
                <a:sym typeface="Symbol"/>
              </a:rPr>
              <a:t></a:t>
            </a:r>
            <a:r>
              <a:rPr lang="ru-RU" i="1" baseline="-25000" dirty="0" smtClean="0"/>
              <a:t>f</a:t>
            </a:r>
            <a:r>
              <a:rPr lang="ru-RU" i="1" dirty="0" smtClean="0"/>
              <a:t> </a:t>
            </a:r>
            <a:r>
              <a:rPr lang="ru-RU" dirty="0"/>
              <a:t>= 0,9, если иное </a:t>
            </a:r>
            <a:r>
              <a:rPr lang="ru-RU" dirty="0" smtClean="0"/>
              <a:t>значение </a:t>
            </a:r>
            <a:r>
              <a:rPr lang="ru-RU" dirty="0"/>
              <a:t>не указано в нормах </a:t>
            </a:r>
            <a:r>
              <a:rPr lang="ru-RU" dirty="0" smtClean="0"/>
              <a:t> проектирования </a:t>
            </a:r>
            <a:r>
              <a:rPr lang="ru-RU" dirty="0"/>
              <a:t>этих конструкций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>
                <a:solidFill>
                  <a:srgbClr val="0066FF"/>
                </a:solidFill>
              </a:rPr>
              <a:t>При этом следует учесть также случай пониженных значений </a:t>
            </a:r>
            <a:r>
              <a:rPr lang="ru-RU" dirty="0" smtClean="0">
                <a:solidFill>
                  <a:srgbClr val="0066FF"/>
                </a:solidFill>
              </a:rPr>
              <a:t>кратковременных нагрузок</a:t>
            </a:r>
            <a:r>
              <a:rPr lang="ru-RU" dirty="0">
                <a:solidFill>
                  <a:srgbClr val="0066FF"/>
                </a:solidFill>
              </a:rPr>
              <a:t>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71950" y="4437112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56021" y="5229200"/>
            <a:ext cx="8074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7.3 Для металлических конструкций, в которых усилия от собственного веса превышают 50 % общих усилий, следует принимать </a:t>
            </a:r>
            <a:r>
              <a:rPr lang="ru-RU" dirty="0">
                <a:sym typeface="Symbol"/>
              </a:rPr>
              <a:t></a:t>
            </a:r>
            <a:r>
              <a:rPr lang="ru-RU" i="1" baseline="-25000" dirty="0"/>
              <a:t>f </a:t>
            </a:r>
            <a:r>
              <a:rPr lang="ru-RU" i="1" baseline="-25000" dirty="0" smtClean="0"/>
              <a:t> </a:t>
            </a:r>
            <a:r>
              <a:rPr lang="ru-RU" dirty="0" smtClean="0"/>
              <a:t>= </a:t>
            </a:r>
            <a:r>
              <a:rPr lang="ru-RU" dirty="0"/>
              <a:t>1,1</a:t>
            </a:r>
            <a:r>
              <a:rPr lang="ru-RU" dirty="0" smtClean="0"/>
              <a:t>.</a:t>
            </a:r>
          </a:p>
          <a:p>
            <a:r>
              <a:rPr lang="ru-RU" dirty="0" smtClean="0"/>
              <a:t>		</a:t>
            </a:r>
            <a:r>
              <a:rPr lang="ru-RU" dirty="0" smtClean="0">
                <a:solidFill>
                  <a:srgbClr val="FF0000"/>
                </a:solidFill>
              </a:rPr>
              <a:t>Данный пункт исключен.</a:t>
            </a:r>
          </a:p>
          <a:p>
            <a:endParaRPr lang="ru-RU" dirty="0"/>
          </a:p>
          <a:p>
            <a:r>
              <a:rPr lang="ru-RU" dirty="0" smtClean="0"/>
              <a:t>7.4 …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1692" y="4721129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3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8 Нагрузки от оборудования, людей, животных, складируемых </a:t>
            </a:r>
            <a:r>
              <a:rPr lang="ru-RU" sz="2400" dirty="0" smtClean="0"/>
              <a:t> </a:t>
            </a:r>
            <a:r>
              <a:rPr lang="ru-RU" sz="2400" dirty="0"/>
              <a:t>материалов и изделий, </a:t>
            </a:r>
            <a:r>
              <a:rPr lang="ru-RU" sz="2400" dirty="0">
                <a:solidFill>
                  <a:srgbClr val="0066FF"/>
                </a:solidFill>
              </a:rPr>
              <a:t>транспортных средств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1772816"/>
            <a:ext cx="8712968" cy="2448272"/>
          </a:xfrm>
        </p:spPr>
        <p:txBody>
          <a:bodyPr>
            <a:normAutofit/>
          </a:bodyPr>
          <a:lstStyle/>
          <a:p>
            <a:r>
              <a:rPr lang="ru-RU" sz="2000" dirty="0"/>
              <a:t>8.2.3 Пониженные нормативные значения равномерно распределенных </a:t>
            </a:r>
            <a:r>
              <a:rPr lang="ru-RU" sz="2000" dirty="0" smtClean="0"/>
              <a:t>кратковременных </a:t>
            </a:r>
            <a:r>
              <a:rPr lang="ru-RU" sz="2000" dirty="0"/>
              <a:t>нагрузок</a:t>
            </a:r>
            <a:r>
              <a:rPr lang="ru-RU" sz="2000" dirty="0">
                <a:solidFill>
                  <a:srgbClr val="0066FF"/>
                </a:solidFill>
              </a:rPr>
              <a:t>, указанных в позициях </a:t>
            </a:r>
            <a:r>
              <a:rPr lang="ru-RU" sz="2000" dirty="0" smtClean="0">
                <a:solidFill>
                  <a:srgbClr val="0066FF"/>
                </a:solidFill>
              </a:rPr>
              <a:t>    1-4</a:t>
            </a:r>
            <a:r>
              <a:rPr lang="ru-RU" sz="2000" dirty="0">
                <a:solidFill>
                  <a:srgbClr val="0066FF"/>
                </a:solidFill>
              </a:rPr>
              <a:t>, 6, 7, 9,а, 9,б, 10, 12-14 </a:t>
            </a:r>
            <a:r>
              <a:rPr lang="ru-RU" sz="2000" dirty="0" smtClean="0">
                <a:solidFill>
                  <a:srgbClr val="0066FF"/>
                </a:solidFill>
              </a:rPr>
              <a:t>определяются умножением </a:t>
            </a:r>
            <a:r>
              <a:rPr lang="ru-RU" sz="2000" dirty="0">
                <a:solidFill>
                  <a:srgbClr val="0066FF"/>
                </a:solidFill>
              </a:rPr>
              <a:t>их нормативных значений на коэффициент 0,35. </a:t>
            </a:r>
            <a:endParaRPr lang="ru-RU" sz="2000" dirty="0" smtClean="0">
              <a:solidFill>
                <a:srgbClr val="0066FF"/>
              </a:solidFill>
            </a:endParaRPr>
          </a:p>
          <a:p>
            <a:r>
              <a:rPr lang="ru-RU" sz="2000" dirty="0" smtClean="0">
                <a:solidFill>
                  <a:srgbClr val="0066FF"/>
                </a:solidFill>
              </a:rPr>
              <a:t>Для </a:t>
            </a:r>
            <a:r>
              <a:rPr lang="ru-RU" sz="2000" dirty="0">
                <a:solidFill>
                  <a:srgbClr val="0066FF"/>
                </a:solidFill>
              </a:rPr>
              <a:t>нагрузок, </a:t>
            </a:r>
            <a:r>
              <a:rPr lang="ru-RU" sz="2000" dirty="0" smtClean="0">
                <a:solidFill>
                  <a:srgbClr val="0066FF"/>
                </a:solidFill>
              </a:rPr>
              <a:t>указанных в </a:t>
            </a:r>
            <a:r>
              <a:rPr lang="ru-RU" sz="2000" dirty="0">
                <a:solidFill>
                  <a:srgbClr val="0066FF"/>
                </a:solidFill>
              </a:rPr>
              <a:t>позициях 5, 8, 9, в и 11 таблицы 8.3, пониженные значения устанавливаются </a:t>
            </a:r>
            <a:r>
              <a:rPr lang="ru-RU" sz="2000" dirty="0" smtClean="0">
                <a:solidFill>
                  <a:srgbClr val="0066FF"/>
                </a:solidFill>
              </a:rPr>
              <a:t>равными их </a:t>
            </a:r>
            <a:r>
              <a:rPr lang="ru-RU" sz="2000" dirty="0">
                <a:solidFill>
                  <a:srgbClr val="0066FF"/>
                </a:solidFill>
              </a:rPr>
              <a:t>нормативным значениям</a:t>
            </a:r>
            <a:r>
              <a:rPr lang="ru-RU" sz="2000" dirty="0" smtClean="0">
                <a:solidFill>
                  <a:srgbClr val="0066FF"/>
                </a:solidFill>
              </a:rPr>
              <a:t>.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927" y="5301208"/>
            <a:ext cx="8261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8.2.3 Пониженные нормативные значения равномерно распределенных нагрузок </a:t>
            </a:r>
            <a:r>
              <a:rPr lang="ru-RU" strike="sngStrike" dirty="0">
                <a:solidFill>
                  <a:srgbClr val="FF3300"/>
                </a:solidFill>
              </a:rPr>
              <a:t>(см. позицию 4) </a:t>
            </a:r>
            <a:r>
              <a:rPr lang="ru-RU" dirty="0"/>
              <a:t>определяются умножением их нормативных значений на коэффициент 0,35. Для нагрузок, указанных в позициях 5, 8, 9, в и 11 таблицы 8.3, пониженные значения не устанавливаются.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71950" y="4437112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61692" y="4721129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8 Нагрузки от оборудования, людей, животных, складируемых </a:t>
            </a:r>
            <a:r>
              <a:rPr lang="ru-RU" sz="2400" dirty="0" smtClean="0"/>
              <a:t> </a:t>
            </a:r>
            <a:r>
              <a:rPr lang="ru-RU" sz="2400" dirty="0"/>
              <a:t>материалов и изделий, </a:t>
            </a:r>
            <a:r>
              <a:rPr lang="ru-RU" sz="2400" dirty="0">
                <a:solidFill>
                  <a:srgbClr val="0066FF"/>
                </a:solidFill>
              </a:rPr>
              <a:t>транспортных средств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29262" y="465313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61692" y="4721129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950" y="1767539"/>
            <a:ext cx="7196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spcBef>
                <a:spcPts val="1200"/>
              </a:spcBef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</a:rPr>
              <a:t>8.3 Сосредоточенные нагрузки и нагрузки на перила</a:t>
            </a:r>
            <a:endParaRPr lang="ru-RU" sz="2000" b="1" i="1" dirty="0">
              <a:effectLst/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0658" y="5090461"/>
            <a:ext cx="8820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8.3.2 Нормативные значения горизонтальных нагрузок на поручни перил лестниц и балконов следует принимать равными, кН/м: а) для жилых зданий, дошкольных учреждений, домов отдыха, санаториев, больниц и других лечебных учреждений – </a:t>
            </a:r>
            <a:r>
              <a:rPr lang="ru-RU" dirty="0">
                <a:solidFill>
                  <a:srgbClr val="CC0066"/>
                </a:solidFill>
              </a:rPr>
              <a:t>0,3</a:t>
            </a:r>
            <a:r>
              <a:rPr lang="ru-RU" dirty="0"/>
              <a:t>; б) для трибун и спортивных залов – 1,5; в) для других зданий и помещений при отсутствии специальных требований – 0,8.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9262" y="2167649"/>
            <a:ext cx="83485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8.3.2 Нормативные значения горизонтальных нагрузок на поручни перил лестниц и балконов следует принимать:</a:t>
            </a:r>
          </a:p>
          <a:p>
            <a:pPr indent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а) для жилых зданий, дошкольных учреждений, домов отдыха, санаториев, больниц и других лечебных учреждений – 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0,5 кН/м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indent="-16319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б) для трибун и спортивных залов – 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1,5 кН/м;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в) для других зданий и помещений – 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0,8 кН/м или по заданию на проектирование.</a:t>
            </a:r>
            <a:endParaRPr lang="ru-RU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3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8 Нагрузки от оборудования, людей, животных, складируемых </a:t>
            </a:r>
            <a:r>
              <a:rPr lang="ru-RU" sz="2400" dirty="0" smtClean="0"/>
              <a:t> </a:t>
            </a:r>
            <a:r>
              <a:rPr lang="ru-RU" sz="2400" dirty="0"/>
              <a:t>материалов и изделий, </a:t>
            </a:r>
            <a:r>
              <a:rPr lang="ru-RU" sz="2400" dirty="0">
                <a:solidFill>
                  <a:srgbClr val="0066FF"/>
                </a:solidFill>
              </a:rPr>
              <a:t>транспортных средств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1772816"/>
            <a:ext cx="8712968" cy="46618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8.4.2 </a:t>
            </a:r>
            <a:r>
              <a:rPr lang="ru-RU" sz="2000" dirty="0"/>
              <a:t>При расчете плит перекрытий на продавливание и в других случаях учета местных воздействий следует учитывать сосредоточенные нагрузки </a:t>
            </a:r>
            <a:r>
              <a:rPr lang="ru-RU" sz="2000" dirty="0">
                <a:solidFill>
                  <a:srgbClr val="0066FF"/>
                </a:solidFill>
              </a:rPr>
              <a:t>величиной 0,5Q</a:t>
            </a:r>
            <a:r>
              <a:rPr lang="ru-RU" sz="2000" baseline="-25000" dirty="0">
                <a:solidFill>
                  <a:srgbClr val="0066FF"/>
                </a:solidFill>
              </a:rPr>
              <a:t>t</a:t>
            </a:r>
            <a:r>
              <a:rPr lang="ru-RU" sz="2000" dirty="0"/>
              <a:t>, приложенные на две квадратные площадки стороной 100 мм для позиций 1 и 2 таблицы 8.4 и 200 мм для позиций 3 и 4 таблицы 8.4, расположенные на расстоянии 1,8 м друг от друга, в наиболее неблагоприятном возможном положении. </a:t>
            </a:r>
            <a:r>
              <a:rPr lang="ru-RU" sz="2000" dirty="0">
                <a:solidFill>
                  <a:srgbClr val="0066FF"/>
                </a:solidFill>
              </a:rPr>
              <a:t>Указанные нагрузки не следует рассматривать одновременно с равномерно распределенной нагрузкой </a:t>
            </a:r>
            <a:r>
              <a:rPr lang="ru-RU" sz="2000" dirty="0" err="1">
                <a:solidFill>
                  <a:srgbClr val="0066FF"/>
                </a:solidFill>
              </a:rPr>
              <a:t>P</a:t>
            </a:r>
            <a:r>
              <a:rPr lang="ru-RU" sz="2000" baseline="-25000" dirty="0" err="1">
                <a:solidFill>
                  <a:srgbClr val="0066FF"/>
                </a:solidFill>
              </a:rPr>
              <a:t>t</a:t>
            </a:r>
            <a:r>
              <a:rPr lang="ru-RU" sz="2000" dirty="0">
                <a:solidFill>
                  <a:srgbClr val="0066FF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0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9 Нагрузки от мостовых и подвесных кранов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dirty="0"/>
              <a:t>9.19 Пониженные значения крановых нагрузок определяются умножением </a:t>
            </a:r>
            <a:r>
              <a:rPr lang="ru-RU" dirty="0" smtClean="0"/>
              <a:t>нормативного </a:t>
            </a:r>
            <a:r>
              <a:rPr lang="ru-RU" dirty="0"/>
              <a:t>значения вертикальной нагрузки от одного крана (см. 9.2) в каждом </a:t>
            </a:r>
            <a:r>
              <a:rPr lang="ru-RU" dirty="0" smtClean="0"/>
              <a:t>пролете здания </a:t>
            </a:r>
            <a:r>
              <a:rPr lang="ru-RU" dirty="0"/>
              <a:t>на коэффициент</a:t>
            </a:r>
            <a:r>
              <a:rPr lang="ru-RU" dirty="0" smtClean="0"/>
              <a:t>:</a:t>
            </a:r>
          </a:p>
          <a:p>
            <a:pPr>
              <a:lnSpc>
                <a:spcPct val="130000"/>
              </a:lnSpc>
            </a:pPr>
            <a:r>
              <a:rPr lang="ru-RU" dirty="0" smtClean="0">
                <a:solidFill>
                  <a:srgbClr val="0066FF"/>
                </a:solidFill>
              </a:rPr>
              <a:t> </a:t>
            </a:r>
            <a:r>
              <a:rPr lang="ru-RU" dirty="0">
                <a:solidFill>
                  <a:srgbClr val="0066FF"/>
                </a:solidFill>
              </a:rPr>
              <a:t>0,4 – для групп режимов работы кранов 1К–3К; </a:t>
            </a:r>
            <a:endParaRPr lang="ru-RU" dirty="0" smtClean="0">
              <a:solidFill>
                <a:srgbClr val="0066FF"/>
              </a:solidFill>
            </a:endParaRPr>
          </a:p>
          <a:p>
            <a:pPr>
              <a:lnSpc>
                <a:spcPct val="130000"/>
              </a:lnSpc>
            </a:pPr>
            <a:r>
              <a:rPr lang="ru-RU" dirty="0" smtClean="0"/>
              <a:t>0,5 </a:t>
            </a:r>
            <a:r>
              <a:rPr lang="ru-RU" dirty="0"/>
              <a:t>– для </a:t>
            </a:r>
            <a:r>
              <a:rPr lang="ru-RU" dirty="0" smtClean="0"/>
              <a:t>групп режимов </a:t>
            </a:r>
            <a:r>
              <a:rPr lang="ru-RU" dirty="0"/>
              <a:t>работы кранов 4К–6К; </a:t>
            </a:r>
            <a:endParaRPr lang="ru-RU" dirty="0" smtClean="0"/>
          </a:p>
          <a:p>
            <a:pPr>
              <a:lnSpc>
                <a:spcPct val="130000"/>
              </a:lnSpc>
            </a:pPr>
            <a:r>
              <a:rPr lang="ru-RU" dirty="0" smtClean="0"/>
              <a:t>0,6 </a:t>
            </a:r>
            <a:r>
              <a:rPr lang="ru-RU" dirty="0"/>
              <a:t>– для группы режима работы кранов 7К; </a:t>
            </a:r>
            <a:endParaRPr lang="ru-RU" dirty="0" smtClean="0"/>
          </a:p>
          <a:p>
            <a:pPr>
              <a:lnSpc>
                <a:spcPct val="130000"/>
              </a:lnSpc>
            </a:pPr>
            <a:r>
              <a:rPr lang="ru-RU" dirty="0" smtClean="0"/>
              <a:t>0,7 </a:t>
            </a:r>
            <a:r>
              <a:rPr lang="ru-RU" dirty="0"/>
              <a:t>– </a:t>
            </a:r>
            <a:r>
              <a:rPr lang="ru-RU" dirty="0" smtClean="0"/>
              <a:t>для группы </a:t>
            </a:r>
            <a:r>
              <a:rPr lang="ru-RU" dirty="0"/>
              <a:t>режима работы кранов 8К. </a:t>
            </a:r>
            <a:endParaRPr lang="ru-RU" dirty="0" smtClean="0"/>
          </a:p>
          <a:p>
            <a:pPr marL="0" indent="0">
              <a:lnSpc>
                <a:spcPct val="130000"/>
              </a:lnSpc>
              <a:buNone/>
            </a:pPr>
            <a:r>
              <a:rPr lang="ru-RU" dirty="0" smtClean="0"/>
              <a:t>Группы </a:t>
            </a:r>
            <a:r>
              <a:rPr lang="ru-RU" dirty="0"/>
              <a:t>режимов работы кранов принимаются </a:t>
            </a:r>
            <a:r>
              <a:rPr lang="ru-RU" dirty="0" smtClean="0"/>
              <a:t>по ГОСТ </a:t>
            </a:r>
            <a:r>
              <a:rPr lang="ru-RU" dirty="0"/>
              <a:t>25546.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78972" y="490562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6148" name="Прямоугольник 1"/>
          <p:cNvSpPr>
            <a:spLocks noChangeArrowheads="1"/>
          </p:cNvSpPr>
          <p:nvPr/>
        </p:nvSpPr>
        <p:spPr bwMode="auto">
          <a:xfrm>
            <a:off x="222833" y="916761"/>
            <a:ext cx="866561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+mn-lt"/>
                <a:cs typeface="Times New Roman" pitchFamily="18" charset="0"/>
              </a:rPr>
              <a:t>10.1 Нормативное значение снеговой нагрузки на горизонтальную проекцию покрытия </a:t>
            </a:r>
          </a:p>
          <a:p>
            <a:pPr eaLnBrk="1" hangingPunct="1"/>
            <a:r>
              <a:rPr lang="ru-RU" altLang="ru-RU" sz="2000" dirty="0">
                <a:solidFill>
                  <a:srgbClr val="002060"/>
                </a:solidFill>
              </a:rPr>
              <a:t> 		</a:t>
            </a:r>
            <a:r>
              <a:rPr lang="ru-RU" altLang="ru-RU" sz="2000" dirty="0" smtClean="0">
                <a:solidFill>
                  <a:srgbClr val="002060"/>
                </a:solidFill>
              </a:rPr>
              <a:t>             </a:t>
            </a:r>
            <a:r>
              <a:rPr lang="en-US" altLang="ru-RU" sz="2000" i="1" dirty="0" smtClean="0">
                <a:solidFill>
                  <a:srgbClr val="0066FF"/>
                </a:solidFill>
                <a:latin typeface="+mn-lt"/>
              </a:rPr>
              <a:t>S</a:t>
            </a:r>
            <a:r>
              <a:rPr lang="ru-RU" altLang="ru-RU" sz="2000" i="1" baseline="-25000" dirty="0">
                <a:solidFill>
                  <a:srgbClr val="0066FF"/>
                </a:solidFill>
                <a:latin typeface="+mn-lt"/>
              </a:rPr>
              <a:t>0</a:t>
            </a:r>
            <a:r>
              <a:rPr lang="ru-RU" altLang="ru-RU" sz="2000" i="1" dirty="0">
                <a:solidFill>
                  <a:srgbClr val="0066FF"/>
                </a:solidFill>
                <a:latin typeface="+mn-lt"/>
              </a:rPr>
              <a:t> = </a:t>
            </a:r>
            <a:r>
              <a:rPr lang="en-US" altLang="ru-RU" sz="2000" i="1" dirty="0" err="1" smtClean="0">
                <a:solidFill>
                  <a:srgbClr val="0066FF"/>
                </a:solidFill>
                <a:latin typeface="+mn-lt"/>
              </a:rPr>
              <a:t>c</a:t>
            </a:r>
            <a:r>
              <a:rPr lang="en-US" altLang="ru-RU" sz="2000" i="1" baseline="-25000" dirty="0" err="1" smtClean="0">
                <a:solidFill>
                  <a:srgbClr val="0066FF"/>
                </a:solidFill>
                <a:latin typeface="+mn-lt"/>
              </a:rPr>
              <a:t>e</a:t>
            </a:r>
            <a:r>
              <a:rPr lang="en-US" altLang="ru-RU" sz="2000" i="1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en-US" altLang="ru-RU" sz="2000" i="1" dirty="0" err="1">
                <a:solidFill>
                  <a:srgbClr val="0066FF"/>
                </a:solidFill>
                <a:latin typeface="+mn-lt"/>
              </a:rPr>
              <a:t>c</a:t>
            </a:r>
            <a:r>
              <a:rPr lang="en-US" altLang="ru-RU" sz="2000" i="1" baseline="-25000" dirty="0" err="1">
                <a:solidFill>
                  <a:srgbClr val="0066FF"/>
                </a:solidFill>
                <a:latin typeface="+mn-lt"/>
              </a:rPr>
              <a:t>t</a:t>
            </a:r>
            <a:r>
              <a:rPr lang="en-US" altLang="ru-RU" sz="2000" i="1" dirty="0">
                <a:solidFill>
                  <a:srgbClr val="0066FF"/>
                </a:solidFill>
                <a:latin typeface="+mn-lt"/>
              </a:rPr>
              <a:t> </a:t>
            </a:r>
            <a:r>
              <a:rPr lang="en-US" altLang="ru-RU" sz="2000" i="1" dirty="0">
                <a:solidFill>
                  <a:srgbClr val="0066FF"/>
                </a:solidFill>
                <a:latin typeface="+mn-lt"/>
                <a:sym typeface="Symbol" pitchFamily="18" charset="2"/>
              </a:rPr>
              <a:t></a:t>
            </a:r>
            <a:r>
              <a:rPr lang="en-US" altLang="ru-RU" sz="2000" i="1" dirty="0">
                <a:solidFill>
                  <a:srgbClr val="0066FF"/>
                </a:solidFill>
                <a:latin typeface="+mn-lt"/>
              </a:rPr>
              <a:t> </a:t>
            </a:r>
            <a:r>
              <a:rPr lang="en-US" altLang="ru-RU" sz="2000" i="1" dirty="0" err="1">
                <a:solidFill>
                  <a:srgbClr val="0066FF"/>
                </a:solidFill>
                <a:latin typeface="+mn-lt"/>
              </a:rPr>
              <a:t>S</a:t>
            </a:r>
            <a:r>
              <a:rPr lang="en-US" altLang="ru-RU" sz="2000" i="1" baseline="-25000" dirty="0" err="1">
                <a:solidFill>
                  <a:srgbClr val="0066FF"/>
                </a:solidFill>
                <a:latin typeface="+mn-lt"/>
              </a:rPr>
              <a:t>g</a:t>
            </a:r>
            <a:r>
              <a:rPr lang="en-US" altLang="ru-RU" sz="2000" i="1" dirty="0">
                <a:solidFill>
                  <a:srgbClr val="0066FF"/>
                </a:solidFill>
                <a:latin typeface="+mn-lt"/>
              </a:rPr>
              <a:t> </a:t>
            </a:r>
            <a:r>
              <a:rPr lang="ru-RU" altLang="ru-RU" sz="2000" i="1" dirty="0">
                <a:solidFill>
                  <a:srgbClr val="0066FF"/>
                </a:solidFill>
                <a:latin typeface="+mn-lt"/>
              </a:rPr>
              <a:t>		</a:t>
            </a:r>
            <a:r>
              <a:rPr lang="ru-RU" altLang="ru-RU" sz="2000" i="1" dirty="0" smtClean="0">
                <a:solidFill>
                  <a:srgbClr val="0066FF"/>
                </a:solidFill>
                <a:latin typeface="+mn-lt"/>
              </a:rPr>
              <a:t>                    (</a:t>
            </a:r>
            <a:r>
              <a:rPr lang="ru-RU" altLang="ru-RU" sz="2000" i="1" dirty="0">
                <a:solidFill>
                  <a:srgbClr val="0066FF"/>
                </a:solidFill>
                <a:latin typeface="+mn-lt"/>
              </a:rPr>
              <a:t>10.1</a:t>
            </a:r>
            <a:r>
              <a:rPr lang="ru-RU" altLang="ru-RU" sz="2000" i="1" dirty="0" smtClean="0">
                <a:solidFill>
                  <a:srgbClr val="0066FF"/>
                </a:solidFill>
                <a:latin typeface="+mn-lt"/>
              </a:rPr>
              <a:t>)</a:t>
            </a:r>
            <a:r>
              <a:rPr lang="ru-RU" altLang="ru-RU" sz="2000" dirty="0" smtClean="0">
                <a:solidFill>
                  <a:srgbClr val="0066FF"/>
                </a:solidFill>
                <a:latin typeface="+mn-lt"/>
              </a:rPr>
              <a:t>,</a:t>
            </a:r>
          </a:p>
          <a:p>
            <a:pPr eaLnBrk="1" hangingPunct="1"/>
            <a:endParaRPr lang="ru-RU" altLang="ru-RU" sz="2000" dirty="0">
              <a:solidFill>
                <a:srgbClr val="002060"/>
              </a:solidFill>
            </a:endParaRPr>
          </a:p>
          <a:p>
            <a:pPr eaLnBrk="1" hangingPunct="1"/>
            <a:r>
              <a:rPr lang="ru-RU" altLang="ru-RU" sz="2000" dirty="0">
                <a:latin typeface="+mn-lt"/>
                <a:cs typeface="Times New Roman" pitchFamily="18" charset="0"/>
              </a:rPr>
              <a:t>где </a:t>
            </a:r>
            <a:r>
              <a:rPr lang="ru-RU" altLang="ru-RU" sz="2000" dirty="0" err="1" smtClean="0">
                <a:latin typeface="+mn-lt"/>
                <a:cs typeface="Times New Roman" pitchFamily="18" charset="0"/>
              </a:rPr>
              <a:t>с</a:t>
            </a:r>
            <a:r>
              <a:rPr lang="ru-RU" altLang="ru-RU" sz="2000" baseline="-25000" dirty="0" err="1" smtClean="0">
                <a:latin typeface="+mn-lt"/>
                <a:cs typeface="Times New Roman" pitchFamily="18" charset="0"/>
              </a:rPr>
              <a:t>e</a:t>
            </a:r>
            <a:r>
              <a:rPr lang="ru-RU" altLang="ru-RU" sz="2000" dirty="0" smtClean="0">
                <a:latin typeface="+mn-lt"/>
                <a:cs typeface="Times New Roman" pitchFamily="18" charset="0"/>
              </a:rPr>
              <a:t>  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– коэффициент, учитывающий снос снега с покрытий зданий под действием ветра или иных факторов, принимаемый в соответствии с </a:t>
            </a:r>
            <a:r>
              <a:rPr lang="ru-RU" altLang="ru-RU" sz="2000" dirty="0" smtClean="0">
                <a:latin typeface="+mn-lt"/>
                <a:cs typeface="Times New Roman" pitchFamily="18" charset="0"/>
              </a:rPr>
              <a:t>10.5-10.9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;</a:t>
            </a:r>
          </a:p>
          <a:p>
            <a:pPr eaLnBrk="1" hangingPunct="1"/>
            <a:r>
              <a:rPr lang="ru-RU" altLang="ru-RU" sz="2000" dirty="0">
                <a:latin typeface="+mn-lt"/>
                <a:cs typeface="Times New Roman" pitchFamily="18" charset="0"/>
              </a:rPr>
              <a:t>       </a:t>
            </a:r>
            <a:r>
              <a:rPr lang="ru-RU" altLang="ru-RU" sz="2000" dirty="0" err="1">
                <a:latin typeface="+mn-lt"/>
                <a:cs typeface="Times New Roman" pitchFamily="18" charset="0"/>
              </a:rPr>
              <a:t>с</a:t>
            </a:r>
            <a:r>
              <a:rPr lang="ru-RU" altLang="ru-RU" sz="2000" baseline="-25000" dirty="0" err="1">
                <a:latin typeface="+mn-lt"/>
                <a:cs typeface="Times New Roman" pitchFamily="18" charset="0"/>
              </a:rPr>
              <a:t>t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  – термический коэффициент, принимаемый в соответствии с 10.10;</a:t>
            </a:r>
          </a:p>
          <a:p>
            <a:pPr eaLnBrk="1" hangingPunct="1"/>
            <a:r>
              <a:rPr lang="ru-RU" altLang="ru-RU" sz="2000" dirty="0">
                <a:latin typeface="+mn-lt"/>
                <a:cs typeface="Times New Roman" pitchFamily="18" charset="0"/>
              </a:rPr>
              <a:t> </a:t>
            </a:r>
            <a:r>
              <a:rPr lang="en-US" altLang="ru-RU" sz="2000" i="1" dirty="0">
                <a:solidFill>
                  <a:srgbClr val="002060"/>
                </a:solidFill>
                <a:sym typeface="Symbol" pitchFamily="18" charset="2"/>
              </a:rPr>
              <a:t></a:t>
            </a:r>
            <a:r>
              <a:rPr lang="ru-RU" altLang="ru-RU" sz="2000" dirty="0" smtClean="0">
                <a:latin typeface="+mn-lt"/>
                <a:cs typeface="Times New Roman" pitchFamily="18" charset="0"/>
              </a:rPr>
              <a:t>  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– коэффициент перехода от веса снегового покрова земли к снеговой нагрузке на покрытие, принимаемый в соответствии с 10.4;</a:t>
            </a:r>
          </a:p>
          <a:p>
            <a:pPr eaLnBrk="1" hangingPunct="1"/>
            <a:r>
              <a:rPr lang="ru-RU" altLang="ru-RU" sz="2000" dirty="0">
                <a:latin typeface="+mn-lt"/>
                <a:cs typeface="Times New Roman" pitchFamily="18" charset="0"/>
              </a:rPr>
              <a:t>       </a:t>
            </a:r>
            <a:r>
              <a:rPr lang="ru-RU" altLang="ru-RU" sz="2000" dirty="0" err="1">
                <a:latin typeface="+mn-lt"/>
                <a:cs typeface="Times New Roman" pitchFamily="18" charset="0"/>
              </a:rPr>
              <a:t>S</a:t>
            </a:r>
            <a:r>
              <a:rPr lang="ru-RU" altLang="ru-RU" sz="2000" baseline="-25000" dirty="0" err="1">
                <a:latin typeface="+mn-lt"/>
                <a:cs typeface="Times New Roman" pitchFamily="18" charset="0"/>
              </a:rPr>
              <a:t>g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 – </a:t>
            </a:r>
            <a:r>
              <a:rPr lang="ru-RU" altLang="ru-RU" sz="2000" dirty="0">
                <a:solidFill>
                  <a:srgbClr val="0066FF"/>
                </a:solidFill>
                <a:latin typeface="+mn-lt"/>
                <a:cs typeface="Times New Roman" pitchFamily="18" charset="0"/>
              </a:rPr>
              <a:t>нормативное значение 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веса снегового покрова на 1 м</a:t>
            </a:r>
            <a:r>
              <a:rPr lang="ru-RU" altLang="ru-RU" sz="2000" baseline="30000" dirty="0">
                <a:latin typeface="+mn-lt"/>
                <a:cs typeface="Times New Roman" pitchFamily="18" charset="0"/>
              </a:rPr>
              <a:t>2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 горизонтальной </a:t>
            </a:r>
            <a:r>
              <a:rPr lang="ru-RU" altLang="ru-RU" sz="2000" dirty="0" smtClean="0">
                <a:latin typeface="+mn-lt"/>
                <a:cs typeface="Times New Roman" pitchFamily="18" charset="0"/>
              </a:rPr>
              <a:t>поверхности 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земли, принимаемое в соответствии с 10.2</a:t>
            </a:r>
            <a:r>
              <a:rPr lang="ru-RU" altLang="ru-RU" sz="2000" dirty="0" smtClean="0">
                <a:latin typeface="+mn-lt"/>
                <a:cs typeface="Times New Roman" pitchFamily="18" charset="0"/>
              </a:rPr>
              <a:t>.</a:t>
            </a:r>
            <a:endParaRPr lang="ru-RU" altLang="ru-RU" sz="2000" dirty="0">
              <a:latin typeface="+mn-lt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10684" y="4797152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2833" y="4874979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4882" y="5208470"/>
            <a:ext cx="85377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10.1 Нормативное значение снеговой нагрузки на горизонтальную проекцию покрытия следует определять по формуле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                           S</a:t>
            </a:r>
            <a:r>
              <a:rPr lang="ru-RU" sz="1100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0 </a:t>
            </a:r>
            <a:r>
              <a:rPr lang="ru-RU" i="1" dirty="0">
                <a:solidFill>
                  <a:srgbClr val="CC0066"/>
                </a:solidFill>
                <a:latin typeface="Times New Roman" panose="02020603050405020304" pitchFamily="18" charset="0"/>
              </a:rPr>
              <a:t>= 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0,7 </a:t>
            </a:r>
            <a:r>
              <a:rPr lang="ru-RU" i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c</a:t>
            </a:r>
            <a:r>
              <a:rPr lang="ru-RU" sz="1100" i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e</a:t>
            </a:r>
            <a:r>
              <a:rPr lang="ru-RU" sz="1100" i="1" dirty="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c</a:t>
            </a:r>
            <a:r>
              <a:rPr lang="ru-RU" sz="1100" i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t</a:t>
            </a:r>
            <a:r>
              <a:rPr lang="ru-RU" sz="1100" i="1" dirty="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i="1" dirty="0">
                <a:solidFill>
                  <a:srgbClr val="CC0066"/>
                </a:solidFill>
                <a:sym typeface="Symbol" pitchFamily="18" charset="2"/>
              </a:rPr>
              <a:t> </a:t>
            </a:r>
            <a:r>
              <a:rPr lang="ru-RU" i="1" dirty="0" err="1" smtClean="0">
                <a:solidFill>
                  <a:srgbClr val="CC0066"/>
                </a:solidFill>
                <a:latin typeface="Times New Roman" panose="02020603050405020304" pitchFamily="18" charset="0"/>
              </a:rPr>
              <a:t>S</a:t>
            </a:r>
            <a:r>
              <a:rPr lang="ru-RU" sz="1100" i="1" dirty="0" err="1" smtClean="0">
                <a:solidFill>
                  <a:srgbClr val="CC0066"/>
                </a:solidFill>
                <a:latin typeface="Times New Roman" panose="02020603050405020304" pitchFamily="18" charset="0"/>
              </a:rPr>
              <a:t>g</a:t>
            </a:r>
            <a:r>
              <a:rPr lang="ru-RU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,                               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(10.1)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Где … </a:t>
            </a:r>
            <a:r>
              <a:rPr lang="ru-RU" i="1" dirty="0" err="1" smtClean="0">
                <a:solidFill>
                  <a:srgbClr val="CC0066"/>
                </a:solidFill>
                <a:latin typeface="Times New Roman" panose="02020603050405020304" pitchFamily="18" charset="0"/>
              </a:rPr>
              <a:t>S</a:t>
            </a:r>
            <a:r>
              <a:rPr lang="ru-RU" sz="1100" i="1" dirty="0" err="1" smtClean="0">
                <a:solidFill>
                  <a:srgbClr val="CC0066"/>
                </a:solidFill>
                <a:latin typeface="Times New Roman" panose="02020603050405020304" pitchFamily="18" charset="0"/>
              </a:rPr>
              <a:t>g</a:t>
            </a:r>
            <a:r>
              <a:rPr lang="ru-RU" sz="1100" i="1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– вес снегового покрова на 1 м</a:t>
            </a:r>
            <a:r>
              <a:rPr lang="ru-RU" baseline="30000" dirty="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ru-RU" sz="1100" dirty="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горизонтальной поверхности земли, принимаемый в соответствии с 10.2. </a:t>
            </a:r>
            <a:endParaRPr lang="ru-RU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52757" y="3444489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/>
          <p:cNvSpPr txBox="1">
            <a:spLocks/>
          </p:cNvSpPr>
          <p:nvPr/>
        </p:nvSpPr>
        <p:spPr bwMode="auto">
          <a:xfrm>
            <a:off x="225782" y="3817160"/>
            <a:ext cx="835183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  <a:effectLst/>
              </a:rPr>
              <a:t>10.2 Вес снегового покрова </a:t>
            </a:r>
            <a:r>
              <a:rPr lang="ru-RU" sz="1800" dirty="0" err="1" smtClean="0">
                <a:solidFill>
                  <a:srgbClr val="002060"/>
                </a:solidFill>
                <a:effectLst/>
              </a:rPr>
              <a:t>S</a:t>
            </a:r>
            <a:r>
              <a:rPr lang="ru-RU" sz="1800" baseline="-25000" dirty="0" err="1" smtClean="0">
                <a:solidFill>
                  <a:srgbClr val="002060"/>
                </a:solidFill>
                <a:effectLst/>
              </a:rPr>
              <a:t>g</a:t>
            </a:r>
            <a:r>
              <a:rPr lang="ru-RU" sz="1800" dirty="0" smtClean="0">
                <a:solidFill>
                  <a:srgbClr val="002060"/>
                </a:solidFill>
                <a:effectLst/>
              </a:rPr>
              <a:t> на 1 м</a:t>
            </a:r>
            <a:r>
              <a:rPr lang="ru-RU" sz="1800" baseline="30000" dirty="0" smtClean="0">
                <a:solidFill>
                  <a:srgbClr val="002060"/>
                </a:solidFill>
                <a:effectLst/>
              </a:rPr>
              <a:t>2</a:t>
            </a:r>
            <a:r>
              <a:rPr lang="ru-RU" sz="1800" dirty="0" smtClean="0">
                <a:solidFill>
                  <a:srgbClr val="002060"/>
                </a:solidFill>
                <a:effectLst/>
              </a:rPr>
              <a:t> горизонтальной поверхности земли </a:t>
            </a:r>
            <a:r>
              <a:rPr lang="ru-RU" sz="1800" dirty="0">
                <a:solidFill>
                  <a:srgbClr val="002060"/>
                </a:solidFill>
                <a:effectLst/>
              </a:rPr>
              <a:t>для площадок, расположенных на высоте не более 1500 м над уровнем моря</a:t>
            </a:r>
            <a:r>
              <a:rPr lang="ru-RU" sz="1800" dirty="0" smtClean="0">
                <a:solidFill>
                  <a:srgbClr val="002060"/>
                </a:solidFill>
                <a:effectLst/>
              </a:rPr>
              <a:t>, принимается в зависимости от снегового района Российской Федерации по данным таблицы 10.1.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effectLst/>
              </a:rPr>
              <a:t>Таблица 10.1</a:t>
            </a:r>
          </a:p>
          <a:p>
            <a:pPr>
              <a:defRPr/>
            </a:pPr>
            <a:endParaRPr lang="ru-RU" sz="1800" u="sng" dirty="0" smtClean="0">
              <a:solidFill>
                <a:srgbClr val="00206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sz="1800" u="sng" dirty="0" smtClean="0">
              <a:solidFill>
                <a:srgbClr val="00206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sz="1800" dirty="0" smtClean="0">
              <a:solidFill>
                <a:srgbClr val="002060"/>
              </a:solidFill>
              <a:effectLst/>
            </a:endParaRPr>
          </a:p>
          <a:p>
            <a:pPr>
              <a:defRPr/>
            </a:pPr>
            <a:endParaRPr lang="ru-RU" sz="1800" dirty="0">
              <a:solidFill>
                <a:srgbClr val="002060"/>
              </a:solidFill>
              <a:effectLst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20" y="674498"/>
            <a:ext cx="8229600" cy="420656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250825" y="1058655"/>
            <a:ext cx="8351838" cy="122413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2000" dirty="0" smtClean="0"/>
              <a:t>10.2 </a:t>
            </a:r>
            <a:r>
              <a:rPr lang="ru-RU" sz="2000" dirty="0">
                <a:solidFill>
                  <a:srgbClr val="0066FF"/>
                </a:solidFill>
              </a:rPr>
              <a:t>Нормативное значение веса снегового покрова </a:t>
            </a:r>
            <a:r>
              <a:rPr lang="ru-RU" sz="2000" dirty="0" err="1"/>
              <a:t>S</a:t>
            </a:r>
            <a:r>
              <a:rPr lang="ru-RU" sz="2000" baseline="-25000" dirty="0" err="1"/>
              <a:t>g</a:t>
            </a:r>
            <a:r>
              <a:rPr lang="ru-RU" sz="2000" dirty="0"/>
              <a:t> на 1 м</a:t>
            </a:r>
            <a:r>
              <a:rPr lang="ru-RU" sz="2000" baseline="30000" dirty="0"/>
              <a:t>2</a:t>
            </a:r>
            <a:r>
              <a:rPr lang="ru-RU" sz="2000" dirty="0"/>
              <a:t> горизонтальной поверхности земли </a:t>
            </a:r>
            <a:r>
              <a:rPr lang="ru-RU" sz="2000" dirty="0" smtClean="0"/>
              <a:t>принимается </a:t>
            </a:r>
            <a:r>
              <a:rPr lang="ru-RU" sz="2000" dirty="0"/>
              <a:t>в зависимости от снегового района Российской Федерации по данным таблицы 10.1.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dirty="0"/>
              <a:t>Таблица 10.1</a:t>
            </a:r>
          </a:p>
          <a:p>
            <a:pPr>
              <a:defRPr/>
            </a:pPr>
            <a:endParaRPr lang="ru-RU" sz="2400" u="sng" dirty="0"/>
          </a:p>
          <a:p>
            <a:pPr marL="0" indent="0">
              <a:buFont typeface="Wingdings" pitchFamily="2" charset="2"/>
              <a:buNone/>
              <a:defRPr/>
            </a:pPr>
            <a:endParaRPr lang="ru-RU" sz="2400" u="sng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ru-RU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136188"/>
              </p:ext>
            </p:extLst>
          </p:nvPr>
        </p:nvGraphicFramePr>
        <p:xfrm>
          <a:off x="286901" y="2214439"/>
          <a:ext cx="8351840" cy="998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3078"/>
                <a:gridCol w="524360"/>
                <a:gridCol w="578387"/>
                <a:gridCol w="578387"/>
                <a:gridCol w="578387"/>
                <a:gridCol w="577473"/>
                <a:gridCol w="578387"/>
                <a:gridCol w="586624"/>
                <a:gridCol w="606757"/>
              </a:tblGrid>
              <a:tr h="661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Снеговые районы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(принимаются 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по </a:t>
                      </a:r>
                      <a:r>
                        <a:rPr lang="ru-RU" sz="1400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карте 1 Приложения Е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IV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VIII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7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</a:rPr>
                        <a:t>S</a:t>
                      </a:r>
                      <a:r>
                        <a:rPr lang="ru-RU" sz="1800" baseline="-25000" dirty="0" err="1">
                          <a:solidFill>
                            <a:srgbClr val="002060"/>
                          </a:solidFill>
                          <a:effectLst/>
                        </a:rPr>
                        <a:t>g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 , кПа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0,5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1,0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1,5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2,0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2,5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3,0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3,5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4,0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05" y="3447828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786246"/>
              </p:ext>
            </p:extLst>
          </p:nvPr>
        </p:nvGraphicFramePr>
        <p:xfrm>
          <a:off x="315994" y="5373216"/>
          <a:ext cx="8497888" cy="1280074"/>
        </p:xfrm>
        <a:graphic>
          <a:graphicData uri="http://schemas.openxmlformats.org/drawingml/2006/table">
            <a:tbl>
              <a:tblPr/>
              <a:tblGrid>
                <a:gridCol w="3956050"/>
                <a:gridCol w="512763"/>
                <a:gridCol w="585787"/>
                <a:gridCol w="585788"/>
                <a:gridCol w="585787"/>
                <a:gridCol w="585788"/>
                <a:gridCol w="587375"/>
                <a:gridCol w="585787"/>
                <a:gridCol w="512763"/>
              </a:tblGrid>
              <a:tr h="5486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Снеговые районы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(принимаются по </a:t>
                      </a: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карте 1 Приложения Ж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II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III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IV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VI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VII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VIII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S</a:t>
                      </a:r>
                      <a:r>
                        <a:rPr kumimoji="0" lang="ru-RU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g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 , кПа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0,8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1,2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1,8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2,4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3,2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4,0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4,8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5,6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350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Расчетные значения в новой редакции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9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23275" cy="9366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Карта районирования территории РФ </a:t>
            </a:r>
            <a:b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по весу снегового покрова – СП 20.13330.2011</a:t>
            </a:r>
          </a:p>
        </p:txBody>
      </p:sp>
      <p:pic>
        <p:nvPicPr>
          <p:cNvPr id="41986" name="Picture 5" descr="карта_снег_мал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320" y="1809750"/>
            <a:ext cx="6422159" cy="4389437"/>
          </a:xfrm>
        </p:spPr>
      </p:pic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35496" y="1831665"/>
            <a:ext cx="2232025" cy="4333639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Снеговые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районы РФ принимаются </a:t>
            </a:r>
            <a:r>
              <a:rPr lang="ru-RU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для расчетных значений веса снегового покрова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None/>
              <a:defRPr/>
            </a:pPr>
            <a:endParaRPr lang="ru-RU" sz="1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Карта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районирования построена </a:t>
            </a:r>
            <a:r>
              <a:rPr lang="ru-RU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для ежегодных максимумов веса снегового покрова </a:t>
            </a:r>
            <a:r>
              <a:rPr lang="en-US" sz="1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S</a:t>
            </a:r>
            <a:r>
              <a:rPr lang="en-US" sz="1400" baseline="-250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g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, превышаемых в среднем один раз в 25 лет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defRPr/>
            </a:pP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Возможно уточнение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расчетных значений ВСП по данным Росгидромета.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defRPr/>
            </a:pPr>
            <a:endParaRPr lang="ru-RU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330326"/>
            <a:ext cx="26924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Карта 1 Приложения Ж</a:t>
            </a:r>
            <a:endParaRPr lang="ru-RU" dirty="0">
              <a:solidFill>
                <a:srgbClr val="FFC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Карта 1 приложения Ж – Новая редакция СП 20.13330.2011</a:t>
            </a:r>
            <a:endParaRPr lang="ru-RU" sz="28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ltGray">
          <a:xfrm>
            <a:off x="35497" y="1294399"/>
            <a:ext cx="1944216" cy="4726889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Снеговые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районы РФ принимаются </a:t>
            </a:r>
            <a:r>
              <a:rPr lang="ru-RU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для расчетных значений веса снегового покрова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None/>
              <a:defRPr/>
            </a:pPr>
            <a:endParaRPr lang="ru-RU" sz="1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Карта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районирования построена </a:t>
            </a:r>
            <a:r>
              <a:rPr lang="ru-RU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для ежегодных максимумов веса снегового покрова </a:t>
            </a:r>
            <a:r>
              <a:rPr lang="en-US" sz="1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S</a:t>
            </a:r>
            <a:r>
              <a:rPr lang="en-US" sz="1400" baseline="-250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g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, превышаемых в среднем один раз в </a:t>
            </a: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50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лет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defRPr/>
            </a:pP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Возможно уточнение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расчетных значений ВСП по данным Росгидромета.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defRPr/>
            </a:pPr>
            <a:endParaRPr lang="ru-RU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468346"/>
            <a:ext cx="7163529" cy="437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Дополнения к карте 1 приложения Ж</a:t>
            </a:r>
            <a:endParaRPr lang="ru-RU" sz="28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610974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5" y="1412775"/>
            <a:ext cx="257824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730677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1 Область применения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0825" y="3730677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95536" y="290769"/>
            <a:ext cx="8424936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ru-RU" sz="1600" b="1" i="1" dirty="0">
                <a:solidFill>
                  <a:srgbClr val="40404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 своде правил</a:t>
            </a:r>
            <a:endParaRPr lang="ru-RU" sz="1600" i="1" dirty="0">
              <a:solidFill>
                <a:srgbClr val="40404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r>
              <a:rPr lang="en-US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ИСПОЛНИТЕЛИ – ЦНИИСК им. В. А. Кучеренко АО «НИЦ «Строительство» при участии ФГБУ «Главная геофизическая обсерватория им. А. И. </a:t>
            </a:r>
            <a:r>
              <a:rPr lang="ru-RU" sz="1600" kern="15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Воейкова</a:t>
            </a: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</a:p>
          <a:p>
            <a:pPr algn="just">
              <a:spcAft>
                <a:spcPts val="0"/>
              </a:spcAft>
            </a:pP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r>
              <a:rPr lang="en-US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ВНЕСЕН Техническим комитетом по стандартизации ТК 465 «Строительство»</a:t>
            </a:r>
          </a:p>
          <a:p>
            <a:pPr algn="just">
              <a:spcAft>
                <a:spcPts val="0"/>
              </a:spcAft>
            </a:pP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  <a:r>
              <a:rPr lang="en-US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ПОДГОТОВЛЕН к утверждению Департаментом градостроительной деятельности и архитектуры Министерства строительства и жилищно-коммунального хозяйства Российской Федерации</a:t>
            </a:r>
          </a:p>
          <a:p>
            <a:pPr algn="just">
              <a:spcAft>
                <a:spcPts val="0"/>
              </a:spcAft>
            </a:pP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4</a:t>
            </a:r>
            <a:r>
              <a:rPr lang="en-US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1600" kern="150" dirty="0">
                <a:solidFill>
                  <a:srgbClr val="CC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УТВЕРЖДЕН</a:t>
            </a: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</a:rPr>
              <a:t> приказом Министерства строительства и жилищно-коммунального хозяйства Российской Федерации (Минстрой России) </a:t>
            </a:r>
            <a:r>
              <a:rPr lang="ru-RU" sz="1600" kern="150" dirty="0">
                <a:solidFill>
                  <a:srgbClr val="CC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от 3 декабря 2016 г. № 891/</a:t>
            </a:r>
            <a:r>
              <a:rPr lang="ru-RU" sz="1600" kern="150" dirty="0" err="1">
                <a:solidFill>
                  <a:srgbClr val="CC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</a:t>
            </a:r>
            <a:r>
              <a:rPr lang="ru-RU" sz="1600" kern="150" dirty="0">
                <a:solidFill>
                  <a:srgbClr val="CC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и введен в действие с 4 июня 2017 г.</a:t>
            </a:r>
          </a:p>
          <a:p>
            <a:pPr indent="179705" algn="just">
              <a:spcAft>
                <a:spcPts val="0"/>
              </a:spcAft>
            </a:pP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ЗАРЕГИСТРИРОВАН Федеральным агентством по техническому регулированию и метрологии (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Росстандарт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Пересмотр СП 20.13330.2011 «СНиП 2.01.07-85* Нагрузки и воздействия»</a:t>
            </a:r>
            <a:endParaRPr lang="ru-RU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4307" y="3841790"/>
            <a:ext cx="889317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1.1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Настоящий свод правил устанавливает требования по назначению нагрузок, воздействий и их сочетаний, учитываемых при расчетах зданий и сооружений по предельным состояниям первой и второй групп, в соответствии с положениями ГОСТ 27751.</a:t>
            </a:r>
          </a:p>
          <a:p>
            <a:pPr indent="179705" algn="just">
              <a:spcBef>
                <a:spcPts val="600"/>
              </a:spcBef>
              <a:spcAft>
                <a:spcPts val="0"/>
              </a:spcAft>
            </a:pPr>
            <a:r>
              <a:rPr lang="ru-RU" sz="1200" spc="2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Примечание –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Далее по тексту, где это возможно, термин «воздействие» опущен и заменен термином «нагрузка», а слова «здания и сооружения» заменены словом «сооружения».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1.2 При проектировании следует учитывать нагрузки, возникающие при возведении и эксплуатации сооружений, а также при изготовлении, хранении и перевозке строительных конструкций.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19"/>
            <a:ext cx="8640960" cy="31218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>
                <a:effectLst/>
              </a:rPr>
              <a:t>10.2 </a:t>
            </a:r>
            <a:r>
              <a:rPr lang="ru-RU" sz="1600" dirty="0">
                <a:solidFill>
                  <a:srgbClr val="0066FF"/>
                </a:solidFill>
              </a:rPr>
              <a:t>Нормативное значение веса снегового покрова допускается уточнять в </a:t>
            </a:r>
            <a:r>
              <a:rPr lang="ru-RU" sz="1600" dirty="0" smtClean="0">
                <a:solidFill>
                  <a:srgbClr val="0066FF"/>
                </a:solidFill>
              </a:rPr>
              <a:t>установленном </a:t>
            </a:r>
            <a:r>
              <a:rPr lang="ru-RU" sz="1600" dirty="0">
                <a:solidFill>
                  <a:srgbClr val="0066FF"/>
                </a:solidFill>
              </a:rPr>
              <a:t>порядке на основе данных </a:t>
            </a:r>
            <a:r>
              <a:rPr lang="ru-RU" sz="1600" dirty="0" smtClean="0">
                <a:solidFill>
                  <a:srgbClr val="0066FF"/>
                </a:solidFill>
              </a:rPr>
              <a:t>Росгидромета </a:t>
            </a:r>
            <a:r>
              <a:rPr lang="ru-RU" sz="1600" dirty="0">
                <a:solidFill>
                  <a:srgbClr val="0066FF"/>
                </a:solidFill>
              </a:rPr>
              <a:t>для места строительства (</a:t>
            </a:r>
            <a:r>
              <a:rPr lang="ru-RU" sz="1600" dirty="0" smtClean="0">
                <a:solidFill>
                  <a:srgbClr val="0066FF"/>
                </a:solidFill>
              </a:rPr>
              <a:t>см. 4.4</a:t>
            </a:r>
            <a:r>
              <a:rPr lang="ru-RU" sz="1600" dirty="0">
                <a:solidFill>
                  <a:srgbClr val="0066FF"/>
                </a:solidFill>
              </a:rPr>
              <a:t>). В этом случае значение </a:t>
            </a:r>
            <a:r>
              <a:rPr lang="ru-RU" sz="1600" dirty="0" err="1">
                <a:solidFill>
                  <a:srgbClr val="0066FF"/>
                </a:solidFill>
              </a:rPr>
              <a:t>S</a:t>
            </a:r>
            <a:r>
              <a:rPr lang="ru-RU" sz="1600" baseline="-25000" dirty="0" err="1">
                <a:solidFill>
                  <a:srgbClr val="0066FF"/>
                </a:solidFill>
              </a:rPr>
              <a:t>g</a:t>
            </a:r>
            <a:r>
              <a:rPr lang="ru-RU" sz="1600" dirty="0">
                <a:solidFill>
                  <a:srgbClr val="0066FF"/>
                </a:solidFill>
              </a:rPr>
              <a:t> следует вычислять по </a:t>
            </a:r>
            <a:r>
              <a:rPr lang="ru-RU" sz="1600" dirty="0" smtClean="0">
                <a:solidFill>
                  <a:srgbClr val="0066FF"/>
                </a:solidFill>
              </a:rPr>
              <a:t>формуле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rgbClr val="0066FF"/>
                </a:solidFill>
              </a:rPr>
              <a:t> </a:t>
            </a:r>
            <a:r>
              <a:rPr lang="ru-RU" sz="1600" dirty="0" err="1">
                <a:solidFill>
                  <a:srgbClr val="0066FF"/>
                </a:solidFill>
              </a:rPr>
              <a:t>S</a:t>
            </a:r>
            <a:r>
              <a:rPr lang="ru-RU" sz="1600" baseline="-25000" dirty="0" err="1">
                <a:solidFill>
                  <a:srgbClr val="0066FF"/>
                </a:solidFill>
              </a:rPr>
              <a:t>g</a:t>
            </a:r>
            <a:r>
              <a:rPr lang="ru-RU" sz="1600" dirty="0">
                <a:solidFill>
                  <a:srgbClr val="0066FF"/>
                </a:solidFill>
              </a:rPr>
              <a:t> = 0,7S</a:t>
            </a:r>
            <a:r>
              <a:rPr lang="ru-RU" sz="1600" baseline="-25000" dirty="0">
                <a:solidFill>
                  <a:srgbClr val="0066FF"/>
                </a:solidFill>
              </a:rPr>
              <a:t>g,50</a:t>
            </a:r>
            <a:r>
              <a:rPr lang="ru-RU" sz="1600" dirty="0">
                <a:solidFill>
                  <a:srgbClr val="0066FF"/>
                </a:solidFill>
              </a:rPr>
              <a:t>, </a:t>
            </a:r>
            <a:r>
              <a:rPr lang="ru-RU" sz="1600" dirty="0" smtClean="0">
                <a:solidFill>
                  <a:srgbClr val="0066FF"/>
                </a:solidFill>
              </a:rPr>
              <a:t>где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66FF"/>
                </a:solidFill>
              </a:rPr>
              <a:t>S</a:t>
            </a:r>
            <a:r>
              <a:rPr lang="ru-RU" sz="1600" baseline="-25000" dirty="0" smtClean="0">
                <a:solidFill>
                  <a:srgbClr val="0066FF"/>
                </a:solidFill>
              </a:rPr>
              <a:t>g,50</a:t>
            </a:r>
            <a:r>
              <a:rPr lang="ru-RU" sz="1600" dirty="0" smtClean="0">
                <a:solidFill>
                  <a:srgbClr val="0066FF"/>
                </a:solidFill>
              </a:rPr>
              <a:t> – превышаемый </a:t>
            </a:r>
            <a:r>
              <a:rPr lang="ru-RU" sz="1600" dirty="0">
                <a:solidFill>
                  <a:srgbClr val="0066FF"/>
                </a:solidFill>
              </a:rPr>
              <a:t>в среднем один раз в 50 лет ежегодный максимум веса снегового </a:t>
            </a:r>
            <a:r>
              <a:rPr lang="ru-RU" sz="1600" dirty="0" smtClean="0">
                <a:solidFill>
                  <a:srgbClr val="0066FF"/>
                </a:solidFill>
              </a:rPr>
              <a:t>покрова</a:t>
            </a:r>
            <a:r>
              <a:rPr lang="ru-RU" sz="1600" dirty="0">
                <a:solidFill>
                  <a:srgbClr val="0066FF"/>
                </a:solidFill>
              </a:rPr>
              <a:t>, определяемый по данным многолетних маршрутных снегосъемок о запасах воды </a:t>
            </a:r>
            <a:r>
              <a:rPr lang="ru-RU" sz="1600" dirty="0" smtClean="0">
                <a:solidFill>
                  <a:srgbClr val="0066FF"/>
                </a:solidFill>
              </a:rPr>
              <a:t>в снеговом </a:t>
            </a:r>
            <a:r>
              <a:rPr lang="ru-RU" sz="1600" dirty="0">
                <a:solidFill>
                  <a:srgbClr val="0066FF"/>
                </a:solidFill>
              </a:rPr>
              <a:t>покрове</a:t>
            </a:r>
            <a:r>
              <a:rPr lang="ru-RU" sz="1600" dirty="0" smtClean="0">
                <a:solidFill>
                  <a:srgbClr val="0066FF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66FF"/>
                </a:solidFill>
              </a:rPr>
              <a:t>   Для </a:t>
            </a:r>
            <a:r>
              <a:rPr lang="ru-RU" sz="1600" dirty="0">
                <a:solidFill>
                  <a:srgbClr val="0066FF"/>
                </a:solidFill>
              </a:rPr>
              <a:t>пунктов, расположенных в горных и малоизученных районах, обозначенных </a:t>
            </a:r>
            <a:r>
              <a:rPr lang="ru-RU" sz="1600" dirty="0" smtClean="0">
                <a:solidFill>
                  <a:srgbClr val="0066FF"/>
                </a:solidFill>
              </a:rPr>
              <a:t>на карте </a:t>
            </a:r>
            <a:r>
              <a:rPr lang="ru-RU" sz="1600" dirty="0">
                <a:solidFill>
                  <a:srgbClr val="0066FF"/>
                </a:solidFill>
              </a:rPr>
              <a:t>1 приложения </a:t>
            </a:r>
            <a:r>
              <a:rPr lang="ru-RU" sz="1600" dirty="0" smtClean="0">
                <a:solidFill>
                  <a:srgbClr val="0066FF"/>
                </a:solidFill>
              </a:rPr>
              <a:t>Е, </a:t>
            </a:r>
            <a:r>
              <a:rPr lang="ru-RU" sz="1600" dirty="0">
                <a:solidFill>
                  <a:srgbClr val="0066FF"/>
                </a:solidFill>
              </a:rPr>
              <a:t>в местах со сложным изменением рельефа и (или) высоты и </a:t>
            </a:r>
            <a:r>
              <a:rPr lang="ru-RU" sz="1600" dirty="0" smtClean="0">
                <a:solidFill>
                  <a:srgbClr val="0066FF"/>
                </a:solidFill>
              </a:rPr>
              <a:t>в других </a:t>
            </a:r>
            <a:r>
              <a:rPr lang="ru-RU" sz="1600" dirty="0">
                <a:solidFill>
                  <a:srgbClr val="0066FF"/>
                </a:solidFill>
              </a:rPr>
              <a:t>подобных случаях, нормативное значение веса снегового покрова </a:t>
            </a:r>
            <a:r>
              <a:rPr lang="ru-RU" sz="1600" dirty="0" smtClean="0">
                <a:solidFill>
                  <a:srgbClr val="0066FF"/>
                </a:solidFill>
              </a:rPr>
              <a:t>необходимо корректировать </a:t>
            </a:r>
            <a:r>
              <a:rPr lang="ru-RU" sz="1600" dirty="0">
                <a:solidFill>
                  <a:srgbClr val="0066FF"/>
                </a:solidFill>
              </a:rPr>
              <a:t>на основе данных Росгидромета </a:t>
            </a:r>
            <a:r>
              <a:rPr lang="ru-RU" sz="1600" dirty="0" smtClean="0">
                <a:solidFill>
                  <a:srgbClr val="0066FF"/>
                </a:solidFill>
              </a:rPr>
              <a:t>или </a:t>
            </a:r>
            <a:r>
              <a:rPr lang="ru-RU" sz="1600" dirty="0">
                <a:solidFill>
                  <a:srgbClr val="0066FF"/>
                </a:solidFill>
              </a:rPr>
              <a:t>определять по </a:t>
            </a:r>
            <a:r>
              <a:rPr lang="ru-RU" sz="1600" dirty="0" smtClean="0">
                <a:solidFill>
                  <a:srgbClr val="0066FF"/>
                </a:solidFill>
              </a:rPr>
              <a:t>формуле</a:t>
            </a:r>
            <a:r>
              <a:rPr lang="ru-RU" sz="1600" dirty="0">
                <a:solidFill>
                  <a:srgbClr val="0066FF"/>
                </a:solidFill>
              </a:rPr>
              <a:t>, приведенной в примечании к карте 1 приложения </a:t>
            </a:r>
            <a:r>
              <a:rPr lang="ru-RU" sz="1600" dirty="0" smtClean="0">
                <a:solidFill>
                  <a:srgbClr val="0066FF"/>
                </a:solidFill>
              </a:rPr>
              <a:t>Е, </a:t>
            </a:r>
            <a:r>
              <a:rPr lang="ru-RU" sz="1600" dirty="0">
                <a:solidFill>
                  <a:srgbClr val="0066FF"/>
                </a:solidFill>
              </a:rPr>
              <a:t>с учетом высотного </a:t>
            </a:r>
            <a:r>
              <a:rPr lang="ru-RU" sz="1600" dirty="0" smtClean="0">
                <a:solidFill>
                  <a:srgbClr val="0066FF"/>
                </a:solidFill>
              </a:rPr>
              <a:t>коэффициента</a:t>
            </a:r>
            <a:r>
              <a:rPr lang="ru-RU" sz="1600" dirty="0">
                <a:solidFill>
                  <a:srgbClr val="0066FF"/>
                </a:solidFill>
              </a:rPr>
              <a:t>, принимаемого по таблице </a:t>
            </a:r>
            <a:r>
              <a:rPr lang="ru-RU" sz="1600" dirty="0" smtClean="0">
                <a:solidFill>
                  <a:srgbClr val="0066FF"/>
                </a:solidFill>
              </a:rPr>
              <a:t>Е.1.</a:t>
            </a:r>
            <a:endParaRPr lang="ru-RU" sz="1600" dirty="0">
              <a:solidFill>
                <a:srgbClr val="0066FF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61470" y="615972"/>
            <a:ext cx="8229600" cy="43674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653136"/>
            <a:ext cx="87849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</a:rPr>
              <a:t>10.2 В </a:t>
            </a:r>
            <a:r>
              <a:rPr lang="ru-RU" sz="1600" dirty="0">
                <a:latin typeface="+mn-lt"/>
              </a:rPr>
              <a:t>горных и малоизученных районах, обозначенных на карте 1 приложения Ж, в пунктах с высотой над уровнем моря более 1500 м, в местах со сложным рельефом и иных случаях (см. 4.4) вес снегового покрова допускается определять в установленном порядке на основе данных ближайших метеостанций Росгидромета. При этом значение </a:t>
            </a:r>
            <a:r>
              <a:rPr lang="ru-RU" sz="1600" i="1" dirty="0" err="1">
                <a:latin typeface="+mn-lt"/>
              </a:rPr>
              <a:t>S</a:t>
            </a:r>
            <a:r>
              <a:rPr lang="ru-RU" sz="1600" i="1" baseline="-25000" dirty="0" err="1">
                <a:latin typeface="+mn-lt"/>
              </a:rPr>
              <a:t>g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следует принимать как превышаемый в среднем один раз в 25 лет ежегодный максимум веса снегового покрова, определяемый на основе данных маршрутных снегосъемок о запасах воды на защищенных от прямого воздействия ветра участках (в лесу под кронами деревьев или на лесных полянах) за период не менее 20 лет.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23056" y="4221088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341933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94" y="2105506"/>
            <a:ext cx="8229600" cy="3153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Таблица Е.1 Высотный </a:t>
            </a:r>
            <a:r>
              <a:rPr lang="ru-RU" sz="2000" dirty="0"/>
              <a:t>коэффициент </a:t>
            </a:r>
            <a:r>
              <a:rPr lang="en-US" sz="2000" dirty="0" err="1"/>
              <a:t>k</a:t>
            </a:r>
            <a:r>
              <a:rPr lang="en-US" sz="2000" baseline="-25000" dirty="0" err="1"/>
              <a:t>h</a:t>
            </a:r>
            <a:r>
              <a:rPr lang="ru-RU" sz="2000" dirty="0"/>
              <a:t> для горных районов РФ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273419"/>
              </p:ext>
            </p:extLst>
          </p:nvPr>
        </p:nvGraphicFramePr>
        <p:xfrm>
          <a:off x="693912" y="2564904"/>
          <a:ext cx="7776863" cy="4125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5595"/>
                <a:gridCol w="1267569"/>
                <a:gridCol w="1353699"/>
              </a:tblGrid>
              <a:tr h="399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Территориальный район РФ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Снеговой 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</a:t>
                      </a:r>
                      <a:r>
                        <a:rPr lang="en-US" sz="1200" baseline="-25000">
                          <a:effectLst/>
                        </a:rPr>
                        <a:t>h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Дагестан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0,001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Краснодарский Край: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Адлерский 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0,0057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Остальные районы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Ставропольский Край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Эвенкийский автономный округ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Красноярский Край: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3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Кемеровская область, Кузнецкий Алатау,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                                      Горная Шория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</a:t>
                      </a:r>
                      <a:r>
                        <a:rPr lang="ru-RU" sz="1200">
                          <a:effectLst/>
                        </a:rPr>
                        <a:t>, </a:t>
                      </a:r>
                      <a:r>
                        <a:rPr lang="en-US" sz="1200">
                          <a:effectLst/>
                        </a:rPr>
                        <a:t>VII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0,0068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Саянский хр., Куртушибинский хр.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0,0063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Северо-Енисейский 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Бурятия, хр. Хамар-Дабам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Байкальский хр.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0,0046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Якутия, Алданское нагорье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r>
                        <a:rPr lang="ru-RU" sz="1200" dirty="0">
                          <a:effectLst/>
                        </a:rPr>
                        <a:t>,</a:t>
                      </a:r>
                      <a:r>
                        <a:rPr lang="en-US" sz="1200" dirty="0">
                          <a:effectLst/>
                        </a:rPr>
                        <a:t>002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3912" y="535846"/>
            <a:ext cx="8270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66FF"/>
                </a:solidFill>
              </a:rPr>
              <a:t>Примечание к карте 1: </a:t>
            </a:r>
            <a:endParaRPr lang="ru-RU" sz="1600" dirty="0">
              <a:solidFill>
                <a:srgbClr val="0066FF"/>
              </a:solidFill>
            </a:endParaRPr>
          </a:p>
          <a:p>
            <a:r>
              <a:rPr lang="ru-RU" sz="1600" dirty="0">
                <a:solidFill>
                  <a:srgbClr val="0066FF"/>
                </a:solidFill>
              </a:rPr>
              <a:t>Для горных районов при высоте местности над уровнем моря h </a:t>
            </a:r>
            <a:r>
              <a:rPr lang="en-US" sz="1600" dirty="0" smtClean="0">
                <a:solidFill>
                  <a:srgbClr val="0066FF"/>
                </a:solidFill>
              </a:rPr>
              <a:t>&gt;</a:t>
            </a:r>
            <a:r>
              <a:rPr lang="ru-RU" sz="1600" dirty="0" smtClean="0">
                <a:solidFill>
                  <a:srgbClr val="0066FF"/>
                </a:solidFill>
              </a:rPr>
              <a:t> </a:t>
            </a:r>
            <a:r>
              <a:rPr lang="ru-RU" sz="1600" dirty="0">
                <a:solidFill>
                  <a:srgbClr val="0066FF"/>
                </a:solidFill>
              </a:rPr>
              <a:t>500 м нормативное значение веса снегового покрова принимается равным </a:t>
            </a:r>
            <a:r>
              <a:rPr lang="ru-RU" sz="1600" dirty="0" err="1">
                <a:solidFill>
                  <a:srgbClr val="0066FF"/>
                </a:solidFill>
              </a:rPr>
              <a:t>S</a:t>
            </a:r>
            <a:r>
              <a:rPr lang="ru-RU" sz="1600" baseline="-25000" dirty="0" err="1">
                <a:solidFill>
                  <a:srgbClr val="0066FF"/>
                </a:solidFill>
              </a:rPr>
              <a:t>g</a:t>
            </a:r>
            <a:r>
              <a:rPr lang="ru-RU" sz="1600" dirty="0">
                <a:solidFill>
                  <a:srgbClr val="0066FF"/>
                </a:solidFill>
              </a:rPr>
              <a:t> </a:t>
            </a:r>
          </a:p>
          <a:p>
            <a:r>
              <a:rPr lang="ru-RU" sz="1600" dirty="0">
                <a:solidFill>
                  <a:srgbClr val="0066FF"/>
                </a:solidFill>
              </a:rPr>
              <a:t>для соответствующего снегового района; при h &gt; 500 м  определяется по </a:t>
            </a:r>
            <a:r>
              <a:rPr lang="ru-RU" sz="1600" dirty="0" smtClean="0">
                <a:solidFill>
                  <a:srgbClr val="0066FF"/>
                </a:solidFill>
              </a:rPr>
              <a:t>формуле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dirty="0" err="1"/>
              <a:t>S</a:t>
            </a:r>
            <a:r>
              <a:rPr lang="ru-RU" sz="1600" baseline="-25000" dirty="0" err="1"/>
              <a:t>g</a:t>
            </a:r>
            <a:r>
              <a:rPr lang="ru-RU" sz="1600" dirty="0"/>
              <a:t>(h) = </a:t>
            </a:r>
            <a:r>
              <a:rPr lang="ru-RU" sz="1600" dirty="0" err="1"/>
              <a:t>S</a:t>
            </a:r>
            <a:r>
              <a:rPr lang="ru-RU" sz="1600" baseline="-25000" dirty="0" err="1"/>
              <a:t>g</a:t>
            </a:r>
            <a:r>
              <a:rPr lang="ru-RU" sz="1600" dirty="0"/>
              <a:t> + </a:t>
            </a:r>
            <a:r>
              <a:rPr lang="ru-RU" sz="1600" dirty="0" err="1"/>
              <a:t>k</a:t>
            </a:r>
            <a:r>
              <a:rPr lang="ru-RU" sz="1600" baseline="-25000" dirty="0" err="1"/>
              <a:t>h</a:t>
            </a:r>
            <a:r>
              <a:rPr lang="ru-RU" sz="1600" dirty="0"/>
              <a:t>(h - 500), кПа, </a:t>
            </a:r>
            <a:endParaRPr lang="ru-RU" sz="1600" dirty="0" smtClean="0"/>
          </a:p>
          <a:p>
            <a:r>
              <a:rPr lang="ru-RU" sz="1600" dirty="0" smtClean="0">
                <a:solidFill>
                  <a:srgbClr val="0066FF"/>
                </a:solidFill>
              </a:rPr>
              <a:t>где </a:t>
            </a:r>
            <a:r>
              <a:rPr lang="ru-RU" sz="1600" dirty="0" err="1">
                <a:solidFill>
                  <a:srgbClr val="0066FF"/>
                </a:solidFill>
              </a:rPr>
              <a:t>k</a:t>
            </a:r>
            <a:r>
              <a:rPr lang="ru-RU" sz="1600" baseline="-25000" dirty="0" err="1">
                <a:solidFill>
                  <a:srgbClr val="0066FF"/>
                </a:solidFill>
              </a:rPr>
              <a:t>h</a:t>
            </a:r>
            <a:r>
              <a:rPr lang="ru-RU" sz="1600" dirty="0">
                <a:solidFill>
                  <a:srgbClr val="0066FF"/>
                </a:solidFill>
              </a:rPr>
              <a:t> определяется по таблице Е.1 </a:t>
            </a:r>
            <a:r>
              <a:rPr lang="ru-RU" sz="1600" dirty="0" smtClean="0">
                <a:solidFill>
                  <a:srgbClr val="0066FF"/>
                </a:solidFill>
              </a:rPr>
              <a:t>или </a:t>
            </a:r>
            <a:r>
              <a:rPr lang="ru-RU" sz="1600" dirty="0">
                <a:solidFill>
                  <a:srgbClr val="0066FF"/>
                </a:solidFill>
              </a:rPr>
              <a:t>по данным органа гидрометеорологии. </a:t>
            </a:r>
          </a:p>
        </p:txBody>
      </p:sp>
    </p:spTree>
    <p:extLst>
      <p:ext uri="{BB962C8B-B14F-4D97-AF65-F5344CB8AC3E}">
        <p14:creationId xmlns:p14="http://schemas.microsoft.com/office/powerpoint/2010/main" val="41733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4"/>
          <p:cNvSpPr>
            <a:spLocks noChangeArrowheads="1"/>
          </p:cNvSpPr>
          <p:nvPr/>
        </p:nvSpPr>
        <p:spPr bwMode="auto">
          <a:xfrm>
            <a:off x="288925" y="1484784"/>
            <a:ext cx="8712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rgbClr val="0066FF"/>
                </a:solidFill>
                <a:latin typeface="+mn-lt"/>
              </a:rPr>
              <a:t>10.3 В расчетах необходимо рассматривать схемы равномерно распределенных и неравномерно распределенных снеговых нагрузок на покрытия в их наиболее неблагоприятных расчетных сочетаниях. </a:t>
            </a:r>
          </a:p>
          <a:p>
            <a:pPr eaLnBrk="1" hangingPunct="1"/>
            <a:endParaRPr lang="ru-RU" altLang="ru-RU" sz="2400" dirty="0" smtClean="0">
              <a:latin typeface="+mn-lt"/>
            </a:endParaRPr>
          </a:p>
          <a:p>
            <a:pPr eaLnBrk="1" hangingPunct="1"/>
            <a:endParaRPr lang="ru-RU" altLang="ru-RU" sz="2400" dirty="0">
              <a:latin typeface="+mn-lt"/>
            </a:endParaRPr>
          </a:p>
          <a:p>
            <a:pPr eaLnBrk="1" hangingPunct="1"/>
            <a:r>
              <a:rPr lang="ru-RU" altLang="ru-RU" sz="2400" dirty="0" smtClean="0">
                <a:latin typeface="+mn-lt"/>
              </a:rPr>
              <a:t>10.3 </a:t>
            </a:r>
            <a:r>
              <a:rPr lang="ru-RU" altLang="ru-RU" sz="2400" dirty="0">
                <a:latin typeface="+mn-lt"/>
              </a:rPr>
              <a:t>В расчетах необходимо рассматривать схемы как равномерно распределенных, так и неравномерно распределенных снеговых нагрузок, образуемых на покрытиях вследствие перемещения снега под действием ветра или других факторов, в их наиболее неблагоприятных расчетных сочетаниях. </a:t>
            </a:r>
            <a:endParaRPr lang="ru-RU" altLang="ru-RU" sz="24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2912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23056" y="321297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925" y="3358799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45278"/>
            <a:ext cx="8712968" cy="583264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  </a:t>
            </a:r>
          </a:p>
          <a:p>
            <a:pPr>
              <a:lnSpc>
                <a:spcPct val="120000"/>
              </a:lnSpc>
            </a:pPr>
            <a:r>
              <a:rPr lang="ru-RU" sz="2000" dirty="0" smtClean="0"/>
              <a:t> </a:t>
            </a:r>
            <a:r>
              <a:rPr lang="ru-RU" sz="2000" dirty="0"/>
              <a:t>10.4 Схемы распределения снеговой нагрузки и значения коэффициента  </a:t>
            </a:r>
            <a:r>
              <a:rPr lang="ru-RU" sz="2000" dirty="0">
                <a:sym typeface="Symbol"/>
              </a:rPr>
              <a:t></a:t>
            </a:r>
            <a:r>
              <a:rPr lang="ru-RU" sz="2000" dirty="0"/>
              <a:t>  для покрытий следует принимать в соответствии с </a:t>
            </a:r>
            <a:r>
              <a:rPr lang="ru-RU" sz="2000" u="sng" dirty="0">
                <a:solidFill>
                  <a:srgbClr val="0066FF"/>
                </a:solidFill>
              </a:rPr>
              <a:t>приложением </a:t>
            </a:r>
            <a:r>
              <a:rPr lang="ru-RU" sz="2000" u="sng" dirty="0" smtClean="0">
                <a:solidFill>
                  <a:srgbClr val="0066FF"/>
                </a:solidFill>
              </a:rPr>
              <a:t>Б.</a:t>
            </a:r>
            <a:r>
              <a:rPr lang="ru-RU" sz="2000" u="sng" dirty="0" smtClean="0"/>
              <a:t> </a:t>
            </a:r>
            <a:endParaRPr lang="ru-RU" sz="2000" dirty="0"/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0066FF"/>
                </a:solidFill>
              </a:rPr>
              <a:t>Для зданий и сооружений, имеющих габаритные размеры покрытия, превышающие 100 м в обоих направлениях, за исключением плоских покрытий однопролетных и многопролетных зданий (см. схемы </a:t>
            </a:r>
            <a:r>
              <a:rPr lang="ru-RU" sz="2000" dirty="0" smtClean="0">
                <a:solidFill>
                  <a:srgbClr val="0066FF"/>
                </a:solidFill>
              </a:rPr>
              <a:t>Б.1 </a:t>
            </a:r>
            <a:r>
              <a:rPr lang="ru-RU" sz="2000" dirty="0">
                <a:solidFill>
                  <a:srgbClr val="0066FF"/>
                </a:solidFill>
              </a:rPr>
              <a:t>и </a:t>
            </a:r>
            <a:r>
              <a:rPr lang="ru-RU" sz="2000" dirty="0" smtClean="0">
                <a:solidFill>
                  <a:srgbClr val="0066FF"/>
                </a:solidFill>
              </a:rPr>
              <a:t>Б.5 </a:t>
            </a:r>
            <a:r>
              <a:rPr lang="ru-RU" sz="2000" dirty="0">
                <a:solidFill>
                  <a:srgbClr val="0066FF"/>
                </a:solidFill>
              </a:rPr>
              <a:t>приложения </a:t>
            </a:r>
            <a:r>
              <a:rPr lang="ru-RU" sz="2000" dirty="0" smtClean="0">
                <a:solidFill>
                  <a:srgbClr val="0066FF"/>
                </a:solidFill>
              </a:rPr>
              <a:t>Б), </a:t>
            </a:r>
            <a:r>
              <a:rPr lang="ru-RU" sz="2000" dirty="0">
                <a:solidFill>
                  <a:srgbClr val="0066FF"/>
                </a:solidFill>
              </a:rPr>
              <a:t>а также во всех случаях, не предусмотренных приложением </a:t>
            </a:r>
            <a:r>
              <a:rPr lang="ru-RU" sz="2000" dirty="0" smtClean="0">
                <a:solidFill>
                  <a:srgbClr val="0066FF"/>
                </a:solidFill>
              </a:rPr>
              <a:t>Б </a:t>
            </a:r>
            <a:r>
              <a:rPr lang="ru-RU" sz="2000" dirty="0">
                <a:solidFill>
                  <a:srgbClr val="0066FF"/>
                </a:solidFill>
              </a:rPr>
              <a:t>(при иных формах покрытий, при необходимости учета различных направлений переноса снега по покрытию, близко расположенных зданий и сооружений окружающей застройки и т.п. случаях), схемы распределения снеговой нагрузки по покрытиям и значения коэффициента  µ  необходимо устанавливать в </a:t>
            </a:r>
            <a:r>
              <a:rPr lang="ru-RU" sz="2000" dirty="0" smtClean="0">
                <a:solidFill>
                  <a:srgbClr val="0066FF"/>
                </a:solidFill>
              </a:rPr>
              <a:t>специальных </a:t>
            </a:r>
            <a:r>
              <a:rPr lang="ru-RU" sz="2000" dirty="0">
                <a:solidFill>
                  <a:srgbClr val="0066FF"/>
                </a:solidFill>
              </a:rPr>
              <a:t>рекомендациях, </a:t>
            </a:r>
            <a:r>
              <a:rPr lang="ru-RU" sz="2000" dirty="0" smtClean="0">
                <a:solidFill>
                  <a:srgbClr val="0066FF"/>
                </a:solidFill>
              </a:rPr>
              <a:t>разработанных на </a:t>
            </a:r>
            <a:r>
              <a:rPr lang="ru-RU" sz="2000" dirty="0">
                <a:solidFill>
                  <a:srgbClr val="0066FF"/>
                </a:solidFill>
              </a:rPr>
              <a:t>основе результатов модельных испытаний в аэродинамических </a:t>
            </a:r>
            <a:r>
              <a:rPr lang="ru-RU" sz="2000" dirty="0" smtClean="0">
                <a:solidFill>
                  <a:srgbClr val="0066FF"/>
                </a:solidFill>
              </a:rPr>
              <a:t>трубах, </a:t>
            </a:r>
            <a:r>
              <a:rPr lang="ru-RU" sz="2000" dirty="0">
                <a:solidFill>
                  <a:srgbClr val="0066FF"/>
                </a:solidFill>
              </a:rPr>
              <a:t>или с учетом данных, опубликованных в технической литературе.</a:t>
            </a:r>
          </a:p>
          <a:p>
            <a:pPr>
              <a:lnSpc>
                <a:spcPct val="120000"/>
              </a:lnSpc>
            </a:pPr>
            <a:r>
              <a:rPr lang="ru-RU" sz="2000" dirty="0"/>
              <a:t>В тех случаях, когда более неблагоприятные условия работы элементов конструкций возникают при частичном загружении покрытия, следует рассматривать схемы со снеговой нагрузкой, действующей на половине или четверти его площади (для покрытий с фонарями – на участках шириной </a:t>
            </a:r>
            <a:r>
              <a:rPr lang="en-US" sz="2000" i="1" dirty="0"/>
              <a:t>b</a:t>
            </a:r>
            <a:r>
              <a:rPr lang="ru-RU" sz="2000" dirty="0"/>
              <a:t>).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0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815" y="3942348"/>
            <a:ext cx="8568952" cy="28083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600" dirty="0"/>
              <a:t>Примечания </a:t>
            </a:r>
          </a:p>
          <a:p>
            <a:r>
              <a:rPr lang="ru-RU" sz="1600" dirty="0"/>
              <a:t>1 </a:t>
            </a:r>
            <a:r>
              <a:rPr lang="ru-RU" sz="1600" dirty="0" smtClean="0"/>
              <a:t>В необходимых случаях снеговые </a:t>
            </a:r>
            <a:r>
              <a:rPr lang="ru-RU" sz="1600" dirty="0"/>
              <a:t>нагрузки следует определять с учетом предусмотренного дальнейшего расширения здания. </a:t>
            </a:r>
          </a:p>
          <a:p>
            <a:r>
              <a:rPr lang="ru-RU" sz="1600" dirty="0">
                <a:solidFill>
                  <a:srgbClr val="FF0000"/>
                </a:solidFill>
              </a:rPr>
              <a:t>2 В тех случаях, когда в приложении Г не приводятся схемы распределения снеговой нагрузки по покрытиям рассматриваемого типа, например для пространственных покрытий сложной геометрической формы, а также для покрытий, имеющих наибольший характерный размер в плане более 100 м, их необходимо определять по данным испытаний на основе специально разработанных рекомендаций. </a:t>
            </a:r>
          </a:p>
          <a:p>
            <a:r>
              <a:rPr lang="ru-RU" sz="1600" dirty="0">
                <a:solidFill>
                  <a:srgbClr val="FF0000"/>
                </a:solidFill>
              </a:rPr>
              <a:t>3 Нормативное значение снеговой нагрузки </a:t>
            </a:r>
            <a:r>
              <a:rPr lang="ru-RU" sz="1600" i="1" dirty="0">
                <a:solidFill>
                  <a:srgbClr val="FF0000"/>
                </a:solidFill>
              </a:rPr>
              <a:t>S</a:t>
            </a:r>
            <a:r>
              <a:rPr lang="ru-RU" sz="1600" baseline="-25000" dirty="0">
                <a:solidFill>
                  <a:srgbClr val="FF0000"/>
                </a:solidFill>
              </a:rPr>
              <a:t>0</a:t>
            </a:r>
            <a:r>
              <a:rPr lang="ru-RU" sz="1600" dirty="0">
                <a:solidFill>
                  <a:srgbClr val="FF0000"/>
                </a:solidFill>
              </a:rPr>
              <a:t> на схемах приложения Г следует принимать без учета коэффициентов </a:t>
            </a:r>
            <a:r>
              <a:rPr lang="ru-RU" sz="1600" i="1" dirty="0" err="1">
                <a:solidFill>
                  <a:srgbClr val="FF0000"/>
                </a:solidFill>
              </a:rPr>
              <a:t>с</a:t>
            </a:r>
            <a:r>
              <a:rPr lang="ru-RU" sz="1600" i="1" baseline="-25000" dirty="0" err="1">
                <a:solidFill>
                  <a:srgbClr val="FF0000"/>
                </a:solidFill>
              </a:rPr>
              <a:t>e</a:t>
            </a:r>
            <a:r>
              <a:rPr lang="ru-RU" sz="1600" dirty="0">
                <a:solidFill>
                  <a:srgbClr val="FF0000"/>
                </a:solidFill>
              </a:rPr>
              <a:t>, </a:t>
            </a:r>
            <a:r>
              <a:rPr lang="ru-RU" sz="1600" i="1" dirty="0" err="1">
                <a:solidFill>
                  <a:srgbClr val="FF0000"/>
                </a:solidFill>
              </a:rPr>
              <a:t>с</a:t>
            </a:r>
            <a:r>
              <a:rPr lang="ru-RU" sz="1600" i="1" baseline="-25000" dirty="0" err="1">
                <a:solidFill>
                  <a:srgbClr val="FF0000"/>
                </a:solidFill>
              </a:rPr>
              <a:t>t</a:t>
            </a:r>
            <a:r>
              <a:rPr lang="ru-RU" sz="1600" i="1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и </a:t>
            </a:r>
            <a:r>
              <a:rPr lang="ru-RU" sz="1600" dirty="0" smtClean="0">
                <a:solidFill>
                  <a:srgbClr val="FF0000"/>
                </a:solidFill>
              </a:rPr>
              <a:t>µ. 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/>
              <a:t>4 При расчетах конструкций допускается применение упрощенных схем снеговых нагрузок, эквивалентных по воздействию схемам нагрузок, приведенным в приложении Г. </a:t>
            </a:r>
            <a:endParaRPr lang="ru-RU" sz="1600" dirty="0" smtClean="0"/>
          </a:p>
          <a:p>
            <a:pPr marL="0" indent="0">
              <a:buNone/>
            </a:pPr>
            <a:endParaRPr lang="ru-RU" sz="1600" dirty="0" smtClean="0">
              <a:solidFill>
                <a:srgbClr val="0070C0"/>
              </a:solidFill>
            </a:endParaRPr>
          </a:p>
          <a:p>
            <a:endParaRPr lang="ru-RU" sz="1600" dirty="0" smtClean="0">
              <a:solidFill>
                <a:srgbClr val="0070C0"/>
              </a:solidFill>
            </a:endParaRPr>
          </a:p>
          <a:p>
            <a:endParaRPr lang="ru-RU" sz="16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4879" y="711259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057310"/>
            <a:ext cx="86059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</a:rPr>
              <a:t>Примечания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solidFill>
                  <a:srgbClr val="0066FF"/>
                </a:solidFill>
                <a:latin typeface="+mn-lt"/>
              </a:rPr>
              <a:t>1 </a:t>
            </a:r>
            <a:r>
              <a:rPr lang="ru-RU" sz="1600" dirty="0" smtClean="0">
                <a:solidFill>
                  <a:srgbClr val="0066FF"/>
                </a:solidFill>
                <a:latin typeface="+mn-lt"/>
              </a:rPr>
              <a:t>Снеговые </a:t>
            </a:r>
            <a:r>
              <a:rPr lang="ru-RU" sz="1600" dirty="0">
                <a:solidFill>
                  <a:srgbClr val="0066FF"/>
                </a:solidFill>
                <a:latin typeface="+mn-lt"/>
              </a:rPr>
              <a:t>нагрузки следует определять с учетом предусмотренного дальнейшего расширения здания.</a:t>
            </a:r>
            <a:endParaRPr lang="ru-RU" sz="1600" i="1" dirty="0">
              <a:solidFill>
                <a:srgbClr val="0066FF"/>
              </a:solidFill>
              <a:latin typeface="+mn-lt"/>
            </a:endParaRPr>
          </a:p>
          <a:p>
            <a:r>
              <a:rPr lang="ru-RU" sz="1600" dirty="0">
                <a:solidFill>
                  <a:srgbClr val="0066FF"/>
                </a:solidFill>
                <a:latin typeface="+mn-lt"/>
              </a:rPr>
              <a:t>2 В приложении </a:t>
            </a:r>
            <a:r>
              <a:rPr lang="ru-RU" sz="1600" dirty="0" smtClean="0">
                <a:solidFill>
                  <a:srgbClr val="0066FF"/>
                </a:solidFill>
                <a:latin typeface="+mn-lt"/>
              </a:rPr>
              <a:t>Б</a:t>
            </a:r>
            <a:r>
              <a:rPr lang="ru-RU" sz="1600" i="1" dirty="0" smtClean="0">
                <a:solidFill>
                  <a:srgbClr val="0066FF"/>
                </a:solidFill>
                <a:latin typeface="+mn-lt"/>
              </a:rPr>
              <a:t> </a:t>
            </a:r>
            <a:r>
              <a:rPr lang="ru-RU" sz="1600" dirty="0">
                <a:solidFill>
                  <a:srgbClr val="0066FF"/>
                </a:solidFill>
                <a:latin typeface="+mn-lt"/>
              </a:rPr>
              <a:t>следует учитывать нормативное значение снеговой нагрузки </a:t>
            </a:r>
            <a:r>
              <a:rPr lang="en-US" sz="1600" i="1" dirty="0">
                <a:solidFill>
                  <a:srgbClr val="0066FF"/>
                </a:solidFill>
                <a:latin typeface="+mn-lt"/>
              </a:rPr>
              <a:t>S</a:t>
            </a:r>
            <a:r>
              <a:rPr lang="ru-RU" sz="1600" i="1" baseline="-25000" dirty="0">
                <a:solidFill>
                  <a:srgbClr val="0066FF"/>
                </a:solidFill>
                <a:latin typeface="+mn-lt"/>
              </a:rPr>
              <a:t>0</a:t>
            </a:r>
            <a:r>
              <a:rPr lang="ru-RU" sz="1600" i="1" dirty="0">
                <a:solidFill>
                  <a:srgbClr val="0066FF"/>
                </a:solidFill>
                <a:latin typeface="+mn-lt"/>
              </a:rPr>
              <a:t>=</a:t>
            </a:r>
            <a:r>
              <a:rPr lang="en-US" sz="1600" i="1" dirty="0">
                <a:solidFill>
                  <a:srgbClr val="0066FF"/>
                </a:solidFill>
                <a:latin typeface="+mn-lt"/>
              </a:rPr>
              <a:t>S</a:t>
            </a:r>
            <a:r>
              <a:rPr lang="en-US" sz="1600" i="1" baseline="-25000" dirty="0">
                <a:solidFill>
                  <a:srgbClr val="0066FF"/>
                </a:solidFill>
                <a:latin typeface="+mn-lt"/>
              </a:rPr>
              <a:t>g</a:t>
            </a:r>
            <a:r>
              <a:rPr lang="ru-RU" sz="1600" dirty="0">
                <a:solidFill>
                  <a:srgbClr val="0066FF"/>
                </a:solidFill>
                <a:latin typeface="+mn-lt"/>
              </a:rPr>
              <a:t>. </a:t>
            </a:r>
          </a:p>
          <a:p>
            <a:r>
              <a:rPr lang="ru-RU" sz="1600" dirty="0">
                <a:latin typeface="+mn-lt"/>
              </a:rPr>
              <a:t>3 При расчетах конструкций допускается применение упрощенных схем снеговых нагрузок, эквивалентных по воздействию схемам нагрузок, приведенным в приложении </a:t>
            </a:r>
            <a:r>
              <a:rPr lang="ru-RU" sz="1600" dirty="0" smtClean="0">
                <a:latin typeface="+mn-lt"/>
              </a:rPr>
              <a:t>В. </a:t>
            </a:r>
            <a:endParaRPr lang="ru-RU" sz="1600" dirty="0">
              <a:latin typeface="+mn-lt"/>
            </a:endParaRPr>
          </a:p>
          <a:p>
            <a:r>
              <a:rPr lang="ru-RU" sz="1600" dirty="0" smtClean="0">
                <a:solidFill>
                  <a:srgbClr val="0066FF"/>
                </a:solidFill>
                <a:latin typeface="+mn-lt"/>
              </a:rPr>
              <a:t>4 </a:t>
            </a:r>
            <a:r>
              <a:rPr lang="ru-RU" sz="1600" dirty="0">
                <a:solidFill>
                  <a:srgbClr val="0066FF"/>
                </a:solidFill>
                <a:latin typeface="+mn-lt"/>
              </a:rPr>
              <a:t>При расчете прогонов покрытий следует учесть локальную неравномерность снегоотложений введением дополнительного коэффициента μ = 1,1 к нормативным значениям снеговой равномерно распределенной нагрузки.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44879" y="357301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815" y="3661782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5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42120"/>
            <a:ext cx="8229600" cy="5011216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0066FF"/>
                </a:solidFill>
              </a:rPr>
              <a:t>10.5 Коэффициент</a:t>
            </a:r>
            <a:r>
              <a:rPr lang="ru-RU" i="1" dirty="0">
                <a:solidFill>
                  <a:srgbClr val="0066FF"/>
                </a:solidFill>
              </a:rPr>
              <a:t> с</a:t>
            </a:r>
            <a:r>
              <a:rPr lang="en-US" i="1" baseline="-25000" dirty="0">
                <a:solidFill>
                  <a:srgbClr val="0066FF"/>
                </a:solidFill>
              </a:rPr>
              <a:t>e</a:t>
            </a:r>
            <a:r>
              <a:rPr lang="ru-RU" dirty="0">
                <a:solidFill>
                  <a:srgbClr val="0066FF"/>
                </a:solidFill>
              </a:rPr>
              <a:t>, учитывающий снос снега с покрытий зданий под действием ветра или иных факторов, устанавливается в зависимости от типа местности (см. 11.1.6), формы покрытия и степени его защищенности от прямого воздействия ветра согласно 10.6-10.9</a:t>
            </a:r>
            <a:r>
              <a:rPr lang="ru-RU" dirty="0" smtClean="0">
                <a:solidFill>
                  <a:srgbClr val="0066FF"/>
                </a:solidFill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rgbClr val="0066FF"/>
              </a:solidFill>
            </a:endParaRPr>
          </a:p>
          <a:p>
            <a:r>
              <a:rPr lang="ru-RU" dirty="0">
                <a:solidFill>
                  <a:srgbClr val="0066FF"/>
                </a:solidFill>
              </a:rPr>
              <a:t>10.6 Для покрытий зданий, защищенных от прямого воздействия ветра, в том числе: соседними более высокими зданиями, удаленными менее чем на 10 h</a:t>
            </a:r>
            <a:r>
              <a:rPr lang="ru-RU" baseline="-25000" dirty="0">
                <a:solidFill>
                  <a:srgbClr val="0066FF"/>
                </a:solidFill>
              </a:rPr>
              <a:t>1</a:t>
            </a:r>
            <a:r>
              <a:rPr lang="ru-RU" dirty="0">
                <a:solidFill>
                  <a:srgbClr val="0066FF"/>
                </a:solidFill>
              </a:rPr>
              <a:t>, где h</a:t>
            </a:r>
            <a:r>
              <a:rPr lang="ru-RU" baseline="-25000" dirty="0">
                <a:solidFill>
                  <a:srgbClr val="0066FF"/>
                </a:solidFill>
              </a:rPr>
              <a:t>1</a:t>
            </a:r>
            <a:r>
              <a:rPr lang="ru-RU" dirty="0">
                <a:solidFill>
                  <a:srgbClr val="0066FF"/>
                </a:solidFill>
              </a:rPr>
              <a:t> - разность высот соседнего и проектируемого зданий; сплошными элементами конструкций, возвышающимися над покрытием с двух и более сторон; более высоким лесным массивом; для покрытий, расположенных ниже окружающей местности, проектируемых на местности типа С (см. 11.1.6), а также во всех случаях, не предусмотренных </a:t>
            </a:r>
            <a:r>
              <a:rPr lang="ru-RU" dirty="0" smtClean="0">
                <a:solidFill>
                  <a:srgbClr val="0066FF"/>
                </a:solidFill>
              </a:rPr>
              <a:t>10.7 и 10.8</a:t>
            </a:r>
            <a:r>
              <a:rPr lang="ru-RU" dirty="0">
                <a:solidFill>
                  <a:srgbClr val="0066FF"/>
                </a:solidFill>
              </a:rPr>
              <a:t>, следует принимать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66FF"/>
                </a:solidFill>
              </a:rPr>
              <a:t>				</a:t>
            </a:r>
            <a:r>
              <a:rPr lang="en-US" i="1" dirty="0" err="1" smtClean="0">
                <a:solidFill>
                  <a:srgbClr val="0066FF"/>
                </a:solidFill>
              </a:rPr>
              <a:t>c</a:t>
            </a:r>
            <a:r>
              <a:rPr lang="en-US" i="1" baseline="-25000" dirty="0" err="1" smtClean="0">
                <a:solidFill>
                  <a:srgbClr val="0066FF"/>
                </a:solidFill>
              </a:rPr>
              <a:t>e</a:t>
            </a:r>
            <a:r>
              <a:rPr lang="ru-RU" i="1" dirty="0" smtClean="0">
                <a:solidFill>
                  <a:srgbClr val="0066FF"/>
                </a:solidFill>
              </a:rPr>
              <a:t> </a:t>
            </a:r>
            <a:r>
              <a:rPr lang="ru-RU" i="1" dirty="0">
                <a:solidFill>
                  <a:srgbClr val="0066FF"/>
                </a:solidFill>
              </a:rPr>
              <a:t>= </a:t>
            </a:r>
            <a:r>
              <a:rPr lang="ru-RU" dirty="0">
                <a:solidFill>
                  <a:srgbClr val="0066FF"/>
                </a:solidFill>
              </a:rPr>
              <a:t>1,0</a:t>
            </a:r>
            <a:r>
              <a:rPr lang="ru-RU" dirty="0" smtClean="0">
                <a:solidFill>
                  <a:srgbClr val="0066FF"/>
                </a:solidFill>
              </a:rPr>
              <a:t>.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49358" y="468328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749" y="4437112"/>
            <a:ext cx="8401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10.5 Для пологих (с уклонами до 12 % или с </a:t>
            </a:r>
            <a:r>
              <a:rPr lang="ru-RU" i="1" dirty="0">
                <a:latin typeface="+mn-lt"/>
              </a:rPr>
              <a:t>f/l </a:t>
            </a:r>
            <a:r>
              <a:rPr lang="ru-RU" i="1" dirty="0" smtClean="0">
                <a:latin typeface="+mn-lt"/>
              </a:rPr>
              <a:t>≤</a:t>
            </a:r>
            <a:r>
              <a:rPr lang="ru-RU" dirty="0" smtClean="0">
                <a:latin typeface="+mn-lt"/>
              </a:rPr>
              <a:t>0,05</a:t>
            </a:r>
            <a:r>
              <a:rPr lang="ru-RU" dirty="0">
                <a:latin typeface="+mn-lt"/>
              </a:rPr>
              <a:t>) покрытий однопролетных и многопролетных зданий без фонарей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, проектируемых в районах со средней скоростью ветра за три наиболее холодных месяца </a:t>
            </a:r>
            <a:r>
              <a:rPr lang="ru-RU" i="1" dirty="0">
                <a:solidFill>
                  <a:srgbClr val="FF0000"/>
                </a:solidFill>
                <a:latin typeface="+mn-lt"/>
              </a:rPr>
              <a:t>V </a:t>
            </a:r>
            <a:r>
              <a:rPr lang="ru-RU" i="1" dirty="0" smtClean="0">
                <a:solidFill>
                  <a:srgbClr val="FF0000"/>
                </a:solidFill>
                <a:latin typeface="+mn-lt"/>
              </a:rPr>
              <a:t>≥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2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м/с </a:t>
            </a:r>
            <a:r>
              <a:rPr lang="ru-RU" dirty="0">
                <a:latin typeface="+mn-lt"/>
              </a:rPr>
              <a:t>(см. схемы Г.1, Г.2, Г.5 и Г.6 приложения Г), следует установить коэффициент сноса снега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6102" y="6093296"/>
            <a:ext cx="820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где </a:t>
            </a:r>
            <a:r>
              <a:rPr lang="ru-RU" i="1" dirty="0">
                <a:latin typeface="+mn-lt"/>
              </a:rPr>
              <a:t>k </a:t>
            </a:r>
            <a:r>
              <a:rPr lang="ru-RU" dirty="0">
                <a:latin typeface="+mn-lt"/>
              </a:rPr>
              <a:t>– принимается по таблице 10.2; </a:t>
            </a:r>
            <a:endParaRPr lang="ru-RU" dirty="0" smtClean="0">
              <a:latin typeface="+mn-lt"/>
            </a:endParaRPr>
          </a:p>
          <a:p>
            <a:r>
              <a:rPr lang="ru-RU" i="1" dirty="0">
                <a:latin typeface="+mn-lt"/>
              </a:rPr>
              <a:t> </a:t>
            </a:r>
            <a:r>
              <a:rPr lang="ru-RU" i="1" dirty="0" smtClean="0">
                <a:latin typeface="+mn-lt"/>
              </a:rPr>
              <a:t>     b </a:t>
            </a:r>
            <a:r>
              <a:rPr lang="ru-RU" dirty="0">
                <a:latin typeface="+mn-lt"/>
              </a:rPr>
              <a:t>– ширина покрытия, принимаемая не более 100 м.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74650" y="4149080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514" y="4149080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1763688" y="53349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019203"/>
              </p:ext>
            </p:extLst>
          </p:nvPr>
        </p:nvGraphicFramePr>
        <p:xfrm>
          <a:off x="1495425" y="5637213"/>
          <a:ext cx="3436938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3" name="Уравнение" r:id="rId3" imgW="2044440" imgH="253800" progId="Equation.3">
                  <p:embed/>
                </p:oleObj>
              </mc:Choice>
              <mc:Fallback>
                <p:oleObj name="Уравнение" r:id="rId3" imgW="2044440" imgH="253800" progId="Equation.3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5637213"/>
                        <a:ext cx="3436938" cy="455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77"/>
          <p:cNvSpPr>
            <a:spLocks noChangeArrowheads="1"/>
          </p:cNvSpPr>
          <p:nvPr/>
        </p:nvSpPr>
        <p:spPr bwMode="auto">
          <a:xfrm>
            <a:off x="357261" y="806518"/>
            <a:ext cx="865009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10.7 Для пологих (с уклонами до 12 % или с  </a:t>
            </a:r>
            <a:r>
              <a:rPr kumimoji="0" lang="ru-RU" alt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f/l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0,05) покрытий однопролетных и многопролетных зданий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проектируемых на местности типов А или В и имеющих характерный размер в плане</a:t>
            </a:r>
            <a:r>
              <a:rPr kumimoji="0" lang="ru-RU" altLang="ru-RU" b="0" i="1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ru-RU" b="0" i="1" u="none" strike="noStrike" cap="none" normalizeH="0" baseline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kumimoji="0" lang="en-US" altLang="ru-RU" b="0" i="1" u="none" strike="noStrike" cap="none" normalizeH="0" baseline="-3000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не более 100 м (см. схемы Б.1, Б.2, Б.5 и Б.6 приложения Б), следует установить коэффициент сноса снега, принимаемый по формуле (10.2), но не менее 0,5:</a:t>
            </a: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887800"/>
              </p:ext>
            </p:extLst>
          </p:nvPr>
        </p:nvGraphicFramePr>
        <p:xfrm>
          <a:off x="1506440" y="2400846"/>
          <a:ext cx="26797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4" name="Уравнение" r:id="rId5" imgW="1968480" imgH="253800" progId="Equation.3">
                  <p:embed/>
                </p:oleObj>
              </mc:Choice>
              <mc:Fallback>
                <p:oleObj name="Уравнение" r:id="rId5" imgW="1968480" imgH="253800" progId="Equation.3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440" y="2400846"/>
                        <a:ext cx="2679700" cy="369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78"/>
          <p:cNvSpPr>
            <a:spLocks noChangeArrowheads="1"/>
          </p:cNvSpPr>
          <p:nvPr/>
        </p:nvSpPr>
        <p:spPr bwMode="auto">
          <a:xfrm>
            <a:off x="222446" y="2843935"/>
            <a:ext cx="85322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где 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принимается по таблице 11.2 для типов местности А или В (см. 11.1.6);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0" i="1" u="none" strike="noStrike" cap="none" normalizeH="0" baseline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altLang="ru-RU" sz="1600" b="0" i="1" u="none" strike="noStrike" cap="none" normalizeH="0" baseline="-3000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2b-b</a:t>
            </a:r>
            <a:r>
              <a:rPr kumimoji="0" lang="ru-RU" altLang="ru-RU" sz="1600" b="0" i="1" u="none" strike="noStrike" cap="none" normalizeH="0" baseline="3000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altLang="ru-RU" sz="1600" b="0" i="1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характерный размер покрытия, принимаемый не более 100 м;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наименьший размер покрытия в плане;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наибольший размер покрытия в плане.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35688" y="2415743"/>
            <a:ext cx="952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just" eaLnBrk="0" hangingPunct="0"/>
            <a:r>
              <a:rPr lang="ru-RU" altLang="ru-RU" sz="1600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(10.2)</a:t>
            </a:r>
            <a:endParaRPr lang="ru-RU" altLang="ru-RU" sz="1600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744" y="3429000"/>
            <a:ext cx="8435280" cy="2592288"/>
          </a:xfrm>
        </p:spPr>
        <p:txBody>
          <a:bodyPr>
            <a:normAutofit/>
          </a:bodyPr>
          <a:lstStyle/>
          <a:p>
            <a:r>
              <a:rPr lang="ru-RU" sz="1800" dirty="0"/>
              <a:t>10.6 Для покрытий с уклонами от 12 до 20 % однопролетных и многопролетных зданий без фонарей, проектируемых </a:t>
            </a:r>
            <a:r>
              <a:rPr lang="ru-RU" sz="1800" dirty="0">
                <a:solidFill>
                  <a:srgbClr val="FF0000"/>
                </a:solidFill>
              </a:rPr>
              <a:t>в районах с </a:t>
            </a:r>
            <a:r>
              <a:rPr lang="ru-RU" sz="1800" i="1" dirty="0">
                <a:solidFill>
                  <a:srgbClr val="FF0000"/>
                </a:solidFill>
              </a:rPr>
              <a:t>V </a:t>
            </a:r>
            <a:r>
              <a:rPr lang="ru-RU" sz="1800" i="1" dirty="0" smtClean="0">
                <a:solidFill>
                  <a:srgbClr val="FF0000"/>
                </a:solidFill>
              </a:rPr>
              <a:t>≥</a:t>
            </a:r>
            <a:r>
              <a:rPr lang="ru-RU" sz="1800" dirty="0" smtClean="0">
                <a:solidFill>
                  <a:srgbClr val="FF0000"/>
                </a:solidFill>
              </a:rPr>
              <a:t>4 </a:t>
            </a:r>
            <a:r>
              <a:rPr lang="ru-RU" sz="1800" dirty="0">
                <a:solidFill>
                  <a:srgbClr val="FF0000"/>
                </a:solidFill>
              </a:rPr>
              <a:t>м/с </a:t>
            </a:r>
            <a:r>
              <a:rPr lang="ru-RU" sz="1800" dirty="0"/>
              <a:t>(см. схемы Г.1 и Г.5 приложения Г) следует установить коэффициент сноса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</a:t>
            </a:r>
            <a:r>
              <a:rPr lang="ru-RU" sz="1800" i="1" dirty="0" err="1" smtClean="0"/>
              <a:t>c</a:t>
            </a:r>
            <a:r>
              <a:rPr lang="ru-RU" sz="1800" i="1" baseline="-25000" dirty="0" err="1" smtClean="0"/>
              <a:t>e</a:t>
            </a:r>
            <a:r>
              <a:rPr lang="ru-RU" sz="1800" i="1" dirty="0"/>
              <a:t>= </a:t>
            </a:r>
            <a:r>
              <a:rPr lang="ru-RU" sz="1800" dirty="0"/>
              <a:t>0,85. </a:t>
            </a:r>
            <a:r>
              <a:rPr lang="ru-RU" sz="1800" dirty="0" smtClean="0"/>
              <a:t>                                 (</a:t>
            </a:r>
            <a:r>
              <a:rPr lang="ru-RU" sz="1800" dirty="0"/>
              <a:t>10.3) </a:t>
            </a:r>
          </a:p>
          <a:p>
            <a:r>
              <a:rPr lang="ru-RU" sz="1800" dirty="0" smtClean="0">
                <a:solidFill>
                  <a:srgbClr val="FF0000"/>
                </a:solidFill>
              </a:rPr>
              <a:t>Средняя </a:t>
            </a:r>
            <a:r>
              <a:rPr lang="ru-RU" sz="1800" dirty="0">
                <a:solidFill>
                  <a:srgbClr val="FF0000"/>
                </a:solidFill>
              </a:rPr>
              <a:t>скорость ветра </a:t>
            </a:r>
            <a:r>
              <a:rPr lang="ru-RU" sz="1800" i="1" dirty="0">
                <a:solidFill>
                  <a:srgbClr val="FF0000"/>
                </a:solidFill>
              </a:rPr>
              <a:t>V </a:t>
            </a:r>
            <a:r>
              <a:rPr lang="ru-RU" sz="1800" dirty="0">
                <a:solidFill>
                  <a:srgbClr val="FF0000"/>
                </a:solidFill>
              </a:rPr>
              <a:t>за три наиболее холодных месяца принимается по карте 2 обязательного приложения Ж. 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1800" dirty="0" smtClean="0">
                <a:solidFill>
                  <a:srgbClr val="FF0000"/>
                </a:solidFill>
              </a:rPr>
              <a:t>10.7 </a:t>
            </a:r>
            <a:r>
              <a:rPr lang="ru-RU" sz="1800" dirty="0">
                <a:solidFill>
                  <a:srgbClr val="FF0000"/>
                </a:solidFill>
              </a:rPr>
              <a:t>Для покрытий высотных зданий высотой свыше 75 м с уклонами до 20 % (см. схемы Г.1, Г.2, Г.5 и Г.6 приложения Г) допускается принимать </a:t>
            </a:r>
            <a:r>
              <a:rPr lang="ru-RU" sz="1800" i="1" dirty="0" err="1">
                <a:solidFill>
                  <a:srgbClr val="FF0000"/>
                </a:solidFill>
              </a:rPr>
              <a:t>c</a:t>
            </a:r>
            <a:r>
              <a:rPr lang="ru-RU" sz="1800" i="1" baseline="-25000" dirty="0" err="1">
                <a:solidFill>
                  <a:srgbClr val="FF0000"/>
                </a:solidFill>
              </a:rPr>
              <a:t>e</a:t>
            </a:r>
            <a:r>
              <a:rPr lang="ru-RU" sz="1800" i="1" dirty="0">
                <a:solidFill>
                  <a:srgbClr val="FF0000"/>
                </a:solidFill>
              </a:rPr>
              <a:t>= </a:t>
            </a:r>
            <a:r>
              <a:rPr lang="ru-RU" sz="1800" dirty="0">
                <a:solidFill>
                  <a:srgbClr val="FF0000"/>
                </a:solidFill>
              </a:rPr>
              <a:t>0,7.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8491" y="794868"/>
            <a:ext cx="8229600" cy="3460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25896" y="2708920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7826" y="1128440"/>
            <a:ext cx="82591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66FF"/>
                </a:solidFill>
                <a:latin typeface="+mn-lt"/>
              </a:rPr>
              <a:t>10.7 …</a:t>
            </a:r>
          </a:p>
          <a:p>
            <a:r>
              <a:rPr lang="ru-RU" dirty="0" smtClean="0">
                <a:latin typeface="+mn-lt"/>
              </a:rPr>
              <a:t>Для </a:t>
            </a:r>
            <a:r>
              <a:rPr lang="ru-RU" dirty="0">
                <a:latin typeface="+mn-lt"/>
              </a:rPr>
              <a:t>покрытий с уклонами от 12 до 20 % однопролетных и многопролетных зданий без фонарей, </a:t>
            </a:r>
            <a:r>
              <a:rPr lang="ru-RU" dirty="0">
                <a:solidFill>
                  <a:srgbClr val="0066FF"/>
                </a:solidFill>
                <a:latin typeface="+mn-lt"/>
              </a:rPr>
              <a:t>проектируемых на местности типов А или В </a:t>
            </a:r>
            <a:r>
              <a:rPr lang="ru-RU" dirty="0">
                <a:latin typeface="+mn-lt"/>
              </a:rPr>
              <a:t>(см. схемы </a:t>
            </a:r>
            <a:r>
              <a:rPr lang="ru-RU" dirty="0" smtClean="0">
                <a:latin typeface="+mn-lt"/>
              </a:rPr>
              <a:t>В.1 </a:t>
            </a:r>
            <a:r>
              <a:rPr lang="ru-RU" dirty="0">
                <a:latin typeface="+mn-lt"/>
              </a:rPr>
              <a:t>и </a:t>
            </a:r>
            <a:r>
              <a:rPr lang="ru-RU" dirty="0" smtClean="0">
                <a:latin typeface="+mn-lt"/>
              </a:rPr>
              <a:t>В.5 </a:t>
            </a:r>
            <a:r>
              <a:rPr lang="ru-RU" dirty="0">
                <a:latin typeface="+mn-lt"/>
              </a:rPr>
              <a:t>приложения </a:t>
            </a:r>
            <a:r>
              <a:rPr lang="ru-RU" dirty="0" smtClean="0">
                <a:latin typeface="+mn-lt"/>
              </a:rPr>
              <a:t>В) </a:t>
            </a:r>
            <a:r>
              <a:rPr lang="ru-RU" i="1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c</a:t>
            </a:r>
            <a:r>
              <a:rPr lang="en-US" i="1" baseline="-25000" dirty="0" err="1" smtClean="0">
                <a:latin typeface="+mn-lt"/>
              </a:rPr>
              <a:t>e</a:t>
            </a:r>
            <a:r>
              <a:rPr lang="ru-RU" i="1" dirty="0">
                <a:latin typeface="+mn-lt"/>
              </a:rPr>
              <a:t>=</a:t>
            </a:r>
            <a:r>
              <a:rPr lang="ru-RU" dirty="0">
                <a:latin typeface="+mn-lt"/>
              </a:rPr>
              <a:t> 0,85</a:t>
            </a:r>
            <a:r>
              <a:rPr lang="ru-RU" dirty="0" smtClean="0">
                <a:latin typeface="+mn-lt"/>
              </a:rPr>
              <a:t>.</a:t>
            </a:r>
          </a:p>
          <a:p>
            <a:endParaRPr lang="ru-RU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8204" y="2939340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0718" y="6141616"/>
            <a:ext cx="521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( </a:t>
            </a:r>
            <a:r>
              <a:rPr lang="ru-RU" dirty="0" smtClean="0">
                <a:solidFill>
                  <a:srgbClr val="FF0000"/>
                </a:solidFill>
              </a:rPr>
              <a:t>Карта 2 удалена, п. 10.7 удален </a:t>
            </a:r>
            <a:r>
              <a:rPr lang="ru-RU" dirty="0">
                <a:solidFill>
                  <a:srgbClr val="FF0000"/>
                </a:solidFill>
              </a:rPr>
              <a:t>– прим. Ред.)</a:t>
            </a:r>
          </a:p>
        </p:txBody>
      </p:sp>
    </p:spTree>
    <p:extLst>
      <p:ext uri="{BB962C8B-B14F-4D97-AF65-F5344CB8AC3E}">
        <p14:creationId xmlns:p14="http://schemas.microsoft.com/office/powerpoint/2010/main" val="33437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7593" y="4509120"/>
            <a:ext cx="8640763" cy="24263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10.9 Снижение снеговой нагрузки, предусматриваемое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10.7, 10.8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не распространяется:</a:t>
            </a:r>
          </a:p>
          <a:p>
            <a:pPr>
              <a:lnSpc>
                <a:spcPts val="2600"/>
              </a:lnSpc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а) на покрытия зданий в районах со среднемесячной температурой воздуха в январе выше минус 5 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sym typeface="Symbol"/>
              </a:rPr>
              <a:t>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(см. </a:t>
            </a:r>
            <a:r>
              <a:rPr lang="ru-RU" sz="20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табл. 5.1 СП 131.13330.2012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lnSpc>
                <a:spcPts val="26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участки покрытий длиной 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, у перепадов высот зданий и парапетов (см. схемы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Б.8–Б.11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приложения 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6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Прямоугольник 1"/>
          <p:cNvSpPr>
            <a:spLocks noChangeArrowheads="1"/>
          </p:cNvSpPr>
          <p:nvPr/>
        </p:nvSpPr>
        <p:spPr bwMode="auto">
          <a:xfrm>
            <a:off x="319643" y="1547976"/>
            <a:ext cx="8748713" cy="27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10.8 Для купольных сферических и конических покрытий зданий на круглом плане, регламентируемых схемами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Б.13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Б.14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приложения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Б,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при задании равномерно распределенной снеговой нагрузки значения коэффициента </a:t>
            </a:r>
            <a:r>
              <a:rPr lang="en-US" altLang="ru-RU" sz="2000" i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ru-RU" sz="2000" i="1" baseline="-300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следует устанавливать в зависимости от диаметра </a:t>
            </a:r>
            <a:r>
              <a:rPr lang="en-US" altLang="ru-RU" sz="20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основания купола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ts val="2600"/>
              </a:lnSpc>
            </a:pP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1439863">
              <a:lnSpc>
                <a:spcPts val="2600"/>
              </a:lnSpc>
            </a:pPr>
            <a:r>
              <a:rPr lang="en-US" alt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ru-RU" sz="2000" i="1" baseline="-30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0,85  при  </a:t>
            </a:r>
            <a:r>
              <a:rPr lang="en-US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≤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60 м;</a:t>
            </a:r>
          </a:p>
          <a:p>
            <a:pPr indent="1439863">
              <a:lnSpc>
                <a:spcPts val="2600"/>
              </a:lnSpc>
            </a:pPr>
            <a:r>
              <a:rPr lang="en-US" alt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ru-RU" sz="2000" i="1" baseline="-30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ru-RU" sz="2000" i="1" baseline="-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1,0  при  </a:t>
            </a:r>
            <a:r>
              <a:rPr lang="en-US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 м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				</a:t>
            </a:r>
            <a:r>
              <a:rPr lang="ru-RU" altLang="ru-RU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(10.3)</a:t>
            </a:r>
            <a:endParaRPr lang="ru-RU" altLang="ru-RU" sz="20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439863">
              <a:lnSpc>
                <a:spcPts val="2600"/>
              </a:lnSpc>
            </a:pPr>
            <a:r>
              <a:rPr lang="en-US" alt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ru-RU" sz="2000" i="1" baseline="-30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ru-RU" sz="2000" baseline="-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i="1" baseline="-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0,85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0,00375(</a:t>
            </a:r>
            <a:r>
              <a:rPr lang="en-US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60)  –  в промежуточных случаях.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99" y="928194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7350" y="2204864"/>
            <a:ext cx="82994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10.10 Термический коэффициент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следует применять для учета понижения снеговых нагрузок на покрытия с высоким коэффициентом теплопередачи (&gt;1 Вт/(м</a:t>
            </a:r>
            <a:r>
              <a:rPr lang="ru-RU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sym typeface="Symbol"/>
              </a:rPr>
              <a:t>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С) вследствие таяния, вызванного потерей тепла.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определении снеговых нагрузок для не утепленных покрытий зданий </a:t>
            </a:r>
            <a:r>
              <a:rPr lang="ru-RU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0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повышенными тепловыделениями, приводящими к таянию снега, при уклонах кровли свыше 3 % и обеспечении надлежащего отвода талой воды следует вводить термический </a:t>
            </a:r>
            <a:r>
              <a:rPr lang="ru-RU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коэффициент </a:t>
            </a:r>
            <a:r>
              <a:rPr lang="en-US" sz="20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i="1" baseline="-25000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0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0,8. </a:t>
            </a:r>
            <a:endParaRPr lang="ru-RU" sz="2000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остальных случаях </a:t>
            </a:r>
            <a:r>
              <a:rPr lang="ru-RU" sz="2000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 baseline="-25000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= 1,0.                       </a:t>
            </a:r>
            <a:endParaRPr lang="ru-RU" sz="2000" strike="sngStrike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Примечание </a:t>
            </a:r>
            <a:r>
              <a:rPr lang="ru-RU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– Значения коэффициента </a:t>
            </a:r>
            <a:r>
              <a:rPr lang="ru-RU" sz="20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 i="1" baseline="-25000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i="1" baseline="-25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допускается устанавливать в специальных </a:t>
            </a:r>
            <a:r>
              <a:rPr lang="ru-RU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рекомендациях </a:t>
            </a:r>
            <a:r>
              <a:rPr lang="ru-RU" sz="20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 учетом термоизоляционных свойств материалов и формы конструктивных элементов</a:t>
            </a:r>
            <a:r>
              <a:rPr lang="ru-RU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1196752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764704"/>
            <a:ext cx="8496944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>
              <a:spcBef>
                <a:spcPts val="0"/>
              </a:spcBef>
              <a:spcAft>
                <a:spcPts val="0"/>
              </a:spcAft>
            </a:pPr>
            <a:r>
              <a:rPr lang="ru-RU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Нормативные </a:t>
            </a:r>
            <a:r>
              <a:rPr lang="ru-RU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</a:t>
            </a:r>
          </a:p>
          <a:p>
            <a:pPr indent="226695">
              <a:spcBef>
                <a:spcPts val="0"/>
              </a:spcBef>
              <a:spcAft>
                <a:spcPts val="0"/>
              </a:spcAft>
            </a:pPr>
            <a:r>
              <a:rPr lang="ru-RU" sz="2000" kern="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kern="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</a:t>
            </a:r>
            <a:r>
              <a:rPr lang="ru-RU" sz="2000" kern="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справочного Приложения А «Нормативные документы»)</a:t>
            </a:r>
            <a:endParaRPr lang="ru-RU" kern="0" dirty="0">
              <a:solidFill>
                <a:srgbClr val="CC0066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настоящем своде правил использованы нормативные ссылки на следующие документы:</a:t>
            </a:r>
          </a:p>
          <a:p>
            <a:pPr indent="180340" algn="just">
              <a:spcBef>
                <a:spcPts val="600"/>
              </a:spcBef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ГОСТ 27751-2014 Надежность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строительных конструкций и оснований. Основные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 131.13330.2012 «СНиП 23-01-99* Строительная климатология»</a:t>
            </a:r>
          </a:p>
          <a:p>
            <a:pPr indent="180340"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СН 2.2.4/2.1.8.566 Производственная вибрация, вибрация в помещениях жилых и общественных зданий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717032"/>
            <a:ext cx="314509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6695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Термины и определения</a:t>
            </a:r>
            <a:endParaRPr lang="ru-RU" sz="1600" b="1" kern="0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36905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CC0066"/>
                </a:solidFill>
              </a:rPr>
              <a:t>(вместо справочного Приложения </a:t>
            </a:r>
            <a:r>
              <a:rPr lang="ru-RU" dirty="0">
                <a:solidFill>
                  <a:srgbClr val="CC0066"/>
                </a:solidFill>
              </a:rPr>
              <a:t>Б</a:t>
            </a:r>
          </a:p>
          <a:p>
            <a:r>
              <a:rPr lang="ru-RU" dirty="0" smtClean="0">
                <a:solidFill>
                  <a:srgbClr val="CC0066"/>
                </a:solidFill>
              </a:rPr>
              <a:t>«Термины </a:t>
            </a:r>
            <a:r>
              <a:rPr lang="ru-RU" dirty="0">
                <a:solidFill>
                  <a:srgbClr val="CC0066"/>
                </a:solidFill>
              </a:rPr>
              <a:t>и </a:t>
            </a:r>
            <a:r>
              <a:rPr lang="ru-RU" dirty="0" smtClean="0">
                <a:solidFill>
                  <a:srgbClr val="CC0066"/>
                </a:solidFill>
              </a:rPr>
              <a:t>определения»)</a:t>
            </a:r>
            <a:endParaRPr lang="ru-RU" dirty="0">
              <a:solidFill>
                <a:srgbClr val="CC00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353128"/>
            <a:ext cx="2233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3.1 воздействия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…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6022730"/>
            <a:ext cx="4289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3.10 расчетные сочетания нагрузок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…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2127" y="4788797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3.8 особые нагрузки: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Нагрузки и воздействия (например, взрыв, столкновение с транспортными средствами, авария оборудования, пожар, землетрясение, 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некоторые климатические нагрузки,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отказ работы несущего элемента конструкций), создающие аварийные ситуации с возможными катастрофическими последствиями;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9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2864" y="549982"/>
            <a:ext cx="8229600" cy="3460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853" y="4448699"/>
            <a:ext cx="83696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10.11 Для районов со средней температурой января минус </a:t>
            </a:r>
            <a:r>
              <a:rPr lang="ru-RU" dirty="0" smtClean="0">
                <a:latin typeface="+mn-lt"/>
              </a:rPr>
              <a:t>5</a:t>
            </a:r>
            <a:r>
              <a:rPr lang="ru-RU" dirty="0" smtClean="0">
                <a:latin typeface="+mn-lt"/>
                <a:sym typeface="Symbol"/>
              </a:rPr>
              <a:t></a:t>
            </a:r>
            <a:r>
              <a:rPr lang="ru-RU" dirty="0" smtClean="0">
                <a:latin typeface="+mn-lt"/>
              </a:rPr>
              <a:t>С </a:t>
            </a:r>
            <a:r>
              <a:rPr lang="ru-RU" dirty="0">
                <a:latin typeface="+mn-lt"/>
              </a:rPr>
              <a:t>и ниже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(по карте 5 приложения Ж)</a:t>
            </a:r>
            <a:r>
              <a:rPr lang="ru-RU" dirty="0">
                <a:latin typeface="+mn-lt"/>
              </a:rPr>
              <a:t> пониженное нормативное значение снеговой нагрузки (см. 4.1) определяется умножением ее нормативного значения на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коэффициент 0,7. </a:t>
            </a:r>
          </a:p>
          <a:p>
            <a:r>
              <a:rPr lang="ru-RU" dirty="0">
                <a:latin typeface="+mn-lt"/>
              </a:rPr>
              <a:t>Для районов со средней температурой января выше минус </a:t>
            </a:r>
            <a:r>
              <a:rPr lang="ru-RU" dirty="0" smtClean="0">
                <a:latin typeface="+mn-lt"/>
              </a:rPr>
              <a:t>5</a:t>
            </a:r>
            <a:r>
              <a:rPr lang="ru-RU" dirty="0" smtClean="0">
                <a:latin typeface="+mn-lt"/>
                <a:sym typeface="Symbol"/>
              </a:rPr>
              <a:t>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С пониженное значение снеговой нагрузки не учитывается</a:t>
            </a:r>
            <a:r>
              <a:rPr lang="ru-RU" dirty="0" smtClean="0">
                <a:latin typeface="+mn-lt"/>
              </a:rPr>
              <a:t>.</a:t>
            </a:r>
          </a:p>
          <a:p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10.12 Коэффициент надежности по снеговой нагрузке </a:t>
            </a:r>
            <a:r>
              <a:rPr lang="ru-RU" dirty="0" smtClean="0">
                <a:latin typeface="+mn-lt"/>
                <a:sym typeface="Symbol"/>
              </a:rPr>
              <a:t></a:t>
            </a:r>
            <a:r>
              <a:rPr lang="ru-RU" i="1" baseline="-25000" dirty="0" smtClean="0">
                <a:latin typeface="+mn-lt"/>
              </a:rPr>
              <a:t>f </a:t>
            </a:r>
            <a:r>
              <a:rPr lang="ru-RU" dirty="0">
                <a:latin typeface="+mn-lt"/>
              </a:rPr>
              <a:t>следует принимать равным 1,4.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10521" y="393305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0521" y="857261"/>
            <a:ext cx="862074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793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10.11 Для районов со средней температурой января минус 5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 и ниже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(по таблице 5.1 СП 131.13330.2012)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пониженное нормативное значение снеговой нагрузки (см. 4.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1) определяется умножением ее нормативного значения на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коэффициент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0,5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.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При этом коэффициенты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c</a:t>
            </a:r>
            <a:r>
              <a:rPr kumimoji="0" lang="ru-RU" altLang="ru-RU" b="0" i="0" u="none" strike="noStrike" cap="none" normalizeH="0" baseline="-3000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e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и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c</a:t>
            </a:r>
            <a:r>
              <a:rPr kumimoji="0" lang="ru-RU" altLang="ru-RU" b="0" i="0" u="none" strike="noStrike" cap="none" normalizeH="0" baseline="-3000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принимаются равными единице.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+mn-lt"/>
              <a:cs typeface="Arial" pitchFamily="34" charset="0"/>
              <a:sym typeface="Symbol" pitchFamily="18" charset="2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Для районов со средней температурой января выше минус 5 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 пониженное значение снеговой нагрузки </a:t>
            </a:r>
            <a:r>
              <a:rPr kumimoji="0" lang="ru-RU" altLang="ru-RU" b="0" i="0" u="none" strike="noStrike" cap="none" normalizeH="0" baseline="0" dirty="0" smtClean="0" bmk="OLE_LINK3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не учитывается</a:t>
            </a:r>
            <a:r>
              <a:rPr kumimoji="0" lang="ru-RU" altLang="ru-RU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  <a:sym typeface="Symbol" pitchFamily="18" charset="2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10.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12 Коэффициент надежности по снеговой нагрузке </a:t>
            </a:r>
            <a:r>
              <a:rPr kumimoji="0" lang="en-US" altLang="ru-RU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следует принимать равным 1,4.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0" y="457200"/>
          <a:ext cx="11430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0" name="Формула" r:id="rId3" imgW="114399" imgH="216088" progId="Equation.3">
                  <p:embed/>
                </p:oleObj>
              </mc:Choice>
              <mc:Fallback>
                <p:oleObj name="Формула" r:id="rId3" imgW="114399" imgH="216088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14300" cy="20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1485" y="4091209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3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334386"/>
            <a:ext cx="7056784" cy="576064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ПРИЛОЖЕНИЕ Б</a:t>
            </a:r>
            <a:br>
              <a:rPr lang="ru-RU" sz="2000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70C0"/>
                </a:solidFill>
                <a:latin typeface="Arial" charset="0"/>
                <a:sym typeface="Symbol" pitchFamily="18" charset="2"/>
              </a:rPr>
              <a:t>  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(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новая редакция)</a:t>
            </a:r>
            <a:endParaRPr lang="ru-RU" sz="2000" dirty="0" smtClean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5" name="Рисунок 4" descr="rg-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496310" cy="50031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283968" y="116990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б) Варианты 2 и 3 следует учитывать для зданий с двускатными покрытиями (профиль б), при этом вариант 2 – при </a:t>
            </a:r>
            <a:r>
              <a:rPr lang="ru-RU" dirty="0" smtClean="0">
                <a:solidFill>
                  <a:srgbClr val="0066FF"/>
                </a:solidFill>
              </a:rPr>
              <a:t>15</a:t>
            </a:r>
            <a:r>
              <a:rPr lang="ru-RU" dirty="0" smtClean="0">
                <a:solidFill>
                  <a:srgbClr val="0066FF"/>
                </a:solidFill>
                <a:sym typeface="Symbol"/>
              </a:rPr>
              <a:t></a:t>
            </a:r>
            <a:r>
              <a:rPr lang="ru-RU" dirty="0" smtClean="0"/>
              <a:t> </a:t>
            </a:r>
            <a:r>
              <a:rPr lang="ru-RU" dirty="0">
                <a:sym typeface="Symbol"/>
              </a:rPr>
              <a:t>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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</a:t>
            </a:r>
            <a:r>
              <a:rPr lang="ru-RU" dirty="0"/>
              <a:t> </a:t>
            </a:r>
            <a:r>
              <a:rPr lang="ru-RU" dirty="0" smtClean="0"/>
              <a:t>40</a:t>
            </a:r>
            <a:r>
              <a:rPr lang="ru-RU" dirty="0" smtClean="0">
                <a:sym typeface="Symbol"/>
              </a:rPr>
              <a:t></a:t>
            </a:r>
            <a:r>
              <a:rPr lang="ru-RU" dirty="0" smtClean="0"/>
              <a:t>; </a:t>
            </a:r>
            <a:r>
              <a:rPr lang="ru-RU" dirty="0"/>
              <a:t>вариант 3 – при </a:t>
            </a:r>
            <a:r>
              <a:rPr lang="ru-RU" dirty="0" smtClean="0"/>
              <a:t>10</a:t>
            </a:r>
            <a:r>
              <a:rPr lang="ru-RU" dirty="0" smtClean="0">
                <a:sym typeface="Symbol"/>
              </a:rPr>
              <a:t></a:t>
            </a:r>
            <a:r>
              <a:rPr lang="ru-RU" dirty="0" smtClean="0"/>
              <a:t> </a:t>
            </a:r>
            <a:r>
              <a:rPr lang="ru-RU" dirty="0">
                <a:sym typeface="Symbol"/>
              </a:rPr>
              <a:t>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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</a:t>
            </a:r>
            <a:r>
              <a:rPr lang="ru-RU" dirty="0"/>
              <a:t> </a:t>
            </a:r>
            <a:r>
              <a:rPr lang="ru-RU" dirty="0" smtClean="0"/>
              <a:t>30</a:t>
            </a:r>
            <a:r>
              <a:rPr lang="ru-RU" dirty="0" smtClean="0">
                <a:sym typeface="Symbol"/>
              </a:rPr>
              <a:t></a:t>
            </a:r>
            <a:r>
              <a:rPr lang="ru-RU" dirty="0" smtClean="0"/>
              <a:t> </a:t>
            </a:r>
            <a:r>
              <a:rPr lang="ru-RU" dirty="0"/>
              <a:t>только при наличии ходовых мостиков или аэрационных устройств по коньку покрытия.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3096562"/>
            <a:ext cx="4680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FF"/>
                </a:solidFill>
                <a:latin typeface="+mn-lt"/>
              </a:rPr>
              <a:t>Примечания</a:t>
            </a:r>
          </a:p>
          <a:p>
            <a:pPr lvl="0"/>
            <a:r>
              <a:rPr lang="ru-RU" sz="1400" dirty="0" smtClean="0">
                <a:solidFill>
                  <a:srgbClr val="0066FF"/>
                </a:solidFill>
                <a:latin typeface="+mn-lt"/>
              </a:rPr>
              <a:t>1. Для </a:t>
            </a:r>
            <a:r>
              <a:rPr lang="ru-RU" sz="1400" dirty="0">
                <a:solidFill>
                  <a:srgbClr val="0066FF"/>
                </a:solidFill>
                <a:latin typeface="+mn-lt"/>
              </a:rPr>
              <a:t>конструктивных схем покрытий, чувствительных к локальной неравномерности распределения снеговой нагрузки, рекомендуется рассмотреть дополнительную схему с коэффициентами μ=0,9 и μ=1,1 на двух скатах в поперечном направлении (см. вариант 2, рис. </a:t>
            </a:r>
            <a:r>
              <a:rPr lang="ru-RU" sz="1400" dirty="0" smtClean="0">
                <a:solidFill>
                  <a:srgbClr val="0066FF"/>
                </a:solidFill>
                <a:latin typeface="+mn-lt"/>
              </a:rPr>
              <a:t>В.1</a:t>
            </a:r>
            <a:r>
              <a:rPr lang="ru-RU" sz="1400" dirty="0">
                <a:solidFill>
                  <a:srgbClr val="0066FF"/>
                </a:solidFill>
                <a:latin typeface="+mn-lt"/>
              </a:rPr>
              <a:t>) или в смежных пролетах покрытия по длине здания.</a:t>
            </a:r>
          </a:p>
          <a:p>
            <a:pPr lvl="0"/>
            <a:r>
              <a:rPr lang="ru-RU" sz="1400" dirty="0" smtClean="0">
                <a:solidFill>
                  <a:srgbClr val="0066FF"/>
                </a:solidFill>
                <a:latin typeface="+mn-lt"/>
              </a:rPr>
              <a:t>2. Для </a:t>
            </a:r>
            <a:r>
              <a:rPr lang="ru-RU" sz="1400" dirty="0">
                <a:solidFill>
                  <a:srgbClr val="0066FF"/>
                </a:solidFill>
                <a:latin typeface="+mn-lt"/>
              </a:rPr>
              <a:t>покрытий, имеющих габаритные размеры, превышающие 100 м в обоих направлениях, помимо равномерно распределенной снеговой нагрузки необходимо учитывать случай неравномерно распределенной снеговой нагрузки согласно вариантам 2 или 3 для двускатных покрытий или примечанию 1 для односкатных независимо от их уклона.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906887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Б.1 </a:t>
            </a:r>
            <a:r>
              <a:rPr lang="ru-RU" dirty="0"/>
              <a:t>Здания с односкатными и двускатными покрытиями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15172" y="887767"/>
            <a:ext cx="7056784" cy="576064"/>
          </a:xfrm>
          <a:prstGeom prst="rect">
            <a:avLst/>
          </a:prstGeom>
        </p:spPr>
        <p:txBody>
          <a:bodyPr vert="horz" lIns="0" rIns="0" bIns="0" anchor="b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ПРИЛОЖЕНИЕ Б</a:t>
            </a:r>
            <a:br>
              <a:rPr lang="ru-RU" sz="2000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70C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>
              <a:solidFill>
                <a:srgbClr val="FF0000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6058" y="1607847"/>
            <a:ext cx="7895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Б.2 </a:t>
            </a:r>
            <a:r>
              <a:rPr lang="ru-RU" dirty="0"/>
              <a:t>Здания со сводчатыми и близкими к ним по очертанию покрытиями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369327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355976" y="2139323"/>
            <a:ext cx="445710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Для зданий со сводчатыми и близкими к ним по очертанию покрытиями (</a:t>
            </a:r>
            <a:r>
              <a:rPr kumimoji="0" lang="ru-RU" altLang="ru-RU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рисунок Б.2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) следует принимать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cos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(1,5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);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= 2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sin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(3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),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где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– уклон покрытия, град;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при этом значения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 вычисляются в каждой точке покрытия; значения 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 - в точках с уклоном 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=30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60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и в крайнем сечении покрытия (точки А, В и С на рис. Б.2). Промежуточные значения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2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определяются линейной интерполяцией.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При 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≥60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=0 и 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=0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».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Times New Roman" pitchFamily="18" charset="0"/>
                <a:sym typeface="Symbol" pitchFamily="18" charset="2"/>
              </a:rPr>
              <a:t>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5710" y="6165304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Рисунок </a:t>
            </a:r>
            <a:r>
              <a:rPr lang="ru-RU" dirty="0" smtClean="0"/>
              <a:t>Б.2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334386"/>
            <a:ext cx="7056784" cy="576064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ПРИЛОЖЕНИЕ Б</a:t>
            </a:r>
            <a:br>
              <a:rPr lang="ru-RU" sz="2000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70C0"/>
                </a:solidFill>
                <a:latin typeface="Arial" charset="0"/>
                <a:sym typeface="Symbol" pitchFamily="18" charset="2"/>
              </a:rPr>
              <a:t>  </a:t>
            </a:r>
            <a:r>
              <a:rPr lang="ru-RU" sz="2000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(новая редакция)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2474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Б.3.1 </a:t>
            </a:r>
            <a:r>
              <a:rPr lang="ru-RU" dirty="0"/>
              <a:t>Здания с продольными фонарями, закрытыми сверху</a:t>
            </a:r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69621"/>
            <a:ext cx="2287756" cy="21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61704"/>
            <a:ext cx="3206085" cy="26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12785" y="3816941"/>
            <a:ext cx="4568993" cy="2893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u="sng" dirty="0" smtClean="0">
                <a:solidFill>
                  <a:srgbClr val="FF0000"/>
                </a:solidFill>
                <a:latin typeface="+mn-lt"/>
              </a:rPr>
              <a:t>СП </a:t>
            </a:r>
            <a:r>
              <a:rPr lang="ru-RU" sz="1400" u="sng" dirty="0" smtClean="0">
                <a:solidFill>
                  <a:srgbClr val="FF0000"/>
                </a:solidFill>
                <a:latin typeface="+mn-lt"/>
              </a:rPr>
              <a:t>20.13330.2011: </a:t>
            </a:r>
            <a:r>
              <a:rPr lang="ru-RU" sz="1400" dirty="0" smtClean="0">
                <a:latin typeface="+mn-lt"/>
              </a:rPr>
              <a:t>«но </a:t>
            </a:r>
            <a:r>
              <a:rPr lang="ru-RU" sz="1400" dirty="0">
                <a:latin typeface="+mn-lt"/>
              </a:rPr>
              <a:t>не более: </a:t>
            </a:r>
            <a:endParaRPr lang="ru-RU" sz="1400" dirty="0" smtClean="0">
              <a:latin typeface="+mn-lt"/>
            </a:endParaRPr>
          </a:p>
          <a:p>
            <a:r>
              <a:rPr lang="ru-RU" sz="1400" dirty="0" smtClean="0">
                <a:solidFill>
                  <a:srgbClr val="FF0000"/>
                </a:solidFill>
                <a:latin typeface="+mn-lt"/>
              </a:rPr>
              <a:t>4,0 </a:t>
            </a:r>
            <a:r>
              <a:rPr lang="ru-RU" sz="1400" dirty="0">
                <a:solidFill>
                  <a:srgbClr val="FF0000"/>
                </a:solidFill>
                <a:latin typeface="+mn-lt"/>
              </a:rPr>
              <a:t>– для ферм и балок при нормативном значении веса покрытия 1,5 кПа и менее; </a:t>
            </a:r>
            <a:endParaRPr lang="ru-RU" sz="1400" dirty="0" smtClean="0">
              <a:solidFill>
                <a:srgbClr val="FF0000"/>
              </a:solidFill>
              <a:latin typeface="+mn-lt"/>
            </a:endParaRPr>
          </a:p>
          <a:p>
            <a:r>
              <a:rPr lang="ru-RU" sz="1400" dirty="0" smtClean="0">
                <a:solidFill>
                  <a:srgbClr val="FF0000"/>
                </a:solidFill>
                <a:latin typeface="+mn-lt"/>
              </a:rPr>
              <a:t>2,5 </a:t>
            </a:r>
            <a:r>
              <a:rPr lang="ru-RU" sz="1400" dirty="0">
                <a:solidFill>
                  <a:srgbClr val="FF0000"/>
                </a:solidFill>
                <a:latin typeface="+mn-lt"/>
              </a:rPr>
              <a:t>– для ферм и балок при нормативном значении веса покрытия свыше 1,5 кПа; для железобетонных плит пролетом свыше 6 м, для стального профилированного настила, а также для прогонов независимо от пролета; </a:t>
            </a:r>
            <a:endParaRPr lang="ru-RU" sz="1400" dirty="0" smtClean="0">
              <a:solidFill>
                <a:srgbClr val="FF0000"/>
              </a:solidFill>
              <a:latin typeface="+mn-lt"/>
            </a:endParaRPr>
          </a:p>
          <a:p>
            <a:r>
              <a:rPr lang="ru-RU" sz="1400" dirty="0" smtClean="0">
                <a:solidFill>
                  <a:srgbClr val="FF0000"/>
                </a:solidFill>
                <a:latin typeface="+mn-lt"/>
              </a:rPr>
              <a:t>2,0 </a:t>
            </a:r>
            <a:r>
              <a:rPr lang="ru-RU" sz="1400" dirty="0">
                <a:solidFill>
                  <a:srgbClr val="FF0000"/>
                </a:solidFill>
                <a:latin typeface="+mn-lt"/>
              </a:rPr>
              <a:t>– для железобетонных плит покрытий пролетом 6 м и менее; </a:t>
            </a:r>
            <a:r>
              <a:rPr lang="ru-RU" sz="1400" i="1" dirty="0" err="1">
                <a:solidFill>
                  <a:srgbClr val="FF0000"/>
                </a:solidFill>
                <a:latin typeface="+mn-lt"/>
              </a:rPr>
              <a:t>b</a:t>
            </a:r>
            <a:r>
              <a:rPr lang="ru-RU" sz="1400" i="1" baseline="-250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ru-RU" sz="1400" i="1" dirty="0">
                <a:solidFill>
                  <a:srgbClr val="FF0000"/>
                </a:solidFill>
                <a:latin typeface="+mn-lt"/>
              </a:rPr>
              <a:t> = </a:t>
            </a:r>
            <a:r>
              <a:rPr lang="ru-RU" sz="1400" i="1" dirty="0" err="1">
                <a:solidFill>
                  <a:srgbClr val="FF0000"/>
                </a:solidFill>
                <a:latin typeface="+mn-lt"/>
              </a:rPr>
              <a:t>h</a:t>
            </a:r>
            <a:r>
              <a:rPr lang="ru-RU" sz="1400" i="1" baseline="-250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ru-RU" sz="1400" dirty="0">
                <a:solidFill>
                  <a:srgbClr val="FF0000"/>
                </a:solidFill>
                <a:latin typeface="+mn-lt"/>
              </a:rPr>
              <a:t>, но не более </a:t>
            </a:r>
            <a:r>
              <a:rPr lang="ru-RU" sz="1400" i="1" dirty="0">
                <a:solidFill>
                  <a:srgbClr val="FF0000"/>
                </a:solidFill>
                <a:latin typeface="+mn-lt"/>
              </a:rPr>
              <a:t>b</a:t>
            </a:r>
            <a:r>
              <a:rPr lang="ru-RU" sz="1400" dirty="0">
                <a:solidFill>
                  <a:srgbClr val="FF0000"/>
                </a:solidFill>
                <a:latin typeface="+mn-lt"/>
              </a:rPr>
              <a:t>. </a:t>
            </a:r>
            <a:endParaRPr lang="ru-RU" sz="1400" dirty="0" smtClean="0">
              <a:solidFill>
                <a:srgbClr val="FF0000"/>
              </a:solidFill>
              <a:latin typeface="+mn-lt"/>
            </a:endParaRPr>
          </a:p>
          <a:p>
            <a:r>
              <a:rPr lang="ru-RU" sz="1400" dirty="0" smtClean="0">
                <a:latin typeface="+mn-lt"/>
              </a:rPr>
              <a:t>При </a:t>
            </a:r>
            <a:r>
              <a:rPr lang="ru-RU" sz="1400" dirty="0">
                <a:latin typeface="+mn-lt"/>
              </a:rPr>
              <a:t>определении нагрузки у торца фонаря для зоны </a:t>
            </a:r>
            <a:r>
              <a:rPr lang="ru-RU" sz="1400" i="1" dirty="0">
                <a:latin typeface="+mn-lt"/>
              </a:rPr>
              <a:t>B </a:t>
            </a:r>
            <a:r>
              <a:rPr lang="ru-RU" sz="1400" dirty="0">
                <a:latin typeface="+mn-lt"/>
              </a:rPr>
              <a:t>значение коэффициента в обоих вариантах следует принимать равным </a:t>
            </a:r>
            <a:r>
              <a:rPr lang="ru-RU" sz="1400" dirty="0" smtClean="0">
                <a:latin typeface="+mn-lt"/>
              </a:rPr>
              <a:t>1,0». 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163819"/>
              </p:ext>
            </p:extLst>
          </p:nvPr>
        </p:nvGraphicFramePr>
        <p:xfrm>
          <a:off x="3859213" y="2349500"/>
          <a:ext cx="1712912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6" name="Формула" r:id="rId5" imgW="1434960" imgH="393480" progId="Equation.3">
                  <p:embed/>
                </p:oleObj>
              </mc:Choice>
              <mc:Fallback>
                <p:oleObj name="Формула" r:id="rId5" imgW="1434960" imgH="393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9213" y="2349500"/>
                        <a:ext cx="1712912" cy="487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787031"/>
              </p:ext>
            </p:extLst>
          </p:nvPr>
        </p:nvGraphicFramePr>
        <p:xfrm>
          <a:off x="6084168" y="2317980"/>
          <a:ext cx="1152128" cy="557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7" name="Формула" r:id="rId7" imgW="888614" imgH="431613" progId="Equation.3">
                  <p:embed/>
                </p:oleObj>
              </mc:Choice>
              <mc:Fallback>
                <p:oleObj name="Формула" r:id="rId7" imgW="888614" imgH="431613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2317980"/>
                        <a:ext cx="1152128" cy="5570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203848" y="1579662"/>
            <a:ext cx="51125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Для зданий с продольными фонарями, закрытыми сверху (рисунок Б.4), для двух схем снеговой нагрузки  (рисунок Б.5) коэффициенты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следует определять как: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  <a:sym typeface="Symbol" pitchFamily="18" charset="2"/>
            </a:endParaRPr>
          </a:p>
          <a:p>
            <a:pPr marL="0" marR="0" lvl="0" indent="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07504" y="86315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3848" y="2836210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spcAft>
                <a:spcPts val="0"/>
              </a:spcAft>
            </a:pPr>
            <a:r>
              <a:rPr lang="ru-RU" sz="1400" dirty="0">
                <a:latin typeface="+mn-lt"/>
                <a:ea typeface="Times New Roman"/>
              </a:rPr>
              <a:t>но не более 4,0</a:t>
            </a:r>
            <a:r>
              <a:rPr lang="ru-RU" sz="1400" spc="20" dirty="0">
                <a:latin typeface="+mn-lt"/>
                <a:ea typeface="Times New Roman"/>
              </a:rPr>
              <a:t> </a:t>
            </a:r>
            <a:r>
              <a:rPr lang="ru-RU" sz="1400" spc="20" dirty="0">
                <a:solidFill>
                  <a:srgbClr val="0066FF"/>
                </a:solidFill>
                <a:latin typeface="+mn-lt"/>
                <a:ea typeface="Times New Roman"/>
              </a:rPr>
              <a:t>и не более 2</a:t>
            </a:r>
            <a:r>
              <a:rPr lang="en-US" sz="1400" spc="20" dirty="0">
                <a:solidFill>
                  <a:srgbClr val="0066FF"/>
                </a:solidFill>
                <a:latin typeface="+mn-lt"/>
                <a:ea typeface="Times New Roman"/>
              </a:rPr>
              <a:t>h</a:t>
            </a:r>
            <a:r>
              <a:rPr lang="en-US" sz="1400" i="1" spc="20" baseline="-25000" dirty="0">
                <a:solidFill>
                  <a:srgbClr val="0066FF"/>
                </a:solidFill>
                <a:latin typeface="+mn-lt"/>
                <a:ea typeface="Times New Roman"/>
              </a:rPr>
              <a:t>l</a:t>
            </a:r>
            <a:r>
              <a:rPr lang="ru-RU" sz="1400" spc="20" dirty="0">
                <a:solidFill>
                  <a:srgbClr val="0066FF"/>
                </a:solidFill>
                <a:latin typeface="+mn-lt"/>
                <a:ea typeface="Times New Roman"/>
              </a:rPr>
              <a:t>/</a:t>
            </a:r>
            <a:r>
              <a:rPr lang="en-US" sz="1400" spc="20" dirty="0">
                <a:solidFill>
                  <a:srgbClr val="0066FF"/>
                </a:solidFill>
                <a:latin typeface="+mn-lt"/>
                <a:ea typeface="Times New Roman"/>
              </a:rPr>
              <a:t>S</a:t>
            </a:r>
            <a:r>
              <a:rPr lang="ru-RU" sz="1400" spc="20" baseline="-25000" dirty="0">
                <a:solidFill>
                  <a:srgbClr val="0066FF"/>
                </a:solidFill>
                <a:latin typeface="+mn-lt"/>
                <a:ea typeface="Times New Roman"/>
              </a:rPr>
              <a:t>0</a:t>
            </a:r>
            <a:r>
              <a:rPr lang="ru-RU" sz="1400" dirty="0">
                <a:solidFill>
                  <a:srgbClr val="0066FF"/>
                </a:solidFill>
                <a:latin typeface="+mn-lt"/>
                <a:ea typeface="Times New Roman"/>
              </a:rPr>
              <a:t>; </a:t>
            </a:r>
            <a:r>
              <a:rPr lang="en-US" sz="1400" i="1" dirty="0" err="1">
                <a:latin typeface="+mn-lt"/>
                <a:ea typeface="Times New Roman"/>
              </a:rPr>
              <a:t>b</a:t>
            </a:r>
            <a:r>
              <a:rPr lang="en-US" sz="1400" i="1" baseline="-25000" dirty="0" err="1">
                <a:latin typeface="+mn-lt"/>
                <a:ea typeface="Times New Roman"/>
              </a:rPr>
              <a:t>l</a:t>
            </a:r>
            <a:r>
              <a:rPr lang="en-US" sz="1400" dirty="0">
                <a:latin typeface="+mn-lt"/>
                <a:ea typeface="Times New Roman"/>
              </a:rPr>
              <a:t> </a:t>
            </a:r>
            <a:r>
              <a:rPr lang="ru-RU" sz="1400" i="1" dirty="0">
                <a:latin typeface="+mn-lt"/>
                <a:ea typeface="Times New Roman"/>
              </a:rPr>
              <a:t>= </a:t>
            </a:r>
            <a:r>
              <a:rPr lang="en-US" sz="1400" i="1" dirty="0">
                <a:latin typeface="+mn-lt"/>
                <a:ea typeface="Times New Roman"/>
              </a:rPr>
              <a:t>h</a:t>
            </a:r>
            <a:r>
              <a:rPr lang="en-US" sz="1400" i="1" baseline="-25000" dirty="0">
                <a:latin typeface="+mn-lt"/>
                <a:ea typeface="Times New Roman"/>
              </a:rPr>
              <a:t>l</a:t>
            </a:r>
            <a:r>
              <a:rPr lang="ru-RU" sz="1400" dirty="0">
                <a:latin typeface="+mn-lt"/>
                <a:ea typeface="Times New Roman"/>
              </a:rPr>
              <a:t>, но не более </a:t>
            </a:r>
            <a:r>
              <a:rPr lang="en-US" sz="1400" i="1" dirty="0">
                <a:latin typeface="+mn-lt"/>
                <a:ea typeface="Times New Roman"/>
              </a:rPr>
              <a:t>b</a:t>
            </a:r>
            <a:r>
              <a:rPr lang="ru-RU" sz="1400" dirty="0">
                <a:latin typeface="+mn-lt"/>
                <a:ea typeface="Times New Roman"/>
              </a:rPr>
              <a:t>. </a:t>
            </a:r>
          </a:p>
          <a:p>
            <a:r>
              <a:rPr lang="ru-RU" sz="1400" dirty="0">
                <a:latin typeface="+mn-lt"/>
                <a:ea typeface="Times New Roman"/>
              </a:rPr>
              <a:t>При определении нагрузки у торца фонаря для зоны </a:t>
            </a:r>
            <a:r>
              <a:rPr lang="en-US" sz="1400" i="1" dirty="0">
                <a:latin typeface="+mn-lt"/>
                <a:ea typeface="Times New Roman"/>
              </a:rPr>
              <a:t>B</a:t>
            </a:r>
            <a:r>
              <a:rPr lang="ru-RU" sz="1400" dirty="0">
                <a:latin typeface="+mn-lt"/>
                <a:ea typeface="Times New Roman"/>
              </a:rPr>
              <a:t> значение коэффициента </a:t>
            </a:r>
            <a:r>
              <a:rPr lang="ru-RU" sz="1400" dirty="0">
                <a:latin typeface="+mn-lt"/>
                <a:ea typeface="Times New Roman"/>
                <a:cs typeface="Times New Roman"/>
                <a:sym typeface="Symbol"/>
              </a:rPr>
              <a:t></a:t>
            </a:r>
            <a:r>
              <a:rPr lang="ru-RU" sz="1400" dirty="0">
                <a:latin typeface="+mn-lt"/>
                <a:ea typeface="Times New Roman"/>
              </a:rPr>
              <a:t> в обоих вариантах следует принимать равным 1,0. </a:t>
            </a:r>
            <a:endParaRPr lang="ru-RU" sz="1400" dirty="0"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913"/>
            <a:ext cx="4160143" cy="10096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ПРИЛОЖЕНИЕ Б</a:t>
            </a:r>
            <a:br>
              <a:rPr lang="ru-RU" sz="2000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70C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699" y="1126876"/>
            <a:ext cx="4303588" cy="434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Б.8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Здания с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перепадом высоты</a:t>
            </a:r>
            <a:endParaRPr lang="ru-RU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60513"/>
            <a:ext cx="75803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60788"/>
            <a:ext cx="7580313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1913"/>
            <a:ext cx="424815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6971" y="403543"/>
            <a:ext cx="8229600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charset="0"/>
              </a:rPr>
              <a:t>ПРИЛОЖЕНИЕ Б</a:t>
            </a:r>
            <a:br>
              <a:rPr lang="ru-RU" sz="2000" dirty="0" smtClean="0">
                <a:solidFill>
                  <a:srgbClr val="00206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206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418062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5237" y="1052736"/>
            <a:ext cx="3841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+mn-lt"/>
              </a:rPr>
              <a:t>В.9 </a:t>
            </a:r>
            <a:r>
              <a:rPr lang="ru-RU" sz="1600" dirty="0">
                <a:latin typeface="+mn-lt"/>
              </a:rPr>
              <a:t>Здания с двумя перепадами высоты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4293096"/>
            <a:ext cx="2304256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93762" y="1097040"/>
            <a:ext cx="3888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</a:rPr>
              <a:t>Б.14 </a:t>
            </a:r>
            <a:r>
              <a:rPr lang="ru-RU" sz="1600" dirty="0">
                <a:latin typeface="+mn-lt"/>
              </a:rPr>
              <a:t>Участки покрытий, примыкающие к </a:t>
            </a:r>
            <a:r>
              <a:rPr lang="ru-RU" sz="1600" dirty="0" smtClean="0">
                <a:latin typeface="+mn-lt"/>
              </a:rPr>
              <a:t>возвышающимся над </a:t>
            </a:r>
            <a:r>
              <a:rPr lang="ru-RU" sz="1600" dirty="0">
                <a:latin typeface="+mn-lt"/>
              </a:rPr>
              <a:t>кровлей вентиляционным шахтам и другим </a:t>
            </a:r>
            <a:r>
              <a:rPr lang="ru-RU" sz="1600" dirty="0" smtClean="0">
                <a:latin typeface="+mn-lt"/>
              </a:rPr>
              <a:t>надстройкам</a:t>
            </a:r>
            <a:endParaRPr lang="ru-RU" sz="16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9305" y="5034662"/>
            <a:ext cx="14416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+mn-lt"/>
              </a:rPr>
              <a:t>Рисунок </a:t>
            </a:r>
            <a:r>
              <a:rPr lang="ru-RU" sz="1600" b="1" dirty="0" smtClean="0">
                <a:latin typeface="+mn-lt"/>
              </a:rPr>
              <a:t>Б.17</a:t>
            </a:r>
            <a:endParaRPr lang="ru-RU" sz="1600" dirty="0">
              <a:latin typeface="+mn-lt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3839632" cy="217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97837" y="5373216"/>
            <a:ext cx="14479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+mn-lt"/>
              </a:rPr>
              <a:t>Рисунок </a:t>
            </a:r>
            <a:r>
              <a:rPr lang="ru-RU" sz="1600" b="1" dirty="0" smtClean="0">
                <a:latin typeface="+mn-lt"/>
              </a:rPr>
              <a:t>Б.12</a:t>
            </a:r>
            <a:endParaRPr lang="ru-RU" sz="16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2996952"/>
            <a:ext cx="1152128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21762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66FF"/>
                </a:solidFill>
                <a:latin typeface="TimesNewRomanPSMT"/>
              </a:rPr>
              <a:t>Если </a:t>
            </a:r>
            <a:r>
              <a:rPr lang="ru-RU" i="1" dirty="0">
                <a:solidFill>
                  <a:srgbClr val="0066FF"/>
                </a:solidFill>
                <a:latin typeface="TimesNewRomanPS-ItalicMT"/>
              </a:rPr>
              <a:t>b</a:t>
            </a:r>
            <a:r>
              <a:rPr lang="ru-RU" sz="1050" i="1" dirty="0">
                <a:solidFill>
                  <a:srgbClr val="0066FF"/>
                </a:solidFill>
                <a:latin typeface="TimesNewRomanPS-ItalicMT"/>
              </a:rPr>
              <a:t>3</a:t>
            </a:r>
            <a:r>
              <a:rPr lang="ru-RU" i="1" dirty="0">
                <a:solidFill>
                  <a:srgbClr val="0066FF"/>
                </a:solidFill>
                <a:latin typeface="TimesNewRomanPS-ItalicMT"/>
              </a:rPr>
              <a:t>&gt;b</a:t>
            </a:r>
            <a:r>
              <a:rPr lang="ru-RU" sz="1050" i="1" dirty="0">
                <a:solidFill>
                  <a:srgbClr val="0066FF"/>
                </a:solidFill>
                <a:latin typeface="TimesNewRomanPS-ItalicMT"/>
              </a:rPr>
              <a:t>1 </a:t>
            </a:r>
            <a:r>
              <a:rPr lang="ru-RU" dirty="0">
                <a:solidFill>
                  <a:srgbClr val="0066FF"/>
                </a:solidFill>
                <a:latin typeface="TimesNewRomanPSMT"/>
              </a:rPr>
              <a:t>и/или </a:t>
            </a:r>
            <a:r>
              <a:rPr lang="ru-RU" i="1" dirty="0">
                <a:solidFill>
                  <a:srgbClr val="0066FF"/>
                </a:solidFill>
                <a:latin typeface="TimesNewRomanPS-ItalicMT"/>
              </a:rPr>
              <a:t>b</a:t>
            </a:r>
            <a:r>
              <a:rPr lang="ru-RU" sz="1050" i="1" dirty="0">
                <a:solidFill>
                  <a:srgbClr val="0066FF"/>
                </a:solidFill>
                <a:latin typeface="TimesNewRomanPS-ItalicMT"/>
              </a:rPr>
              <a:t>3</a:t>
            </a:r>
            <a:r>
              <a:rPr lang="ru-RU" i="1" dirty="0">
                <a:solidFill>
                  <a:srgbClr val="0066FF"/>
                </a:solidFill>
                <a:latin typeface="TimesNewRomanPS-ItalicMT"/>
              </a:rPr>
              <a:t>&gt;b</a:t>
            </a:r>
            <a:r>
              <a:rPr lang="ru-RU" sz="1050" i="1" dirty="0">
                <a:solidFill>
                  <a:srgbClr val="0066FF"/>
                </a:solidFill>
                <a:latin typeface="TimesNewRomanPS-ItalicMT"/>
              </a:rPr>
              <a:t>2</a:t>
            </a:r>
            <a:r>
              <a:rPr lang="ru-RU" dirty="0">
                <a:solidFill>
                  <a:srgbClr val="0066FF"/>
                </a:solidFill>
                <a:latin typeface="TimesNewRomanPSMT"/>
              </a:rPr>
              <a:t>, то принимается огибающая полученных эпюр </a:t>
            </a:r>
            <a:r>
              <a:rPr lang="ru-RU" dirty="0" smtClean="0">
                <a:solidFill>
                  <a:srgbClr val="0066FF"/>
                </a:solidFill>
                <a:latin typeface="SymbolMT"/>
                <a:sym typeface="Symbol"/>
              </a:rPr>
              <a:t></a:t>
            </a:r>
            <a:r>
              <a:rPr lang="ru-RU" sz="1050" dirty="0" smtClean="0">
                <a:solidFill>
                  <a:srgbClr val="0066FF"/>
                </a:solidFill>
                <a:latin typeface="TimesNewRomanPSMT"/>
              </a:rPr>
              <a:t>1 </a:t>
            </a:r>
            <a:r>
              <a:rPr lang="ru-RU" dirty="0">
                <a:solidFill>
                  <a:srgbClr val="0066FF"/>
                </a:solidFill>
                <a:latin typeface="TimesNewRomanPSMT"/>
              </a:rPr>
              <a:t>и </a:t>
            </a:r>
            <a:r>
              <a:rPr lang="ru-RU" dirty="0" smtClean="0">
                <a:solidFill>
                  <a:srgbClr val="0066FF"/>
                </a:solidFill>
                <a:latin typeface="SymbolMT"/>
                <a:sym typeface="Symbol"/>
              </a:rPr>
              <a:t></a:t>
            </a:r>
            <a:r>
              <a:rPr lang="ru-RU" sz="1050" dirty="0" smtClean="0">
                <a:solidFill>
                  <a:srgbClr val="0066FF"/>
                </a:solidFill>
                <a:latin typeface="TimesNewRomanPSMT"/>
              </a:rPr>
              <a:t>2</a:t>
            </a:r>
            <a:r>
              <a:rPr lang="ru-RU" dirty="0">
                <a:solidFill>
                  <a:srgbClr val="0066FF"/>
                </a:solidFill>
                <a:latin typeface="TimesNewRomanPSMT"/>
              </a:rPr>
              <a:t>.</a:t>
            </a:r>
            <a:endParaRPr lang="ru-RU" dirty="0">
              <a:solidFill>
                <a:srgbClr val="0066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Примеры определения расчетных схем снеговых нагрузок по данным модельных аэродинамических испытаний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7576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557338"/>
            <a:ext cx="53943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Прямоугольник 3"/>
          <p:cNvSpPr>
            <a:spLocks noChangeArrowheads="1"/>
          </p:cNvSpPr>
          <p:nvPr/>
        </p:nvSpPr>
        <p:spPr bwMode="auto">
          <a:xfrm>
            <a:off x="257175" y="4724400"/>
            <a:ext cx="3311525" cy="1477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FF6600"/>
                </a:solidFill>
              </a:rPr>
              <a:t>Модель ММДЦ «Москва-Сити» – Центральное ядро</a:t>
            </a:r>
          </a:p>
          <a:p>
            <a:pPr algn="ctr" eaLnBrk="1" hangingPunct="1"/>
            <a:r>
              <a:rPr lang="ru-RU" altLang="ru-RU" dirty="0">
                <a:solidFill>
                  <a:srgbClr val="FF6600"/>
                </a:solidFill>
              </a:rPr>
              <a:t>в аэродинамической трубе Института Механики МГУ, </a:t>
            </a:r>
          </a:p>
          <a:p>
            <a:pPr algn="ctr" eaLnBrk="1" hangingPunct="1"/>
            <a:r>
              <a:rPr lang="ru-RU" altLang="ru-RU" dirty="0">
                <a:solidFill>
                  <a:srgbClr val="FF6600"/>
                </a:solidFill>
              </a:rPr>
              <a:t>г. Москва,  </a:t>
            </a:r>
            <a:r>
              <a:rPr lang="ru-RU" altLang="ru-RU" b="1" dirty="0">
                <a:solidFill>
                  <a:srgbClr val="FF6600"/>
                </a:solidFill>
              </a:rPr>
              <a:t>М 1:500</a:t>
            </a:r>
            <a:endParaRPr lang="ru-RU" altLang="ru-RU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_2480_новый разм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59023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6370638" y="2492375"/>
            <a:ext cx="259397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Модель комплекса «Лахта-центр» </a:t>
            </a:r>
          </a:p>
          <a:p>
            <a:pPr eaLnBrk="1" hangingPunct="1"/>
            <a:r>
              <a:rPr lang="ru-RU" altLang="ru-RU"/>
              <a:t>в г. Санкт-Петербурге в аэродинамической трубе компании «Уникон», </a:t>
            </a:r>
          </a:p>
          <a:p>
            <a:pPr eaLnBrk="1" hangingPunct="1"/>
            <a:r>
              <a:rPr lang="ru-RU" altLang="ru-RU"/>
              <a:t>г. Новосибирск, 2013 г.</a:t>
            </a:r>
          </a:p>
          <a:p>
            <a:pPr eaLnBrk="1" hangingPunct="1"/>
            <a:r>
              <a:rPr lang="ru-RU" altLang="ru-RU"/>
              <a:t>Модель выполнена в масштабе </a:t>
            </a:r>
            <a:r>
              <a:rPr lang="ru-RU" altLang="ru-RU" b="1"/>
              <a:t>М 1:500</a:t>
            </a:r>
            <a:endParaRPr lang="ru-RU" alt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533_Lahta_ugol-30_V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414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2555_Lahta_ugol-75_V=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563563"/>
            <a:ext cx="44481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2586_Lahta_ugol-120_V=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573463"/>
            <a:ext cx="44386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2632_Lahta_ugol-210_V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13150"/>
            <a:ext cx="4732338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Прямоугольник 1"/>
          <p:cNvSpPr>
            <a:spLocks noChangeArrowheads="1"/>
          </p:cNvSpPr>
          <p:nvPr/>
        </p:nvSpPr>
        <p:spPr bwMode="auto">
          <a:xfrm>
            <a:off x="187325" y="109538"/>
            <a:ext cx="866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Испытания по назначению схем снеговых нагрузок в аэродинамической трубе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SCN4533_новый разм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849313"/>
            <a:ext cx="4144963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892550"/>
            <a:ext cx="414496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5084763" y="5300663"/>
            <a:ext cx="3311525" cy="1477962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Модель Центрального Стадиона в г. Сочи в аэродинамической трубе Института Механики МГУ, </a:t>
            </a:r>
          </a:p>
          <a:p>
            <a:pPr algn="ctr" eaLnBrk="1" hangingPunct="1"/>
            <a:r>
              <a:rPr lang="ru-RU" altLang="ru-RU"/>
              <a:t>г. Москва,  </a:t>
            </a:r>
            <a:r>
              <a:rPr lang="ru-RU" altLang="ru-RU" b="1"/>
              <a:t>М 1:500</a:t>
            </a:r>
            <a:endParaRPr lang="ru-RU" altLang="ru-RU"/>
          </a:p>
        </p:txBody>
      </p:sp>
      <p:sp>
        <p:nvSpPr>
          <p:cNvPr id="22533" name="Прямоугольник 1"/>
          <p:cNvSpPr>
            <a:spLocks noChangeArrowheads="1"/>
          </p:cNvSpPr>
          <p:nvPr/>
        </p:nvSpPr>
        <p:spPr bwMode="auto">
          <a:xfrm>
            <a:off x="1300163" y="182563"/>
            <a:ext cx="6911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6600"/>
                </a:solidFill>
              </a:rPr>
              <a:t>Проведение модельных аэродинамических испытаний </a:t>
            </a:r>
          </a:p>
          <a:p>
            <a:pPr algn="ctr" eaLnBrk="1" hangingPunct="1"/>
            <a:r>
              <a:rPr lang="ru-RU" altLang="ru-RU" b="1" dirty="0">
                <a:solidFill>
                  <a:srgbClr val="FF6600"/>
                </a:solidFill>
              </a:rPr>
              <a:t>при назначении расчетных снеговых и ветровых нагрузок </a:t>
            </a:r>
            <a:endParaRPr lang="ru-RU" altLang="ru-RU" dirty="0">
              <a:solidFill>
                <a:srgbClr val="FF6600"/>
              </a:solidFill>
            </a:endParaRPr>
          </a:p>
        </p:txBody>
      </p:sp>
      <p:graphicFrame>
        <p:nvGraphicFramePr>
          <p:cNvPr id="22534" name="Объект 2"/>
          <p:cNvGraphicFramePr>
            <a:graphicFrameLocks noChangeAspect="1"/>
          </p:cNvGraphicFramePr>
          <p:nvPr/>
        </p:nvGraphicFramePr>
        <p:xfrm>
          <a:off x="4183063" y="1052513"/>
          <a:ext cx="4676775" cy="416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8" name="CorelDRAW" r:id="rId5" imgW="8103600" imgH="7192800" progId="CorelDRAW.Graphic.13">
                  <p:embed/>
                </p:oleObj>
              </mc:Choice>
              <mc:Fallback>
                <p:oleObj name="CorelDRAW" r:id="rId5" imgW="8103600" imgH="7192800" progId="CorelDRAW.Graphic.1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63" y="1052513"/>
                        <a:ext cx="4676775" cy="416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трелка влево 7"/>
          <p:cNvSpPr/>
          <p:nvPr/>
        </p:nvSpPr>
        <p:spPr>
          <a:xfrm>
            <a:off x="4173538" y="5949950"/>
            <a:ext cx="903287" cy="44450"/>
          </a:xfrm>
          <a:prstGeom prst="left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900" y="3501008"/>
            <a:ext cx="842493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4.6 Дополнительные требования по назначению нормативных и расчетных </a:t>
            </a:r>
            <a:r>
              <a:rPr lang="ru-RU" dirty="0" smtClean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значений 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нагрузок, а также коэффициентов надежности по нагрузкам и коэффициентов </a:t>
            </a:r>
            <a:r>
              <a:rPr lang="ru-RU" dirty="0" smtClean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сочетаний 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допускается устанавливать в нормативных документах на отдельные виды </a:t>
            </a:r>
            <a:r>
              <a:rPr lang="ru-RU" dirty="0" smtClean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сооружений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строительных конструкций и оснований</a:t>
            </a:r>
            <a:r>
              <a:rPr lang="ru-RU" dirty="0" smtClean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79705" algn="just">
              <a:spcBef>
                <a:spcPts val="60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4.7 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зданий и сооружений повышенного уровня ответственности, а также во всех случаях, не указанных в настоящем своде правил, дополнительные требования к нагрузкам и воздействиям на строительные конструкции и основания необходимо устанавливать в нормативных документах на отдельные виды сооружений, строительных конструкций и оснований, а также в заданиях на проектирование с учетом рекомендаций, разработанных в рамках научно-технического сопровождения проектирования.</a:t>
            </a:r>
            <a:endParaRPr lang="ru-RU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683" y="302548"/>
            <a:ext cx="247792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>
              <a:lnSpc>
                <a:spcPct val="150000"/>
              </a:lnSpc>
              <a:spcAft>
                <a:spcPts val="0"/>
              </a:spcAft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Общие положения</a:t>
            </a:r>
            <a:endParaRPr lang="ru-RU" sz="1600" b="1" kern="0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431827"/>
            <a:ext cx="3293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CC0066"/>
                </a:solidFill>
              </a:rPr>
              <a:t>(вместо «4 </a:t>
            </a:r>
            <a:r>
              <a:rPr lang="ru-RU" sz="1600" dirty="0">
                <a:solidFill>
                  <a:srgbClr val="CC0066"/>
                </a:solidFill>
              </a:rPr>
              <a:t>Общие </a:t>
            </a:r>
            <a:r>
              <a:rPr lang="ru-RU" sz="1600" dirty="0" smtClean="0">
                <a:solidFill>
                  <a:srgbClr val="CC0066"/>
                </a:solidFill>
              </a:rPr>
              <a:t>требования»)</a:t>
            </a:r>
            <a:endParaRPr lang="ru-RU" sz="1600" dirty="0">
              <a:solidFill>
                <a:srgbClr val="CC00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4504" y="769241"/>
            <a:ext cx="84288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4.1, 4.2 – без изменений</a:t>
            </a:r>
          </a:p>
          <a:p>
            <a:pPr indent="18034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4.3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Расчетные значения особых нагрузок устанавливаются в соответствующих нормативных документах или в задании на проектирование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особых сочетаниях (см. 6.2) коэффициент надежности по нагрузке для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постоянных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длительных и кратковременных нагрузок следует принимать равным единице, за исключением случаев, оговоренных в других нормативных документах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4.4 То же</a:t>
            </a:r>
          </a:p>
          <a:p>
            <a:pPr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4.5 При расчете конструкций и оснований для условий возведения зданий 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сооружений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расчетные значения снеговых, ветровых, гололедных нагрузок 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температурных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климатических воздействий 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разрешается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снижать на 20 %.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F:\Work\Объекты\2013\Волгоград Арена\Фото модели\Volgogra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6748463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2627313" y="404813"/>
            <a:ext cx="3816350" cy="1200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Модель стадиона в г. Волгограде </a:t>
            </a:r>
          </a:p>
          <a:p>
            <a:pPr algn="ctr" eaLnBrk="1" hangingPunct="1"/>
            <a:r>
              <a:rPr lang="ru-RU" altLang="ru-RU"/>
              <a:t> в аэродинамической трубе компании «УНИКОН», </a:t>
            </a:r>
          </a:p>
          <a:p>
            <a:pPr algn="ctr" eaLnBrk="1" hangingPunct="1"/>
            <a:r>
              <a:rPr lang="ru-RU" altLang="ru-RU"/>
              <a:t>г. Новосибирск, 2013 г.,  </a:t>
            </a:r>
            <a:r>
              <a:rPr lang="ru-RU" altLang="ru-RU" b="1"/>
              <a:t>М 1:500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34178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0829_Volgograd_Ugol=45_V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4437063"/>
            <a:ext cx="338137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3502025"/>
            <a:ext cx="2374900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19050"/>
            <a:ext cx="239395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Прямоугольник 8"/>
          <p:cNvSpPr>
            <a:spLocks noChangeArrowheads="1"/>
          </p:cNvSpPr>
          <p:nvPr/>
        </p:nvSpPr>
        <p:spPr bwMode="auto">
          <a:xfrm>
            <a:off x="1908175" y="4422775"/>
            <a:ext cx="4208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FFFF00"/>
                </a:solidFill>
              </a:rPr>
              <a:t>Назначение схем снеговой нагрузки</a:t>
            </a:r>
            <a:endParaRPr lang="ru-RU" altLang="ru-RU" sz="1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47164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4932363" y="115888"/>
            <a:ext cx="3814762" cy="1477962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Центральный стадион Динамо</a:t>
            </a:r>
          </a:p>
          <a:p>
            <a:pPr algn="ctr" eaLnBrk="1" hangingPunct="1"/>
            <a:r>
              <a:rPr lang="ru-RU" altLang="ru-RU"/>
              <a:t>в г. Москве</a:t>
            </a:r>
          </a:p>
          <a:p>
            <a:pPr algn="ctr" eaLnBrk="1" hangingPunct="1"/>
            <a:r>
              <a:rPr lang="ru-RU" altLang="ru-RU"/>
              <a:t> Модель в аэродинамической трубе компании «УНИКОН»,</a:t>
            </a:r>
          </a:p>
          <a:p>
            <a:pPr algn="ctr" eaLnBrk="1" hangingPunct="1"/>
            <a:r>
              <a:rPr lang="ru-RU" altLang="ru-RU"/>
              <a:t>г. Новосибирск, 2013 г.,  </a:t>
            </a:r>
            <a:r>
              <a:rPr lang="ru-RU" altLang="ru-RU" b="1"/>
              <a:t>М 1:500</a:t>
            </a:r>
          </a:p>
        </p:txBody>
      </p:sp>
      <p:pic>
        <p:nvPicPr>
          <p:cNvPr id="24580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0"/>
            <a:ext cx="61420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6142038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3" descr="1539_Dinamo_Ugol=0_V=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4213225"/>
            <a:ext cx="29876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1578_Dinamo_Ugol=47_V=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1663700"/>
            <a:ext cx="298291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Прямоугольник 7"/>
          <p:cNvSpPr>
            <a:spLocks noChangeArrowheads="1"/>
          </p:cNvSpPr>
          <p:nvPr/>
        </p:nvSpPr>
        <p:spPr bwMode="auto">
          <a:xfrm>
            <a:off x="6142038" y="1665288"/>
            <a:ext cx="29829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FFFF00"/>
                </a:solidFill>
              </a:rPr>
              <a:t>Схемы снеговой нагрузки</a:t>
            </a:r>
            <a:endParaRPr lang="ru-RU" altLang="ru-RU" sz="1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11. ВОЗДЕЙСТВИЯ ВЕТРА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2484" y="3995678"/>
            <a:ext cx="8964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зданий и сооружений необходимо учитывать следующие воздействия ветра: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) основной тип ветровой нагрузки (в дальнейшем – «ветровая нагрузка»);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) пиковые значения ветровой нагрузки, действующие на конструктивные элементы ограждения и элементы их крепления;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) резонансное вихревое возбуждение;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г) аэродинамические неустойчивые колебания типа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галопирования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дивергенции и флаттера (см. также раздел 14). Резонансное вихревое возбуждение и аэродинамические неустойчивые колебания типа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галопирования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необходимо учитывать для зданий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сплошностенчатых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сооружений, у 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которых </a:t>
            </a:r>
            <a:r>
              <a:rPr lang="ru-RU" i="1" dirty="0">
                <a:solidFill>
                  <a:srgbClr val="CC0066"/>
                </a:solidFill>
                <a:latin typeface="Times New Roman" panose="02020603050405020304" pitchFamily="18" charset="0"/>
              </a:rPr>
              <a:t>h/d 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&gt; 10, где </a:t>
            </a:r>
            <a:r>
              <a:rPr lang="ru-RU" i="1" dirty="0">
                <a:solidFill>
                  <a:srgbClr val="CC0066"/>
                </a:solidFill>
                <a:latin typeface="Times New Roman" panose="02020603050405020304" pitchFamily="18" charset="0"/>
              </a:rPr>
              <a:t>h 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– высота, </a:t>
            </a:r>
            <a:r>
              <a:rPr lang="ru-RU" i="1" dirty="0">
                <a:solidFill>
                  <a:srgbClr val="CC0066"/>
                </a:solidFill>
                <a:latin typeface="Times New Roman" panose="02020603050405020304" pitchFamily="18" charset="0"/>
              </a:rPr>
              <a:t>d 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– характерный поперечный размер. </a:t>
            </a:r>
            <a:endParaRPr lang="ru-RU" dirty="0">
              <a:solidFill>
                <a:srgbClr val="CC0066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95016" y="3645024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25143" y="3690482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866942"/>
            <a:ext cx="8728897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зданий и сооружений необходимо учитывать следующие воздействия ветра:</a:t>
            </a:r>
          </a:p>
          <a:p>
            <a:pPr indent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а) 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тип ветровой нагрузки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(в дальнейшем –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ветровая нагрузка», см. раздел 11.1.);</a:t>
            </a:r>
          </a:p>
          <a:p>
            <a:pPr indent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б) 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пиковые значения ветровой нагрузки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действующие на конструктивные элементы ограждения и элементы их крепления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 дальнейшем – «пиковая ветровая нагрузка», см. раздел 11.2)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indent="-16319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в) 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резонансное вихревое возбуждение </a:t>
            </a: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(см. раздел 11.3 и приложение В.2.)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indent="179705"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г) </a:t>
            </a:r>
            <a:r>
              <a:rPr lang="ru-RU" dirty="0" err="1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аэродинамически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неустойчивые колебания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типа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галопирования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дивергенции и флаттера.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2168" y="219834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707356"/>
            <a:ext cx="8229600" cy="63341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11. ВОЗДЕЙСТВИЯ ВЕТРА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0414" y="1340768"/>
            <a:ext cx="864096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тип ветровой нагрузки 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пиковые ветровые нагрузки связаны с непосредственным действием на здания и сооружения максимальных для места строительства ураганных ветров и должны учитываться при проектировании всех сооружений.</a:t>
            </a:r>
          </a:p>
          <a:p>
            <a:pPr indent="179705"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Резонансное вихревое возбуждение и аэродинамические неустойчивые колебания 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учитывать для зданий и </a:t>
            </a:r>
            <a:r>
              <a:rPr lang="ru-RU" dirty="0" err="1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сплошностенчатых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сооружений, у которых </a:t>
            </a:r>
            <a:endParaRPr lang="ru-RU" dirty="0" smtClean="0">
              <a:solidFill>
                <a:srgbClr val="66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705" algn="just">
              <a:spcBef>
                <a:spcPts val="600"/>
              </a:spcBef>
              <a:spcAft>
                <a:spcPts val="0"/>
              </a:spcAft>
            </a:pPr>
            <a:r>
              <a:rPr lang="ru-RU" i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λ</a:t>
            </a:r>
            <a:r>
              <a:rPr lang="ru-RU" i="1" baseline="-25000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i="1" dirty="0" smtClean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 20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где</a:t>
            </a:r>
            <a:r>
              <a:rPr lang="ru-RU" i="1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i="1" dirty="0" err="1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λ</a:t>
            </a:r>
            <a:r>
              <a:rPr lang="ru-RU" i="1" baseline="-25000" dirty="0" err="1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определено в В.1.15. </a:t>
            </a:r>
            <a:endParaRPr lang="ru-RU" dirty="0" smtClean="0">
              <a:solidFill>
                <a:srgbClr val="66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705" algn="just">
              <a:spcBef>
                <a:spcPts val="60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Критерии 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возможности возбуждения </a:t>
            </a:r>
            <a:r>
              <a:rPr lang="ru-RU" dirty="0" err="1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аэродинамически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неустойчивых колебаний устанавливаются в нормах проектирования строительных конструкций. При проектировании сооружений должны использоваться такие конструктивные решения, которые исключают возбуждение </a:t>
            </a:r>
            <a:r>
              <a:rPr lang="ru-RU" dirty="0" err="1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аэродинамически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неустойчивых колебаний</a:t>
            </a:r>
            <a:r>
              <a:rPr lang="ru-RU" dirty="0" smtClean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66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 надежности по нагрузке 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основной и пиковой ветровых нагрузок следует принимать равным 1,4; при расчете на резонансное вихревое возбуждение коэффициент надежности по нагрузке принимается равным 1,0</a:t>
            </a:r>
            <a:r>
              <a:rPr lang="ru-RU" dirty="0" smtClean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66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8575" indent="180340"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разработке архитектурно-планировочных решений городских кварталов, а также при планировании возведения зданий внутри существующих городских кварталов необходимо провести оценку </a:t>
            </a: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комфортности пешеходных зон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66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11. ВОЗДЕЙСТВИЯ ВЕТРА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981075"/>
            <a:ext cx="8928100" cy="5544269"/>
          </a:xfrm>
        </p:spPr>
        <p:txBody>
          <a:bodyPr>
            <a:normAutofit fontScale="92500"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D4402C"/>
                </a:solidFill>
                <a:latin typeface="Impact" pitchFamily="34" charset="0"/>
              </a:rPr>
              <a:t>Расчетные ситуации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Для зданий и сооружений необходимо учитывать следующие воздействия ветра: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основную ветровую нагрузку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определяемую как сумму </a:t>
            </a:r>
            <a:r>
              <a:rPr lang="ru-RU" sz="1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средней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800" i="1" baseline="-25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и </a:t>
            </a:r>
            <a:r>
              <a:rPr lang="ru-RU" sz="1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пульсационной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ru-RU" sz="1800" i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составляющих   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800" i="1" baseline="-25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800" i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;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пиковые значения расчетной ветровой нагрузки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действующие на конструктивные элементы ограждения и элементы их крепления;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резонансное вихревое возбуждение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аэродинамические неустойчивые колебания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типа галопирования, дивергенции и флаттера.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Резонансное вихревое возбуждение и аэродинамические неустойчивые колебания типа галопирования необходимо учитывать для зданий и сплошностенчатых сооружений, у которых  </a:t>
            </a:r>
            <a:r>
              <a:rPr lang="ru-RU" sz="1800" i="1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λ</a:t>
            </a:r>
            <a:r>
              <a:rPr lang="ru-RU" sz="1800" baseline="-25000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е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&gt; 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20, </a:t>
            </a:r>
            <a:r>
              <a:rPr lang="ru-RU" sz="180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где</a:t>
            </a:r>
            <a:r>
              <a:rPr lang="ru-RU" sz="1800" i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ru-RU" sz="1800" i="1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λ</a:t>
            </a:r>
            <a:r>
              <a:rPr lang="ru-RU" sz="1800" baseline="-25000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е</a:t>
            </a:r>
            <a:r>
              <a:rPr lang="ru-RU" sz="180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определено в 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В.1.15.</a:t>
            </a:r>
            <a:r>
              <a:rPr lang="ru-RU" sz="1800" dirty="0">
                <a:solidFill>
                  <a:srgbClr val="66FF99"/>
                </a:solidFill>
                <a:ea typeface="Times New Roman" panose="02020603050405020304" pitchFamily="18" charset="0"/>
              </a:rPr>
              <a:t> (В.1.15: </a:t>
            </a:r>
            <a:r>
              <a:rPr lang="ru-RU" sz="1800" dirty="0">
                <a:solidFill>
                  <a:srgbClr val="66FF99"/>
                </a:solidFill>
              </a:rPr>
              <a:t>Относительное удлинение </a:t>
            </a:r>
            <a:r>
              <a:rPr lang="ru-RU" sz="1800" dirty="0" err="1">
                <a:solidFill>
                  <a:srgbClr val="66FF99"/>
                </a:solidFill>
              </a:rPr>
              <a:t>λ</a:t>
            </a:r>
            <a:r>
              <a:rPr lang="ru-RU" sz="1800" i="1" baseline="-25000" dirty="0" err="1">
                <a:solidFill>
                  <a:srgbClr val="66FF99"/>
                </a:solidFill>
              </a:rPr>
              <a:t>е</a:t>
            </a:r>
            <a:r>
              <a:rPr lang="ru-RU" sz="1800" dirty="0">
                <a:solidFill>
                  <a:srgbClr val="66FF99"/>
                </a:solidFill>
              </a:rPr>
              <a:t> зависит от параметра λ</a:t>
            </a:r>
            <a:r>
              <a:rPr lang="ru-RU" sz="1800" i="1" dirty="0">
                <a:solidFill>
                  <a:srgbClr val="66FF99"/>
                </a:solidFill>
              </a:rPr>
              <a:t> = l/b</a:t>
            </a:r>
            <a:r>
              <a:rPr lang="ru-RU" sz="1800" dirty="0">
                <a:solidFill>
                  <a:srgbClr val="66FF99"/>
                </a:solidFill>
              </a:rPr>
              <a:t> и определяется по таблице В.10</a:t>
            </a:r>
            <a:r>
              <a:rPr lang="ru-RU" sz="1800" dirty="0" smtClean="0">
                <a:solidFill>
                  <a:srgbClr val="66FF99"/>
                </a:solidFill>
              </a:rPr>
              <a:t>)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63946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627582"/>
            <a:ext cx="8229600" cy="63341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11. ВОЗДЕЙСТВИЯ ВЕТРА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69868"/>
            <a:ext cx="3412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11.1 Основная ветровая нагрузка</a:t>
            </a:r>
            <a:endParaRPr lang="ru-RU" dirty="0">
              <a:solidFill>
                <a:srgbClr val="FF33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529" y="5301208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25142" y="5494029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529" y="5877272"/>
            <a:ext cx="3759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11.1 Расчетная ветровая нагрузка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570" y="3869787"/>
            <a:ext cx="8964488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Bef>
                <a:spcPts val="4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 р и м е ч а н и я</a:t>
            </a:r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spcBef>
                <a:spcPts val="4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Для высот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&gt;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300 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,а также коэффициент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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пульсации давления ветра (см. 11.1.8) определяются в рекомендациях, разработанных в рамках научно-технического сопровождения.</a:t>
            </a:r>
            <a:endParaRPr lang="ru-RU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142" y="1735610"/>
            <a:ext cx="88393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spcBef>
                <a:spcPts val="0"/>
              </a:spcBef>
              <a:spcAft>
                <a:spcPts val="0"/>
              </a:spcAft>
            </a:pPr>
            <a:r>
              <a:rPr lang="ru-RU" u="sng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11.1.</a:t>
            </a:r>
            <a:r>
              <a:rPr lang="ru-RU" dirty="0">
                <a:solidFill>
                  <a:srgbClr val="66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Коэффициент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высот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Symbol" panose="05050102010706020507" pitchFamily="18" charset="2"/>
                <a:ea typeface="Times New Roman" panose="02020603050405020304" pitchFamily="18" charset="0"/>
                <a:cs typeface="Symbol" panose="05050102010706020507" pitchFamily="18" charset="2"/>
              </a:rPr>
              <a:t>£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 300 м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определяется по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hlinkClick r:id="rId2" action="ppaction://hlinkfile"/>
              </a:rPr>
              <a:t>таблице 11.2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или по 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формуле (11.4)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которых принимаются следующие типы местности:</a:t>
            </a:r>
          </a:p>
          <a:p>
            <a:pPr indent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– открытые побережья морей, озер и водохранилищ, сельские местности, в том числе с постройками высотой менее 10 м, пустыни, степи, лесостепи, тундра;</a:t>
            </a:r>
          </a:p>
          <a:p>
            <a:pPr indent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– городские территории, лесные массивы и другие местности, равномерно покрытые препятствиями высотой более 10 м;</a:t>
            </a:r>
          </a:p>
          <a:p>
            <a:pPr indent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– городские районы с  плотной застройкой зданиями высотой более 25 м.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76056" y="2953619"/>
            <a:ext cx="3995936" cy="3014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11 Воздействия ветра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445624" cy="1872207"/>
          </a:xfrm>
          <a:noFill/>
        </p:spPr>
        <p:txBody>
          <a:bodyPr>
            <a:normAutofit/>
          </a:bodyPr>
          <a:lstStyle/>
          <a:p>
            <a:pPr marL="0" lvl="0" indent="0">
              <a:buClr>
                <a:srgbClr val="FFCC00"/>
              </a:buClr>
              <a:buNone/>
            </a:pPr>
            <a:r>
              <a:rPr lang="ru-RU" sz="2000" dirty="0" smtClean="0">
                <a:solidFill>
                  <a:srgbClr val="FFFFFF"/>
                </a:solidFill>
              </a:rPr>
              <a:t>           Пункт </a:t>
            </a:r>
            <a:r>
              <a:rPr lang="ru-RU" sz="2000" dirty="0">
                <a:solidFill>
                  <a:srgbClr val="FFFFFF"/>
                </a:solidFill>
              </a:rPr>
              <a:t>11.1.6, первый абзац : </a:t>
            </a:r>
          </a:p>
          <a:p>
            <a:pPr lvl="0">
              <a:buClr>
                <a:srgbClr val="FFCC00"/>
              </a:buClr>
            </a:pPr>
            <a:r>
              <a:rPr lang="ru-RU" sz="2000" dirty="0">
                <a:solidFill>
                  <a:srgbClr val="FFFF00"/>
                </a:solidFill>
              </a:rPr>
              <a:t>«Коэффициент k(</a:t>
            </a:r>
            <a:r>
              <a:rPr lang="ru-RU" sz="2000" dirty="0" err="1">
                <a:solidFill>
                  <a:srgbClr val="FFFF00"/>
                </a:solidFill>
              </a:rPr>
              <a:t>z</a:t>
            </a:r>
            <a:r>
              <a:rPr lang="ru-RU" sz="2000" baseline="-25000" dirty="0" err="1">
                <a:solidFill>
                  <a:srgbClr val="FFFF00"/>
                </a:solidFill>
              </a:rPr>
              <a:t>e</a:t>
            </a:r>
            <a:r>
              <a:rPr lang="ru-RU" sz="2000" dirty="0">
                <a:solidFill>
                  <a:srgbClr val="FFFF00"/>
                </a:solidFill>
              </a:rPr>
              <a:t>) определяется по таблице 11.2 (для высот </a:t>
            </a:r>
            <a:r>
              <a:rPr lang="ru-RU" sz="2000" dirty="0" err="1">
                <a:solidFill>
                  <a:srgbClr val="FFFF00"/>
                </a:solidFill>
              </a:rPr>
              <a:t>z</a:t>
            </a:r>
            <a:r>
              <a:rPr lang="ru-RU" sz="2000" baseline="-25000" dirty="0" err="1">
                <a:solidFill>
                  <a:srgbClr val="FFFF00"/>
                </a:solidFill>
              </a:rPr>
              <a:t>e</a:t>
            </a:r>
            <a:r>
              <a:rPr lang="ru-RU" sz="2000" dirty="0">
                <a:solidFill>
                  <a:srgbClr val="FFFF00"/>
                </a:solidFill>
              </a:rPr>
              <a:t> ≤ 300 м) или по формуле (</a:t>
            </a:r>
            <a:r>
              <a:rPr lang="ru-RU" sz="2000" dirty="0" smtClean="0">
                <a:solidFill>
                  <a:srgbClr val="FFFF00"/>
                </a:solidFill>
              </a:rPr>
              <a:t>11.4)…»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      </a:t>
            </a:r>
          </a:p>
          <a:p>
            <a:pPr marL="0" indent="0">
              <a:buNone/>
            </a:pPr>
            <a:r>
              <a:rPr lang="ru-RU" sz="2000" dirty="0" smtClean="0"/>
              <a:t>Таблица 11.2:</a:t>
            </a:r>
            <a:endParaRPr lang="ru-RU" sz="2000" dirty="0"/>
          </a:p>
          <a:p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40483"/>
              </p:ext>
            </p:extLst>
          </p:nvPr>
        </p:nvGraphicFramePr>
        <p:xfrm>
          <a:off x="251520" y="2924292"/>
          <a:ext cx="4464496" cy="2971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6124"/>
                <a:gridCol w="1116124"/>
                <a:gridCol w="1116124"/>
                <a:gridCol w="1116124"/>
              </a:tblGrid>
              <a:tr h="22981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Высота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z</a:t>
                      </a:r>
                      <a:r>
                        <a:rPr lang="ru-RU" sz="1400" baseline="-25000" dirty="0">
                          <a:effectLst/>
                        </a:rPr>
                        <a:t>е</a:t>
                      </a:r>
                      <a:r>
                        <a:rPr lang="ru-RU" sz="1400" dirty="0">
                          <a:effectLst/>
                        </a:rPr>
                        <a:t>, 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66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Коэффициент </a:t>
                      </a:r>
                      <a:r>
                        <a:rPr lang="en-US" sz="1400" dirty="0">
                          <a:effectLst/>
                        </a:rPr>
                        <a:t>k </a:t>
                      </a:r>
                      <a:r>
                        <a:rPr lang="ru-RU" sz="1400" dirty="0">
                          <a:effectLst/>
                        </a:rPr>
                        <a:t>для типов местности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5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sym typeface="Symbol"/>
                        </a:rPr>
                        <a:t></a:t>
                      </a:r>
                      <a:r>
                        <a:rPr lang="en-US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0,75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0,65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1,25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0,85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0,55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1,85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1,45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1,15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1,25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2,25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1,9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1,55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2,45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2,65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2,75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2982296"/>
            <a:ext cx="403244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Т а б л и ц а 11.2 </a:t>
            </a:r>
            <a:endParaRPr lang="ru-RU" sz="11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9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Высота </a:t>
            </a:r>
            <a:r>
              <a:rPr lang="ru-RU" sz="9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</a:t>
            </a:r>
            <a:r>
              <a:rPr lang="ru-RU" sz="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, м 	Коэффициент </a:t>
            </a:r>
            <a:r>
              <a:rPr lang="ru-RU" sz="9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k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типов местности 	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А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	В 	С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5 	0,75 	0,5 	0,4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10 	1,0 	0,65 	0,4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20 	1,25 	0,85 	0,55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40 	1,5 	1,1 	0,8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60 	1,7 	1,3 	1,0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80 	1,85 	1,45 	1,15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100 	2,0 	1,6 	1,25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150 	2,25 	1,9 	1,55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200 	2,45 	2,1 	1,8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250 	2,65 	2,3 	2,0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300 	2,75 	2,5 	2,2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350 	2,75 	2,75 	2,35 	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480 	2,75 	2,75 	2,75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	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237820" y="2498918"/>
            <a:ext cx="3672408" cy="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220072" y="2569949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5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09550" y="1919591"/>
            <a:ext cx="41465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90500" indent="-190500" algn="ctr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285750" algn="l"/>
              </a:tabLst>
              <a:defRPr/>
            </a:pPr>
            <a:r>
              <a:rPr lang="ru-RU" sz="2000" b="1" i="1" dirty="0">
                <a:solidFill>
                  <a:schemeClr val="hlink"/>
                </a:solidFill>
                <a:latin typeface="+mn-lt"/>
              </a:rPr>
              <a:t>Метеорологические параметры</a:t>
            </a:r>
            <a:endParaRPr lang="en-US" sz="2000" b="1" i="1" dirty="0">
              <a:solidFill>
                <a:schemeClr val="hlink"/>
              </a:solidFill>
              <a:latin typeface="+mn-lt"/>
            </a:endParaRP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sz="2000" dirty="0">
                <a:solidFill>
                  <a:schemeClr val="hlink"/>
                </a:solidFill>
                <a:latin typeface="+mn-lt"/>
              </a:rPr>
              <a:t>- </a:t>
            </a:r>
            <a:r>
              <a:rPr lang="ru-RU" sz="2000" dirty="0">
                <a:latin typeface="+mn-lt"/>
              </a:rPr>
              <a:t>нормативное (</a:t>
            </a:r>
            <a:r>
              <a:rPr lang="en-US" sz="2000" dirty="0" err="1">
                <a:latin typeface="+mn-lt"/>
                <a:cs typeface="Times New Roman" pitchFamily="18" charset="0"/>
              </a:rPr>
              <a:t>w</a:t>
            </a:r>
            <a:r>
              <a:rPr lang="en-US" sz="2000" baseline="-25000" dirty="0" err="1">
                <a:latin typeface="+mn-lt"/>
                <a:cs typeface="Times New Roman" pitchFamily="18" charset="0"/>
              </a:rPr>
              <a:t>o</a:t>
            </a:r>
            <a:r>
              <a:rPr lang="ru-RU" sz="2000" dirty="0">
                <a:latin typeface="+mn-lt"/>
              </a:rPr>
              <a:t>)  </a:t>
            </a:r>
          </a:p>
          <a:p>
            <a:pPr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>
                <a:tab pos="285750" algn="l"/>
              </a:tabLst>
              <a:defRPr/>
            </a:pPr>
            <a:r>
              <a:rPr lang="ru-RU" sz="2000" dirty="0">
                <a:latin typeface="+mn-lt"/>
              </a:rPr>
              <a:t>     и расчетное (</a:t>
            </a:r>
            <a:r>
              <a:rPr lang="en-US" sz="2000" dirty="0" err="1">
                <a:latin typeface="+mn-lt"/>
                <a:cs typeface="Times New Roman" pitchFamily="18" charset="0"/>
              </a:rPr>
              <a:t>w</a:t>
            </a:r>
            <a:r>
              <a:rPr lang="en-US" sz="2000" baseline="-25000" dirty="0" err="1">
                <a:latin typeface="+mn-lt"/>
                <a:cs typeface="Times New Roman" pitchFamily="18" charset="0"/>
              </a:rPr>
              <a:t>o</a:t>
            </a:r>
            <a:r>
              <a:rPr lang="en-US" sz="2000" baseline="-25000" dirty="0">
                <a:latin typeface="+mn-lt"/>
                <a:cs typeface="Times New Roman" pitchFamily="18" charset="0"/>
              </a:rPr>
              <a:t> </a:t>
            </a:r>
            <a:r>
              <a:rPr lang="en-US" sz="2000" dirty="0">
                <a:latin typeface="+mn-lt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000" baseline="-25000" dirty="0">
                <a:latin typeface="+mn-lt"/>
                <a:cs typeface="Times New Roman" pitchFamily="18" charset="0"/>
                <a:sym typeface="Symbol" pitchFamily="18" charset="2"/>
              </a:rPr>
              <a:t>v</a:t>
            </a:r>
            <a:r>
              <a:rPr lang="en-US" sz="2000" dirty="0">
                <a:latin typeface="+mn-lt"/>
                <a:cs typeface="Times New Roman" pitchFamily="18" charset="0"/>
              </a:rPr>
              <a:t> </a:t>
            </a:r>
            <a:r>
              <a:rPr lang="ru-RU" sz="2000" dirty="0">
                <a:latin typeface="+mn-lt"/>
              </a:rPr>
              <a:t>) давления</a:t>
            </a: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sz="2000" dirty="0">
                <a:latin typeface="+mn-lt"/>
              </a:rPr>
              <a:t>- коэффициент надежности (</a:t>
            </a:r>
            <a:r>
              <a:rPr lang="en-US" sz="2000" dirty="0">
                <a:latin typeface="+mn-lt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000" baseline="-25000" dirty="0">
                <a:latin typeface="+mn-lt"/>
                <a:cs typeface="Times New Roman" pitchFamily="18" charset="0"/>
                <a:sym typeface="Symbol" pitchFamily="18" charset="2"/>
              </a:rPr>
              <a:t>v</a:t>
            </a:r>
            <a:r>
              <a:rPr lang="ru-RU" sz="2000" dirty="0">
                <a:latin typeface="+mn-lt"/>
              </a:rPr>
              <a:t>) </a:t>
            </a: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sz="2000" dirty="0">
                <a:latin typeface="+mn-lt"/>
              </a:rPr>
              <a:t>- изменение нагрузки по высоте</a:t>
            </a: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sz="2000" dirty="0">
                <a:latin typeface="+mn-lt"/>
              </a:rPr>
              <a:t>- повторяемость по направлениям</a:t>
            </a:r>
            <a:endParaRPr lang="en-US" sz="2000" dirty="0">
              <a:latin typeface="+mn-lt"/>
            </a:endParaRPr>
          </a:p>
        </p:txBody>
      </p:sp>
      <p:sp>
        <p:nvSpPr>
          <p:cNvPr id="17412" name="Rectangle 4" descr="Голубая тисненая бумага"/>
          <p:cNvSpPr>
            <a:spLocks noChangeArrowheads="1"/>
          </p:cNvSpPr>
          <p:nvPr/>
        </p:nvSpPr>
        <p:spPr bwMode="auto">
          <a:xfrm>
            <a:off x="5175250" y="4724400"/>
            <a:ext cx="357321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tabLst>
                <a:tab pos="288925" algn="l"/>
              </a:tabLst>
              <a:defRPr/>
            </a:pPr>
            <a:r>
              <a:rPr kumimoji="1" lang="ru-RU" sz="2000" b="1" i="1" dirty="0">
                <a:solidFill>
                  <a:schemeClr val="hlink"/>
                </a:solidFill>
                <a:latin typeface="+mn-lt"/>
              </a:rPr>
              <a:t>Аэродинамика</a:t>
            </a:r>
            <a:endParaRPr kumimoji="1" lang="en-US" sz="2000" b="1" i="1" dirty="0">
              <a:solidFill>
                <a:schemeClr val="hlink"/>
              </a:solidFill>
              <a:latin typeface="+mn-lt"/>
            </a:endParaRPr>
          </a:p>
          <a:p>
            <a:pPr algn="just"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sz="2000" dirty="0">
                <a:latin typeface="+mn-lt"/>
              </a:rPr>
              <a:t> </a:t>
            </a:r>
            <a:r>
              <a:rPr kumimoji="1" lang="ru-RU" sz="2000" dirty="0" smtClean="0">
                <a:latin typeface="+mn-lt"/>
              </a:rPr>
              <a:t>- лобовое </a:t>
            </a:r>
            <a:r>
              <a:rPr kumimoji="1" lang="ru-RU" sz="2000" dirty="0">
                <a:latin typeface="+mn-lt"/>
              </a:rPr>
              <a:t>сопротивление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sz="2000" dirty="0">
                <a:latin typeface="+mn-lt"/>
              </a:rPr>
              <a:t> </a:t>
            </a:r>
            <a:r>
              <a:rPr kumimoji="1" lang="ru-RU" sz="2000" dirty="0" smtClean="0">
                <a:latin typeface="+mn-lt"/>
              </a:rPr>
              <a:t>- распределение </a:t>
            </a:r>
            <a:r>
              <a:rPr kumimoji="1" lang="ru-RU" sz="2000" dirty="0">
                <a:latin typeface="+mn-lt"/>
              </a:rPr>
              <a:t>давления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sz="2000" dirty="0">
                <a:latin typeface="+mn-lt"/>
              </a:rPr>
              <a:t> </a:t>
            </a:r>
            <a:r>
              <a:rPr kumimoji="1" lang="ru-RU" sz="2000" dirty="0" smtClean="0">
                <a:latin typeface="+mn-lt"/>
              </a:rPr>
              <a:t>- пульсации </a:t>
            </a:r>
            <a:r>
              <a:rPr kumimoji="1" lang="ru-RU" sz="2000" dirty="0">
                <a:latin typeface="+mn-lt"/>
              </a:rPr>
              <a:t>давления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sz="2000" dirty="0">
                <a:latin typeface="+mn-lt"/>
              </a:rPr>
              <a:t> </a:t>
            </a:r>
            <a:r>
              <a:rPr kumimoji="1" lang="ru-RU" sz="2000" dirty="0" smtClean="0">
                <a:latin typeface="+mn-lt"/>
              </a:rPr>
              <a:t>- критерии появления</a:t>
            </a:r>
          </a:p>
          <a:p>
            <a:pPr eaLnBrk="0" hangingPunct="0">
              <a:tabLst>
                <a:tab pos="288925" algn="l"/>
              </a:tabLst>
              <a:defRPr/>
            </a:pPr>
            <a:r>
              <a:rPr kumimoji="1" lang="ru-RU" sz="2000" dirty="0" smtClean="0">
                <a:latin typeface="+mn-lt"/>
              </a:rPr>
              <a:t> </a:t>
            </a:r>
            <a:r>
              <a:rPr kumimoji="1" lang="ru-RU" sz="2000" dirty="0">
                <a:latin typeface="+mn-lt"/>
              </a:rPr>
              <a:t>	</a:t>
            </a:r>
            <a:r>
              <a:rPr kumimoji="1" lang="ru-RU" sz="2000" dirty="0" smtClean="0">
                <a:latin typeface="+mn-lt"/>
              </a:rPr>
              <a:t> неустойчивых колебаний</a:t>
            </a:r>
            <a:endParaRPr kumimoji="1" lang="ru-RU" sz="2000" dirty="0">
              <a:latin typeface="+mn-lt"/>
            </a:endParaRPr>
          </a:p>
        </p:txBody>
      </p:sp>
      <p:sp>
        <p:nvSpPr>
          <p:cNvPr id="17413" name="Rectangle 5" descr="Пергамент"/>
          <p:cNvSpPr>
            <a:spLocks noChangeArrowheads="1"/>
          </p:cNvSpPr>
          <p:nvPr/>
        </p:nvSpPr>
        <p:spPr bwMode="auto">
          <a:xfrm>
            <a:off x="4872038" y="2057400"/>
            <a:ext cx="427196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tabLst>
                <a:tab pos="285750" algn="l"/>
              </a:tabLst>
              <a:defRPr/>
            </a:pPr>
            <a:r>
              <a:rPr kumimoji="1" lang="ru-RU" sz="2000" b="1" i="1" dirty="0">
                <a:solidFill>
                  <a:schemeClr val="hlink"/>
                </a:solidFill>
                <a:latin typeface="+mn-lt"/>
              </a:rPr>
              <a:t>Пульсации нагрузки</a:t>
            </a:r>
            <a:r>
              <a:rPr kumimoji="1" lang="en-US" sz="2000" b="1" i="1" dirty="0">
                <a:solidFill>
                  <a:schemeClr val="hlink"/>
                </a:solidFill>
                <a:latin typeface="+mn-lt"/>
              </a:rPr>
              <a:t/>
            </a:r>
            <a:br>
              <a:rPr kumimoji="1" lang="en-US" sz="2000" b="1" i="1" dirty="0">
                <a:solidFill>
                  <a:schemeClr val="hlink"/>
                </a:solidFill>
                <a:latin typeface="+mn-lt"/>
              </a:rPr>
            </a:br>
            <a:r>
              <a:rPr kumimoji="1" lang="ru-RU" sz="2000" b="1" i="1" dirty="0">
                <a:solidFill>
                  <a:schemeClr val="hlink"/>
                </a:solidFill>
                <a:latin typeface="+mn-lt"/>
              </a:rPr>
              <a:t>и динамика сооружений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sz="2000" dirty="0">
                <a:latin typeface="+mn-lt"/>
              </a:rPr>
              <a:t> - пульсации скорости ветра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sz="2000" dirty="0">
                <a:latin typeface="+mn-lt"/>
              </a:rPr>
              <a:t> - корреляция пульсаций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sz="2000" dirty="0">
                <a:latin typeface="+mn-lt"/>
              </a:rPr>
              <a:t> - динамическая реакция</a:t>
            </a:r>
            <a:br>
              <a:rPr kumimoji="1" lang="ru-RU" sz="2000" dirty="0">
                <a:latin typeface="+mn-lt"/>
              </a:rPr>
            </a:br>
            <a:r>
              <a:rPr kumimoji="1" lang="ru-RU" sz="2000" dirty="0">
                <a:latin typeface="+mn-lt"/>
              </a:rPr>
              <a:t>	(коэффициенты </a:t>
            </a:r>
            <a:r>
              <a:rPr kumimoji="1" lang="en-US" sz="2000" dirty="0">
                <a:latin typeface="+mn-lt"/>
              </a:rPr>
              <a:t>  </a:t>
            </a:r>
            <a:r>
              <a:rPr kumimoji="1" lang="ru-RU" sz="2000" dirty="0">
                <a:latin typeface="+mn-lt"/>
              </a:rPr>
              <a:t>динамичности)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sz="2000" dirty="0">
                <a:latin typeface="+mn-lt"/>
              </a:rPr>
              <a:t> - резонансное вихревое 	возбуждение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sz="2000" dirty="0">
                <a:latin typeface="+mn-lt"/>
              </a:rPr>
              <a:t> - неустойчивые колебания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2667000" y="1371600"/>
            <a:ext cx="13716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2124075" y="1371600"/>
            <a:ext cx="6096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kumimoji="1" lang="en-US" altLang="ru-RU" i="1">
                <a:cs typeface="Times New Roman" pitchFamily="18" charset="0"/>
              </a:rPr>
              <a:t>w</a:t>
            </a:r>
            <a:r>
              <a:rPr kumimoji="1" lang="en-US" altLang="ru-RU" i="1" baseline="-30000">
                <a:cs typeface="Times New Roman" pitchFamily="18" charset="0"/>
              </a:rPr>
              <a:t>p</a:t>
            </a:r>
            <a:r>
              <a:rPr kumimoji="1" lang="en-US" altLang="ru-RU">
                <a:cs typeface="Times New Roman" pitchFamily="18" charset="0"/>
              </a:rPr>
              <a:t> = w</a:t>
            </a:r>
            <a:r>
              <a:rPr kumimoji="1" lang="en-US" altLang="ru-RU" baseline="-25000">
                <a:cs typeface="Times New Roman" pitchFamily="18" charset="0"/>
              </a:rPr>
              <a:t>o</a:t>
            </a:r>
            <a:r>
              <a:rPr kumimoji="1" lang="en-US" altLang="ru-RU">
                <a:cs typeface="Times New Roman" pitchFamily="18" charset="0"/>
              </a:rPr>
              <a:t> k(z) </a:t>
            </a:r>
            <a:r>
              <a:rPr kumimoji="1" lang="en-US" altLang="ru-RU">
                <a:cs typeface="Times New Roman" pitchFamily="18" charset="0"/>
                <a:sym typeface="Symbol" pitchFamily="18" charset="2"/>
              </a:rPr>
              <a:t></a:t>
            </a:r>
            <a:r>
              <a:rPr kumimoji="1" lang="en-US" altLang="ru-RU" baseline="-25000">
                <a:cs typeface="Times New Roman" pitchFamily="18" charset="0"/>
                <a:sym typeface="Symbol" pitchFamily="18" charset="2"/>
              </a:rPr>
              <a:t>v</a:t>
            </a:r>
            <a:r>
              <a:rPr kumimoji="1" lang="en-US" altLang="ru-RU">
                <a:cs typeface="Times New Roman" pitchFamily="18" charset="0"/>
              </a:rPr>
              <a:t> </a:t>
            </a:r>
            <a:r>
              <a:rPr kumimoji="1" lang="ru-RU" altLang="ru-RU"/>
              <a:t> </a:t>
            </a:r>
            <a:r>
              <a:rPr kumimoji="1" lang="en-US" altLang="ru-RU">
                <a:cs typeface="Times New Roman" pitchFamily="18" charset="0"/>
              </a:rPr>
              <a:t>c    </a:t>
            </a:r>
            <a:r>
              <a:rPr kumimoji="1" lang="ru-RU" altLang="ru-RU"/>
              <a:t>  </a:t>
            </a:r>
            <a:r>
              <a:rPr kumimoji="1" lang="en-US" altLang="ru-RU">
                <a:cs typeface="Times New Roman" pitchFamily="18" charset="0"/>
              </a:rPr>
              <a:t>    +          </a:t>
            </a:r>
            <a:r>
              <a:rPr kumimoji="1" lang="en-US" altLang="ru-RU" i="1">
                <a:cs typeface="Times New Roman" pitchFamily="18" charset="0"/>
              </a:rPr>
              <a:t>w</a:t>
            </a:r>
            <a:r>
              <a:rPr kumimoji="1" lang="en-US" altLang="ru-RU" i="1" baseline="-30000">
                <a:cs typeface="Times New Roman" pitchFamily="18" charset="0"/>
              </a:rPr>
              <a:t>g</a:t>
            </a:r>
            <a:r>
              <a:rPr kumimoji="1" lang="en-US" altLang="ru-RU"/>
              <a:t>(t,x, u)</a:t>
            </a:r>
            <a:endParaRPr kumimoji="1" lang="ru-RU" altLang="ru-RU"/>
          </a:p>
        </p:txBody>
      </p:sp>
      <p:grpSp>
        <p:nvGrpSpPr>
          <p:cNvPr id="26631" name="Group 8"/>
          <p:cNvGrpSpPr>
            <a:grpSpLocks/>
          </p:cNvGrpSpPr>
          <p:nvPr/>
        </p:nvGrpSpPr>
        <p:grpSpPr bwMode="auto">
          <a:xfrm>
            <a:off x="2462213" y="1066800"/>
            <a:ext cx="4700587" cy="495300"/>
            <a:chOff x="1440" y="1008"/>
            <a:chExt cx="2961" cy="312"/>
          </a:xfrm>
        </p:grpSpPr>
        <p:sp>
          <p:nvSpPr>
            <p:cNvPr id="26644" name="Rectangle 9"/>
            <p:cNvSpPr>
              <a:spLocks noChangeArrowheads="1"/>
            </p:cNvSpPr>
            <p:nvPr/>
          </p:nvSpPr>
          <p:spPr bwMode="auto">
            <a:xfrm>
              <a:off x="3009" y="103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10000"/>
                </a:spcBef>
              </a:pPr>
              <a:r>
                <a:rPr kumimoji="1" lang="ru-RU" altLang="ru-RU" sz="1600" b="1" i="1"/>
                <a:t>Пульсационная</a:t>
              </a:r>
              <a:endParaRPr kumimoji="1" lang="en-US" altLang="ru-RU" sz="1600" b="1" i="1"/>
            </a:p>
          </p:txBody>
        </p:sp>
        <p:sp>
          <p:nvSpPr>
            <p:cNvPr id="26645" name="Rectangle 10"/>
            <p:cNvSpPr>
              <a:spLocks noChangeArrowheads="1"/>
            </p:cNvSpPr>
            <p:nvPr/>
          </p:nvSpPr>
          <p:spPr bwMode="auto">
            <a:xfrm>
              <a:off x="1440" y="1008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10000"/>
                </a:spcBef>
              </a:pPr>
              <a:r>
                <a:rPr kumimoji="1" lang="ru-RU" altLang="ru-RU" sz="1600" b="1" i="1"/>
                <a:t>Средняя</a:t>
              </a:r>
              <a:endParaRPr kumimoji="1" lang="ru-RU" altLang="ru-RU" b="1"/>
            </a:p>
          </p:txBody>
        </p:sp>
      </p:grpSp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1835150" y="7620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kumimoji="1" lang="ru-RU" altLang="ru-RU" sz="2000" i="1"/>
              <a:t>Компоненты</a:t>
            </a:r>
          </a:p>
        </p:txBody>
      </p:sp>
      <p:grpSp>
        <p:nvGrpSpPr>
          <p:cNvPr id="26633" name="Group 12"/>
          <p:cNvGrpSpPr>
            <a:grpSpLocks/>
          </p:cNvGrpSpPr>
          <p:nvPr/>
        </p:nvGrpSpPr>
        <p:grpSpPr bwMode="auto">
          <a:xfrm>
            <a:off x="1905000" y="762000"/>
            <a:ext cx="6096000" cy="457200"/>
            <a:chOff x="1152" y="720"/>
            <a:chExt cx="3840" cy="288"/>
          </a:xfrm>
        </p:grpSpPr>
        <p:sp>
          <p:nvSpPr>
            <p:cNvPr id="26641" name="Line 13"/>
            <p:cNvSpPr>
              <a:spLocks noChangeShapeType="1"/>
            </p:cNvSpPr>
            <p:nvPr/>
          </p:nvSpPr>
          <p:spPr bwMode="auto">
            <a:xfrm>
              <a:off x="1152" y="720"/>
              <a:ext cx="384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42" name="Line 14"/>
            <p:cNvSpPr>
              <a:spLocks noChangeShapeType="1"/>
            </p:cNvSpPr>
            <p:nvPr/>
          </p:nvSpPr>
          <p:spPr bwMode="auto">
            <a:xfrm>
              <a:off x="1152" y="720"/>
              <a:ext cx="0" cy="28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43" name="Line 15"/>
            <p:cNvSpPr>
              <a:spLocks noChangeShapeType="1"/>
            </p:cNvSpPr>
            <p:nvPr/>
          </p:nvSpPr>
          <p:spPr bwMode="auto">
            <a:xfrm>
              <a:off x="4992" y="720"/>
              <a:ext cx="0" cy="28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634" name="Line 16"/>
          <p:cNvSpPr>
            <a:spLocks noChangeShapeType="1"/>
          </p:cNvSpPr>
          <p:nvPr/>
        </p:nvSpPr>
        <p:spPr bwMode="auto">
          <a:xfrm>
            <a:off x="1905000" y="1905000"/>
            <a:ext cx="6096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5" name="Line 17"/>
          <p:cNvSpPr>
            <a:spLocks noChangeShapeType="1"/>
          </p:cNvSpPr>
          <p:nvPr/>
        </p:nvSpPr>
        <p:spPr bwMode="auto">
          <a:xfrm>
            <a:off x="1905000" y="1371600"/>
            <a:ext cx="0" cy="533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6" name="Line 18"/>
          <p:cNvSpPr>
            <a:spLocks noChangeShapeType="1"/>
          </p:cNvSpPr>
          <p:nvPr/>
        </p:nvSpPr>
        <p:spPr bwMode="auto">
          <a:xfrm>
            <a:off x="8001000" y="1371600"/>
            <a:ext cx="0" cy="533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7" name="AutoShape 19" descr="Упаковочная бумага"/>
          <p:cNvSpPr>
            <a:spLocks noChangeArrowheads="1"/>
          </p:cNvSpPr>
          <p:nvPr/>
        </p:nvSpPr>
        <p:spPr bwMode="auto">
          <a:xfrm>
            <a:off x="971550" y="11430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00050" y="14128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11. ВОЗДЕЙСТВИЯ ВЕТРА</a:t>
            </a:r>
          </a:p>
        </p:txBody>
      </p:sp>
      <p:sp>
        <p:nvSpPr>
          <p:cNvPr id="24" name="Text Box 19" descr="Упаковочная бумага"/>
          <p:cNvSpPr txBox="1">
            <a:spLocks noChangeArrowheads="1"/>
          </p:cNvSpPr>
          <p:nvPr/>
        </p:nvSpPr>
        <p:spPr bwMode="auto">
          <a:xfrm>
            <a:off x="77213" y="3902176"/>
            <a:ext cx="4778375" cy="286232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расчет на прочность,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расчет на деформации,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расчет ограждений 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(остекление, вентилируемые фасады,…)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оценка выносливости,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оценка динамической комфортности зданий</a:t>
            </a: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,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оценка комфортности пешеходных </a:t>
            </a: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зон</a:t>
            </a:r>
            <a:endParaRPr lang="ru-RU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3" name="Text Box 18" descr="Упаковочная бумага"/>
          <p:cNvSpPr txBox="1">
            <a:spLocks noChangeArrowheads="1"/>
          </p:cNvSpPr>
          <p:nvPr/>
        </p:nvSpPr>
        <p:spPr bwMode="auto">
          <a:xfrm>
            <a:off x="3132138" y="4257675"/>
            <a:ext cx="1422400" cy="708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Расчетные</a:t>
            </a:r>
          </a:p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 ситуации: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900113" y="476250"/>
            <a:ext cx="7993062" cy="431800"/>
          </a:xfrm>
        </p:spPr>
        <p:txBody>
          <a:bodyPr anchor="b">
            <a:normAutofit fontScale="90000"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FFC000"/>
                </a:solidFill>
              </a:rPr>
              <a:t>Виды ветровых пульсационных нагрузок</a:t>
            </a:r>
          </a:p>
        </p:txBody>
      </p:sp>
      <p:sp>
        <p:nvSpPr>
          <p:cNvPr id="3077" name="Rectangle 2"/>
          <p:cNvSpPr>
            <a:spLocks noGrp="1" noChangeArrowheads="1"/>
          </p:cNvSpPr>
          <p:nvPr>
            <p:ph idx="1"/>
          </p:nvPr>
        </p:nvSpPr>
        <p:spPr>
          <a:xfrm>
            <a:off x="-180975" y="1125538"/>
            <a:ext cx="6877050" cy="56880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003399"/>
                </a:solidFill>
              </a:rPr>
              <a:t>     </a:t>
            </a:r>
            <a:r>
              <a:rPr lang="ru-RU" sz="2200" b="1" i="1" dirty="0" smtClean="0">
                <a:solidFill>
                  <a:srgbClr val="FF0000"/>
                </a:solidFill>
              </a:rPr>
              <a:t>Резонансное вихревое возбуждение</a:t>
            </a:r>
            <a:r>
              <a:rPr lang="en-US" sz="2200" i="1" dirty="0" smtClean="0">
                <a:solidFill>
                  <a:schemeClr val="hlink"/>
                </a:solidFill>
              </a:rPr>
              <a:t/>
            </a:r>
            <a:br>
              <a:rPr lang="en-US" sz="2200" i="1" dirty="0" smtClean="0">
                <a:solidFill>
                  <a:schemeClr val="hlink"/>
                </a:solidFill>
              </a:rPr>
            </a:br>
            <a:r>
              <a:rPr lang="ru-RU" sz="2200" dirty="0" smtClean="0"/>
              <a:t>Регулярный срыв вихрей с боковых поверхностей сооружений с частотой, близкой  к одной собственных частот сооружения</a:t>
            </a:r>
            <a:endParaRPr lang="en-US" sz="22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003399"/>
                </a:solidFill>
              </a:rPr>
              <a:t>   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Бафтинг</a:t>
            </a:r>
            <a:r>
              <a:rPr lang="en-US" sz="2200" i="1" dirty="0" smtClean="0">
                <a:solidFill>
                  <a:schemeClr val="hlink"/>
                </a:solidFill>
              </a:rPr>
              <a:t/>
            </a:r>
            <a:br>
              <a:rPr lang="en-US" sz="2200" i="1" dirty="0" smtClean="0">
                <a:solidFill>
                  <a:schemeClr val="hlink"/>
                </a:solidFill>
              </a:rPr>
            </a:br>
            <a:r>
              <a:rPr lang="ru-RU" sz="2200" dirty="0" smtClean="0"/>
              <a:t>Срыв вихрей с боковых поверхностей   сооружений, расположенных выше рассматриваемого по потоку ветра	</a:t>
            </a:r>
            <a:endParaRPr lang="en-US" sz="22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003399"/>
                </a:solidFill>
              </a:rPr>
              <a:t>   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Аэродинамически</a:t>
            </a:r>
            <a:r>
              <a:rPr lang="ru-RU" sz="2200" b="1" i="1" dirty="0" smtClean="0">
                <a:solidFill>
                  <a:srgbClr val="FF0000"/>
                </a:solidFill>
              </a:rPr>
              <a:t> неустойчивые колебания:</a:t>
            </a:r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 err="1" smtClean="0"/>
              <a:t>галопирование</a:t>
            </a:r>
            <a:r>
              <a:rPr lang="ru-RU" sz="2200" dirty="0" smtClean="0"/>
              <a:t> </a:t>
            </a:r>
            <a:r>
              <a:rPr lang="ru-RU" sz="2200" dirty="0" smtClean="0">
                <a:solidFill>
                  <a:srgbClr val="FFC000"/>
                </a:solidFill>
              </a:rPr>
              <a:t>(неустойчивые поперечные колебания)</a:t>
            </a:r>
            <a:r>
              <a:rPr lang="ru-RU" sz="2200" dirty="0" smtClean="0"/>
              <a:t>, дивергенция</a:t>
            </a:r>
            <a:r>
              <a:rPr lang="ru-RU" sz="2400" dirty="0" smtClean="0">
                <a:solidFill>
                  <a:schemeClr val="hlink"/>
                </a:solidFill>
              </a:rPr>
              <a:t> (неустойчивые колебания, зависящие от жесткости зданий на кручение и аэродинамических коэффициентов момента сил)</a:t>
            </a:r>
            <a:r>
              <a:rPr lang="ru-RU" sz="2200" dirty="0" smtClean="0"/>
              <a:t>, различные виды флаттера </a:t>
            </a:r>
            <a:endParaRPr lang="ru-RU" sz="2200" b="1" i="1" dirty="0" smtClean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003399"/>
                </a:solidFill>
              </a:rPr>
              <a:t>    </a:t>
            </a:r>
            <a:r>
              <a:rPr lang="ru-RU" sz="2200" b="1" i="1" dirty="0" smtClean="0">
                <a:solidFill>
                  <a:srgbClr val="FF0000"/>
                </a:solidFill>
              </a:rPr>
              <a:t>Внутренний и параметрический резонанс</a:t>
            </a:r>
            <a:br>
              <a:rPr lang="ru-RU" sz="2200" b="1" i="1" dirty="0" smtClean="0">
                <a:solidFill>
                  <a:srgbClr val="FF0000"/>
                </a:solidFill>
              </a:rPr>
            </a:br>
            <a:r>
              <a:rPr lang="ru-RU" sz="2200" dirty="0" smtClean="0"/>
              <a:t>Связные колебания различных элементов сооружения, имеющих близкие или кратные собственные частоты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003399"/>
                </a:solidFill>
              </a:rPr>
              <a:t>    </a:t>
            </a:r>
            <a:r>
              <a:rPr lang="ru-RU" sz="2200" b="1" i="1" dirty="0" smtClean="0">
                <a:solidFill>
                  <a:srgbClr val="FF0000"/>
                </a:solidFill>
              </a:rPr>
              <a:t>Совместное действие дождя и ветра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FF0000"/>
                </a:solidFill>
              </a:rPr>
              <a:t>    Смерчи, торнадо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7651" name="Object 3" descr="Розовая тисненая бумага"/>
          <p:cNvGraphicFramePr>
            <a:graphicFrameLocks noChangeAspect="1"/>
          </p:cNvGraphicFramePr>
          <p:nvPr/>
        </p:nvGraphicFramePr>
        <p:xfrm>
          <a:off x="6804025" y="1268413"/>
          <a:ext cx="2228850" cy="14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11" name="CorelDRAW" r:id="rId3" imgW="2771775" imgH="1838325" progId="CorelDRAW.Graphic.13">
                  <p:embed/>
                </p:oleObj>
              </mc:Choice>
              <mc:Fallback>
                <p:oleObj name="CorelDRAW" r:id="rId3" imgW="2771775" imgH="1838325" progId="CorelDRAW.Graphic.13">
                  <p:embed/>
                  <p:pic>
                    <p:nvPicPr>
                      <p:cNvPr id="0" name="Object 3" descr="Розовая тисненая бумага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268413"/>
                        <a:ext cx="2228850" cy="1408112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6732588" y="3213100"/>
          <a:ext cx="2236787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12" name="CorelDRAW" r:id="rId6" imgW="914400" imgH="914400" progId="CorelDRAW.Graphic.13">
                  <p:embed/>
                </p:oleObj>
              </mc:Choice>
              <mc:Fallback>
                <p:oleObj name="CorelDRAW" r:id="rId6" imgW="914400" imgH="914400" progId="CorelDRAW.Graphic.1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3213100"/>
                        <a:ext cx="2236787" cy="1096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5" descr="Голубая тисненая бумага"/>
          <p:cNvGraphicFramePr>
            <a:graphicFrameLocks noChangeAspect="1"/>
          </p:cNvGraphicFramePr>
          <p:nvPr/>
        </p:nvGraphicFramePr>
        <p:xfrm>
          <a:off x="6875463" y="5084763"/>
          <a:ext cx="2017712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13" name="CorelDRAW" r:id="rId8" imgW="914400" imgH="914400" progId="CorelDRAW.Graphic.9">
                  <p:embed/>
                </p:oleObj>
              </mc:Choice>
              <mc:Fallback>
                <p:oleObj name="CorelDRAW" r:id="rId8" imgW="914400" imgH="914400" progId="CorelDRAW.Graphic.9">
                  <p:embed/>
                  <p:pic>
                    <p:nvPicPr>
                      <p:cNvPr id="0" name="Object 5" descr="Голубая тисненая бумага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463" y="5084763"/>
                        <a:ext cx="2017712" cy="817562"/>
                      </a:xfrm>
                      <a:prstGeom prst="rect">
                        <a:avLst/>
                      </a:prstGeom>
                      <a:blipFill dpi="0" rotWithShape="0">
                        <a:blip r:embed="rId10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11560" y="548680"/>
            <a:ext cx="76327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Карта 2 районирования </a:t>
            </a: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территории России </a:t>
            </a:r>
          </a:p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ветровой нагрузке к </a:t>
            </a: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 20.13330.2016</a:t>
            </a:r>
            <a:endParaRPr lang="ru-RU" sz="2000" dirty="0">
              <a:solidFill>
                <a:srgbClr val="D4402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«Нагрузки и воздействия»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(Приложение </a:t>
            </a: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Е)</a:t>
            </a:r>
            <a:endParaRPr lang="ru-RU" sz="2000" dirty="0">
              <a:solidFill>
                <a:srgbClr val="D4402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6" name="Text Box 8"/>
          <p:cNvSpPr txBox="1">
            <a:spLocks noChangeArrowheads="1"/>
          </p:cNvSpPr>
          <p:nvPr/>
        </p:nvSpPr>
        <p:spPr bwMode="ltGray">
          <a:xfrm>
            <a:off x="0" y="1557338"/>
            <a:ext cx="1512888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 dirty="0">
                <a:solidFill>
                  <a:srgbClr val="FF3300"/>
                </a:solidFill>
                <a:latin typeface="Times New Roman" pitchFamily="18" charset="0"/>
              </a:rPr>
              <a:t>Карта районирования – для расчетных нагрузок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 dirty="0">
                <a:solidFill>
                  <a:srgbClr val="FF3300"/>
                </a:solidFill>
                <a:latin typeface="Times New Roman" pitchFamily="18" charset="0"/>
              </a:rPr>
              <a:t>Возможность уточнения на основе данных местных метеостанций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 dirty="0">
                <a:latin typeface="Times New Roman" pitchFamily="18" charset="0"/>
              </a:rPr>
              <a:t>10 минутное осреднение  скорости ветра.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Повторяемость в среднем один раз в 50 лет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 dirty="0">
                <a:latin typeface="Times New Roman" pitchFamily="18" charset="0"/>
              </a:rPr>
              <a:t>Укрупненное районирование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endParaRPr lang="ru-RU" altLang="ru-RU" sz="1600" dirty="0"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7343248" cy="40324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836712"/>
            <a:ext cx="4032448" cy="49266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5 Классификация нагрузок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507288" cy="26642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5.4 К длительным </a:t>
            </a:r>
            <a:r>
              <a:rPr lang="ru-RU" i="1" dirty="0" err="1"/>
              <a:t>Р</a:t>
            </a:r>
            <a:r>
              <a:rPr lang="ru-RU" i="1" baseline="-25000" dirty="0" err="1"/>
              <a:t>l</a:t>
            </a:r>
            <a:r>
              <a:rPr lang="ru-RU" i="1" dirty="0"/>
              <a:t> </a:t>
            </a:r>
            <a:r>
              <a:rPr lang="ru-RU" dirty="0"/>
              <a:t>нагрузкам следует относить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…</a:t>
            </a:r>
          </a:p>
          <a:p>
            <a:pPr marL="0" indent="0">
              <a:buNone/>
            </a:pPr>
            <a:r>
              <a:rPr lang="ru-RU" dirty="0"/>
              <a:t>и) пониженные нагрузки </a:t>
            </a:r>
            <a:r>
              <a:rPr lang="ru-RU" dirty="0">
                <a:solidFill>
                  <a:srgbClr val="0066FF"/>
                </a:solidFill>
              </a:rPr>
              <a:t>от оборудования, людей, животных и транспортных средств на перекрытия жилых, общественных и сельскохозяйственных зданий, от </a:t>
            </a:r>
            <a:r>
              <a:rPr lang="ru-RU" dirty="0" smtClean="0">
                <a:solidFill>
                  <a:srgbClr val="0066FF"/>
                </a:solidFill>
              </a:rPr>
              <a:t>мостовых </a:t>
            </a:r>
            <a:r>
              <a:rPr lang="ru-RU" dirty="0">
                <a:solidFill>
                  <a:srgbClr val="0066FF"/>
                </a:solidFill>
              </a:rPr>
              <a:t>и подвесных кранов, снеговых, температурных климатических воздействий </a:t>
            </a:r>
            <a:r>
              <a:rPr lang="ru-RU" dirty="0"/>
              <a:t>(см. также 4.1);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5064" y="465313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91254" y="4894573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1254" y="6165304"/>
            <a:ext cx="7437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/>
              <a:t>з) пониженные нагрузки, перечисленные в 4.1;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2688" y="5328790"/>
            <a:ext cx="8104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5.4 К длительным </a:t>
            </a:r>
            <a:r>
              <a:rPr lang="ru-RU" dirty="0" err="1"/>
              <a:t>Р</a:t>
            </a:r>
            <a:r>
              <a:rPr lang="ru-RU" baseline="-25000" dirty="0" err="1"/>
              <a:t>l</a:t>
            </a:r>
            <a:r>
              <a:rPr lang="ru-RU" dirty="0"/>
              <a:t> нагрузкам следует относить:</a:t>
            </a:r>
          </a:p>
          <a:p>
            <a:r>
              <a:rPr lang="ru-RU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654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Новая карта районирования территории </a:t>
            </a: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Республики Крым </a:t>
            </a:r>
            <a:endParaRPr lang="ru-RU" sz="2000" dirty="0">
              <a:solidFill>
                <a:srgbClr val="D4402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ветровой нагрузке </a:t>
            </a: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Приложение Е)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912247" cy="538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2060848"/>
            <a:ext cx="7956376" cy="4337559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1560" y="548680"/>
            <a:ext cx="76327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Дополнения к карте 2 </a:t>
            </a: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районирования территории России </a:t>
            </a:r>
          </a:p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ветровой нагрузке к </a:t>
            </a: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 20.13330.2016</a:t>
            </a:r>
            <a:endParaRPr lang="ru-RU" sz="2000" dirty="0">
              <a:solidFill>
                <a:srgbClr val="D4402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«Нагрузки и воздействия»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(Приложение </a:t>
            </a: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Е)</a:t>
            </a:r>
            <a:endParaRPr lang="ru-RU" sz="2000" dirty="0">
              <a:solidFill>
                <a:srgbClr val="D4402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3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561975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11.1 </a:t>
            </a:r>
            <a:r>
              <a:rPr lang="ru-RU" sz="2400" dirty="0">
                <a:solidFill>
                  <a:srgbClr val="FFFF00"/>
                </a:solidFill>
                <a:effectLst/>
              </a:rPr>
              <a:t>Расчетная ветровая нагрузка</a:t>
            </a:r>
            <a:endParaRPr lang="ru-RU" sz="2400" dirty="0" smtClean="0">
              <a:solidFill>
                <a:srgbClr val="FFFF00"/>
              </a:solidFill>
            </a:endParaRPr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395288" y="765175"/>
            <a:ext cx="8229600" cy="5948363"/>
          </a:xfrm>
        </p:spPr>
        <p:txBody>
          <a:bodyPr>
            <a:normAutofit fontScale="92500"/>
          </a:bodyPr>
          <a:lstStyle/>
          <a:p>
            <a:r>
              <a:rPr lang="ru-RU" altLang="ru-RU" sz="2000" b="1" dirty="0" smtClean="0">
                <a:effectLst/>
              </a:rPr>
              <a:t>11.1.7</a:t>
            </a:r>
            <a:r>
              <a:rPr lang="ru-RU" altLang="ru-RU" sz="2000" dirty="0" smtClean="0">
                <a:effectLst/>
              </a:rPr>
              <a:t> При определении компонентов ветровой нагрузки </a:t>
            </a:r>
            <a:r>
              <a:rPr lang="en-US" altLang="ru-RU" sz="2000" i="1" dirty="0" smtClean="0">
                <a:effectLst/>
              </a:rPr>
              <a:t>w</a:t>
            </a:r>
            <a:r>
              <a:rPr lang="en-US" altLang="ru-RU" sz="2000" i="1" baseline="-25000" dirty="0" smtClean="0">
                <a:effectLst/>
              </a:rPr>
              <a:t>e</a:t>
            </a:r>
            <a:r>
              <a:rPr lang="ru-RU" altLang="ru-RU" sz="2000" dirty="0" smtClean="0">
                <a:effectLst/>
              </a:rPr>
              <a:t>, </a:t>
            </a:r>
            <a:r>
              <a:rPr lang="ru-RU" altLang="ru-RU" sz="2000" i="1" dirty="0" err="1" smtClean="0">
                <a:effectLst/>
              </a:rPr>
              <a:t>w</a:t>
            </a:r>
            <a:r>
              <a:rPr lang="ru-RU" altLang="ru-RU" sz="2000" i="1" baseline="-25000" dirty="0" err="1" smtClean="0">
                <a:effectLst/>
              </a:rPr>
              <a:t>f</a:t>
            </a:r>
            <a:r>
              <a:rPr lang="ru-RU" altLang="ru-RU" sz="2000" dirty="0" smtClean="0">
                <a:effectLst/>
              </a:rPr>
              <a:t>, </a:t>
            </a:r>
            <a:r>
              <a:rPr lang="ru-RU" altLang="ru-RU" sz="2000" i="1" dirty="0" err="1" smtClean="0">
                <a:effectLst/>
              </a:rPr>
              <a:t>w</a:t>
            </a:r>
            <a:r>
              <a:rPr lang="ru-RU" altLang="ru-RU" sz="2000" i="1" baseline="-25000" dirty="0" err="1" smtClean="0">
                <a:effectLst/>
              </a:rPr>
              <a:t>i</a:t>
            </a:r>
            <a:r>
              <a:rPr lang="ru-RU" altLang="ru-RU" sz="2000" dirty="0" smtClean="0">
                <a:effectLst/>
              </a:rPr>
              <a:t>, </a:t>
            </a:r>
            <a:r>
              <a:rPr lang="ru-RU" altLang="ru-RU" sz="2000" i="1" dirty="0" err="1" smtClean="0">
                <a:effectLst/>
              </a:rPr>
              <a:t>w</a:t>
            </a:r>
            <a:r>
              <a:rPr lang="ru-RU" altLang="ru-RU" sz="2000" i="1" baseline="-25000" dirty="0" err="1" smtClean="0">
                <a:effectLst/>
              </a:rPr>
              <a:t>x</a:t>
            </a:r>
            <a:r>
              <a:rPr lang="ru-RU" altLang="ru-RU" sz="2000" dirty="0" smtClean="0">
                <a:effectLst/>
              </a:rPr>
              <a:t>, </a:t>
            </a:r>
            <a:r>
              <a:rPr lang="ru-RU" altLang="ru-RU" sz="2000" i="1" dirty="0" err="1" smtClean="0">
                <a:effectLst/>
              </a:rPr>
              <a:t>w</a:t>
            </a:r>
            <a:r>
              <a:rPr lang="ru-RU" altLang="ru-RU" sz="2000" i="1" baseline="-25000" dirty="0" err="1" smtClean="0">
                <a:effectLst/>
              </a:rPr>
              <a:t>y</a:t>
            </a:r>
            <a:r>
              <a:rPr lang="ru-RU" altLang="ru-RU" sz="2000" dirty="0" smtClean="0">
                <a:effectLst/>
              </a:rPr>
              <a:t> и </a:t>
            </a:r>
            <a:r>
              <a:rPr lang="en-US" altLang="ru-RU" sz="2000" i="1" dirty="0" err="1" smtClean="0">
                <a:effectLst/>
              </a:rPr>
              <a:t>w</a:t>
            </a:r>
            <a:r>
              <a:rPr lang="en-US" altLang="ru-RU" sz="2000" baseline="-25000" dirty="0" err="1" smtClean="0">
                <a:effectLst/>
              </a:rPr>
              <a:t>z</a:t>
            </a:r>
            <a:r>
              <a:rPr lang="ru-RU" altLang="ru-RU" sz="2000" dirty="0" smtClean="0">
                <a:effectLst/>
              </a:rPr>
              <a:t> следует использовать соответствующие значения аэродинамических коэффициентов: внешнего давления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smtClean="0">
                <a:effectLst/>
              </a:rPr>
              <a:t>e</a:t>
            </a:r>
            <a:r>
              <a:rPr lang="ru-RU" altLang="ru-RU" sz="2000" dirty="0" smtClean="0">
                <a:effectLst/>
              </a:rPr>
              <a:t>, трения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smtClean="0">
                <a:effectLst/>
              </a:rPr>
              <a:t>f</a:t>
            </a:r>
            <a:r>
              <a:rPr lang="ru-RU" altLang="ru-RU" sz="2000" dirty="0" smtClean="0">
                <a:effectLst/>
              </a:rPr>
              <a:t>, внутреннего давления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err="1" smtClean="0">
                <a:effectLst/>
              </a:rPr>
              <a:t>i</a:t>
            </a:r>
            <a:r>
              <a:rPr lang="ru-RU" altLang="ru-RU" sz="2000" dirty="0" smtClean="0">
                <a:effectLst/>
              </a:rPr>
              <a:t> и лобового сопротивления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smtClean="0">
                <a:effectLst/>
              </a:rPr>
              <a:t>x</a:t>
            </a:r>
            <a:r>
              <a:rPr lang="ru-RU" altLang="ru-RU" sz="2000" dirty="0" smtClean="0">
                <a:effectLst/>
              </a:rPr>
              <a:t>, поперечной силы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smtClean="0">
                <a:effectLst/>
              </a:rPr>
              <a:t>y</a:t>
            </a:r>
            <a:r>
              <a:rPr lang="ru-RU" altLang="ru-RU" sz="2000" dirty="0" smtClean="0">
                <a:effectLst/>
              </a:rPr>
              <a:t>, крутящего момента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en-US" altLang="ru-RU" sz="2000" i="1" baseline="-25000" dirty="0" smtClean="0">
                <a:effectLst/>
              </a:rPr>
              <a:t>z</a:t>
            </a:r>
            <a:r>
              <a:rPr lang="ru-RU" altLang="ru-RU" sz="2000" i="1" dirty="0" smtClean="0">
                <a:effectLst/>
              </a:rPr>
              <a:t>,</a:t>
            </a:r>
            <a:r>
              <a:rPr lang="ru-RU" altLang="ru-RU" sz="2000" dirty="0" smtClean="0">
                <a:effectLst/>
              </a:rPr>
              <a:t> принимаемых по </a:t>
            </a:r>
            <a:r>
              <a:rPr lang="ru-RU" altLang="ru-RU" sz="2000" u="sng" dirty="0" smtClean="0">
                <a:effectLst/>
                <a:hlinkClick r:id="rId2" action="ppaction://hlinkfile"/>
              </a:rPr>
              <a:t>приложению </a:t>
            </a:r>
            <a:r>
              <a:rPr lang="ru-RU" altLang="ru-RU" sz="2000" u="sng" dirty="0" smtClean="0">
                <a:effectLst/>
                <a:hlinkClick r:id="rId2" action="ppaction://hlinkfile"/>
              </a:rPr>
              <a:t>В.1</a:t>
            </a:r>
            <a:r>
              <a:rPr lang="ru-RU" altLang="ru-RU" sz="2000" dirty="0" smtClean="0">
                <a:effectLst/>
              </a:rPr>
              <a:t>, где стрелками показано направление ветра. …</a:t>
            </a:r>
          </a:p>
          <a:p>
            <a:r>
              <a:rPr lang="ru-RU" altLang="ru-RU" sz="2000" dirty="0" smtClean="0">
                <a:effectLst/>
              </a:rPr>
              <a:t>При определении ветровой нагрузки на поверхности внутренних стен и перегородок при отсутствии наружного ограждения (на стадии монтажа) следует использовать аэродинамические коэффициенты внешнего давления  </a:t>
            </a:r>
            <a:r>
              <a:rPr lang="ru-RU" altLang="ru-RU" sz="2000" i="1" dirty="0" smtClean="0">
                <a:effectLst/>
              </a:rPr>
              <a:t>с</a:t>
            </a:r>
            <a:r>
              <a:rPr lang="ru-RU" altLang="ru-RU" sz="2000" i="1" baseline="-25000" dirty="0" smtClean="0">
                <a:effectLst/>
              </a:rPr>
              <a:t>е</a:t>
            </a:r>
            <a:r>
              <a:rPr lang="ru-RU" altLang="ru-RU" sz="2000" dirty="0" smtClean="0">
                <a:effectLst/>
              </a:rPr>
              <a:t>  или лобового сопротивления  </a:t>
            </a:r>
            <a:r>
              <a:rPr lang="ru-RU" altLang="ru-RU" sz="2000" i="1" dirty="0" err="1" smtClean="0">
                <a:effectLst/>
              </a:rPr>
              <a:t>с</a:t>
            </a:r>
            <a:r>
              <a:rPr lang="ru-RU" altLang="ru-RU" sz="2000" i="1" baseline="-25000" dirty="0" err="1" smtClean="0">
                <a:effectLst/>
              </a:rPr>
              <a:t>х</a:t>
            </a:r>
            <a:r>
              <a:rPr lang="ru-RU" altLang="ru-RU" sz="2000" dirty="0" smtClean="0">
                <a:effectLst/>
              </a:rPr>
              <a:t>.</a:t>
            </a:r>
          </a:p>
          <a:p>
            <a:r>
              <a:rPr lang="ru-RU" altLang="ru-RU" sz="2000" dirty="0" smtClean="0">
                <a:solidFill>
                  <a:srgbClr val="FFFF00"/>
                </a:solidFill>
                <a:effectLst/>
              </a:rPr>
              <a:t>Для сооружений повышенного уровня ответственности, а также во всех случаях, не предусмотренных разделом В.1 приложения</a:t>
            </a:r>
            <a:r>
              <a:rPr lang="ru-RU" altLang="ru-RU" sz="2000" dirty="0" smtClean="0">
                <a:solidFill>
                  <a:srgbClr val="FFFF00"/>
                </a:solidFill>
                <a:effectLst/>
                <a:hlinkClick r:id="rId2" action="ppaction://hlinkfile"/>
              </a:rPr>
              <a:t> </a:t>
            </a:r>
            <a:r>
              <a:rPr lang="ru-RU" altLang="ru-RU" sz="2000" dirty="0" smtClean="0">
                <a:solidFill>
                  <a:srgbClr val="FFFF00"/>
                </a:solidFill>
                <a:effectLst/>
              </a:rPr>
              <a:t>В (иные формы сооружений, учет при надлежащем обосновании других направлений ветрового потока или составляющих общего сопротивления тела по другим направлениям, необходимость учета влияния близ стоящих зданий и сооружений и т.п. случаях), аэродинамические коэффициенты, как правило, необходимо устанавливать в специально разработанных рекомендациях на основе результатов модельных испытаний в аэродинамических трубах.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50075" cy="865188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F46B50"/>
                </a:solidFill>
                <a:effectLst/>
                <a:latin typeface="Arial" charset="0"/>
                <a:cs typeface="Tahoma" pitchFamily="34" charset="0"/>
              </a:rPr>
              <a:t>Модельные аэродинамические испытания</a:t>
            </a:r>
            <a:endParaRPr lang="ru-RU" altLang="ru-RU" sz="1800" smtClean="0">
              <a:solidFill>
                <a:srgbClr val="FF3399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81075"/>
            <a:ext cx="8486775" cy="57610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sz="2000" dirty="0" smtClean="0"/>
              <a:t>За исключением одиночно стоящих зданий, схемы которых приведены в приложении В к СНиП , </a:t>
            </a:r>
            <a:r>
              <a:rPr lang="ru-RU" sz="2000" dirty="0" smtClean="0">
                <a:solidFill>
                  <a:srgbClr val="CC0066"/>
                </a:solidFill>
              </a:rPr>
              <a:t>аэродинамические коэффициенты сил, моментов, внутреннего и внешнего давлений, а также числа Струхаля</a:t>
            </a:r>
            <a:r>
              <a:rPr lang="ru-RU" sz="2000" dirty="0" smtClean="0"/>
              <a:t> (при оценке резонансного вихревого возбуждения) должны определяться на основе данных </a:t>
            </a:r>
            <a:r>
              <a:rPr lang="ru-RU" sz="2000" dirty="0" smtClean="0">
                <a:solidFill>
                  <a:schemeClr val="folHlink"/>
                </a:solidFill>
              </a:rPr>
              <a:t>модельных испытаний</a:t>
            </a:r>
            <a:r>
              <a:rPr lang="ru-RU" sz="2000" dirty="0" smtClean="0">
                <a:solidFill>
                  <a:srgbClr val="CC0066"/>
                </a:solidFill>
              </a:rPr>
              <a:t>, проводимых в специализированных аэродинамических трубах</a:t>
            </a:r>
            <a:r>
              <a:rPr lang="ru-RU" sz="2000" dirty="0" smtClean="0"/>
              <a:t>.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ru-RU" sz="2000" dirty="0" smtClean="0"/>
              <a:t>При проведении модельных аэродинамических испытаний необходимо моделировать турбулентную структуру погранслоя атмосферы, включая вертикальный градиент средней скорости ветра и энергетический спектр его пульсационной составляющей. Как правило, подобные экспериментальные </a:t>
            </a:r>
            <a:r>
              <a:rPr lang="ru-RU" sz="2000" dirty="0" smtClean="0">
                <a:solidFill>
                  <a:srgbClr val="CC0066"/>
                </a:solidFill>
              </a:rPr>
              <a:t>исследования проводятся в аэродинамических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C0066"/>
                </a:solidFill>
              </a:rPr>
              <a:t>трубах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C0066"/>
                </a:solidFill>
              </a:rPr>
              <a:t>метеорологического типа с длинной рабочей частью</a:t>
            </a:r>
            <a:r>
              <a:rPr lang="ru-RU" sz="2000" dirty="0" smtClean="0"/>
              <a:t>, в которых структура потока соответствует так называемой «пристеночной» турбулентности и формируется за счет тех же механизмов, что и в натурных условиях.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50825" y="6092825"/>
            <a:ext cx="8224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chemeClr val="hlink"/>
                </a:solidFill>
              </a:rPr>
              <a:t>Модель высотного здания в специализированной аэродинамической трубе</a:t>
            </a:r>
          </a:p>
          <a:p>
            <a:pPr algn="ctr" eaLnBrk="1" hangingPunct="1"/>
            <a:r>
              <a:rPr lang="ru-RU" altLang="ru-RU">
                <a:solidFill>
                  <a:schemeClr val="hlink"/>
                </a:solidFill>
              </a:rPr>
              <a:t>Метеорологического типа (фирма «УНИКОН», г. Новосибирск)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41" y="548680"/>
            <a:ext cx="5976664" cy="540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9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FFC000"/>
                </a:solidFill>
              </a:rPr>
              <a:t>Аэродинамические испытания</a:t>
            </a:r>
          </a:p>
        </p:txBody>
      </p:sp>
      <p:sp>
        <p:nvSpPr>
          <p:cNvPr id="32771" name="Rectangle 3" descr="Голубая тисненая бумага"/>
          <p:cNvSpPr>
            <a:spLocks noChangeArrowheads="1"/>
          </p:cNvSpPr>
          <p:nvPr/>
        </p:nvSpPr>
        <p:spPr bwMode="auto">
          <a:xfrm>
            <a:off x="228600" y="1341438"/>
            <a:ext cx="3810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kumimoji="1" lang="ru-RU" altLang="ru-RU" sz="2000" b="1" i="1">
                <a:solidFill>
                  <a:schemeClr val="hlink"/>
                </a:solidFill>
              </a:rPr>
              <a:t>Аэродинамика</a:t>
            </a:r>
            <a:endParaRPr kumimoji="1" lang="en-US" altLang="ru-RU" sz="2000" b="1" i="1">
              <a:solidFill>
                <a:schemeClr val="hlink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kumimoji="1" lang="ru-RU" altLang="ru-RU" sz="2000"/>
              <a:t> лобовое сопротивление</a:t>
            </a:r>
          </a:p>
          <a:p>
            <a:pPr>
              <a:buFont typeface="Wingdings" pitchFamily="2" charset="2"/>
              <a:buChar char="§"/>
            </a:pPr>
            <a:r>
              <a:rPr kumimoji="1" lang="ru-RU" altLang="ru-RU" sz="2000"/>
              <a:t> распределение давления</a:t>
            </a:r>
          </a:p>
          <a:p>
            <a:pPr>
              <a:buFont typeface="Wingdings" pitchFamily="2" charset="2"/>
              <a:buChar char="§"/>
            </a:pPr>
            <a:r>
              <a:rPr kumimoji="1" lang="ru-RU" altLang="ru-RU" sz="2000"/>
              <a:t> пиковые давления</a:t>
            </a:r>
          </a:p>
          <a:p>
            <a:pPr>
              <a:buFont typeface="Wingdings" pitchFamily="2" charset="2"/>
              <a:buChar char="§"/>
            </a:pPr>
            <a:r>
              <a:rPr kumimoji="1" lang="ru-RU" altLang="ru-RU" sz="2000"/>
              <a:t> критерии появления 	неустойчивых колебаний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75013"/>
            <a:ext cx="91440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7FD5F3"/>
              </a:buClr>
              <a:buFont typeface="Wingdings" pitchFamily="2" charset="2"/>
              <a:buNone/>
            </a:pPr>
            <a:r>
              <a:rPr lang="ru-RU" altLang="ru-RU">
                <a:solidFill>
                  <a:srgbClr val="FFC000"/>
                </a:solidFill>
              </a:rPr>
              <a:t>Моделирование реальных ветровых режимов при аэродинамических испытаниях</a:t>
            </a:r>
          </a:p>
        </p:txBody>
      </p:sp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122238" y="3789363"/>
          <a:ext cx="4083050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2" r:id="rId4" imgW="9525" imgH="9525" progId="CorelDRAW.Graphic.9">
                  <p:embed/>
                </p:oleObj>
              </mc:Choice>
              <mc:Fallback>
                <p:oleObj r:id="rId4" imgW="9525" imgH="9525" progId="CorelDRAW.Graphic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3789363"/>
                        <a:ext cx="4083050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789363"/>
            <a:ext cx="4764087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4284663" y="1042988"/>
          <a:ext cx="4481512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3" name="Лист" r:id="rId7" imgW="4905846" imgH="3134157" progId="Excel.Sheet.8">
                  <p:embed/>
                </p:oleObj>
              </mc:Choice>
              <mc:Fallback>
                <p:oleObj name="Лист" r:id="rId7" imgW="4905846" imgH="3134157" progId="Excel.Shee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042988"/>
                        <a:ext cx="4481512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6" name="AutoShape 8" descr="Упаковочная бумага"/>
          <p:cNvSpPr>
            <a:spLocks noChangeArrowheads="1"/>
          </p:cNvSpPr>
          <p:nvPr/>
        </p:nvSpPr>
        <p:spPr bwMode="auto">
          <a:xfrm>
            <a:off x="3563938" y="23241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4513263" y="992188"/>
            <a:ext cx="419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70C0"/>
                </a:solidFill>
              </a:rPr>
              <a:t>Изменение средней скорости потока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0963" name="Объект 2"/>
          <p:cNvGraphicFramePr>
            <a:graphicFrameLocks noChangeAspect="1"/>
          </p:cNvGraphicFramePr>
          <p:nvPr/>
        </p:nvGraphicFramePr>
        <p:xfrm>
          <a:off x="107950" y="404813"/>
          <a:ext cx="4248150" cy="643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7" r:id="rId4" imgW="5674680" imgH="9060120" progId="CorelDraw.Graphic.16">
                  <p:embed/>
                </p:oleObj>
              </mc:Choice>
              <mc:Fallback>
                <p:oleObj r:id="rId4" imgW="5674680" imgH="9060120" progId="CorelDraw.Graphic.16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04813"/>
                        <a:ext cx="4248150" cy="6435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Прямоугольник 3"/>
          <p:cNvSpPr>
            <a:spLocks noChangeArrowheads="1"/>
          </p:cNvSpPr>
          <p:nvPr/>
        </p:nvSpPr>
        <p:spPr bwMode="auto">
          <a:xfrm>
            <a:off x="1547813" y="404813"/>
            <a:ext cx="25193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chemeClr val="bg2"/>
                </a:solidFill>
              </a:rPr>
              <a:t>Схема расположения участков на покрытии стадиона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0966" name="Объект 5"/>
          <p:cNvGraphicFramePr>
            <a:graphicFrameLocks noChangeAspect="1"/>
          </p:cNvGraphicFramePr>
          <p:nvPr/>
        </p:nvGraphicFramePr>
        <p:xfrm>
          <a:off x="4572000" y="404813"/>
          <a:ext cx="4481513" cy="637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8" r:id="rId6" imgW="6055200" imgH="9031680" progId="CorelDraw.Graphic.16">
                  <p:embed/>
                </p:oleObj>
              </mc:Choice>
              <mc:Fallback>
                <p:oleObj r:id="rId6" imgW="6055200" imgH="9031680" progId="CorelDraw.Graphic.16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4813"/>
                        <a:ext cx="4481513" cy="637381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Прямоугольник 6"/>
          <p:cNvSpPr>
            <a:spLocks noChangeArrowheads="1"/>
          </p:cNvSpPr>
          <p:nvPr/>
        </p:nvSpPr>
        <p:spPr bwMode="auto">
          <a:xfrm>
            <a:off x="5932488" y="404813"/>
            <a:ext cx="3203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chemeClr val="bg2"/>
                </a:solidFill>
              </a:rPr>
              <a:t>Схема расположения участков на вертикальных поверхностях стадиона ниже </a:t>
            </a:r>
            <a:r>
              <a:rPr lang="ru-RU" altLang="ru-RU" sz="1600" i="1">
                <a:solidFill>
                  <a:schemeClr val="bg2"/>
                </a:solidFill>
              </a:rPr>
              <a:t>15 м</a:t>
            </a:r>
            <a:endParaRPr lang="ru-RU" altLang="ru-RU" sz="1600">
              <a:solidFill>
                <a:schemeClr val="bg2"/>
              </a:solidFill>
            </a:endParaRPr>
          </a:p>
        </p:txBody>
      </p:sp>
      <p:sp>
        <p:nvSpPr>
          <p:cNvPr id="40968" name="Прямоугольник 7"/>
          <p:cNvSpPr>
            <a:spLocks noChangeArrowheads="1"/>
          </p:cNvSpPr>
          <p:nvPr/>
        </p:nvSpPr>
        <p:spPr bwMode="auto">
          <a:xfrm>
            <a:off x="323850" y="34925"/>
            <a:ext cx="849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FF00"/>
                </a:solidFill>
              </a:rPr>
              <a:t>Стадион Динамо, г. Москва. Схемы для определения ветровой нагрузки</a:t>
            </a:r>
            <a:endParaRPr lang="ru-RU" altLang="ru-RU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548680"/>
            <a:ext cx="6840538" cy="55086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FF0000"/>
                </a:solidFill>
                <a:latin typeface="Arial" charset="0"/>
              </a:rPr>
              <a:t>В.3 ДИНАМИЧЕСКАЯ КОМФОРТНОСТЬ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256392"/>
            <a:ext cx="8492066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66FFFF"/>
                </a:solidFill>
                <a:latin typeface="TimesNewRomanPS-BoldMT"/>
              </a:rPr>
              <a:t>В.3 Динамическая комфортность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NewRomanPSMT"/>
              </a:rPr>
              <a:t>При оценке комфортности пребывания людей в зданиях (динамическая </a:t>
            </a:r>
            <a:r>
              <a:rPr lang="ru-RU" dirty="0" smtClean="0">
                <a:latin typeface="TimesNewRomanPSMT"/>
              </a:rPr>
              <a:t>комфортность</a:t>
            </a:r>
            <a:r>
              <a:rPr lang="ru-RU" dirty="0">
                <a:latin typeface="TimesNewRomanPSMT"/>
              </a:rPr>
              <a:t>) расчетные значения ветровой нагрузки </a:t>
            </a:r>
            <a:r>
              <a:rPr lang="ru-RU" i="1" dirty="0" err="1">
                <a:latin typeface="TimesNewRomanPS-ItalicMT"/>
              </a:rPr>
              <a:t>w</a:t>
            </a:r>
            <a:r>
              <a:rPr lang="ru-RU" sz="1050" i="1" dirty="0" err="1">
                <a:latin typeface="TimesNewRomanPS-ItalicMT"/>
              </a:rPr>
              <a:t>c</a:t>
            </a:r>
            <a:r>
              <a:rPr lang="ru-RU" sz="1050" i="1" dirty="0">
                <a:latin typeface="TimesNewRomanPS-ItalicMT"/>
              </a:rPr>
              <a:t> </a:t>
            </a:r>
            <a:r>
              <a:rPr lang="ru-RU" sz="1050" i="1" dirty="0" smtClean="0">
                <a:latin typeface="TimesNewRomanPS-ItalicMT"/>
              </a:rPr>
              <a:t> </a:t>
            </a:r>
            <a:r>
              <a:rPr lang="ru-RU" dirty="0" smtClean="0">
                <a:latin typeface="TimesNewRomanPSMT"/>
              </a:rPr>
              <a:t>принимаются </a:t>
            </a:r>
            <a:r>
              <a:rPr lang="ru-RU" dirty="0">
                <a:latin typeface="TimesNewRomanPSMT"/>
              </a:rPr>
              <a:t>равными</a:t>
            </a:r>
          </a:p>
          <a:p>
            <a:pPr>
              <a:lnSpc>
                <a:spcPct val="150000"/>
              </a:lnSpc>
            </a:pPr>
            <a:r>
              <a:rPr lang="ru-RU" i="1" dirty="0" smtClean="0">
                <a:latin typeface="TimesNewRomanPS-ItalicMT"/>
              </a:rPr>
              <a:t>                                 </a:t>
            </a:r>
            <a:r>
              <a:rPr lang="en-US" i="1" dirty="0" err="1" smtClean="0">
                <a:solidFill>
                  <a:srgbClr val="66FFFF"/>
                </a:solidFill>
                <a:latin typeface="TimesNewRomanPS-ItalicMT"/>
              </a:rPr>
              <a:t>w</a:t>
            </a:r>
            <a:r>
              <a:rPr lang="en-US" sz="1050" i="1" dirty="0" err="1" smtClean="0">
                <a:solidFill>
                  <a:srgbClr val="66FFFF"/>
                </a:solidFill>
                <a:latin typeface="TimesNewRomanPS-ItalicMT"/>
              </a:rPr>
              <a:t>c</a:t>
            </a:r>
            <a:r>
              <a:rPr lang="en-US" i="1" dirty="0">
                <a:solidFill>
                  <a:srgbClr val="66FFFF"/>
                </a:solidFill>
                <a:latin typeface="TimesNewRomanPS-ItalicMT"/>
              </a:rPr>
              <a:t>= </a:t>
            </a:r>
            <a:r>
              <a:rPr lang="en-US" dirty="0">
                <a:solidFill>
                  <a:srgbClr val="66FFFF"/>
                </a:solidFill>
                <a:latin typeface="TimesNewRomanPSMT"/>
              </a:rPr>
              <a:t>0,7</a:t>
            </a:r>
            <a:r>
              <a:rPr lang="en-US" i="1" dirty="0">
                <a:solidFill>
                  <a:srgbClr val="66FFFF"/>
                </a:solidFill>
                <a:latin typeface="TimesNewRomanPS-ItalicMT"/>
              </a:rPr>
              <a:t>w</a:t>
            </a:r>
            <a:r>
              <a:rPr lang="ru-RU" sz="1050" i="1" dirty="0">
                <a:solidFill>
                  <a:srgbClr val="66FFFF"/>
                </a:solidFill>
                <a:latin typeface="TimesNewRomanPS-ItalicMT"/>
              </a:rPr>
              <a:t>р</a:t>
            </a:r>
            <a:r>
              <a:rPr lang="ru-RU" dirty="0">
                <a:solidFill>
                  <a:srgbClr val="66FFFF"/>
                </a:solidFill>
                <a:latin typeface="TimesNewRomanPSMT"/>
              </a:rPr>
              <a:t>, </a:t>
            </a:r>
            <a:r>
              <a:rPr lang="ru-RU" dirty="0" smtClean="0">
                <a:solidFill>
                  <a:srgbClr val="66FFFF"/>
                </a:solidFill>
                <a:latin typeface="TimesNewRomanPSMT"/>
              </a:rPr>
              <a:t>                                                        (</a:t>
            </a:r>
            <a:r>
              <a:rPr lang="ru-RU" dirty="0">
                <a:solidFill>
                  <a:srgbClr val="66FFFF"/>
                </a:solidFill>
                <a:latin typeface="TimesNewRomanPSMT"/>
              </a:rPr>
              <a:t>В.11)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NewRomanPSMT"/>
              </a:rPr>
              <a:t>где </a:t>
            </a:r>
            <a:r>
              <a:rPr lang="ru-RU" i="1" dirty="0" err="1">
                <a:latin typeface="TimesNewRomanPS-ItalicMT"/>
              </a:rPr>
              <a:t>w</a:t>
            </a:r>
            <a:r>
              <a:rPr lang="ru-RU" sz="1050" i="1" dirty="0" err="1">
                <a:latin typeface="TimesNewRomanPS-ItalicMT"/>
              </a:rPr>
              <a:t>р</a:t>
            </a:r>
            <a:r>
              <a:rPr lang="ru-RU" sz="1050" i="1" dirty="0">
                <a:latin typeface="TimesNewRomanPS-ItalicMT"/>
              </a:rPr>
              <a:t> </a:t>
            </a:r>
            <a:r>
              <a:rPr lang="ru-RU" dirty="0">
                <a:latin typeface="TimesNewRomanPSMT"/>
              </a:rPr>
              <a:t>– нормативное значение пульсационной составляющей основной </a:t>
            </a:r>
            <a:r>
              <a:rPr lang="ru-RU" dirty="0" smtClean="0">
                <a:latin typeface="TimesNewRomanPSMT"/>
              </a:rPr>
              <a:t>ветровой нагрузки </a:t>
            </a:r>
            <a:r>
              <a:rPr lang="ru-RU" dirty="0">
                <a:latin typeface="TimesNewRomanPSMT"/>
              </a:rPr>
              <a:t>(11.1.8).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NewRomanPSMT"/>
              </a:rPr>
              <a:t>При этом максимальное ускорение этажа здания не должно превышать величины</a:t>
            </a:r>
          </a:p>
          <a:p>
            <a:pPr>
              <a:lnSpc>
                <a:spcPct val="150000"/>
              </a:lnSpc>
            </a:pPr>
            <a:r>
              <a:rPr lang="ru-RU" i="1" dirty="0" smtClean="0">
                <a:latin typeface="TimesNewRomanPS-ItalicMT"/>
              </a:rPr>
              <a:t>                               </a:t>
            </a:r>
            <a:r>
              <a:rPr lang="ru-RU" i="1" dirty="0" smtClean="0">
                <a:solidFill>
                  <a:srgbClr val="66FFFF"/>
                </a:solidFill>
                <a:latin typeface="TimesNewRomanPS-ItalicMT"/>
              </a:rPr>
              <a:t>а</a:t>
            </a:r>
            <a:r>
              <a:rPr lang="ru-RU" sz="1050" i="1" dirty="0" smtClean="0">
                <a:solidFill>
                  <a:srgbClr val="66FFFF"/>
                </a:solidFill>
                <a:latin typeface="TimesNewRomanPS-ItalicMT"/>
              </a:rPr>
              <a:t>с</a:t>
            </a:r>
            <a:r>
              <a:rPr lang="ru-RU" sz="1050" dirty="0" smtClean="0">
                <a:solidFill>
                  <a:srgbClr val="66FFFF"/>
                </a:solidFill>
                <a:latin typeface="TimesNewRomanPSMT"/>
              </a:rPr>
              <a:t>,</a:t>
            </a:r>
            <a:r>
              <a:rPr lang="en-US" sz="1050" dirty="0">
                <a:solidFill>
                  <a:srgbClr val="66FFFF"/>
                </a:solidFill>
                <a:latin typeface="TimesNewRomanPSMT"/>
              </a:rPr>
              <a:t>ma</a:t>
            </a:r>
            <a:r>
              <a:rPr lang="ru-RU" sz="1050" dirty="0">
                <a:solidFill>
                  <a:srgbClr val="66FFFF"/>
                </a:solidFill>
                <a:latin typeface="TimesNewRomanPSMT"/>
              </a:rPr>
              <a:t>х </a:t>
            </a:r>
            <a:r>
              <a:rPr lang="ru-RU" i="1" dirty="0">
                <a:solidFill>
                  <a:srgbClr val="66FFFF"/>
                </a:solidFill>
                <a:latin typeface="TimesNewRomanPS-ItalicMT"/>
              </a:rPr>
              <a:t>= </a:t>
            </a:r>
            <a:r>
              <a:rPr lang="ru-RU" dirty="0">
                <a:solidFill>
                  <a:srgbClr val="66FFFF"/>
                </a:solidFill>
                <a:latin typeface="TimesNewRomanPSMT"/>
              </a:rPr>
              <a:t>0,08 м/с</a:t>
            </a:r>
            <a:r>
              <a:rPr lang="ru-RU" sz="1050" dirty="0">
                <a:solidFill>
                  <a:srgbClr val="66FFFF"/>
                </a:solidFill>
                <a:latin typeface="TimesNewRomanPSMT"/>
              </a:rPr>
              <a:t>2</a:t>
            </a:r>
            <a:r>
              <a:rPr lang="ru-RU" dirty="0">
                <a:solidFill>
                  <a:srgbClr val="66FFFF"/>
                </a:solidFill>
                <a:latin typeface="TimesNewRomanPSMT"/>
              </a:rPr>
              <a:t>. </a:t>
            </a:r>
            <a:r>
              <a:rPr lang="ru-RU" dirty="0" smtClean="0">
                <a:solidFill>
                  <a:srgbClr val="66FFFF"/>
                </a:solidFill>
                <a:latin typeface="TimesNewRomanPSMT"/>
              </a:rPr>
              <a:t>                                                (</a:t>
            </a:r>
            <a:r>
              <a:rPr lang="ru-RU" dirty="0">
                <a:solidFill>
                  <a:srgbClr val="66FFFF"/>
                </a:solidFill>
                <a:latin typeface="TimesNewRomanPSMT"/>
              </a:rPr>
              <a:t>В.12</a:t>
            </a:r>
            <a:r>
              <a:rPr lang="ru-RU" dirty="0" smtClean="0">
                <a:solidFill>
                  <a:srgbClr val="66FFFF"/>
                </a:solidFill>
                <a:latin typeface="TimesNewRomanPSMT"/>
              </a:rPr>
              <a:t>)</a:t>
            </a:r>
          </a:p>
          <a:p>
            <a:pPr>
              <a:lnSpc>
                <a:spcPct val="150000"/>
              </a:lnSpc>
            </a:pPr>
            <a:endParaRPr lang="ru-RU" dirty="0">
              <a:latin typeface="TimesNewRomanPSMT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TimesNewRomanPSMT"/>
              </a:rPr>
              <a:t>П р и м е ч а н и е </a:t>
            </a:r>
            <a:r>
              <a:rPr lang="ru-RU" sz="1200" dirty="0" smtClean="0">
                <a:latin typeface="SymbolMT"/>
              </a:rPr>
              <a:t>:  </a:t>
            </a:r>
            <a:r>
              <a:rPr lang="ru-RU" sz="1200" dirty="0">
                <a:latin typeface="TimesNewRomanPSMT"/>
              </a:rPr>
              <a:t>Для общественных и административных зданий методику оценки динамической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TimesNewRomanPSMT"/>
              </a:rPr>
              <a:t>комфортности допускается уточнять при надлежащем обосновании.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549275"/>
            <a:ext cx="7793037" cy="479425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>
                <a:solidFill>
                  <a:srgbClr val="FFC000"/>
                </a:solidFill>
              </a:rPr>
              <a:t>КОЭФФИЦИЕНТ НАДЁЖНОСТИ ПО ВЕТРОВОЙ НАГРУЗКЕ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7772400" cy="3729038"/>
          </a:xfrm>
        </p:spPr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sz="2000" dirty="0" smtClean="0"/>
              <a:t>Коэффициент надежности  </a:t>
            </a: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 по ветровой нагрузке принимается равным: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  <a:defRPr/>
            </a:pPr>
            <a:r>
              <a:rPr lang="ru-RU" sz="2000" dirty="0" smtClean="0"/>
              <a:t>-  при расчете по предельным состояниям </a:t>
            </a:r>
            <a:r>
              <a:rPr lang="ru-RU" sz="2000" dirty="0" smtClean="0">
                <a:solidFill>
                  <a:srgbClr val="FFFF00"/>
                </a:solidFill>
              </a:rPr>
              <a:t>первой группы </a:t>
            </a:r>
          </a:p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= 1,4;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  <a:defRPr/>
            </a:pPr>
            <a:r>
              <a:rPr lang="ru-RU" sz="2000" dirty="0" smtClean="0"/>
              <a:t>-  при расчете по предельным состояниям </a:t>
            </a:r>
            <a:r>
              <a:rPr lang="ru-RU" sz="2000" dirty="0" smtClean="0">
                <a:solidFill>
                  <a:srgbClr val="FFFF00"/>
                </a:solidFill>
              </a:rPr>
              <a:t>второй группы </a:t>
            </a:r>
          </a:p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= 1,0;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  <a:defRPr/>
            </a:pPr>
            <a:r>
              <a:rPr lang="ru-RU" sz="2000" dirty="0" smtClean="0"/>
              <a:t>- при оценке </a:t>
            </a:r>
            <a:r>
              <a:rPr lang="ru-RU" sz="2000" dirty="0" smtClean="0">
                <a:solidFill>
                  <a:srgbClr val="FFFF00"/>
                </a:solidFill>
              </a:rPr>
              <a:t>комфортности пребывания  людей  </a:t>
            </a:r>
          </a:p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= 0,7.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4213" y="5141913"/>
            <a:ext cx="77755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</a:rPr>
              <a:t>Собственные частоты допускается определять </a:t>
            </a:r>
            <a:r>
              <a:rPr lang="ru-RU" sz="2000" dirty="0">
                <a:solidFill>
                  <a:srgbClr val="FFFF00"/>
                </a:solidFill>
                <a:latin typeface="+mn-lt"/>
              </a:rPr>
              <a:t>при действии нормативных значений нагрузок </a:t>
            </a:r>
            <a:r>
              <a:rPr lang="ru-RU" sz="2000" dirty="0">
                <a:latin typeface="+mn-lt"/>
              </a:rPr>
              <a:t>(постоянных, длительных, кратковременных), учитываемых для рассматриваемой расчетной ситуации.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492" y="772855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ГОЛОЛЕДНЫЕ НАГРУЗКИ</a:t>
            </a:r>
            <a:endParaRPr lang="ru-RU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12776"/>
            <a:ext cx="8085584" cy="525658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Линейные  (Н/м)(для элементов кругового сечения диаметром до 70 мм):</a:t>
            </a:r>
          </a:p>
          <a:p>
            <a:pPr marL="0" indent="0">
              <a:buNone/>
            </a:pPr>
            <a:r>
              <a:rPr lang="ru-RU" sz="2800" dirty="0" smtClean="0"/>
              <a:t>							(12.1)</a:t>
            </a:r>
          </a:p>
          <a:p>
            <a:pPr marL="0" indent="0">
              <a:buNone/>
            </a:pPr>
            <a:endParaRPr lang="ru-RU" sz="2800" dirty="0"/>
          </a:p>
          <a:p>
            <a:r>
              <a:rPr lang="ru-RU" sz="2800" dirty="0" smtClean="0"/>
              <a:t> Поверхностные (</a:t>
            </a:r>
            <a:r>
              <a:rPr lang="ru-RU" sz="2800" dirty="0"/>
              <a:t>Па</a:t>
            </a:r>
            <a:r>
              <a:rPr lang="ru-RU" sz="2800" dirty="0" smtClean="0"/>
              <a:t>) (для других элементов):</a:t>
            </a:r>
          </a:p>
          <a:p>
            <a:pPr marL="0" indent="0">
              <a:buNone/>
            </a:pPr>
            <a:r>
              <a:rPr lang="ru-RU" sz="2800" dirty="0" smtClean="0"/>
              <a:t>							(12.2)</a:t>
            </a:r>
            <a:endParaRPr lang="ru-RU" sz="2800" dirty="0"/>
          </a:p>
          <a:p>
            <a:endParaRPr lang="ru-RU" sz="2800" dirty="0" smtClean="0"/>
          </a:p>
          <a:p>
            <a:pPr marL="114300" indent="0">
              <a:buNone/>
            </a:pPr>
            <a:r>
              <a:rPr lang="ru-RU" sz="2800" dirty="0"/>
              <a:t>Здесь </a:t>
            </a:r>
            <a:r>
              <a:rPr lang="ru-RU" sz="2800" dirty="0">
                <a:solidFill>
                  <a:srgbClr val="FFFF00"/>
                </a:solidFill>
              </a:rPr>
              <a:t>b – толщина стенки гололеда, мм </a:t>
            </a:r>
            <a:r>
              <a:rPr lang="ru-RU" sz="2800" dirty="0"/>
              <a:t>(превышаемая один раз в 5 лет), на элементах кругового сечения диаметром 10 мм, расположенных на высоте 10 м над поверхностью </a:t>
            </a:r>
            <a:r>
              <a:rPr lang="ru-RU" sz="2800" dirty="0" smtClean="0"/>
              <a:t>земли;</a:t>
            </a:r>
          </a:p>
          <a:p>
            <a:endParaRPr lang="ru-RU" sz="2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02" y="2492896"/>
            <a:ext cx="3766018" cy="42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20" y="3717032"/>
            <a:ext cx="180238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6184" y="345246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8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969970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dirty="0"/>
              <a:t>5.5 К кратковременным нагрузкам  Р</a:t>
            </a:r>
            <a:r>
              <a:rPr lang="en-US" baseline="-25000" dirty="0"/>
              <a:t>t</a:t>
            </a:r>
            <a:r>
              <a:rPr lang="ru-RU" dirty="0"/>
              <a:t>  следует относить</a:t>
            </a:r>
            <a:r>
              <a:rPr lang="ru-RU" dirty="0" smtClean="0"/>
              <a:t>:</a:t>
            </a:r>
          </a:p>
          <a:p>
            <a:pPr indent="180340" algn="just">
              <a:spcAft>
                <a:spcPts val="0"/>
              </a:spcAft>
            </a:pPr>
            <a:endParaRPr lang="ru-RU" dirty="0"/>
          </a:p>
          <a:p>
            <a:pPr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а) нагрузки от оборудования, возникающие в пускоостановочном, переходном 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испытательном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режимах, а также при его перестановке или замене;</a:t>
            </a:r>
          </a:p>
          <a:p>
            <a:pPr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б) вес людей, ремонтных материалов в зонах обслуживания и ремонта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оборудования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в) нагрузки от людей, животных, оборудования на перекрытия жилых,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общественных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сельскохозяйственных зданий с полными нормативными значениями, кроме нагрузок, указанных в 5.4, а, б, г, д;</a:t>
            </a:r>
          </a:p>
          <a:p>
            <a:pPr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г) нагрузки от подвижного подъемно-транспортного оборудования (погрузчиков, электрокаров, кранов-штабелеров, тельферов, а также от мостовых и подвесных кранов с полным нормативным значением), включая вес транспортируемых грузов;</a:t>
            </a:r>
          </a:p>
          <a:p>
            <a:pPr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д) нагрузки от транспортных средств;</a:t>
            </a:r>
          </a:p>
          <a:p>
            <a:pPr indent="180340" algn="just">
              <a:spcAft>
                <a:spcPts val="0"/>
              </a:spcAft>
            </a:pPr>
            <a:r>
              <a:rPr lang="ru-RU" dirty="0" smtClean="0"/>
              <a:t>е</a:t>
            </a:r>
            <a:r>
              <a:rPr lang="ru-RU" dirty="0"/>
              <a:t>) климатические (снеговые, ветровые, температурные и гололедные), </a:t>
            </a:r>
            <a:r>
              <a:rPr lang="ru-RU" dirty="0">
                <a:solidFill>
                  <a:srgbClr val="0066FF"/>
                </a:solidFill>
              </a:rPr>
              <a:t>указанные в разделах 10</a:t>
            </a:r>
            <a:r>
              <a:rPr lang="ru-RU" dirty="0">
                <a:solidFill>
                  <a:srgbClr val="0066FF"/>
                </a:solidFill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rgbClr val="0066FF"/>
                </a:solidFill>
              </a:rPr>
              <a:t>13. </a:t>
            </a:r>
            <a:endParaRPr lang="ru-RU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372061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661248"/>
            <a:ext cx="81955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dirty="0"/>
              <a:t>5.5 К кратковременным нагрузкам  Р</a:t>
            </a:r>
            <a:r>
              <a:rPr lang="en-US" baseline="-25000" dirty="0"/>
              <a:t>t</a:t>
            </a:r>
            <a:r>
              <a:rPr lang="ru-RU" dirty="0"/>
              <a:t>  следует относить:</a:t>
            </a:r>
          </a:p>
          <a:p>
            <a:pPr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) климатические (снеговые, ветровые, температурные и гололедные) нагрузки. 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23056" y="5365274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31640" y="427665"/>
            <a:ext cx="4032448" cy="49266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5 Классификация нагрузок</a:t>
            </a:r>
          </a:p>
        </p:txBody>
      </p:sp>
    </p:spTree>
    <p:extLst>
      <p:ext uri="{BB962C8B-B14F-4D97-AF65-F5344CB8AC3E}">
        <p14:creationId xmlns:p14="http://schemas.microsoft.com/office/powerpoint/2010/main" val="1649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543800" cy="64807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2"/>
                </a:solidFill>
              </a:rPr>
              <a:t>ГОЛОЛЕДНЫЕ НАГРУЗКИ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04056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k </a:t>
            </a:r>
            <a:r>
              <a:rPr lang="ru-RU" dirty="0"/>
              <a:t>– коэффициент, учитывающий изменение толщины стенки гололеда по </a:t>
            </a:r>
            <a:r>
              <a:rPr lang="ru-RU" dirty="0" smtClean="0"/>
              <a:t>высоте;</a:t>
            </a:r>
            <a:endParaRPr lang="ru-RU" dirty="0"/>
          </a:p>
          <a:p>
            <a:r>
              <a:rPr lang="ru-RU" dirty="0">
                <a:solidFill>
                  <a:srgbClr val="FFFF00"/>
                </a:solidFill>
              </a:rPr>
              <a:t>d, мм</a:t>
            </a:r>
            <a:r>
              <a:rPr lang="ru-RU" dirty="0"/>
              <a:t>, – диаметр провода, троса;</a:t>
            </a:r>
          </a:p>
          <a:p>
            <a:r>
              <a:rPr lang="en-US" dirty="0" smtClean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ru-RU" baseline="-25000" dirty="0" smtClean="0">
                <a:solidFill>
                  <a:srgbClr val="FFFF00"/>
                </a:solidFill>
              </a:rPr>
              <a:t>1</a:t>
            </a:r>
            <a:r>
              <a:rPr lang="ru-RU" dirty="0" smtClean="0"/>
              <a:t> </a:t>
            </a:r>
            <a:r>
              <a:rPr lang="ru-RU" dirty="0"/>
              <a:t>– коэффициент, учитывающий изменение толщины стенки гололеда в зависимости от диаметра элементов кругового </a:t>
            </a:r>
            <a:r>
              <a:rPr lang="ru-RU" dirty="0" smtClean="0"/>
              <a:t>сечения;</a:t>
            </a:r>
            <a:endParaRPr lang="ru-RU" dirty="0"/>
          </a:p>
          <a:p>
            <a:r>
              <a:rPr lang="en-US" dirty="0" smtClean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ru-RU" baseline="-25000" dirty="0" smtClean="0">
                <a:solidFill>
                  <a:srgbClr val="FFFF00"/>
                </a:solidFill>
              </a:rPr>
              <a:t>2</a:t>
            </a:r>
            <a:r>
              <a:rPr lang="ru-RU" dirty="0" smtClean="0"/>
              <a:t> </a:t>
            </a:r>
            <a:r>
              <a:rPr lang="ru-RU" dirty="0"/>
              <a:t>– коэффициент, учитывающий отношение площади поверхности элемента, подверженной обледенению, к полной площади поверхности элемента и принимаемый равным 0,6;</a:t>
            </a:r>
          </a:p>
          <a:p>
            <a:r>
              <a:rPr lang="ru-RU" dirty="0">
                <a:solidFill>
                  <a:srgbClr val="FFFF00"/>
                </a:solidFill>
              </a:rPr>
              <a:t>r</a:t>
            </a:r>
            <a:r>
              <a:rPr lang="ru-RU" dirty="0"/>
              <a:t> – плотность льда, принимаемая равной 0,9 г/см</a:t>
            </a:r>
            <a:r>
              <a:rPr lang="ru-RU" baseline="30000" dirty="0"/>
              <a:t>3</a:t>
            </a:r>
            <a:r>
              <a:rPr lang="ru-RU" dirty="0"/>
              <a:t>;</a:t>
            </a:r>
          </a:p>
          <a:p>
            <a:r>
              <a:rPr lang="ru-RU" dirty="0">
                <a:solidFill>
                  <a:srgbClr val="FFFF00"/>
                </a:solidFill>
              </a:rPr>
              <a:t>g</a:t>
            </a:r>
            <a:r>
              <a:rPr lang="ru-RU" dirty="0"/>
              <a:t>, м/с</a:t>
            </a:r>
            <a:r>
              <a:rPr lang="ru-RU" baseline="30000" dirty="0"/>
              <a:t>2</a:t>
            </a:r>
            <a:r>
              <a:rPr lang="ru-RU" dirty="0"/>
              <a:t>, – ускорение свободного падения.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/>
              <a:t>12.3 Нормативное значение ветровой нагрузки на покрытые гололедом элементы при использовании формулы (12.1) следует принимать равным 25 % нагрузки w, определяемой согласно 11.1.; </a:t>
            </a:r>
            <a:r>
              <a:rPr lang="ru-RU" dirty="0">
                <a:solidFill>
                  <a:srgbClr val="FFFF00"/>
                </a:solidFill>
              </a:rPr>
              <a:t>при использовании формулы (12.2) – 60% нагрузки w, определяемой согласно 11.1.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3324" y="305856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9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1"/>
            <a:ext cx="8229600" cy="1800200"/>
          </a:xfrm>
        </p:spPr>
        <p:txBody>
          <a:bodyPr/>
          <a:lstStyle/>
          <a:p>
            <a:r>
              <a:rPr lang="ru-RU" dirty="0" smtClean="0"/>
              <a:t>Толщина стенки гололеда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09636"/>
              </p:ext>
            </p:extLst>
          </p:nvPr>
        </p:nvGraphicFramePr>
        <p:xfrm>
          <a:off x="467544" y="1916832"/>
          <a:ext cx="8229601" cy="1219200"/>
        </p:xfrm>
        <a:graphic>
          <a:graphicData uri="http://schemas.openxmlformats.org/drawingml/2006/table">
            <a:tbl>
              <a:tblPr/>
              <a:tblGrid>
                <a:gridCol w="3312368"/>
                <a:gridCol w="862520"/>
                <a:gridCol w="1014090"/>
                <a:gridCol w="1014090"/>
                <a:gridCol w="1014090"/>
                <a:gridCol w="101244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Гололедные районы </a:t>
                      </a:r>
                      <a:endParaRPr lang="ru-R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принимаются по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карте </a:t>
                      </a:r>
                      <a:r>
                        <a:rPr lang="ru-RU" sz="1600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приложения Ж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IV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Толщина стенки гололеда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 мм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Не менее 3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Не менее 20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754838"/>
              </p:ext>
            </p:extLst>
          </p:nvPr>
        </p:nvGraphicFramePr>
        <p:xfrm>
          <a:off x="467544" y="3284984"/>
          <a:ext cx="8229599" cy="2537323"/>
        </p:xfrm>
        <a:graphic>
          <a:graphicData uri="http://schemas.openxmlformats.org/drawingml/2006/table">
            <a:tbl>
              <a:tblPr/>
              <a:tblGrid>
                <a:gridCol w="1512168"/>
                <a:gridCol w="1360428"/>
                <a:gridCol w="2484407"/>
                <a:gridCol w="1771789"/>
                <a:gridCol w="1100807"/>
              </a:tblGrid>
              <a:tr h="1963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Высота над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поверхностью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земли, 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Толщина стенки гололеда </a:t>
                      </a:r>
                      <a:r>
                        <a:rPr lang="en-US" sz="1400" i="1" dirty="0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, мм, для разных районов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6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района гололедности азиатской части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района гололедности и горных местностей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северной части европейской территории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остальных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Принимается на основании специальных обследований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Принимается по карте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г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приложения Ж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То же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То же, по карте </a:t>
                      </a: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       »,     по карте </a:t>
                      </a: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е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80282" y="5877272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12.5 Коэффициент надежности по нагрузке </a:t>
            </a:r>
            <a:r>
              <a:rPr lang="ru-RU" dirty="0" smtClean="0">
                <a:solidFill>
                  <a:srgbClr val="FFFF00"/>
                </a:solidFill>
                <a:sym typeface="Symbol"/>
              </a:rPr>
              <a:t></a:t>
            </a:r>
            <a:r>
              <a:rPr lang="ru-RU" i="1" baseline="-25000" dirty="0" smtClean="0">
                <a:solidFill>
                  <a:srgbClr val="FFFF00"/>
                </a:solidFill>
              </a:rPr>
              <a:t>f</a:t>
            </a:r>
            <a:r>
              <a:rPr lang="ru-RU" i="1" dirty="0" smtClean="0">
                <a:solidFill>
                  <a:srgbClr val="FFFF00"/>
                </a:solidFill>
              </a:rPr>
              <a:t>  </a:t>
            </a:r>
            <a:r>
              <a:rPr lang="ru-RU" dirty="0" smtClean="0">
                <a:solidFill>
                  <a:srgbClr val="FFFF00"/>
                </a:solidFill>
              </a:rPr>
              <a:t>для </a:t>
            </a:r>
            <a:r>
              <a:rPr lang="ru-RU" dirty="0">
                <a:solidFill>
                  <a:srgbClr val="FFFF00"/>
                </a:solidFill>
              </a:rPr>
              <a:t>гололедной нагрузки следует принимать равным </a:t>
            </a:r>
            <a:r>
              <a:rPr lang="ru-RU" dirty="0" smtClean="0">
                <a:solidFill>
                  <a:srgbClr val="FFFF00"/>
                </a:solidFill>
              </a:rPr>
              <a:t>1,8.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9594" y="679205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ГОЛОЛЕДНЫЕ НАГРУЗКИ</a:t>
            </a:r>
            <a:endParaRPr lang="ru-RU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366282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478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Районирование территории РФ по толщине стенки гололеда</a:t>
            </a:r>
            <a:endParaRPr lang="ru-RU" sz="32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3" y="1700808"/>
            <a:ext cx="8405580" cy="461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80671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478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Районирование территории РФ по толщине стенки гололеда</a:t>
            </a:r>
            <a:endParaRPr lang="ru-RU" sz="32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87498"/>
            <a:ext cx="6196484" cy="501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80671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9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Районирование территории РФ по толщине стенки гололеда</a:t>
            </a:r>
            <a:endParaRPr lang="ru-RU" sz="3200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89302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03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Районирование территории РФ по толщине стенки гололеда</a:t>
            </a:r>
            <a:endParaRPr lang="ru-RU" sz="32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499065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9080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6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43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Примеры расчетов высотных зданий</a:t>
            </a:r>
            <a:br>
              <a:rPr lang="ru-RU" sz="3600" dirty="0" smtClean="0"/>
            </a:br>
            <a:r>
              <a:rPr lang="ru-RU" sz="3100" dirty="0" smtClean="0">
                <a:solidFill>
                  <a:srgbClr val="FFFF00"/>
                </a:solidFill>
              </a:rPr>
              <a:t>Башня «Ахмад», г. Грозный</a:t>
            </a:r>
            <a:endParaRPr lang="ru-RU" sz="3100" dirty="0">
              <a:solidFill>
                <a:srgbClr val="FFFF00"/>
              </a:solidFill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736304" cy="514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32" y="1460903"/>
            <a:ext cx="3970479" cy="240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33" y="4055204"/>
            <a:ext cx="3970480" cy="252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49391" y="5008957"/>
            <a:ext cx="1132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II – IV</a:t>
            </a:r>
          </a:p>
          <a:p>
            <a:r>
              <a:rPr lang="ru-RU" sz="1200" dirty="0" smtClean="0">
                <a:solidFill>
                  <a:srgbClr val="FFFF00"/>
                </a:solidFill>
              </a:rPr>
              <a:t>Центральная</a:t>
            </a:r>
          </a:p>
          <a:p>
            <a:r>
              <a:rPr lang="ru-RU" sz="1200" dirty="0" smtClean="0">
                <a:solidFill>
                  <a:srgbClr val="FFFF00"/>
                </a:solidFill>
              </a:rPr>
              <a:t>часть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74745" y="2337807"/>
            <a:ext cx="1191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II – IV</a:t>
            </a:r>
          </a:p>
          <a:p>
            <a:r>
              <a:rPr lang="ru-RU" sz="1200" dirty="0" smtClean="0">
                <a:solidFill>
                  <a:srgbClr val="FFFF00"/>
                </a:solidFill>
              </a:rPr>
              <a:t>Угловая</a:t>
            </a:r>
          </a:p>
          <a:p>
            <a:r>
              <a:rPr lang="ru-RU" sz="1200" dirty="0" smtClean="0">
                <a:solidFill>
                  <a:srgbClr val="FFFF00"/>
                </a:solidFill>
              </a:rPr>
              <a:t>Часть фасада</a:t>
            </a:r>
            <a:endParaRPr lang="ru-RU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43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Примеры расчетов высотных зданий</a:t>
            </a:r>
            <a:br>
              <a:rPr lang="ru-RU" sz="3600" dirty="0" smtClean="0"/>
            </a:br>
            <a:r>
              <a:rPr lang="ru-RU" sz="3100" dirty="0" smtClean="0">
                <a:solidFill>
                  <a:srgbClr val="FFFF00"/>
                </a:solidFill>
              </a:rPr>
              <a:t>Башня «Ахмад», г. Грозный</a:t>
            </a:r>
            <a:endParaRPr lang="ru-RU" sz="3100" dirty="0">
              <a:solidFill>
                <a:srgbClr val="FFFF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9523"/>
            <a:ext cx="8064896" cy="512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9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987824" y="4725144"/>
            <a:ext cx="3240360" cy="36004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87824" y="4005064"/>
            <a:ext cx="3240360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84" y="210719"/>
            <a:ext cx="8229600" cy="936104"/>
          </a:xfrm>
        </p:spPr>
        <p:txBody>
          <a:bodyPr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  <a:tabLst/>
            </a:pPr>
            <a:r>
              <a:rPr lang="ru-RU" sz="24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3300"/>
                </a:solidFill>
              </a:rPr>
              <a:t>ТЕМПЕРАТУРНЫЕ КЛИМАТИЧЕСКИЕ ВОЗДЕЙСТВИЯ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046" y="3068960"/>
            <a:ext cx="8196772" cy="3600400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Нормативные </a:t>
            </a:r>
            <a:r>
              <a:rPr lang="ru-RU" sz="2200" dirty="0">
                <a:solidFill>
                  <a:srgbClr val="66FF99"/>
                </a:solidFill>
                <a:latin typeface="Times New Roman" panose="02020603050405020304" pitchFamily="18" charset="0"/>
              </a:rPr>
              <a:t>значения </a:t>
            </a:r>
            <a:r>
              <a:rPr lang="ru-RU" sz="2200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изменений </a:t>
            </a:r>
            <a:r>
              <a:rPr lang="ru-RU" sz="2200" dirty="0">
                <a:solidFill>
                  <a:srgbClr val="66FF99"/>
                </a:solidFill>
                <a:latin typeface="Times New Roman" panose="02020603050405020304" pitchFamily="18" charset="0"/>
              </a:rPr>
              <a:t>средних температур </a:t>
            </a:r>
            <a:endParaRPr lang="ru-RU" sz="2200" dirty="0" smtClean="0">
              <a:solidFill>
                <a:srgbClr val="66FF99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по </a:t>
            </a:r>
            <a:r>
              <a:rPr lang="ru-RU" sz="2200" dirty="0">
                <a:solidFill>
                  <a:srgbClr val="66FF99"/>
                </a:solidFill>
                <a:latin typeface="Times New Roman" panose="02020603050405020304" pitchFamily="18" charset="0"/>
              </a:rPr>
              <a:t>сечению </a:t>
            </a:r>
            <a:r>
              <a:rPr lang="ru-RU" sz="2200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элемента: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в теплое </a:t>
            </a:r>
            <a:r>
              <a:rPr lang="ru-RU" sz="22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время 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года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22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b="1" i="1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∆</a:t>
            </a:r>
            <a:r>
              <a:rPr lang="ru-RU" sz="2200" b="1" i="1" dirty="0" err="1" smtClean="0">
                <a:solidFill>
                  <a:srgbClr val="66FF99"/>
                </a:solidFill>
                <a:latin typeface="Times New Roman" panose="02020603050405020304" pitchFamily="18" charset="0"/>
              </a:rPr>
              <a:t>t</a:t>
            </a:r>
            <a:r>
              <a:rPr lang="ru-RU" sz="2200" b="1" i="1" baseline="-25000" dirty="0" err="1" smtClean="0">
                <a:solidFill>
                  <a:srgbClr val="66FF99"/>
                </a:solidFill>
                <a:latin typeface="Times New Roman" panose="02020603050405020304" pitchFamily="18" charset="0"/>
              </a:rPr>
              <a:t>w</a:t>
            </a:r>
            <a:r>
              <a:rPr lang="ru-RU" sz="2200" b="1" i="1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66FF99"/>
                </a:solidFill>
                <a:latin typeface="Times New Roman" panose="02020603050405020304" pitchFamily="18" charset="0"/>
              </a:rPr>
              <a:t>= </a:t>
            </a:r>
            <a:r>
              <a:rPr lang="ru-RU" sz="2200" b="1" i="1" dirty="0" err="1">
                <a:solidFill>
                  <a:srgbClr val="66FF99"/>
                </a:solidFill>
                <a:latin typeface="Times New Roman" panose="02020603050405020304" pitchFamily="18" charset="0"/>
              </a:rPr>
              <a:t>t</a:t>
            </a:r>
            <a:r>
              <a:rPr lang="ru-RU" sz="2200" b="1" i="1" baseline="-25000" dirty="0" err="1">
                <a:solidFill>
                  <a:srgbClr val="66FF99"/>
                </a:solidFill>
                <a:latin typeface="Times New Roman" panose="02020603050405020304" pitchFamily="18" charset="0"/>
              </a:rPr>
              <a:t>w</a:t>
            </a:r>
            <a:r>
              <a:rPr lang="ru-RU" sz="2200" b="1" i="1" dirty="0">
                <a:solidFill>
                  <a:srgbClr val="66FF99"/>
                </a:solidFill>
                <a:latin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66FF99"/>
                </a:solidFill>
                <a:latin typeface="Times New Roman" panose="02020603050405020304" pitchFamily="18" charset="0"/>
              </a:rPr>
              <a:t>– </a:t>
            </a:r>
            <a:r>
              <a:rPr lang="ru-RU" sz="2200" b="1" i="1" dirty="0">
                <a:solidFill>
                  <a:srgbClr val="66FF99"/>
                </a:solidFill>
                <a:latin typeface="Times New Roman" panose="02020603050405020304" pitchFamily="18" charset="0"/>
              </a:rPr>
              <a:t>t</a:t>
            </a:r>
            <a:r>
              <a:rPr lang="ru-RU" sz="2200" b="1" baseline="-25000" dirty="0">
                <a:solidFill>
                  <a:srgbClr val="66FF99"/>
                </a:solidFill>
                <a:latin typeface="Times New Roman" panose="02020603050405020304" pitchFamily="18" charset="0"/>
              </a:rPr>
              <a:t>0</a:t>
            </a:r>
            <a:r>
              <a:rPr lang="ru-RU" sz="2200" b="1" i="1" baseline="-25000" dirty="0">
                <a:solidFill>
                  <a:srgbClr val="66FF99"/>
                </a:solidFill>
                <a:latin typeface="Times New Roman" panose="02020603050405020304" pitchFamily="18" charset="0"/>
              </a:rPr>
              <a:t>c</a:t>
            </a:r>
            <a:r>
              <a:rPr lang="ru-RU" sz="2200" b="1" dirty="0">
                <a:solidFill>
                  <a:srgbClr val="66FF99"/>
                </a:solidFill>
                <a:latin typeface="Times New Roman" panose="02020603050405020304" pitchFamily="18" charset="0"/>
              </a:rPr>
              <a:t>; </a:t>
            </a:r>
            <a:r>
              <a:rPr lang="ru-RU" sz="2200" b="1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                </a:t>
            </a:r>
            <a:r>
              <a:rPr lang="ru-RU" sz="2000" dirty="0" smtClean="0">
                <a:solidFill>
                  <a:srgbClr val="66FF99"/>
                </a:solidFill>
              </a:rPr>
              <a:t>(</a:t>
            </a:r>
            <a:r>
              <a:rPr lang="ru-RU" sz="2000" dirty="0">
                <a:solidFill>
                  <a:srgbClr val="66FF99"/>
                </a:solidFill>
              </a:rPr>
              <a:t>13.1)</a:t>
            </a:r>
            <a:endParaRPr lang="ru-RU" sz="2200" b="1" dirty="0" smtClean="0">
              <a:solidFill>
                <a:srgbClr val="66FF99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в холодное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 время года</a:t>
            </a:r>
            <a:r>
              <a:rPr lang="ru-RU" sz="22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200" b="1" i="1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∆</a:t>
            </a:r>
            <a:r>
              <a:rPr lang="ru-RU" sz="2200" b="1" i="1" dirty="0" err="1" smtClean="0">
                <a:solidFill>
                  <a:srgbClr val="66FF99"/>
                </a:solidFill>
                <a:latin typeface="Times New Roman" panose="02020603050405020304" pitchFamily="18" charset="0"/>
              </a:rPr>
              <a:t>t</a:t>
            </a:r>
            <a:r>
              <a:rPr lang="ru-RU" sz="2200" b="1" i="1" baseline="-25000" dirty="0" err="1" smtClean="0">
                <a:solidFill>
                  <a:srgbClr val="66FF99"/>
                </a:solidFill>
                <a:latin typeface="Times New Roman" panose="02020603050405020304" pitchFamily="18" charset="0"/>
              </a:rPr>
              <a:t>c</a:t>
            </a:r>
            <a:r>
              <a:rPr lang="ru-RU" sz="2200" b="1" i="1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66FF99"/>
                </a:solidFill>
                <a:latin typeface="Times New Roman" panose="02020603050405020304" pitchFamily="18" charset="0"/>
              </a:rPr>
              <a:t>= </a:t>
            </a:r>
            <a:r>
              <a:rPr lang="ru-RU" sz="2200" b="1" i="1" dirty="0" err="1">
                <a:solidFill>
                  <a:srgbClr val="66FF99"/>
                </a:solidFill>
                <a:latin typeface="Times New Roman" panose="02020603050405020304" pitchFamily="18" charset="0"/>
              </a:rPr>
              <a:t>t</a:t>
            </a:r>
            <a:r>
              <a:rPr lang="ru-RU" sz="2200" b="1" i="1" baseline="-25000" dirty="0" err="1">
                <a:solidFill>
                  <a:srgbClr val="66FF99"/>
                </a:solidFill>
                <a:latin typeface="Times New Roman" panose="02020603050405020304" pitchFamily="18" charset="0"/>
              </a:rPr>
              <a:t>c</a:t>
            </a:r>
            <a:r>
              <a:rPr lang="ru-RU" sz="2200" b="1" i="1" dirty="0">
                <a:solidFill>
                  <a:srgbClr val="66FF99"/>
                </a:solidFill>
                <a:latin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66FF99"/>
                </a:solidFill>
                <a:latin typeface="Times New Roman" panose="02020603050405020304" pitchFamily="18" charset="0"/>
              </a:rPr>
              <a:t>– </a:t>
            </a:r>
            <a:r>
              <a:rPr lang="ru-RU" sz="2200" b="1" i="1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t</a:t>
            </a:r>
            <a:r>
              <a:rPr lang="ru-RU" sz="2200" b="1" baseline="-25000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0</a:t>
            </a:r>
            <a:r>
              <a:rPr lang="ru-RU" sz="2200" b="1" i="1" baseline="-25000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w</a:t>
            </a:r>
            <a:r>
              <a:rPr lang="ru-RU" sz="2200" dirty="0" smtClean="0">
                <a:solidFill>
                  <a:srgbClr val="66FF99"/>
                </a:solidFill>
                <a:latin typeface="Times New Roman" panose="02020603050405020304" pitchFamily="18" charset="0"/>
              </a:rPr>
              <a:t>,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</a:t>
            </a:r>
            <a:r>
              <a:rPr lang="ru-RU" sz="2000" dirty="0" smtClean="0">
                <a:solidFill>
                  <a:srgbClr val="66FF99"/>
                </a:solidFill>
              </a:rPr>
              <a:t>(13.2)</a:t>
            </a:r>
            <a:endParaRPr lang="ru-RU" sz="2800" b="1" dirty="0">
              <a:solidFill>
                <a:srgbClr val="66FF99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где</a:t>
            </a:r>
          </a:p>
          <a:p>
            <a:pPr marL="0" indent="0">
              <a:buNone/>
            </a:pPr>
            <a:r>
              <a:rPr lang="ru-RU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ru-RU" sz="2200" i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w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2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ru-RU" sz="2200" i="1" baseline="-25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ru-RU" sz="2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– нормативные значения средних температур по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сечению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элемента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в теплое и холодное время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года;</a:t>
            </a:r>
          </a:p>
          <a:p>
            <a:pPr marL="0" indent="0">
              <a:buNone/>
            </a:pPr>
            <a:r>
              <a:rPr lang="en-US" sz="2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2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2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начальные температуры в теплое и холодное время года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rgbClr val="66FF99"/>
              </a:solidFill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1043608" y="2133606"/>
            <a:ext cx="6768752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70000"/>
            </a:pPr>
            <a:r>
              <a:rPr lang="ru-RU" sz="2000" dirty="0" smtClean="0">
                <a:solidFill>
                  <a:srgbClr val="FFC000"/>
                </a:solidFill>
                <a:cs typeface="Arial" charset="0"/>
              </a:rPr>
              <a:t>- </a:t>
            </a:r>
            <a:r>
              <a:rPr lang="ru-RU" sz="2000" dirty="0">
                <a:solidFill>
                  <a:srgbClr val="FFC000"/>
                </a:solidFill>
                <a:cs typeface="Arial" charset="0"/>
              </a:rPr>
              <a:t>изменение во времени </a:t>
            </a:r>
            <a:r>
              <a:rPr lang="en-US" sz="2000" dirty="0">
                <a:solidFill>
                  <a:srgbClr val="FFC000"/>
                </a:solidFill>
                <a:cs typeface="Arial" charset="0"/>
                <a:sym typeface="Symbol" pitchFamily="18" charset="2"/>
              </a:rPr>
              <a:t></a:t>
            </a:r>
            <a:r>
              <a:rPr lang="en-US" sz="2000" dirty="0">
                <a:solidFill>
                  <a:srgbClr val="FFC000"/>
                </a:solidFill>
                <a:cs typeface="Arial" charset="0"/>
              </a:rPr>
              <a:t>t</a:t>
            </a:r>
            <a:r>
              <a:rPr lang="ru-RU" sz="2000" dirty="0">
                <a:solidFill>
                  <a:srgbClr val="FFC000"/>
                </a:solidFill>
                <a:cs typeface="Arial" charset="0"/>
              </a:rPr>
              <a:t>  средней температуры и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70000"/>
            </a:pPr>
            <a:r>
              <a:rPr lang="ru-RU" sz="2000" dirty="0">
                <a:solidFill>
                  <a:srgbClr val="FFC000"/>
                </a:solidFill>
                <a:cs typeface="Arial" charset="0"/>
              </a:rPr>
              <a:t>- перепад температуры </a:t>
            </a:r>
            <a:r>
              <a:rPr lang="ru-RU" sz="2000" dirty="0">
                <a:solidFill>
                  <a:srgbClr val="FFC000"/>
                </a:solidFill>
                <a:cs typeface="Arial" charset="0"/>
                <a:sym typeface="Symbol" pitchFamily="18" charset="2"/>
              </a:rPr>
              <a:t></a:t>
            </a:r>
            <a:r>
              <a:rPr lang="ru-RU" sz="2000" dirty="0">
                <a:solidFill>
                  <a:srgbClr val="FFC000"/>
                </a:solidFill>
                <a:cs typeface="Arial" charset="0"/>
              </a:rPr>
              <a:t> по сечению элемента.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3744" y="1146823"/>
            <a:ext cx="7828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6FF99"/>
                </a:solidFill>
              </a:rPr>
              <a:t>В СП 20.13330.2011 и СП 20.13330.2016: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3744" y="1435846"/>
            <a:ext cx="7979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600"/>
              </a:buClr>
              <a:buSzPct val="170000"/>
            </a:pPr>
            <a:r>
              <a:rPr lang="ru-RU" dirty="0">
                <a:solidFill>
                  <a:schemeClr val="bg1"/>
                </a:solidFill>
                <a:cs typeface="Arial" charset="0"/>
              </a:rPr>
              <a:t>Для конструкций, не защищенных от суточных и сезонных изменений температуры, следует учитывать: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84" y="210719"/>
            <a:ext cx="8229600" cy="936104"/>
          </a:xfrm>
        </p:spPr>
        <p:txBody>
          <a:bodyPr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  <a:tabLst/>
            </a:pPr>
            <a:r>
              <a:rPr lang="ru-RU" sz="24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3300"/>
                </a:solidFill>
              </a:rPr>
              <a:t>ТЕМПЕРАТУРНЫЕ КЛИМАТИЧЕСКИЕ ВОЗДЕЙСТВИЯ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0696" y="1159436"/>
            <a:ext cx="7828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FF99"/>
                </a:solidFill>
              </a:rPr>
              <a:t>В СП 20.13330.2011 и СП 20.13330.2016: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497209"/>
              </p:ext>
            </p:extLst>
          </p:nvPr>
        </p:nvGraphicFramePr>
        <p:xfrm>
          <a:off x="230696" y="1700808"/>
          <a:ext cx="8661784" cy="30852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5446"/>
                <a:gridCol w="2165446"/>
                <a:gridCol w="2165446"/>
                <a:gridCol w="2165446"/>
              </a:tblGrid>
              <a:tr h="27351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Конструкции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зданий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Здания и сооружения в стадии эксплуатации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2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неотапливаемые здания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(без технологических источников тепла) и открытые сооружения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отапливаемые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здания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здания с искусственным климатом или с постоянными технологическими источниками тепла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60780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Не защищенные от воздействия солнечной радиации (в том числе наружные ограждающие)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w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= 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ew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+ 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1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+ 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4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t</a:t>
                      </a:r>
                      <a:r>
                        <a:rPr lang="en-US" sz="1400" baseline="-25000" dirty="0" err="1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w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= </a:t>
                      </a:r>
                      <a:r>
                        <a:rPr lang="en-US" sz="1400" dirty="0" err="1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t</a:t>
                      </a:r>
                      <a:r>
                        <a:rPr lang="en-US" sz="1400" baseline="-25000" dirty="0" err="1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iw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+ 0,6(</a:t>
                      </a:r>
                      <a:r>
                        <a:rPr lang="en-US" sz="1400" dirty="0" err="1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t</a:t>
                      </a:r>
                      <a:r>
                        <a:rPr lang="en-US" sz="1400" baseline="-25000" dirty="0" err="1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ew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– </a:t>
                      </a:r>
                      <a:r>
                        <a:rPr lang="en-US" sz="1400" dirty="0" err="1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t</a:t>
                      </a:r>
                      <a:r>
                        <a:rPr lang="en-US" sz="1400" baseline="-25000" dirty="0" err="1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iw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) 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± 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US" sz="1400" baseline="-250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+ 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US" sz="1400" baseline="-250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4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03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w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= 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5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w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= 0,8(t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ew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– 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iw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) + 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3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5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03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c</a:t>
                      </a: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= 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ec</a:t>
                      </a: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– 0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,</a:t>
                      </a: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5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ru-RU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1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c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= 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ic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+ 0,6(t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ec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– 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ic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) – 0,5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2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c</a:t>
                      </a: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= 0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400" baseline="-250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c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= 0,8(</a:t>
                      </a:r>
                      <a:r>
                        <a:rPr lang="en-US" sz="1400" dirty="0" err="1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t</a:t>
                      </a:r>
                      <a:r>
                        <a:rPr lang="en-US" sz="1400" baseline="-25000" dirty="0" err="1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ec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– t</a:t>
                      </a:r>
                      <a:r>
                        <a:rPr lang="en-US" sz="1400" baseline="-250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ic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) – 0,5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US" sz="1400" baseline="-25000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3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51964" y="1239149"/>
            <a:ext cx="187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 а б л и ц а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13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.1</a:t>
            </a: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818826"/>
              </p:ext>
            </p:extLst>
          </p:nvPr>
        </p:nvGraphicFramePr>
        <p:xfrm>
          <a:off x="242046" y="4878426"/>
          <a:ext cx="8650433" cy="1646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8415"/>
                <a:gridCol w="2205030"/>
                <a:gridCol w="88535"/>
                <a:gridCol w="4218453"/>
              </a:tblGrid>
              <a:tr h="51706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Защищенные от воздействия солнечной радиации (в том числе внутренние)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t</a:t>
                      </a:r>
                      <a:r>
                        <a:rPr lang="en-US" sz="1400" baseline="-2500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w</a:t>
                      </a: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 = </a:t>
                      </a:r>
                      <a:r>
                        <a:rPr lang="en-US" sz="140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t</a:t>
                      </a:r>
                      <a:r>
                        <a:rPr lang="en-US" sz="1400" baseline="-2500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ew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w</a:t>
                      </a: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 = 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iw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20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w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 = 0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9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r>
                        <a:rPr lang="en-US" sz="14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 = t</a:t>
                      </a:r>
                      <a:r>
                        <a:rPr lang="en-US" sz="1400" baseline="-250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ec</a:t>
                      </a:r>
                      <a:endParaRPr lang="ru-RU" sz="1400">
                        <a:ln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t</a:t>
                      </a:r>
                      <a:r>
                        <a:rPr lang="en-US" sz="1400" baseline="-2500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 = t</a:t>
                      </a:r>
                      <a:r>
                        <a:rPr lang="en-US" sz="1400" baseline="-25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ic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sym typeface="Symbol" panose="05050102010706020507" pitchFamily="18" charset="2"/>
                        </a:rPr>
                        <a:t></a:t>
                      </a:r>
                      <a:r>
                        <a:rPr lang="en-US" sz="1400" baseline="-25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r>
                        <a:rPr lang="en-US" sz="1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</a:rPr>
                        <a:t> = 0 </a:t>
                      </a:r>
                      <a:endParaRPr lang="ru-RU" sz="1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187"/>
            <a:ext cx="6013005" cy="49266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5 Классификация нагрузок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286" y="1052736"/>
            <a:ext cx="8856984" cy="792088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5.6 К особым  </a:t>
            </a:r>
            <a:r>
              <a:rPr lang="ru-RU" sz="2400" i="1" dirty="0"/>
              <a:t>Р</a:t>
            </a:r>
            <a:r>
              <a:rPr lang="en-US" sz="2400" i="1" baseline="-25000" dirty="0"/>
              <a:t>s</a:t>
            </a:r>
            <a:r>
              <a:rPr lang="ru-RU" sz="2400" dirty="0"/>
              <a:t>  нагрузкам следует </a:t>
            </a:r>
            <a:r>
              <a:rPr lang="ru-RU" sz="2400" dirty="0" smtClean="0"/>
              <a:t>относить </a:t>
            </a:r>
            <a:r>
              <a:rPr lang="ru-RU" sz="2400" dirty="0" smtClean="0">
                <a:solidFill>
                  <a:schemeClr val="accent1"/>
                </a:solidFill>
              </a:rPr>
              <a:t>сейсмические </a:t>
            </a:r>
            <a:r>
              <a:rPr lang="ru-RU" sz="2400" dirty="0">
                <a:solidFill>
                  <a:schemeClr val="accent1"/>
                </a:solidFill>
              </a:rPr>
              <a:t>и аварийные </a:t>
            </a:r>
            <a:r>
              <a:rPr lang="ru-RU" sz="2400" dirty="0" smtClean="0">
                <a:solidFill>
                  <a:schemeClr val="accent1"/>
                </a:solidFill>
              </a:rPr>
              <a:t>воздействия</a:t>
            </a:r>
            <a:r>
              <a:rPr lang="ru-RU" sz="2400" dirty="0"/>
              <a:t>.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129" y="1904810"/>
            <a:ext cx="8856984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dirty="0" smtClean="0">
                <a:solidFill>
                  <a:schemeClr val="accent1"/>
                </a:solidFill>
              </a:rPr>
              <a:t>К </a:t>
            </a:r>
            <a:r>
              <a:rPr lang="ru-RU" dirty="0">
                <a:solidFill>
                  <a:schemeClr val="accent1"/>
                </a:solidFill>
              </a:rPr>
              <a:t>аварийным воздействиям относятся:</a:t>
            </a:r>
          </a:p>
          <a:p>
            <a:pPr>
              <a:lnSpc>
                <a:spcPts val="2800"/>
              </a:lnSpc>
            </a:pPr>
            <a:r>
              <a:rPr lang="ru-RU" dirty="0"/>
              <a:t>а) взрывные воздействия;</a:t>
            </a:r>
          </a:p>
          <a:p>
            <a:pPr>
              <a:lnSpc>
                <a:spcPts val="2800"/>
              </a:lnSpc>
            </a:pPr>
            <a:r>
              <a:rPr lang="ru-RU" dirty="0"/>
              <a:t>б) нагрузки, вызываемые резкими нарушениями технологического процесса, </a:t>
            </a:r>
            <a:r>
              <a:rPr lang="ru-RU" dirty="0" smtClean="0"/>
              <a:t>временной </a:t>
            </a:r>
            <a:r>
              <a:rPr lang="ru-RU" dirty="0"/>
              <a:t>неисправностью или поломкой оборудования;</a:t>
            </a:r>
          </a:p>
          <a:p>
            <a:pPr>
              <a:lnSpc>
                <a:spcPts val="2800"/>
              </a:lnSpc>
            </a:pPr>
            <a:r>
              <a:rPr lang="ru-RU" dirty="0"/>
              <a:t>в) воздействия, обусловленные деформациями основания, сопровождающимися </a:t>
            </a:r>
            <a:r>
              <a:rPr lang="ru-RU" dirty="0" smtClean="0"/>
              <a:t>коренным </a:t>
            </a:r>
            <a:r>
              <a:rPr lang="ru-RU" dirty="0"/>
              <a:t>изменением структуры грунта (например, при замачивании просадочных </a:t>
            </a:r>
            <a:r>
              <a:rPr lang="ru-RU" dirty="0" smtClean="0"/>
              <a:t>грунтов</a:t>
            </a:r>
            <a:r>
              <a:rPr lang="ru-RU" dirty="0"/>
              <a:t>) или оседанием его в районах горных выработок и в карстовых;</a:t>
            </a:r>
          </a:p>
          <a:p>
            <a:pPr>
              <a:lnSpc>
                <a:spcPts val="2800"/>
              </a:lnSpc>
            </a:pPr>
            <a:r>
              <a:rPr lang="ru-RU" dirty="0"/>
              <a:t>г) нагрузки, обусловленные пожаром;</a:t>
            </a:r>
          </a:p>
          <a:p>
            <a:pPr>
              <a:lnSpc>
                <a:spcPts val="2800"/>
              </a:lnSpc>
            </a:pPr>
            <a:r>
              <a:rPr lang="ru-RU" dirty="0"/>
              <a:t>д) нагрузки от столкновений транспортных средств с частями сооружения;</a:t>
            </a:r>
          </a:p>
          <a:p>
            <a:pPr>
              <a:lnSpc>
                <a:spcPts val="2800"/>
              </a:lnSpc>
            </a:pPr>
            <a:r>
              <a:rPr lang="ru-RU" dirty="0">
                <a:solidFill>
                  <a:schemeClr val="accent1"/>
                </a:solidFill>
              </a:rPr>
              <a:t>е) климатические (снеговые, ветровые, температурные и гололедные) нагрузки, </a:t>
            </a:r>
            <a:r>
              <a:rPr lang="ru-RU" dirty="0" smtClean="0">
                <a:solidFill>
                  <a:schemeClr val="accent1"/>
                </a:solidFill>
              </a:rPr>
              <a:t>действие </a:t>
            </a:r>
            <a:r>
              <a:rPr lang="ru-RU" dirty="0">
                <a:solidFill>
                  <a:schemeClr val="accent1"/>
                </a:solidFill>
              </a:rPr>
              <a:t>которых может привести к аварийной расчетной ситуации</a:t>
            </a:r>
            <a:r>
              <a:rPr lang="ru-RU" dirty="0" smtClean="0">
                <a:solidFill>
                  <a:schemeClr val="accent1"/>
                </a:solidFill>
              </a:rPr>
              <a:t>. </a:t>
            </a:r>
          </a:p>
          <a:p>
            <a:pPr>
              <a:lnSpc>
                <a:spcPts val="2800"/>
              </a:lnSpc>
            </a:pPr>
            <a:r>
              <a:rPr lang="ru-RU" dirty="0" smtClean="0">
                <a:solidFill>
                  <a:srgbClr val="CC0066"/>
                </a:solidFill>
              </a:rPr>
              <a:t>(см. также 4.3)</a:t>
            </a:r>
            <a:endParaRPr lang="ru-RU" dirty="0">
              <a:solidFill>
                <a:srgbClr val="CC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24126"/>
            <a:ext cx="8424862" cy="5045234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ew</a:t>
            </a:r>
            <a:r>
              <a:rPr lang="ru-RU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суточные температуры наружного воздуха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года;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температура внутреннего воздуха помещений в холодное время года;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</a:t>
            </a:r>
            <a:r>
              <a:rPr lang="ru-RU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</a:t>
            </a:r>
            <a:r>
              <a:rPr lang="ru-RU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</a:t>
            </a:r>
            <a:r>
              <a:rPr lang="ru-RU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приращения средних по сечению элемента температур и перепада температур от суточных колебаний температуры наружного воздуха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</a:t>
            </a:r>
            <a:r>
              <a:rPr lang="ru-RU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</a:t>
            </a:r>
            <a:r>
              <a:rPr lang="ru-RU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приращения средних по сечению элемента температур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перепада температур от солнечной радиации.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197496"/>
            <a:ext cx="6714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66FF99"/>
                </a:solidFill>
                <a:latin typeface="+mn-lt"/>
              </a:rPr>
              <a:t>В </a:t>
            </a:r>
            <a:r>
              <a:rPr lang="ru-RU" sz="2400" dirty="0" smtClean="0">
                <a:solidFill>
                  <a:srgbClr val="66FF99"/>
                </a:solidFill>
                <a:latin typeface="+mn-lt"/>
              </a:rPr>
              <a:t>таблице 13.1 приняты следующие обозначения:</a:t>
            </a:r>
            <a:endParaRPr lang="ru-RU" sz="2400" dirty="0">
              <a:solidFill>
                <a:srgbClr val="66FF99"/>
              </a:solidFill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66329"/>
            <a:ext cx="8229600" cy="936104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</a:pPr>
            <a:r>
              <a:rPr lang="ru-RU" sz="24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3300"/>
                </a:solidFill>
              </a:rPr>
              <a:t>ТЕМПЕРАТУРНЫЕ КЛИМАТИЧЕСКИЕ ВОЗДЕЙСТВИЯ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012645"/>
              </p:ext>
            </p:extLst>
          </p:nvPr>
        </p:nvGraphicFramePr>
        <p:xfrm>
          <a:off x="297178" y="3855135"/>
          <a:ext cx="8496870" cy="1758534"/>
        </p:xfrm>
        <a:graphic>
          <a:graphicData uri="http://schemas.openxmlformats.org/drawingml/2006/table">
            <a:tbl>
              <a:tblPr/>
              <a:tblGrid>
                <a:gridCol w="4799032"/>
                <a:gridCol w="1232046"/>
                <a:gridCol w="1233746"/>
                <a:gridCol w="1232046"/>
              </a:tblGrid>
              <a:tr h="29549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Конструкции зданий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Приращения температуры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ru-RU" sz="1600" baseline="-25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ru-RU" sz="1600" baseline="-25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ru-RU" sz="1600" baseline="-25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848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Металлические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69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Железобетонные, бетонные, армокаменные и каменные толщиной,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см</a:t>
                      </a:r>
                      <a:r>
                        <a:rPr lang="ru-RU" sz="1600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       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84859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                          от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до 39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13204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                          свыше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631078" y="3501008"/>
            <a:ext cx="20369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л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ц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 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.2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954088"/>
            <a:ext cx="8424862" cy="5903912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13.4 Средние суточные температуры наружного воздуха </a:t>
            </a:r>
            <a:r>
              <a:rPr lang="ru-RU" sz="2000" dirty="0" smtClean="0"/>
              <a:t>в теплое  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ew</a:t>
            </a:r>
            <a:r>
              <a:rPr lang="ru-RU" sz="2000" dirty="0" smtClean="0"/>
              <a:t>  и  холодное  </a:t>
            </a:r>
            <a:r>
              <a:rPr lang="ru-RU" sz="2000" i="1" dirty="0" err="1" smtClean="0"/>
              <a:t>t</a:t>
            </a:r>
            <a:r>
              <a:rPr lang="ru-RU" sz="2000" i="1" baseline="-25000" dirty="0" err="1" smtClean="0"/>
              <a:t>ec</a:t>
            </a:r>
            <a:r>
              <a:rPr lang="ru-RU" sz="2000" dirty="0" smtClean="0"/>
              <a:t>  время года следует определять по формулам: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sz="2000" b="1" i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ew</a:t>
            </a:r>
            <a:r>
              <a:rPr lang="ru-RU" sz="2000" b="1" i="1" dirty="0" smtClean="0">
                <a:solidFill>
                  <a:srgbClr val="FFFF00"/>
                </a:solidFill>
              </a:rPr>
              <a:t> =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VII</a:t>
            </a:r>
            <a:r>
              <a:rPr lang="ru-RU" sz="2000" b="1" i="1" dirty="0" smtClean="0">
                <a:solidFill>
                  <a:srgbClr val="FFFF00"/>
                </a:solidFill>
              </a:rPr>
              <a:t> + </a:t>
            </a:r>
            <a:r>
              <a:rPr lang="en-US" sz="2000" b="1" i="1" dirty="0" smtClean="0">
                <a:solidFill>
                  <a:srgbClr val="FFFF00"/>
                </a:solidFill>
                <a:sym typeface="Symbol"/>
              </a:rPr>
              <a:t>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VII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         	     </a:t>
            </a:r>
            <a:r>
              <a:rPr lang="ru-RU" sz="2000" dirty="0" smtClean="0">
                <a:solidFill>
                  <a:srgbClr val="FFFF00"/>
                </a:solidFill>
              </a:rPr>
              <a:t>(13.3)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ec</a:t>
            </a:r>
            <a:r>
              <a:rPr lang="en-US" sz="2000" b="1" dirty="0" smtClean="0">
                <a:solidFill>
                  <a:srgbClr val="FFFF00"/>
                </a:solidFill>
              </a:rPr>
              <a:t> =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I</a:t>
            </a:r>
            <a:r>
              <a:rPr lang="en-US" sz="2000" b="1" dirty="0" smtClean="0">
                <a:solidFill>
                  <a:srgbClr val="FFFF00"/>
                </a:solidFill>
              </a:rPr>
              <a:t> – </a:t>
            </a:r>
            <a:r>
              <a:rPr lang="en-US" sz="2000" b="1" i="1" dirty="0" smtClean="0">
                <a:solidFill>
                  <a:srgbClr val="FFFF00"/>
                </a:solidFill>
                <a:sym typeface="Symbol"/>
              </a:rPr>
              <a:t>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I</a:t>
            </a:r>
            <a:r>
              <a:rPr lang="en-US" sz="2000" b="1" dirty="0" smtClean="0">
                <a:solidFill>
                  <a:srgbClr val="FFFF00"/>
                </a:solidFill>
              </a:rPr>
              <a:t>               </a:t>
            </a:r>
            <a:r>
              <a:rPr lang="en-US" sz="2000" dirty="0" smtClean="0">
                <a:solidFill>
                  <a:srgbClr val="FFFF00"/>
                </a:solidFill>
              </a:rPr>
              <a:t>	      </a:t>
            </a:r>
            <a:r>
              <a:rPr lang="ru-RU" sz="2000" dirty="0" smtClean="0">
                <a:solidFill>
                  <a:srgbClr val="FFFF00"/>
                </a:solidFill>
              </a:rPr>
              <a:t>(13.4)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2000" dirty="0" smtClean="0"/>
              <a:t>где </a:t>
            </a:r>
            <a:r>
              <a:rPr lang="ru-RU" sz="2000" i="1" dirty="0" err="1" smtClean="0"/>
              <a:t>t</a:t>
            </a:r>
            <a:r>
              <a:rPr lang="ru-RU" sz="2000" baseline="-25000" dirty="0" err="1" smtClean="0"/>
              <a:t>I</a:t>
            </a:r>
            <a:r>
              <a:rPr lang="ru-RU" sz="2000" dirty="0" smtClean="0"/>
              <a:t>, </a:t>
            </a:r>
            <a:r>
              <a:rPr lang="ru-RU" sz="2000" i="1" dirty="0" err="1" smtClean="0"/>
              <a:t>t</a:t>
            </a:r>
            <a:r>
              <a:rPr lang="ru-RU" sz="2000" baseline="-25000" dirty="0" err="1" smtClean="0"/>
              <a:t>VII</a:t>
            </a:r>
            <a:r>
              <a:rPr lang="ru-RU" sz="2000" dirty="0" smtClean="0"/>
              <a:t> - многолетние средние месячные температуры воздуха в январе и июле, принимаемые соответственно по картам 5 и 6 </a:t>
            </a:r>
            <a:r>
              <a:rPr lang="ru-RU" sz="2000" u="sng" dirty="0" smtClean="0">
                <a:hlinkClick r:id="" action="ppaction://hlinkfile"/>
              </a:rPr>
              <a:t>приложения</a:t>
            </a:r>
            <a:r>
              <a:rPr lang="ru-RU" sz="2000" u="sng" dirty="0" smtClean="0">
                <a:solidFill>
                  <a:srgbClr val="00FFCC"/>
                </a:solidFill>
                <a:hlinkClick r:id="" action="ppaction://hlinkfile"/>
              </a:rPr>
              <a:t> </a:t>
            </a:r>
            <a:r>
              <a:rPr lang="ru-RU" sz="2000" u="sng" dirty="0" smtClean="0">
                <a:solidFill>
                  <a:srgbClr val="00FFCC"/>
                </a:solidFill>
              </a:rPr>
              <a:t>Ж</a:t>
            </a:r>
            <a:r>
              <a:rPr lang="ru-RU" sz="2000" dirty="0" smtClean="0"/>
              <a:t>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sz="2000" i="1" dirty="0" smtClean="0">
                <a:sym typeface="Symbol"/>
              </a:rPr>
              <a:t>	</a:t>
            </a:r>
            <a:r>
              <a:rPr lang="ru-RU" sz="2000" i="1" dirty="0" smtClean="0">
                <a:sym typeface="Symbol"/>
              </a:rPr>
              <a:t></a:t>
            </a:r>
            <a:r>
              <a:rPr lang="en-US" sz="2000" i="1" baseline="-25000" dirty="0" smtClean="0"/>
              <a:t>I</a:t>
            </a:r>
            <a:r>
              <a:rPr lang="ru-RU" sz="2000" i="1" dirty="0" smtClean="0"/>
              <a:t>, </a:t>
            </a:r>
            <a:r>
              <a:rPr lang="ru-RU" sz="2000" i="1" dirty="0" smtClean="0">
                <a:sym typeface="Symbol"/>
              </a:rPr>
              <a:t></a:t>
            </a:r>
            <a:r>
              <a:rPr lang="en-US" sz="2000" i="1" baseline="-25000" dirty="0" smtClean="0"/>
              <a:t>VII</a:t>
            </a:r>
            <a:r>
              <a:rPr lang="ru-RU" sz="2000" dirty="0" smtClean="0"/>
              <a:t> - отклонения средних суточных температур от средних месячных (</a:t>
            </a:r>
            <a:r>
              <a:rPr lang="ru-RU" sz="2000" i="1" dirty="0" smtClean="0">
                <a:sym typeface="Symbol"/>
              </a:rPr>
              <a:t></a:t>
            </a:r>
            <a:r>
              <a:rPr lang="en-US" sz="2000" i="1" baseline="-25000" dirty="0" smtClean="0"/>
              <a:t>I</a:t>
            </a:r>
            <a:r>
              <a:rPr lang="ru-RU" sz="2000" dirty="0" smtClean="0"/>
              <a:t> - принимается по карте 7</a:t>
            </a:r>
            <a:r>
              <a:rPr lang="ru-RU" sz="2000" u="sng" dirty="0" smtClean="0"/>
              <a:t> </a:t>
            </a:r>
            <a:r>
              <a:rPr lang="ru-RU" sz="2000" u="sng" dirty="0" smtClean="0">
                <a:hlinkClick r:id="" action="ppaction://hlinkfile"/>
              </a:rPr>
              <a:t>приложения </a:t>
            </a:r>
            <a:r>
              <a:rPr lang="ru-RU" sz="2000" u="sng" dirty="0" smtClean="0">
                <a:solidFill>
                  <a:srgbClr val="00FFCC"/>
                </a:solidFill>
              </a:rPr>
              <a:t>Ж</a:t>
            </a:r>
            <a:r>
              <a:rPr lang="ru-RU" sz="2000" dirty="0" smtClean="0"/>
              <a:t>, </a:t>
            </a:r>
            <a:r>
              <a:rPr lang="ru-RU" sz="2000" i="1" dirty="0" smtClean="0">
                <a:sym typeface="Symbol"/>
              </a:rPr>
              <a:t></a:t>
            </a:r>
            <a:r>
              <a:rPr lang="en-US" sz="2000" i="1" baseline="-25000" dirty="0" smtClean="0"/>
              <a:t>VII</a:t>
            </a:r>
            <a:r>
              <a:rPr lang="ru-RU" sz="2000" i="1" dirty="0" smtClean="0"/>
              <a:t> = 6</a:t>
            </a:r>
            <a:r>
              <a:rPr lang="ru-RU" sz="2000" dirty="0" smtClean="0">
                <a:sym typeface="Symbol"/>
              </a:rPr>
              <a:t></a:t>
            </a:r>
            <a:r>
              <a:rPr lang="ru-RU" sz="2000" dirty="0" smtClean="0"/>
              <a:t>С).</a:t>
            </a:r>
          </a:p>
          <a:p>
            <a:pPr>
              <a:buFont typeface="Wingdings" pitchFamily="2" charset="2"/>
              <a:buChar char="q"/>
            </a:pPr>
            <a:endParaRPr lang="ru-RU" sz="2000" dirty="0" smtClean="0"/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Для </a:t>
            </a:r>
            <a:r>
              <a:rPr lang="ru-RU" sz="2000" dirty="0"/>
              <a:t>горных и малоизученных районов, обозначенных на картах 5–7 </a:t>
            </a:r>
            <a:r>
              <a:rPr lang="ru-RU" sz="2000" u="sng" dirty="0">
                <a:hlinkClick r:id="rId2" action="ppaction://hlinkfile"/>
              </a:rPr>
              <a:t>приложения </a:t>
            </a:r>
            <a:r>
              <a:rPr lang="ru-RU" sz="2000" u="sng" dirty="0">
                <a:solidFill>
                  <a:srgbClr val="66FFFF"/>
                </a:solidFill>
                <a:hlinkClick r:id="rId2" action="ppaction://hlinkfile"/>
              </a:rPr>
              <a:t>Ж</a:t>
            </a:r>
            <a:r>
              <a:rPr lang="ru-RU" sz="2000" dirty="0"/>
              <a:t>, </a:t>
            </a:r>
            <a:r>
              <a:rPr lang="ru-RU" sz="2000" i="1" dirty="0" err="1"/>
              <a:t>t</a:t>
            </a:r>
            <a:r>
              <a:rPr lang="ru-RU" sz="2000" baseline="-25000" dirty="0" err="1"/>
              <a:t>ec</a:t>
            </a:r>
            <a:r>
              <a:rPr lang="ru-RU" sz="2000" i="1" dirty="0"/>
              <a:t>, </a:t>
            </a:r>
            <a:r>
              <a:rPr lang="en-US" sz="2000" i="1" dirty="0" err="1"/>
              <a:t>t</a:t>
            </a:r>
            <a:r>
              <a:rPr lang="en-US" sz="2000" baseline="-25000" dirty="0" err="1"/>
              <a:t>ew</a:t>
            </a:r>
            <a:r>
              <a:rPr lang="ru-RU" sz="2000" dirty="0"/>
              <a:t> определяются по формулам: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FF00"/>
                </a:solidFill>
              </a:rPr>
              <a:t>                                      </a:t>
            </a:r>
            <a:r>
              <a:rPr lang="fr-FR" sz="2000" i="1" dirty="0" smtClean="0">
                <a:solidFill>
                  <a:srgbClr val="FFFF00"/>
                </a:solidFill>
              </a:rPr>
              <a:t>t</a:t>
            </a:r>
            <a:r>
              <a:rPr lang="fr-FR" sz="2000" baseline="-25000" dirty="0" smtClean="0">
                <a:solidFill>
                  <a:srgbClr val="FFFF00"/>
                </a:solidFill>
              </a:rPr>
              <a:t>ec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>
                <a:solidFill>
                  <a:srgbClr val="FFFF00"/>
                </a:solidFill>
              </a:rPr>
              <a:t>= t</a:t>
            </a:r>
            <a:r>
              <a:rPr lang="fr-FR" sz="2000" baseline="-25000" dirty="0">
                <a:solidFill>
                  <a:srgbClr val="FFFF00"/>
                </a:solidFill>
              </a:rPr>
              <a:t>I,min</a:t>
            </a:r>
            <a:r>
              <a:rPr lang="fr-FR" sz="2000" dirty="0">
                <a:solidFill>
                  <a:srgbClr val="FFFF00"/>
                </a:solidFill>
              </a:rPr>
              <a:t> + 0,5A</a:t>
            </a:r>
            <a:r>
              <a:rPr lang="fr-FR" sz="2000" baseline="-25000" dirty="0">
                <a:solidFill>
                  <a:srgbClr val="FFFF00"/>
                </a:solidFill>
              </a:rPr>
              <a:t>1</a:t>
            </a:r>
            <a:r>
              <a:rPr lang="fr-FR" sz="2000" dirty="0">
                <a:solidFill>
                  <a:srgbClr val="FFFF00"/>
                </a:solidFill>
              </a:rPr>
              <a:t>;         </a:t>
            </a:r>
            <a:r>
              <a:rPr lang="fr-FR" sz="2000" dirty="0" smtClean="0">
                <a:solidFill>
                  <a:srgbClr val="FFFF00"/>
                </a:solidFill>
              </a:rPr>
              <a:t>                </a:t>
            </a:r>
            <a:r>
              <a:rPr lang="fr-FR" sz="2000" dirty="0">
                <a:solidFill>
                  <a:srgbClr val="FFFF00"/>
                </a:solidFill>
              </a:rPr>
              <a:t>(13.5)</a:t>
            </a:r>
            <a:endParaRPr lang="ru-RU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FF00"/>
                </a:solidFill>
              </a:rPr>
              <a:t>                                      </a:t>
            </a:r>
            <a:r>
              <a:rPr lang="fr-FR" sz="2000" i="1" dirty="0" smtClean="0">
                <a:solidFill>
                  <a:srgbClr val="FFFF00"/>
                </a:solidFill>
              </a:rPr>
              <a:t>t</a:t>
            </a:r>
            <a:r>
              <a:rPr lang="fr-FR" sz="2000" baseline="-25000" dirty="0" smtClean="0">
                <a:solidFill>
                  <a:srgbClr val="FFFF00"/>
                </a:solidFill>
              </a:rPr>
              <a:t>ew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>
                <a:solidFill>
                  <a:srgbClr val="FFFF00"/>
                </a:solidFill>
              </a:rPr>
              <a:t>= t</a:t>
            </a:r>
            <a:r>
              <a:rPr lang="fr-FR" sz="2000" baseline="-25000" dirty="0">
                <a:solidFill>
                  <a:srgbClr val="FFFF00"/>
                </a:solidFill>
              </a:rPr>
              <a:t>VII,max</a:t>
            </a:r>
            <a:r>
              <a:rPr lang="fr-FR" sz="2000" dirty="0">
                <a:solidFill>
                  <a:srgbClr val="FFFF00"/>
                </a:solidFill>
              </a:rPr>
              <a:t> – 0,5A</a:t>
            </a:r>
            <a:r>
              <a:rPr lang="fr-FR" sz="2000" baseline="-25000" dirty="0">
                <a:solidFill>
                  <a:srgbClr val="FFFF00"/>
                </a:solidFill>
              </a:rPr>
              <a:t>VII</a:t>
            </a:r>
            <a:r>
              <a:rPr lang="en-US" sz="2000" dirty="0">
                <a:solidFill>
                  <a:srgbClr val="FFFF00"/>
                </a:solidFill>
              </a:rPr>
              <a:t>,      </a:t>
            </a:r>
            <a:r>
              <a:rPr lang="en-US" sz="2000" dirty="0" smtClean="0">
                <a:solidFill>
                  <a:srgbClr val="FFFF00"/>
                </a:solidFill>
              </a:rPr>
              <a:t>             </a:t>
            </a:r>
            <a:r>
              <a:rPr lang="fr-FR" sz="2000" dirty="0">
                <a:solidFill>
                  <a:srgbClr val="FFFF00"/>
                </a:solidFill>
              </a:rPr>
              <a:t>(13.6)</a:t>
            </a:r>
            <a:endParaRPr lang="ru-RU" sz="2000" dirty="0">
              <a:solidFill>
                <a:srgbClr val="FFFF00"/>
              </a:solidFill>
            </a:endParaRPr>
          </a:p>
          <a:p>
            <a:r>
              <a:rPr lang="ru-RU" sz="2000" dirty="0"/>
              <a:t>где </a:t>
            </a:r>
            <a:r>
              <a:rPr lang="ru-RU" sz="2000" i="1" dirty="0" err="1"/>
              <a:t>t</a:t>
            </a:r>
            <a:r>
              <a:rPr lang="ru-RU" sz="2000" baseline="-25000" dirty="0" err="1"/>
              <a:t>I,min</a:t>
            </a:r>
            <a:r>
              <a:rPr lang="ru-RU" sz="2000" i="1" dirty="0"/>
              <a:t>, </a:t>
            </a:r>
            <a:r>
              <a:rPr lang="ru-RU" sz="2000" i="1" dirty="0" err="1"/>
              <a:t>t</a:t>
            </a:r>
            <a:r>
              <a:rPr lang="ru-RU" sz="2000" baseline="-25000" dirty="0" err="1"/>
              <a:t>VII,max</a:t>
            </a:r>
            <a:r>
              <a:rPr lang="ru-RU" sz="2000" i="1" dirty="0"/>
              <a:t> </a:t>
            </a:r>
            <a:r>
              <a:rPr lang="ru-RU" sz="2000" dirty="0"/>
              <a:t>– средние из абсолютных значений минимальной температуры воздуха в январе и максимальной – в июле соответственно;</a:t>
            </a:r>
          </a:p>
          <a:p>
            <a:r>
              <a:rPr lang="ru-RU" sz="2000" i="1" dirty="0"/>
              <a:t>               А</a:t>
            </a:r>
            <a:r>
              <a:rPr lang="en-US" sz="2000" baseline="-25000" dirty="0"/>
              <a:t>I</a:t>
            </a:r>
            <a:r>
              <a:rPr lang="ru-RU" sz="2000" dirty="0"/>
              <a:t>, </a:t>
            </a:r>
            <a:r>
              <a:rPr lang="ru-RU" sz="2000" i="1" dirty="0"/>
              <a:t>А</a:t>
            </a:r>
            <a:r>
              <a:rPr lang="en-US" sz="2000" baseline="-25000" dirty="0"/>
              <a:t>VII</a:t>
            </a:r>
            <a:r>
              <a:rPr lang="en-US" sz="2000" dirty="0"/>
              <a:t> </a:t>
            </a:r>
            <a:r>
              <a:rPr lang="ru-RU" sz="2000" dirty="0"/>
              <a:t>– </a:t>
            </a:r>
            <a:r>
              <a:rPr lang="ru-RU" sz="2000" dirty="0" smtClean="0"/>
              <a:t>средние суточные амплитуды температуры воздуха в январе и в июле соответственно при ясном небе;</a:t>
            </a:r>
          </a:p>
          <a:p>
            <a:r>
              <a:rPr lang="ru-RU" sz="2000" i="1" dirty="0" err="1" smtClean="0"/>
              <a:t>t</a:t>
            </a:r>
            <a:r>
              <a:rPr lang="ru-RU" sz="2000" baseline="-25000" dirty="0" err="1" smtClean="0"/>
              <a:t>I,min</a:t>
            </a:r>
            <a:r>
              <a:rPr lang="ru-RU" sz="2000" dirty="0" smtClean="0"/>
              <a:t>, </a:t>
            </a:r>
            <a:r>
              <a:rPr lang="ru-RU" sz="2000" i="1" dirty="0" err="1" smtClean="0"/>
              <a:t>t</a:t>
            </a:r>
            <a:r>
              <a:rPr lang="ru-RU" sz="2000" baseline="-25000" dirty="0" err="1" smtClean="0"/>
              <a:t>VII,max</a:t>
            </a:r>
            <a:r>
              <a:rPr lang="ru-RU" sz="2000" dirty="0" smtClean="0"/>
              <a:t>, </a:t>
            </a:r>
            <a:r>
              <a:rPr lang="ru-RU" sz="2000" i="1" dirty="0" smtClean="0"/>
              <a:t>А</a:t>
            </a:r>
            <a:r>
              <a:rPr lang="en-US" sz="2000" baseline="-25000" dirty="0" smtClean="0"/>
              <a:t>I</a:t>
            </a:r>
            <a:r>
              <a:rPr lang="ru-RU" sz="2000" dirty="0" smtClean="0"/>
              <a:t>, </a:t>
            </a:r>
            <a:r>
              <a:rPr lang="ru-RU" sz="2000" i="1" dirty="0" smtClean="0"/>
              <a:t>А</a:t>
            </a:r>
            <a:r>
              <a:rPr lang="en-US" sz="2000" baseline="-25000" dirty="0" smtClean="0"/>
              <a:t>VII</a:t>
            </a:r>
            <a:r>
              <a:rPr lang="en-US" sz="2000" dirty="0" smtClean="0"/>
              <a:t> </a:t>
            </a:r>
            <a:r>
              <a:rPr lang="ru-RU" sz="2000" dirty="0" smtClean="0"/>
              <a:t>– принимаются по данным органа гидрометеорологии.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Формулировка изменена</a:t>
            </a:r>
            <a:endParaRPr lang="ru-RU" sz="2000" dirty="0">
              <a:solidFill>
                <a:srgbClr val="FF00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2000" dirty="0" smtClean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9552" y="980728"/>
            <a:ext cx="8136904" cy="24482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3645025"/>
            <a:ext cx="8136904" cy="28083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7887" y="1492778"/>
            <a:ext cx="461665" cy="1424172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dirty="0">
                <a:solidFill>
                  <a:srgbClr val="FF0000"/>
                </a:solidFill>
              </a:rPr>
              <a:t>Исключено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221014"/>
            <a:ext cx="8411558" cy="936104"/>
          </a:xfrm>
        </p:spPr>
        <p:txBody>
          <a:bodyPr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  <a:tabLst/>
            </a:pPr>
            <a:r>
              <a:rPr lang="ru-RU" sz="20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3300"/>
                </a:solidFill>
              </a:rPr>
              <a:t>ТЕМПЕРАТУРНЫЕ КЛИМАТИЧЕСКИЕ ВОЗДЕЙСТВИЯ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66FF99"/>
                </a:solidFill>
              </a:rPr>
              <a:t>СП </a:t>
            </a:r>
            <a:r>
              <a:rPr lang="ru-RU" altLang="ru-RU" sz="1600" b="1" dirty="0" smtClean="0">
                <a:solidFill>
                  <a:srgbClr val="66FF99"/>
                </a:solidFill>
              </a:rPr>
              <a:t>20.13330.2011 </a:t>
            </a:r>
            <a:r>
              <a:rPr lang="ru-RU" altLang="ru-RU" sz="1600" b="1" dirty="0">
                <a:solidFill>
                  <a:srgbClr val="66FF99"/>
                </a:solidFill>
              </a:rPr>
              <a:t>"СНиП 2.01.07-85* Нагрузки и воздействия</a:t>
            </a:r>
            <a:r>
              <a:rPr lang="ru-RU" altLang="ru-RU" sz="1600" b="1" dirty="0" smtClean="0">
                <a:solidFill>
                  <a:srgbClr val="66FF99"/>
                </a:solidFill>
              </a:rPr>
              <a:t>"</a:t>
            </a:r>
            <a:r>
              <a:rPr lang="ru-RU" altLang="ru-RU" b="1" dirty="0" smtClean="0">
                <a:solidFill>
                  <a:srgbClr val="66FF99"/>
                </a:solidFill>
              </a:rPr>
              <a:t> </a:t>
            </a:r>
            <a:endParaRPr lang="ru-RU" altLang="ru-RU" b="1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5948" y="1412776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13.4 Средние суточные температуры наружного воздуха в теплое 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ew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  холодное 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время года </a:t>
            </a:r>
            <a:r>
              <a:rPr lang="ru-RU" sz="24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надземной части сооружений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определять по формулам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fr-FR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400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fr-FR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t</a:t>
            </a:r>
            <a:r>
              <a:rPr lang="fr-FR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+ 0,5A</a:t>
            </a:r>
            <a:r>
              <a:rPr lang="fr-FR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</a:t>
            </a:r>
            <a:r>
              <a:rPr lang="fr-FR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(13.3)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fr-FR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400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ew</a:t>
            </a:r>
            <a:r>
              <a:rPr lang="fr-FR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t</a:t>
            </a:r>
            <a:r>
              <a:rPr lang="fr-FR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0,5A</a:t>
            </a:r>
            <a:r>
              <a:rPr lang="fr-FR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</a:t>
            </a:r>
            <a:r>
              <a:rPr lang="fr-FR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(13.4</a:t>
            </a:r>
            <a:r>
              <a:rPr lang="fr-FR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66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400" i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400" baseline="-25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2400" i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400" baseline="-25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2400" i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нормативные значения  </a:t>
            </a:r>
            <a:r>
              <a:rPr lang="ru-RU" sz="2400" dirty="0" smtClean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минимальной </a:t>
            </a:r>
            <a:r>
              <a:rPr lang="ru-RU" sz="24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максимальной температуры </a:t>
            </a:r>
            <a:r>
              <a:rPr lang="ru-RU" sz="2400" dirty="0" smtClean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воздуха, </a:t>
            </a:r>
            <a:r>
              <a:rPr lang="ru-RU" sz="24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принимаемые по картам 4 и 5 приложения </a:t>
            </a:r>
            <a:r>
              <a:rPr lang="ru-RU" sz="2400" dirty="0" smtClean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i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400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400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24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средние суточные амплитуды температуры воздуха наиболее холодного и наиболее теплого месяца, соответственно, принимаемые по таблицам 3.1 и 4.1 СП 131.13330.2012</a:t>
            </a:r>
            <a:r>
              <a:rPr lang="ru-RU" sz="2400" dirty="0" smtClean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66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38808" y="476672"/>
            <a:ext cx="8229600" cy="936104"/>
          </a:xfrm>
        </p:spPr>
        <p:txBody>
          <a:bodyPr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  <a:tabLst/>
            </a:pPr>
            <a:r>
              <a:rPr lang="ru-RU" sz="24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3300"/>
                </a:solidFill>
              </a:rPr>
              <a:t>ТЕМПЕРАТУРНЫЕ КЛИМАТИЧЕСКИЕ ВОЗДЕЙСТВИЯ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347864" y="3861048"/>
            <a:ext cx="2448272" cy="115212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4692" y="1052736"/>
            <a:ext cx="8856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+mn-lt"/>
              </a:rPr>
              <a:t> Нормативное </a:t>
            </a:r>
            <a:r>
              <a:rPr lang="ru-RU" sz="2400" dirty="0">
                <a:latin typeface="+mn-lt"/>
              </a:rPr>
              <a:t>значение минимальной и максимальной температуры воздуха допускается уточнять в установленном порядке на основе данных Росгидромета для места </a:t>
            </a:r>
            <a:r>
              <a:rPr lang="ru-RU" sz="2400" dirty="0" smtClean="0">
                <a:latin typeface="+mn-lt"/>
              </a:rPr>
              <a:t>строительства. </a:t>
            </a:r>
            <a:r>
              <a:rPr lang="ru-RU" sz="2400" dirty="0">
                <a:latin typeface="+mn-lt"/>
              </a:rPr>
              <a:t>В этом случае значения </a:t>
            </a:r>
            <a:r>
              <a:rPr lang="ru-RU" sz="2400" dirty="0" err="1">
                <a:latin typeface="+mn-lt"/>
              </a:rPr>
              <a:t>t</a:t>
            </a:r>
            <a:r>
              <a:rPr lang="ru-RU" sz="2400" baseline="-25000" dirty="0" err="1">
                <a:latin typeface="+mn-lt"/>
              </a:rPr>
              <a:t>min</a:t>
            </a:r>
            <a:r>
              <a:rPr lang="ru-RU" sz="2400" dirty="0">
                <a:latin typeface="+mn-lt"/>
              </a:rPr>
              <a:t> и </a:t>
            </a:r>
            <a:r>
              <a:rPr lang="ru-RU" sz="2400" dirty="0" err="1">
                <a:latin typeface="+mn-lt"/>
              </a:rPr>
              <a:t>t</a:t>
            </a:r>
            <a:r>
              <a:rPr lang="ru-RU" sz="2400" baseline="-25000" dirty="0" err="1">
                <a:latin typeface="+mn-lt"/>
              </a:rPr>
              <a:t>max</a:t>
            </a:r>
            <a:r>
              <a:rPr lang="ru-RU" sz="2400" dirty="0">
                <a:latin typeface="+mn-lt"/>
              </a:rPr>
              <a:t> следует вычислять по </a:t>
            </a:r>
            <a:r>
              <a:rPr lang="ru-RU" sz="2400" dirty="0" smtClean="0">
                <a:latin typeface="+mn-lt"/>
              </a:rPr>
              <a:t>формулам: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+mn-lt"/>
              </a:rPr>
              <a:t> </a:t>
            </a:r>
            <a:r>
              <a:rPr lang="fr-FR" sz="2400" i="1" dirty="0">
                <a:latin typeface="+mn-lt"/>
              </a:rPr>
              <a:t>t</a:t>
            </a:r>
            <a:r>
              <a:rPr lang="fr-FR" sz="2400" baseline="-25000" dirty="0">
                <a:latin typeface="+mn-lt"/>
              </a:rPr>
              <a:t>min</a:t>
            </a:r>
            <a:r>
              <a:rPr lang="ru-RU" sz="2400" dirty="0">
                <a:latin typeface="+mn-lt"/>
              </a:rPr>
              <a:t> = 0,9</a:t>
            </a:r>
            <a:r>
              <a:rPr lang="fr-FR" sz="2400" i="1" dirty="0">
                <a:latin typeface="+mn-lt"/>
              </a:rPr>
              <a:t> t</a:t>
            </a:r>
            <a:r>
              <a:rPr lang="fr-FR" sz="2400" baseline="-25000" dirty="0">
                <a:latin typeface="+mn-lt"/>
              </a:rPr>
              <a:t>min</a:t>
            </a:r>
            <a:r>
              <a:rPr lang="ru-RU" sz="2400" baseline="-25000" dirty="0">
                <a:latin typeface="+mn-lt"/>
              </a:rPr>
              <a:t>,50</a:t>
            </a:r>
            <a:r>
              <a:rPr lang="ru-RU" sz="2400" dirty="0">
                <a:latin typeface="+mn-lt"/>
              </a:rPr>
              <a:t>, </a:t>
            </a:r>
            <a:endParaRPr lang="ru-RU" sz="2400" dirty="0" smtClean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fr-FR" sz="2400" i="1" dirty="0" smtClean="0">
                <a:latin typeface="+mn-lt"/>
              </a:rPr>
              <a:t>t</a:t>
            </a:r>
            <a:r>
              <a:rPr lang="fr-FR" sz="2400" baseline="-25000" dirty="0" smtClean="0">
                <a:latin typeface="+mn-lt"/>
              </a:rPr>
              <a:t>max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= 0,9</a:t>
            </a:r>
            <a:r>
              <a:rPr lang="fr-FR" sz="2400" i="1" dirty="0">
                <a:latin typeface="+mn-lt"/>
              </a:rPr>
              <a:t> t</a:t>
            </a:r>
            <a:r>
              <a:rPr lang="fr-FR" sz="2400" baseline="-25000" dirty="0">
                <a:latin typeface="+mn-lt"/>
              </a:rPr>
              <a:t>max</a:t>
            </a:r>
            <a:r>
              <a:rPr lang="ru-RU" sz="2400" baseline="-25000" dirty="0">
                <a:latin typeface="+mn-lt"/>
              </a:rPr>
              <a:t>,50, </a:t>
            </a:r>
            <a:endParaRPr lang="ru-RU" sz="2400" baseline="-250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+mn-lt"/>
              </a:rPr>
              <a:t>где </a:t>
            </a:r>
            <a:r>
              <a:rPr lang="fr-FR" sz="2400" i="1" dirty="0">
                <a:latin typeface="+mn-lt"/>
              </a:rPr>
              <a:t>t</a:t>
            </a:r>
            <a:r>
              <a:rPr lang="fr-FR" sz="2400" baseline="-25000" dirty="0">
                <a:latin typeface="+mn-lt"/>
              </a:rPr>
              <a:t>min</a:t>
            </a:r>
            <a:r>
              <a:rPr lang="ru-RU" sz="2400" dirty="0">
                <a:latin typeface="+mn-lt"/>
              </a:rPr>
              <a:t>,</a:t>
            </a:r>
            <a:r>
              <a:rPr lang="ru-RU" sz="2400" baseline="-25000" dirty="0">
                <a:latin typeface="+mn-lt"/>
              </a:rPr>
              <a:t>50</a:t>
            </a:r>
            <a:r>
              <a:rPr lang="ru-RU" sz="2400" dirty="0">
                <a:latin typeface="+mn-lt"/>
              </a:rPr>
              <a:t> и </a:t>
            </a:r>
            <a:r>
              <a:rPr lang="fr-FR" sz="2400" i="1" dirty="0">
                <a:latin typeface="+mn-lt"/>
              </a:rPr>
              <a:t>t</a:t>
            </a:r>
            <a:r>
              <a:rPr lang="fr-FR" sz="2400" baseline="-25000" dirty="0">
                <a:latin typeface="+mn-lt"/>
              </a:rPr>
              <a:t>max</a:t>
            </a:r>
            <a:r>
              <a:rPr lang="ru-RU" sz="2400" baseline="-25000" dirty="0">
                <a:latin typeface="+mn-lt"/>
              </a:rPr>
              <a:t>,50</a:t>
            </a:r>
            <a:r>
              <a:rPr lang="ru-RU" sz="2400" dirty="0">
                <a:latin typeface="+mn-lt"/>
              </a:rPr>
              <a:t> - минимальная и максимальная температуры воздуха, абсолютные значения которых превышаются один раз в 50 лет</a:t>
            </a:r>
            <a:r>
              <a:rPr lang="ru-RU" sz="2400" dirty="0" smtClean="0">
                <a:latin typeface="+mn-lt"/>
              </a:rPr>
              <a:t>.</a:t>
            </a:r>
            <a:endParaRPr lang="ru-RU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8384" y="210719"/>
            <a:ext cx="8229600" cy="936104"/>
          </a:xfrm>
        </p:spPr>
        <p:txBody>
          <a:bodyPr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  <a:tabLst/>
            </a:pPr>
            <a:r>
              <a:rPr lang="ru-RU" sz="24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3300"/>
                </a:solidFill>
              </a:rPr>
              <a:t>ТЕМПЕРАТУРНЫЕ КЛИМАТИЧЕСКИЕ ВОЗДЕЙСТВИЯ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9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Карта 4 приложения Е </a:t>
            </a:r>
            <a:r>
              <a:rPr lang="ru-RU" sz="2400" dirty="0" smtClean="0">
                <a:solidFill>
                  <a:srgbClr val="66FFFF"/>
                </a:solidFill>
              </a:rPr>
              <a:t>Районирование территории РФ по нормативным значениям минимальной температуры воздуха</a:t>
            </a:r>
            <a:endParaRPr lang="ru-RU" sz="2400" dirty="0">
              <a:solidFill>
                <a:srgbClr val="66FFFF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26525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Карта 5 приложения Ж – </a:t>
            </a:r>
            <a:r>
              <a:rPr lang="ru-RU" sz="22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66FFFF"/>
                </a:solidFill>
              </a:rPr>
              <a:t>Новая редакция СП 20.13330.2011</a:t>
            </a:r>
            <a:br>
              <a:rPr lang="ru-RU" sz="22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66FFFF"/>
                </a:solidFill>
              </a:rPr>
            </a:br>
            <a:r>
              <a:rPr lang="ru-RU" sz="2800" dirty="0" smtClean="0">
                <a:solidFill>
                  <a:srgbClr val="66FFFF"/>
                </a:solidFill>
              </a:rPr>
              <a:t>Районирование </a:t>
            </a:r>
            <a:r>
              <a:rPr lang="ru-RU" sz="2800" dirty="0">
                <a:solidFill>
                  <a:srgbClr val="66FFFF"/>
                </a:solidFill>
              </a:rPr>
              <a:t>территории РФ по нормативным значениям максимальной </a:t>
            </a:r>
            <a:r>
              <a:rPr lang="ru-RU" sz="2800" dirty="0" smtClean="0">
                <a:solidFill>
                  <a:srgbClr val="66FFFF"/>
                </a:solidFill>
              </a:rPr>
              <a:t>температуры воздуха</a:t>
            </a:r>
            <a:endParaRPr lang="ru-RU" sz="2800" dirty="0">
              <a:solidFill>
                <a:srgbClr val="66FFFF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7" y="1716834"/>
            <a:ext cx="8496944" cy="466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4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Карта 4 приложения Е</a:t>
            </a:r>
            <a:r>
              <a:rPr lang="ru-RU" sz="2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66FFFF"/>
                </a:solidFill>
              </a:rPr>
              <a:t/>
            </a:r>
            <a:br>
              <a:rPr lang="ru-RU" sz="2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66FFFF"/>
                </a:solidFill>
              </a:rPr>
            </a:br>
            <a:r>
              <a:rPr lang="ru-RU" sz="2400" dirty="0" smtClean="0">
                <a:solidFill>
                  <a:srgbClr val="66FFFF"/>
                </a:solidFill>
              </a:rPr>
              <a:t>Районирование </a:t>
            </a:r>
            <a:r>
              <a:rPr lang="ru-RU" sz="2400" dirty="0">
                <a:solidFill>
                  <a:srgbClr val="66FFFF"/>
                </a:solidFill>
              </a:rPr>
              <a:t>территории РФ по нормативным значениям </a:t>
            </a:r>
            <a:r>
              <a:rPr lang="ru-RU" sz="2400" dirty="0" smtClean="0">
                <a:solidFill>
                  <a:srgbClr val="66FFFF"/>
                </a:solidFill>
              </a:rPr>
              <a:t>минимальной </a:t>
            </a:r>
            <a:r>
              <a:rPr lang="ru-RU" sz="2400" dirty="0">
                <a:solidFill>
                  <a:srgbClr val="66FFFF"/>
                </a:solidFill>
              </a:rPr>
              <a:t>температуры воздуха– </a:t>
            </a:r>
            <a:r>
              <a:rPr lang="ru-RU" sz="2400" dirty="0" smtClean="0">
                <a:solidFill>
                  <a:srgbClr val="66FFFF"/>
                </a:solidFill>
              </a:rPr>
              <a:t>Республика Крым</a:t>
            </a:r>
            <a:endParaRPr lang="ru-RU" sz="2400" dirty="0">
              <a:solidFill>
                <a:srgbClr val="66FFFF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42286"/>
            <a:ext cx="5850161" cy="46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1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Карта 5 приложения Е</a:t>
            </a:r>
            <a:r>
              <a:rPr lang="ru-RU" sz="2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66FFFF"/>
                </a:solidFill>
              </a:rPr>
              <a:t/>
            </a:r>
            <a:br>
              <a:rPr lang="ru-RU" sz="2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66FFFF"/>
                </a:solidFill>
              </a:rPr>
            </a:br>
            <a:r>
              <a:rPr lang="ru-RU" sz="2400" dirty="0" smtClean="0">
                <a:solidFill>
                  <a:srgbClr val="66FFFF"/>
                </a:solidFill>
              </a:rPr>
              <a:t>Районирование </a:t>
            </a:r>
            <a:r>
              <a:rPr lang="ru-RU" sz="2400" dirty="0">
                <a:solidFill>
                  <a:srgbClr val="66FFFF"/>
                </a:solidFill>
              </a:rPr>
              <a:t>территории РФ по нормативным значениям максимальной температуры воздуха– </a:t>
            </a:r>
            <a:r>
              <a:rPr lang="ru-RU" sz="2400" dirty="0" smtClean="0">
                <a:solidFill>
                  <a:srgbClr val="66FFFF"/>
                </a:solidFill>
              </a:rPr>
              <a:t>Республика Крым</a:t>
            </a:r>
            <a:endParaRPr lang="ru-RU" sz="2400" dirty="0">
              <a:solidFill>
                <a:srgbClr val="66FFFF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854923" cy="461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7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8511" y="1124744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Средние суточные температуры наружного воздуха в теплое  </a:t>
            </a:r>
            <a:r>
              <a:rPr lang="en-US" i="1" dirty="0" err="1"/>
              <a:t>t</a:t>
            </a:r>
            <a:r>
              <a:rPr lang="en-US" i="1" baseline="-25000" dirty="0" err="1"/>
              <a:t>ew</a:t>
            </a:r>
            <a:r>
              <a:rPr lang="ru-RU" dirty="0"/>
              <a:t>  и  холодное  </a:t>
            </a:r>
            <a:r>
              <a:rPr lang="ru-RU" i="1" dirty="0" err="1"/>
              <a:t>t</a:t>
            </a:r>
            <a:r>
              <a:rPr lang="ru-RU" i="1" baseline="-25000" dirty="0" err="1"/>
              <a:t>ec</a:t>
            </a:r>
            <a:r>
              <a:rPr lang="ru-RU" dirty="0"/>
              <a:t>  время года </a:t>
            </a:r>
            <a:r>
              <a:rPr lang="ru-RU" dirty="0">
                <a:solidFill>
                  <a:srgbClr val="66FFFF"/>
                </a:solidFill>
              </a:rPr>
              <a:t>для подземной части сооружений </a:t>
            </a:r>
            <a:r>
              <a:rPr lang="ru-RU" dirty="0"/>
              <a:t>следует определять по формулам</a:t>
            </a:r>
            <a:r>
              <a:rPr lang="ru-RU" dirty="0" smtClean="0"/>
              <a:t>:</a:t>
            </a:r>
          </a:p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i="1" dirty="0" smtClean="0">
                <a:solidFill>
                  <a:srgbClr val="FFFF00"/>
                </a:solidFill>
              </a:rPr>
              <a:t>		</a:t>
            </a:r>
            <a:r>
              <a:rPr lang="en-US" i="1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ec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rgbClr val="FFFF00"/>
                </a:solidFill>
              </a:rPr>
              <a:t>= </a:t>
            </a:r>
            <a:r>
              <a:rPr lang="en-US" i="1" dirty="0" err="1">
                <a:solidFill>
                  <a:srgbClr val="FFFF00"/>
                </a:solidFill>
              </a:rPr>
              <a:t>t</a:t>
            </a:r>
            <a:r>
              <a:rPr lang="en-US" baseline="-25000" dirty="0" err="1">
                <a:solidFill>
                  <a:srgbClr val="FFFF00"/>
                </a:solidFill>
              </a:rPr>
              <a:t>min</a:t>
            </a:r>
            <a:r>
              <a:rPr lang="en-US" dirty="0">
                <a:solidFill>
                  <a:srgbClr val="FFFF00"/>
                </a:solidFill>
              </a:rPr>
              <a:t>(h); 					(13.5)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i="1" dirty="0" smtClean="0">
                <a:solidFill>
                  <a:srgbClr val="FFFF00"/>
                </a:solidFill>
              </a:rPr>
              <a:t>		</a:t>
            </a:r>
            <a:r>
              <a:rPr lang="en-US" i="1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ew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rgbClr val="FFFF00"/>
                </a:solidFill>
              </a:rPr>
              <a:t>= </a:t>
            </a:r>
            <a:r>
              <a:rPr lang="en-US" i="1" dirty="0" err="1">
                <a:solidFill>
                  <a:srgbClr val="FFFF00"/>
                </a:solidFill>
              </a:rPr>
              <a:t>t</a:t>
            </a:r>
            <a:r>
              <a:rPr lang="en-US" baseline="-25000" dirty="0" err="1">
                <a:solidFill>
                  <a:srgbClr val="FFFF00"/>
                </a:solidFill>
              </a:rPr>
              <a:t>max</a:t>
            </a:r>
            <a:r>
              <a:rPr lang="en-US" dirty="0">
                <a:solidFill>
                  <a:srgbClr val="FFFF00"/>
                </a:solidFill>
              </a:rPr>
              <a:t>(h),</a:t>
            </a:r>
            <a:r>
              <a:rPr lang="en-US" baseline="-25000" dirty="0">
                <a:solidFill>
                  <a:srgbClr val="FFFF00"/>
                </a:solidFill>
              </a:rPr>
              <a:t> 					</a:t>
            </a:r>
            <a:r>
              <a:rPr lang="en-US" dirty="0">
                <a:solidFill>
                  <a:srgbClr val="FFFF00"/>
                </a:solidFill>
              </a:rPr>
              <a:t>(13.6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dirty="0"/>
              <a:t>где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fr-FR" i="1" dirty="0">
                <a:solidFill>
                  <a:srgbClr val="66FFFF"/>
                </a:solidFill>
              </a:rPr>
              <a:t>t</a:t>
            </a:r>
            <a:r>
              <a:rPr lang="fr-FR" baseline="-25000" dirty="0">
                <a:solidFill>
                  <a:srgbClr val="66FFFF"/>
                </a:solidFill>
              </a:rPr>
              <a:t>min</a:t>
            </a:r>
            <a:r>
              <a:rPr lang="ru-RU" dirty="0">
                <a:solidFill>
                  <a:srgbClr val="66FFFF"/>
                </a:solidFill>
              </a:rPr>
              <a:t>(</a:t>
            </a:r>
            <a:r>
              <a:rPr lang="en-US" dirty="0">
                <a:solidFill>
                  <a:srgbClr val="66FFFF"/>
                </a:solidFill>
              </a:rPr>
              <a:t>h</a:t>
            </a:r>
            <a:r>
              <a:rPr lang="ru-RU" dirty="0">
                <a:solidFill>
                  <a:srgbClr val="66FFFF"/>
                </a:solidFill>
              </a:rPr>
              <a:t>) и </a:t>
            </a:r>
            <a:r>
              <a:rPr lang="fr-FR" i="1" dirty="0">
                <a:solidFill>
                  <a:srgbClr val="66FFFF"/>
                </a:solidFill>
              </a:rPr>
              <a:t>t</a:t>
            </a:r>
            <a:r>
              <a:rPr lang="fr-FR" baseline="-25000" dirty="0">
                <a:solidFill>
                  <a:srgbClr val="66FFFF"/>
                </a:solidFill>
              </a:rPr>
              <a:t>max</a:t>
            </a:r>
            <a:r>
              <a:rPr lang="ru-RU" dirty="0">
                <a:solidFill>
                  <a:srgbClr val="66FFFF"/>
                </a:solidFill>
              </a:rPr>
              <a:t>(</a:t>
            </a:r>
            <a:r>
              <a:rPr lang="en-US" dirty="0">
                <a:solidFill>
                  <a:srgbClr val="66FFFF"/>
                </a:solidFill>
              </a:rPr>
              <a:t>h</a:t>
            </a:r>
            <a:r>
              <a:rPr lang="ru-RU" dirty="0">
                <a:solidFill>
                  <a:srgbClr val="66FFFF"/>
                </a:solidFill>
              </a:rPr>
              <a:t>) – средняя минимальная и максимальная температура почвы на глубинах (по вытяжным термометрам), принимаемые по таблице 13.7 в зависимости от глубины </a:t>
            </a:r>
            <a:r>
              <a:rPr lang="en-US" dirty="0">
                <a:solidFill>
                  <a:srgbClr val="66FFFF"/>
                </a:solidFill>
              </a:rPr>
              <a:t>h</a:t>
            </a:r>
            <a:r>
              <a:rPr lang="ru-RU" dirty="0">
                <a:solidFill>
                  <a:srgbClr val="66FFFF"/>
                </a:solidFill>
              </a:rPr>
              <a:t> заложения подземной части сооружения.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FFFF00"/>
                </a:solidFill>
              </a:rPr>
              <a:t>	При </a:t>
            </a:r>
            <a:r>
              <a:rPr lang="ru-RU" dirty="0">
                <a:solidFill>
                  <a:srgbClr val="FFFF00"/>
                </a:solidFill>
              </a:rPr>
              <a:t>расчетах подземной части сооружений следует принимать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  <a:sym typeface="Symbol"/>
              </a:rPr>
              <a:t></a:t>
            </a:r>
            <a:r>
              <a:rPr lang="ru-RU" baseline="-25000" dirty="0">
                <a:solidFill>
                  <a:srgbClr val="FFFF00"/>
                </a:solidFill>
              </a:rPr>
              <a:t>1</a:t>
            </a:r>
            <a:r>
              <a:rPr lang="ru-RU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</a:t>
            </a:r>
            <a:r>
              <a:rPr lang="ru-RU" baseline="-25000" dirty="0">
                <a:solidFill>
                  <a:srgbClr val="FFFF00"/>
                </a:solidFill>
              </a:rPr>
              <a:t>2</a:t>
            </a:r>
            <a:r>
              <a:rPr lang="ru-RU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</a:t>
            </a:r>
            <a:r>
              <a:rPr lang="ru-RU" baseline="-25000" dirty="0">
                <a:solidFill>
                  <a:srgbClr val="FFFF00"/>
                </a:solidFill>
              </a:rPr>
              <a:t>3</a:t>
            </a:r>
            <a:r>
              <a:rPr lang="ru-RU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</a:t>
            </a:r>
            <a:r>
              <a:rPr lang="ru-RU" baseline="-25000" dirty="0">
                <a:solidFill>
                  <a:srgbClr val="FFFF00"/>
                </a:solidFill>
              </a:rPr>
              <a:t>4</a:t>
            </a:r>
            <a:r>
              <a:rPr lang="ru-RU" dirty="0">
                <a:solidFill>
                  <a:srgbClr val="FFFF00"/>
                </a:solidFill>
              </a:rPr>
              <a:t>=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</a:t>
            </a:r>
            <a:r>
              <a:rPr lang="ru-RU" baseline="-25000" dirty="0">
                <a:solidFill>
                  <a:srgbClr val="FFFF00"/>
                </a:solidFill>
              </a:rPr>
              <a:t>5</a:t>
            </a:r>
            <a:r>
              <a:rPr lang="ru-RU" dirty="0">
                <a:solidFill>
                  <a:srgbClr val="FFFF00"/>
                </a:solidFill>
              </a:rPr>
              <a:t> = 0.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FFFF00"/>
                </a:solidFill>
              </a:rPr>
              <a:t>	При </a:t>
            </a:r>
            <a:r>
              <a:rPr lang="ru-RU" dirty="0">
                <a:solidFill>
                  <a:srgbClr val="FFFF00"/>
                </a:solidFill>
              </a:rPr>
              <a:t>глубинах более 5 м суточные и сезонные изменения температуры почвы допускается не учитывать.</a:t>
            </a:r>
          </a:p>
          <a:p>
            <a:endParaRPr lang="ru-RU" dirty="0" smtClean="0">
              <a:solidFill>
                <a:srgbClr val="66FFFF"/>
              </a:solidFill>
            </a:endParaRPr>
          </a:p>
          <a:p>
            <a:r>
              <a:rPr lang="ru-RU" dirty="0" smtClean="0">
                <a:solidFill>
                  <a:srgbClr val="66FFFF"/>
                </a:solidFill>
              </a:rPr>
              <a:t>Примечания</a:t>
            </a:r>
            <a:endParaRPr lang="ru-RU" dirty="0">
              <a:solidFill>
                <a:srgbClr val="66FFFF"/>
              </a:solidFill>
            </a:endParaRPr>
          </a:p>
          <a:p>
            <a:pPr lvl="0"/>
            <a:r>
              <a:rPr lang="ru-RU" dirty="0">
                <a:solidFill>
                  <a:srgbClr val="66FFFF"/>
                </a:solidFill>
              </a:rPr>
              <a:t>При отсутствии данных для места строительства значения </a:t>
            </a:r>
            <a:r>
              <a:rPr lang="ru-RU" i="1" dirty="0">
                <a:solidFill>
                  <a:srgbClr val="66FFFF"/>
                </a:solidFill>
              </a:rPr>
              <a:t>А</a:t>
            </a:r>
            <a:r>
              <a:rPr lang="en-US" baseline="-25000" dirty="0">
                <a:solidFill>
                  <a:srgbClr val="66FFFF"/>
                </a:solidFill>
              </a:rPr>
              <a:t>I</a:t>
            </a:r>
            <a:r>
              <a:rPr lang="ru-RU" dirty="0">
                <a:solidFill>
                  <a:srgbClr val="66FFFF"/>
                </a:solidFill>
              </a:rPr>
              <a:t>, </a:t>
            </a:r>
            <a:r>
              <a:rPr lang="ru-RU" i="1" dirty="0">
                <a:solidFill>
                  <a:srgbClr val="66FFFF"/>
                </a:solidFill>
              </a:rPr>
              <a:t>А</a:t>
            </a:r>
            <a:r>
              <a:rPr lang="en-US" baseline="-25000" dirty="0">
                <a:solidFill>
                  <a:srgbClr val="66FFFF"/>
                </a:solidFill>
              </a:rPr>
              <a:t>VII</a:t>
            </a:r>
            <a:r>
              <a:rPr lang="ru-RU" baseline="-25000" dirty="0">
                <a:solidFill>
                  <a:srgbClr val="66FFFF"/>
                </a:solidFill>
              </a:rPr>
              <a:t>,</a:t>
            </a:r>
            <a:r>
              <a:rPr lang="ru-RU" dirty="0">
                <a:solidFill>
                  <a:srgbClr val="66FFFF"/>
                </a:solidFill>
              </a:rPr>
              <a:t> </a:t>
            </a:r>
            <a:r>
              <a:rPr lang="fr-FR" i="1" dirty="0">
                <a:solidFill>
                  <a:srgbClr val="66FFFF"/>
                </a:solidFill>
              </a:rPr>
              <a:t>t</a:t>
            </a:r>
            <a:r>
              <a:rPr lang="fr-FR" baseline="-25000" dirty="0">
                <a:solidFill>
                  <a:srgbClr val="66FFFF"/>
                </a:solidFill>
              </a:rPr>
              <a:t>min</a:t>
            </a:r>
            <a:r>
              <a:rPr lang="ru-RU" i="1" dirty="0">
                <a:solidFill>
                  <a:srgbClr val="66FFFF"/>
                </a:solidFill>
              </a:rPr>
              <a:t>(</a:t>
            </a:r>
            <a:r>
              <a:rPr lang="en-US" i="1" dirty="0">
                <a:solidFill>
                  <a:srgbClr val="66FFFF"/>
                </a:solidFill>
              </a:rPr>
              <a:t>h</a:t>
            </a:r>
            <a:r>
              <a:rPr lang="ru-RU" i="1" dirty="0">
                <a:solidFill>
                  <a:srgbClr val="66FFFF"/>
                </a:solidFill>
              </a:rPr>
              <a:t>)</a:t>
            </a:r>
            <a:r>
              <a:rPr lang="ru-RU" dirty="0">
                <a:solidFill>
                  <a:srgbClr val="66FFFF"/>
                </a:solidFill>
              </a:rPr>
              <a:t> и </a:t>
            </a:r>
            <a:r>
              <a:rPr lang="fr-FR" i="1" dirty="0">
                <a:solidFill>
                  <a:srgbClr val="66FFFF"/>
                </a:solidFill>
              </a:rPr>
              <a:t>t</a:t>
            </a:r>
            <a:r>
              <a:rPr lang="fr-FR" baseline="-25000" dirty="0">
                <a:solidFill>
                  <a:srgbClr val="66FFFF"/>
                </a:solidFill>
              </a:rPr>
              <a:t>max</a:t>
            </a:r>
            <a:r>
              <a:rPr lang="ru-RU" i="1" dirty="0">
                <a:solidFill>
                  <a:srgbClr val="66FFFF"/>
                </a:solidFill>
              </a:rPr>
              <a:t>(</a:t>
            </a:r>
            <a:r>
              <a:rPr lang="en-US" i="1" dirty="0">
                <a:solidFill>
                  <a:srgbClr val="66FFFF"/>
                </a:solidFill>
              </a:rPr>
              <a:t>h</a:t>
            </a:r>
            <a:r>
              <a:rPr lang="ru-RU" i="1" dirty="0">
                <a:solidFill>
                  <a:srgbClr val="66FFFF"/>
                </a:solidFill>
              </a:rPr>
              <a:t>)</a:t>
            </a:r>
            <a:r>
              <a:rPr lang="ru-RU" dirty="0">
                <a:solidFill>
                  <a:srgbClr val="66FFFF"/>
                </a:solidFill>
              </a:rPr>
              <a:t> следует принимать по данным органа гидрометеорологии или по данным для ближайшего указанного в таблицах населенного пункта.</a:t>
            </a:r>
          </a:p>
          <a:p>
            <a:pPr lvl="0"/>
            <a:r>
              <a:rPr lang="ru-RU" dirty="0">
                <a:solidFill>
                  <a:srgbClr val="66FFFF"/>
                </a:solidFill>
              </a:rPr>
              <a:t>Промежуточные значения для глубины </a:t>
            </a:r>
            <a:r>
              <a:rPr lang="en-US" dirty="0">
                <a:solidFill>
                  <a:srgbClr val="66FFFF"/>
                </a:solidFill>
              </a:rPr>
              <a:t>h</a:t>
            </a:r>
            <a:r>
              <a:rPr lang="ru-RU" dirty="0">
                <a:solidFill>
                  <a:srgbClr val="66FFFF"/>
                </a:solidFill>
              </a:rPr>
              <a:t> принимаются по интерполяции.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8384" y="476671"/>
            <a:ext cx="8229600" cy="670151"/>
          </a:xfrm>
        </p:spPr>
        <p:txBody>
          <a:bodyPr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  <a:tabLst/>
            </a:pPr>
            <a:r>
              <a:rPr lang="ru-RU" sz="20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3300"/>
                </a:solidFill>
              </a:rPr>
              <a:t>ТЕМПЕРАТУРНЫЕ КЛИМАТИЧЕСКИЕ ВОЗДЕЙСТВИЯ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3926" y="1112427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 а б л и ц а  13.7 </a:t>
            </a:r>
            <a:r>
              <a:rPr lang="ru-RU" b="1" dirty="0"/>
              <a:t>Средняя многолетняя температура почвы на глубинах (по вытяжным термометрам), °</a:t>
            </a:r>
            <a:r>
              <a:rPr lang="ru-RU" b="1" dirty="0" smtClean="0"/>
              <a:t>С (фрагмент)</a:t>
            </a:r>
            <a:endParaRPr lang="ru-RU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26" y="1867419"/>
            <a:ext cx="6912768" cy="454086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8384" y="488173"/>
            <a:ext cx="8229600" cy="658649"/>
          </a:xfrm>
        </p:spPr>
        <p:txBody>
          <a:bodyPr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  <a:tabLst/>
            </a:pPr>
            <a:r>
              <a:rPr lang="ru-RU" sz="20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3300"/>
                </a:solidFill>
              </a:rPr>
              <a:t>ТЕМПЕРАТУРНЫЕ КЛИМАТИЧЕСКИЕ ВОЗДЕЙСТВИЯ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smtClean="0"/>
              <a:t>6 Сочетания нагрузок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337043"/>
            <a:ext cx="8640960" cy="5488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6.3 Для основных и особых сочетаний нагрузок, за исключением случаев, оговоренных в нормах проектирования сооружений в сейсмических районах и в нормах проектирования конструкций и оснований, коэффициент сочетаний длительных нагрузок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определяется следующим образом:</a:t>
            </a:r>
          </a:p>
          <a:p>
            <a:pPr algn="r">
              <a:spcBef>
                <a:spcPts val="600"/>
              </a:spcBef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1,0;  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…= 0,95,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(6.3)</a:t>
            </a:r>
          </a:p>
          <a:p>
            <a:pPr marL="685800" indent="-41529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где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коэффициент сочетаний, соответствующий основной по степени влияния длительной нагрузке;</a:t>
            </a:r>
          </a:p>
          <a:p>
            <a:pPr marL="457200" indent="-27749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 коэффициенты сочетаний для остальных длительных нагрузок.</a:t>
            </a:r>
          </a:p>
          <a:p>
            <a:pPr indent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6.4 Для основных сочетаний необходимо использовать следующие значения коэффициентов сочетаний кратковременных нагрузок</a:t>
            </a:r>
          </a:p>
          <a:p>
            <a:pPr algn="r">
              <a:spcBef>
                <a:spcPts val="600"/>
              </a:spcBef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1,0;  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0,9 ,  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…= 0,7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                          </a:t>
            </a: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(6.4)</a:t>
            </a:r>
          </a:p>
          <a:p>
            <a:pPr marL="685800" indent="-6858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где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коэффициент сочетаний, соответствующий основной по степени влияния кратковременной нагрузке;</a:t>
            </a:r>
          </a:p>
          <a:p>
            <a:pPr marL="685800" indent="-6858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коэффициент сочетаний, соответствующий второй кратковременной нагрузке;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, ψ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коэффициенты сочетаний для остальных кратковременных нагрузок.</a:t>
            </a:r>
          </a:p>
          <a:p>
            <a:pPr indent="180340" algn="just">
              <a:spcAft>
                <a:spcPts val="0"/>
              </a:spcAft>
            </a:pPr>
            <a:r>
              <a:rPr lang="ru-RU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крановых нагрузок коэффициенты сочетаний устанавливаются в соответствии с 9.18.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544" y="1165974"/>
            <a:ext cx="8136904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13.6 Начальную температуру, соответствующую замыканию конструкции или ее части в законченную систему, в теплое 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en-US" altLang="ru-RU" sz="16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w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и холодное 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en-US" altLang="ru-RU" sz="16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время года следует определять по формулам: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	</a:t>
            </a:r>
            <a:r>
              <a:rPr kumimoji="0" lang="de-DE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fr-FR" altLang="ru-RU" sz="1600" b="0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de-DE" altLang="ru-RU" sz="1600" b="0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w</a:t>
            </a:r>
            <a:r>
              <a:rPr kumimoji="0" lang="fr-FR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0,8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fr-FR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+ 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0,2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;                                                        (13.9)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		</a:t>
            </a:r>
            <a:r>
              <a:rPr kumimoji="0" lang="de-DE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fr-FR" altLang="ru-RU" sz="1600" b="0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de-DE" altLang="ru-RU" sz="1600" b="0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fr-FR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0,2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fr-FR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+ 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0,8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,                                                     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(13.10)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где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– многолетние средние месячные температуры воздуха в январе и июле,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принимаемые для надземной части сооружений по таблице 5.1 СП 131.13330.2012.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Для подземной части сооружений 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max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(h); 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en-US" altLang="ru-RU" sz="1600" b="0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(h).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Примечания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cs typeface="Arial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При наличии данных о календарном сроке замыкания конструкции, порядке производства работ и др. начальную температуру допускается уточнять в соответствии с этими данными.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cs typeface="Arial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При отсутствии данных для места строительства значения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400" b="0" i="0" u="none" strike="noStrike" cap="none" normalizeH="0" baseline="-30000" dirty="0" err="1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400" b="0" i="0" u="none" strike="noStrike" cap="none" normalizeH="0" baseline="-30000" dirty="0" err="1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 принимаются по данным органа гидрометеорологии или по данным для ближайшего указанного в таблице населенного пункта.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cs typeface="Arial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13.7 Температурные климатические воздействия с пониженными нормативными значениями необходимо устанавливать в соответствии с указаниями 13.2–13.6 при условии: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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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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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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0 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ew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VII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ec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kumimoji="0" lang="ru-RU" altLang="ru-RU" sz="16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8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Коэффициент надежности по нагрузке </a:t>
            </a:r>
            <a:r>
              <a:rPr kumimoji="0" lang="en-US" altLang="ru-RU" sz="1600" b="0" i="1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для температурных климатических воздействий  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и  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следует принимать равным 1,1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8384" y="548679"/>
            <a:ext cx="8229600" cy="598143"/>
          </a:xfrm>
        </p:spPr>
        <p:txBody>
          <a:bodyPr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  <a:tabLst/>
            </a:pPr>
            <a:r>
              <a:rPr lang="ru-RU" sz="20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3300"/>
                </a:solidFill>
              </a:rPr>
              <a:t>ТЕМПЕРАТУРНЫЕ КЛИМАТИЧЕСКИЕ ВОЗДЕЙСТВИЯ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6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980728"/>
            <a:ext cx="8229600" cy="1066130"/>
          </a:xfrm>
        </p:spPr>
        <p:txBody>
          <a:bodyPr>
            <a:noAutofit/>
          </a:bodyPr>
          <a:lstStyle/>
          <a:p>
            <a:r>
              <a:rPr lang="ru-RU" sz="2000" dirty="0">
                <a:effectLst/>
              </a:rPr>
              <a:t>Нормативные значения изменения средней температуры по сечению элемента в холодное время года </a:t>
            </a:r>
            <a:r>
              <a:rPr lang="en-US" sz="2000" dirty="0">
                <a:effectLst/>
                <a:sym typeface="Symbol" panose="05050102010706020507" pitchFamily="18" charset="2"/>
              </a:rPr>
              <a:t></a:t>
            </a:r>
            <a:r>
              <a:rPr lang="en-US" sz="2000" dirty="0" err="1">
                <a:effectLst/>
              </a:rPr>
              <a:t>t</a:t>
            </a:r>
            <a:r>
              <a:rPr lang="en-US" sz="2000" baseline="-25000" dirty="0" err="1">
                <a:effectLst/>
              </a:rPr>
              <a:t>c</a:t>
            </a:r>
            <a:r>
              <a:rPr lang="ru-RU" sz="2000" baseline="-25000" dirty="0">
                <a:effectLst/>
              </a:rPr>
              <a:t>,</a:t>
            </a:r>
            <a:r>
              <a:rPr lang="ru-RU" sz="2000" dirty="0">
                <a:effectLst/>
              </a:rPr>
              <a:t> </a:t>
            </a:r>
            <a:r>
              <a:rPr lang="en-US" sz="2000" dirty="0">
                <a:effectLst/>
                <a:sym typeface="Symbol" panose="05050102010706020507" pitchFamily="18" charset="2"/>
              </a:rPr>
              <a:t></a:t>
            </a:r>
            <a:r>
              <a:rPr lang="ru-RU" sz="2000" dirty="0">
                <a:effectLst/>
              </a:rPr>
              <a:t>С, при замыкании в летний период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833327"/>
              </p:ext>
            </p:extLst>
          </p:nvPr>
        </p:nvGraphicFramePr>
        <p:xfrm>
          <a:off x="539552" y="2564904"/>
          <a:ext cx="8229601" cy="34350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46022"/>
                <a:gridCol w="1616282"/>
                <a:gridCol w="1445895"/>
                <a:gridCol w="1445895"/>
                <a:gridCol w="1275507"/>
              </a:tblGrid>
              <a:tr h="1987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Город, населенный пункт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 20.13330.2011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 20.13330.2016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</a:rPr>
                        <a:t>Еврокод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EN</a:t>
                      </a: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</a:rPr>
                        <a:t> 1991-1-5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</a:tr>
              <a:tr h="198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</a:rPr>
                        <a:t>Формулы 13.3, 13.4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</a:rPr>
                        <a:t>Формулы 13.5, 13.6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Формулы 13.3, 13.4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</a:rPr>
                        <a:t>Саранск (Республика Мордовия)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-43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-42,7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-51,1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-55,5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</a:tr>
              <a:tr h="198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</a:rPr>
                        <a:t>Мезень (Архангельская область)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-39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-39,1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-48,7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-50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</a:tr>
              <a:tr h="198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Владимир 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-48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-42,9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-50,45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-57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</a:tr>
              <a:tr h="198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Томск 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-56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-51,7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-57,3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-67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</a:tr>
              <a:tr h="198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Хабаровск 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-46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-46,2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-53,2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-54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</a:tr>
              <a:tr h="198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Москва 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-48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</a:rPr>
                        <a:t>-43,8</a:t>
                      </a:r>
                      <a:endParaRPr lang="ru-RU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-50,2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-53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</a:tr>
              <a:tr h="198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Махачкала (Республика Дагестан)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-34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-32,2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-42,5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-45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5" marR="64795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3568" y="404664"/>
            <a:ext cx="7740352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 smtClean="0">
                <a:solidFill>
                  <a:srgbClr val="CC0066"/>
                </a:solidFill>
              </a:rPr>
              <a:t>Примеры применения</a:t>
            </a:r>
          </a:p>
          <a:p>
            <a:pPr algn="ctr">
              <a:lnSpc>
                <a:spcPct val="90000"/>
              </a:lnSpc>
            </a:pPr>
            <a:r>
              <a:rPr lang="ru-RU" altLang="ru-RU" sz="1600" b="1" dirty="0" smtClean="0">
                <a:solidFill>
                  <a:srgbClr val="CC0066"/>
                </a:solidFill>
              </a:rPr>
              <a:t>СП </a:t>
            </a:r>
            <a:r>
              <a:rPr lang="ru-RU" altLang="ru-RU" sz="1600" b="1" dirty="0">
                <a:solidFill>
                  <a:srgbClr val="CC0066"/>
                </a:solidFill>
              </a:rPr>
              <a:t>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771809"/>
              </p:ext>
            </p:extLst>
          </p:nvPr>
        </p:nvGraphicFramePr>
        <p:xfrm>
          <a:off x="251520" y="683605"/>
          <a:ext cx="8712965" cy="60133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16223"/>
                <a:gridCol w="2302693"/>
                <a:gridCol w="1009675"/>
                <a:gridCol w="936104"/>
                <a:gridCol w="1405320"/>
                <a:gridCol w="1042950"/>
              </a:tblGrid>
              <a:tr h="19565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Город, населенный пункт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Ориентация элементов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СП 20.13330.2011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СП 20.13330.2016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Еврокод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0066FF"/>
                          </a:solidFill>
                          <a:effectLst/>
                        </a:rPr>
                        <a:t>EN</a:t>
                      </a: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 1991-1-5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</a:tr>
              <a:tr h="338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66FF"/>
                          </a:solidFill>
                          <a:effectLst/>
                        </a:rPr>
                        <a:t>(13.3), (13.4)</a:t>
                      </a:r>
                      <a:endParaRPr lang="ru-RU" sz="1200" b="1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66FF"/>
                          </a:solidFill>
                          <a:effectLst/>
                        </a:rPr>
                        <a:t>(13.5), (13.6)</a:t>
                      </a:r>
                      <a:endParaRPr lang="ru-RU" sz="1200" b="1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66FF"/>
                          </a:solidFill>
                          <a:effectLst/>
                        </a:rPr>
                        <a:t>(13.3), (13.4)</a:t>
                      </a:r>
                      <a:endParaRPr lang="ru-RU" sz="1200" b="1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565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Саранск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(Республика Мордовия)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Горизонтальная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57,1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58,1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61,8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65,4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Вертикальная южная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51,5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52,6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56,2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59,3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Вертикальная восточная и западная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55,7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56,8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60,4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63,8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Вертикальная северная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43,2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44,3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48,0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50,4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Мезень (Архангельская область)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Горизонтальная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50,7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57,4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58,4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63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южная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50,7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57,4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58,5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63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восточная и западная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52,4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59,1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60,2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64,9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северная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41,4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48,1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49,1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53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Владимир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Горизонтальная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56,5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55,6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59,4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61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южная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52,2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51,7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55,1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56,3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восточная и западная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55,9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58,8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60,2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северная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43,6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42,7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46,5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Томск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Горизонтальная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64,6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64,1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64,0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южная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60,1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59,6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59,5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65,2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восточная и западная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63,8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63,3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63,3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69,2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северная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51,5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50,9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55,9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Хабаровск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Горизонтальная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65,8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66,5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68,8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73,4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южная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58,4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59,1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61,4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65,4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восточная и западная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63,4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64,1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66,4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70,8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северная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50,8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51,5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53,8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57,2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Москва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Горизонтальная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56,8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54,6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56,5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62,2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южная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51,9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49,7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51,6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56,9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восточная и западная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55,8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53,6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55,5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61,1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северная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43,4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41,2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43,1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47,8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66FF"/>
                          </a:solidFill>
                          <a:effectLst/>
                        </a:rPr>
                        <a:t>Махачкала (Республика Дагестан)</a:t>
                      </a:r>
                      <a:endParaRPr lang="ru-RU" sz="12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Горизонтальная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55,5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54,6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55,1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57,1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</a:rPr>
                        <a:t>Вертикальная южная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44,2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43,3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43,8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Вертикальная восточная и западная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50,9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50,6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52,2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  <a:tr h="195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Вертикальная северная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38,7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37,8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38,3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07" marR="46607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528" y="44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Нормативные значения изменения средней температуры по сечению элемента в теплое время года </a:t>
            </a:r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t</a:t>
            </a:r>
            <a:r>
              <a:rPr lang="en-US" baseline="-25000" dirty="0" err="1"/>
              <a:t>w</a:t>
            </a:r>
            <a:r>
              <a:rPr lang="ru-RU" baseline="-25000" dirty="0"/>
              <a:t>,</a:t>
            </a:r>
            <a:r>
              <a:rPr lang="ru-RU" dirty="0"/>
              <a:t> 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ru-RU" dirty="0"/>
              <a:t>С, при замыкании в зимний период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5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143" y="1150874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NewRomanPS-BoldMT"/>
              </a:rPr>
              <a:t>14 Прочие нагрузки</a:t>
            </a:r>
          </a:p>
          <a:p>
            <a:r>
              <a:rPr lang="ru-RU" dirty="0">
                <a:latin typeface="TimesNewRomanPSMT"/>
              </a:rPr>
              <a:t>Нагрузки и воздействия, не включенные в настоящий свод правил (</a:t>
            </a:r>
            <a:r>
              <a:rPr lang="ru-RU" dirty="0" smtClean="0">
                <a:latin typeface="TimesNewRomanPSMT"/>
              </a:rPr>
              <a:t>специальные технологические </a:t>
            </a:r>
            <a:r>
              <a:rPr lang="ru-RU" dirty="0">
                <a:latin typeface="TimesNewRomanPSMT"/>
              </a:rPr>
              <a:t>нагрузки, вибрационные нагрузки от всех видов транспорта, </a:t>
            </a:r>
            <a:r>
              <a:rPr lang="ru-RU" dirty="0" smtClean="0">
                <a:latin typeface="TimesNewRomanPSMT"/>
              </a:rPr>
              <a:t>влажностные </a:t>
            </a:r>
            <a:r>
              <a:rPr lang="ru-RU" dirty="0">
                <a:latin typeface="TimesNewRomanPSMT"/>
              </a:rPr>
              <a:t>и усадочные воздействия) </a:t>
            </a:r>
            <a:r>
              <a:rPr lang="ru-RU" dirty="0">
                <a:solidFill>
                  <a:srgbClr val="66FFFF"/>
                </a:solidFill>
                <a:latin typeface="TimesNewRomanPSMT"/>
              </a:rPr>
              <a:t>устанавливаются в иных нормах </a:t>
            </a:r>
            <a:r>
              <a:rPr lang="ru-RU" dirty="0" smtClean="0">
                <a:solidFill>
                  <a:srgbClr val="66FFFF"/>
                </a:solidFill>
                <a:latin typeface="TimesNewRomanPSMT"/>
              </a:rPr>
              <a:t>проектирования строительных </a:t>
            </a:r>
            <a:r>
              <a:rPr lang="ru-RU" dirty="0">
                <a:solidFill>
                  <a:srgbClr val="66FFFF"/>
                </a:solidFill>
                <a:latin typeface="TimesNewRomanPSMT"/>
              </a:rPr>
              <a:t>конструкций, задании на проектирование или в рекомендациях, </a:t>
            </a:r>
            <a:r>
              <a:rPr lang="ru-RU" dirty="0" smtClean="0">
                <a:solidFill>
                  <a:srgbClr val="66FFFF"/>
                </a:solidFill>
                <a:latin typeface="TimesNewRomanPSMT"/>
              </a:rPr>
              <a:t>разработанных </a:t>
            </a:r>
            <a:r>
              <a:rPr lang="ru-RU" dirty="0">
                <a:solidFill>
                  <a:srgbClr val="66FFFF"/>
                </a:solidFill>
                <a:latin typeface="TimesNewRomanPSMT"/>
              </a:rPr>
              <a:t>в рамках научно-технического </a:t>
            </a:r>
            <a:r>
              <a:rPr lang="ru-RU" dirty="0" smtClean="0">
                <a:solidFill>
                  <a:srgbClr val="66FFFF"/>
                </a:solidFill>
                <a:latin typeface="TimesNewRomanPSMT"/>
              </a:rPr>
              <a:t>сопровождения.</a:t>
            </a:r>
            <a:endParaRPr lang="ru-RU" dirty="0">
              <a:solidFill>
                <a:srgbClr val="66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77195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077072"/>
            <a:ext cx="85689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14 Прочие нагрузки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необходимых случаях, предусматриваемых нормативными документами или устанавливаемых в зависимости от условий возведения и эксплуатации сооружений, следует учитывать прочие нагрузки, не включенные в настоящие нормы (специальные технологические нагрузки; вибрационные нагрузки от всех видов транспорта, влажностные и усадочные воздействия; 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ветровые воздействия, вызывающие </a:t>
            </a:r>
            <a:r>
              <a:rPr lang="ru-RU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аэродинамически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 неустойчивые колебания типа </a:t>
            </a:r>
            <a:r>
              <a:rPr lang="ru-RU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галопирования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бафтинга</a:t>
            </a:r>
            <a:r>
              <a:rPr lang="ru-RU" dirty="0">
                <a:solidFill>
                  <a:srgbClr val="CC0066"/>
                </a:solidFill>
                <a:latin typeface="Times New Roman" panose="02020603050405020304" pitchFamily="18" charset="0"/>
              </a:rPr>
              <a:t>, дивергенции и флаттера)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95016" y="3645024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25143" y="3690482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980" y="893041"/>
            <a:ext cx="7288324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Приложения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428234"/>
              </p:ext>
            </p:extLst>
          </p:nvPr>
        </p:nvGraphicFramePr>
        <p:xfrm>
          <a:off x="318356" y="1988840"/>
          <a:ext cx="8507288" cy="3888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7288"/>
              </a:tblGrid>
              <a:tr h="486054">
                <a:tc>
                  <a:txBody>
                    <a:bodyPr/>
                    <a:lstStyle/>
                    <a:p>
                      <a:pPr marL="1068705" indent="-1068705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</a:rPr>
                        <a:t>Приложение А Мостовые и подвесные краны </a:t>
                      </a:r>
                      <a:endParaRPr lang="ru-RU" sz="20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marL="1068705" indent="-1068705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</a:rPr>
                        <a:t>Приложение Б Схемы снеговых нагрузок и коэффициенты </a:t>
                      </a:r>
                      <a:r>
                        <a:rPr lang="ru-RU" sz="2000" kern="150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ru-RU" sz="2000" kern="150" dirty="0">
                          <a:effectLst/>
                        </a:rPr>
                        <a:t> </a:t>
                      </a:r>
                      <a:endParaRPr lang="ru-RU" sz="20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marL="1068705" indent="-1068705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</a:rPr>
                        <a:t>Приложение В Ветровые нагрузки </a:t>
                      </a:r>
                      <a:endParaRPr lang="ru-RU" sz="20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972109">
                <a:tc>
                  <a:txBody>
                    <a:bodyPr/>
                    <a:lstStyle/>
                    <a:p>
                      <a:pPr marL="1068705" indent="-1068705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</a:rPr>
                        <a:t>Приложение Г Средняя многолетняя температура почвы на глубинах </a:t>
                      </a:r>
                    </a:p>
                    <a:p>
                      <a:pPr marL="1068705" indent="-1068705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</a:rPr>
                        <a:t>                         (по вытяжным термометрам), °С </a:t>
                      </a:r>
                      <a:endParaRPr lang="ru-RU" sz="20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marL="1068705" indent="-1068705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</a:rPr>
                        <a:t>Приложение Д </a:t>
                      </a:r>
                      <a:r>
                        <a:rPr lang="ru-RU" sz="2000" kern="150" dirty="0" smtClean="0">
                          <a:effectLst/>
                        </a:rPr>
                        <a:t> Прогибы </a:t>
                      </a:r>
                      <a:r>
                        <a:rPr lang="ru-RU" sz="2000" kern="150" dirty="0">
                          <a:effectLst/>
                        </a:rPr>
                        <a:t>и перемещения </a:t>
                      </a:r>
                      <a:endParaRPr lang="ru-RU" sz="20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972109">
                <a:tc>
                  <a:txBody>
                    <a:bodyPr/>
                    <a:lstStyle/>
                    <a:p>
                      <a:pPr marL="1068705" indent="-1068705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</a:rPr>
                        <a:t>Приложение Е </a:t>
                      </a:r>
                      <a:r>
                        <a:rPr lang="ru-RU" sz="2000" kern="150" dirty="0" smtClean="0">
                          <a:effectLst/>
                        </a:rPr>
                        <a:t> Карты </a:t>
                      </a:r>
                      <a:r>
                        <a:rPr lang="ru-RU" sz="2000" kern="150" dirty="0">
                          <a:effectLst/>
                        </a:rPr>
                        <a:t>районирования территории Российской Федерации по климатическим характеристикам (Издано отдельной брошюрой) </a:t>
                      </a:r>
                      <a:endParaRPr lang="ru-RU" sz="20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62980" y="292006"/>
            <a:ext cx="8018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0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2000" b="1" dirty="0" smtClean="0">
                <a:solidFill>
                  <a:srgbClr val="CC0066"/>
                </a:solidFill>
              </a:rPr>
              <a:t>"</a:t>
            </a:r>
            <a:r>
              <a:rPr lang="ru-RU" altLang="ru-RU" sz="2000" b="1" dirty="0" smtClean="0">
                <a:solidFill>
                  <a:srgbClr val="FFFF00"/>
                </a:solidFill>
              </a:rPr>
              <a:t> </a:t>
            </a:r>
            <a:endParaRPr lang="ru-RU" alt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856984" cy="648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140968"/>
            <a:ext cx="6984776" cy="8786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 ЗА  ВНИМАНИЕ!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56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6 Сочетания нагрузок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267" y="4374396"/>
            <a:ext cx="8229600" cy="2376264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6.5 Для особых сочетаний коэффициенты сочетаний для всех кратковременных нагрузок принимаются равными 0,8, за исключением случаев, оговоренных в нормах проектирования  сооружений в сейсмических районах и в нормах проектирования  конструкций и оснований.</a:t>
            </a:r>
          </a:p>
          <a:p>
            <a:r>
              <a:rPr lang="ru-RU" sz="1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В особых сочетаниях нагрузок, включающих взрывные воздействия, нагрузки, вызываемые пожаром, столкновением транспортных средств с частями сооружений или иные аварийные воздействия, </a:t>
            </a:r>
            <a:r>
              <a:rPr lang="ru-RU" sz="1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кратковременные </a:t>
            </a:r>
            <a:r>
              <a:rPr lang="ru-RU" sz="1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нагрузки допускается не учитывать</a:t>
            </a:r>
            <a:r>
              <a:rPr lang="ru-RU" sz="1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5556" y="1537647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6.5 Для особых сочетаний нагрузок коэффициенты сочетаний для всех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кратковременных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нагрузок принимаются равными 0,8, за исключением случаев, оговоренных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нормах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проектирования сооружений в сейсмических районах и в нормах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проектирования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конструкций и оснований.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коэффициент надежности по нагрузке </a:t>
            </a:r>
            <a:r>
              <a:rPr lang="ru-RU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000" baseline="-25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всех кратковременных нагрузок принимается равным 0,5.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5536" y="393305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69622" y="4005064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>
                <a:solidFill>
                  <a:srgbClr val="FF0000"/>
                </a:solidFill>
              </a:rPr>
              <a:t>СП </a:t>
            </a:r>
            <a:r>
              <a:rPr lang="ru-RU" altLang="ru-RU" dirty="0" smtClean="0">
                <a:solidFill>
                  <a:srgbClr val="FF0000"/>
                </a:solidFill>
              </a:rPr>
              <a:t>20.13330.2011: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0718" y="50198"/>
            <a:ext cx="7740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rgbClr val="CC0066"/>
                </a:solidFill>
              </a:rPr>
              <a:t>СП 20.13330.2016 "СНиП 2.01.07-85* Нагрузки и воздействия</a:t>
            </a:r>
            <a:r>
              <a:rPr lang="ru-RU" altLang="ru-RU" sz="1600" b="1" dirty="0" smtClean="0">
                <a:solidFill>
                  <a:srgbClr val="CC0066"/>
                </a:solidFill>
              </a:rPr>
              <a:t>"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0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9297</TotalTime>
  <Words>7955</Words>
  <Application>Microsoft Office PowerPoint</Application>
  <PresentationFormat>Экран (4:3)</PresentationFormat>
  <Paragraphs>1083</Paragraphs>
  <Slides>85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6</vt:i4>
      </vt:variant>
      <vt:variant>
        <vt:lpstr>Заголовки слайдов</vt:lpstr>
      </vt:variant>
      <vt:variant>
        <vt:i4>85</vt:i4>
      </vt:variant>
    </vt:vector>
  </HeadingPairs>
  <TitlesOfParts>
    <vt:vector size="117" baseType="lpstr">
      <vt:lpstr>SimSun</vt:lpstr>
      <vt:lpstr>Arial</vt:lpstr>
      <vt:lpstr>Book Antiqua</vt:lpstr>
      <vt:lpstr>Calibri</vt:lpstr>
      <vt:lpstr>Cambria</vt:lpstr>
      <vt:lpstr>Constantia</vt:lpstr>
      <vt:lpstr>Franklin Gothic Book</vt:lpstr>
      <vt:lpstr>Franklin Gothic Medium</vt:lpstr>
      <vt:lpstr>Garamond</vt:lpstr>
      <vt:lpstr>Impact</vt:lpstr>
      <vt:lpstr>Lucida Sans</vt:lpstr>
      <vt:lpstr>Rockwell</vt:lpstr>
      <vt:lpstr>Symbol</vt:lpstr>
      <vt:lpstr>SymbolMT</vt:lpstr>
      <vt:lpstr>Tahoma</vt:lpstr>
      <vt:lpstr>Times New Roman</vt:lpstr>
      <vt:lpstr>TimesNewRomanPS-BoldMT</vt:lpstr>
      <vt:lpstr>TimesNewRomanPS-ItalicMT</vt:lpstr>
      <vt:lpstr>TimesNewRomanPSMT</vt:lpstr>
      <vt:lpstr>Wingdings</vt:lpstr>
      <vt:lpstr>Wingdings 2</vt:lpstr>
      <vt:lpstr>Wingdings 3</vt:lpstr>
      <vt:lpstr>Трек</vt:lpstr>
      <vt:lpstr>Поток</vt:lpstr>
      <vt:lpstr>Апекс</vt:lpstr>
      <vt:lpstr>Литейная</vt:lpstr>
      <vt:lpstr>Уравнение</vt:lpstr>
      <vt:lpstr>Формула</vt:lpstr>
      <vt:lpstr>CorelDRAW</vt:lpstr>
      <vt:lpstr>CorelDRAW.Graphic.9</vt:lpstr>
      <vt:lpstr>Лист</vt:lpstr>
      <vt:lpstr>CorelDraw.Graphic.16</vt:lpstr>
      <vt:lpstr>Презентация PowerPoint</vt:lpstr>
      <vt:lpstr>1 Область применения</vt:lpstr>
      <vt:lpstr>Презентация PowerPoint</vt:lpstr>
      <vt:lpstr>Презентация PowerPoint</vt:lpstr>
      <vt:lpstr>5 Классификация нагрузок</vt:lpstr>
      <vt:lpstr>5 Классификация нагрузок</vt:lpstr>
      <vt:lpstr>5 Классификация нагрузок</vt:lpstr>
      <vt:lpstr>6 Сочетания нагрузок</vt:lpstr>
      <vt:lpstr>6 Сочетания нагрузок</vt:lpstr>
      <vt:lpstr>7 Вес конструкций и грунтов</vt:lpstr>
      <vt:lpstr>8 Нагрузки от оборудования, людей, животных, складируемых  материалов и изделий, транспортных средств</vt:lpstr>
      <vt:lpstr>8 Нагрузки от оборудования, людей, животных, складируемых  материалов и изделий, транспортных средств</vt:lpstr>
      <vt:lpstr>8 Нагрузки от оборудования, людей, животных, складируемых  материалов и изделий, транспортных средств</vt:lpstr>
      <vt:lpstr>9 Нагрузки от мостовых и подвесных кранов</vt:lpstr>
      <vt:lpstr>10. СНЕГОВЫЕ НАГРУЗКИ</vt:lpstr>
      <vt:lpstr>10. СНЕГОВЫЕ НАГРУЗКИ</vt:lpstr>
      <vt:lpstr>Карта районирования территории РФ  по весу снегового покрова – СП 20.13330.2011</vt:lpstr>
      <vt:lpstr>Карта 1 приложения Ж – Новая редакция СП 20.13330.2011</vt:lpstr>
      <vt:lpstr>Дополнения к карте 1 приложения Ж</vt:lpstr>
      <vt:lpstr>10. СНЕГОВЫЕ НАГРУЗКИ</vt:lpstr>
      <vt:lpstr>Таблица Е.1 Высотный коэффициент kh для горных районов РФ</vt:lpstr>
      <vt:lpstr>10. СНЕГОВЫЕ НАГРУЗКИ</vt:lpstr>
      <vt:lpstr>10. СНЕГОВЫЕ НАГРУЗКИ</vt:lpstr>
      <vt:lpstr>10. СНЕГОВЫЕ НАГРУЗКИ</vt:lpstr>
      <vt:lpstr>10. СНЕГОВЫЕ НАГРУЗКИ</vt:lpstr>
      <vt:lpstr>10. СНЕГОВЫЕ НАГРУЗКИ</vt:lpstr>
      <vt:lpstr>Презентация PowerPoint</vt:lpstr>
      <vt:lpstr>10. СНЕГОВЫЕ НАГРУЗКИ</vt:lpstr>
      <vt:lpstr>10. СНЕГОВЫЕ НАГРУЗКИ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ПРИЛОЖЕНИЕ Б СХЕМЫ СНЕГОВЫХ НАГРУЗОК И КОЭФФИЦИЕНТЫ </vt:lpstr>
      <vt:lpstr>ПРИЛОЖЕНИЕ Б СХЕМЫ СНЕГОВЫХ НАГРУЗОК И КОЭФФИЦИЕНТЫ </vt:lpstr>
      <vt:lpstr>Примеры определения расчетных схем снеговых нагрузок по данным модельных аэродинамических испытаний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ВОЗДЕЙСТВИЯ ВЕТРА</vt:lpstr>
      <vt:lpstr>Презентация PowerPoint</vt:lpstr>
      <vt:lpstr>11. ВОЗДЕЙСТВИЯ ВЕТРА</vt:lpstr>
      <vt:lpstr>Презентация PowerPoint</vt:lpstr>
      <vt:lpstr>11 Воздействия ветра</vt:lpstr>
      <vt:lpstr>11. ВОЗДЕЙСТВИЯ ВЕТРА</vt:lpstr>
      <vt:lpstr>Виды ветровых пульсационных нагрузок</vt:lpstr>
      <vt:lpstr>Презентация PowerPoint</vt:lpstr>
      <vt:lpstr>Новая карта районирования территории Республики Крым  по ветровой нагрузке (Приложение Е)</vt:lpstr>
      <vt:lpstr>Презентация PowerPoint</vt:lpstr>
      <vt:lpstr>11.1 Расчетная ветровая нагрузка</vt:lpstr>
      <vt:lpstr>Модельные аэродинамические испытания</vt:lpstr>
      <vt:lpstr>Презентация PowerPoint</vt:lpstr>
      <vt:lpstr>Аэродинамические испытания</vt:lpstr>
      <vt:lpstr>Презентация PowerPoint</vt:lpstr>
      <vt:lpstr>В.3 ДИНАМИЧЕСКАЯ КОМФОРТНОСТЬ</vt:lpstr>
      <vt:lpstr>КОЭФФИЦИЕНТ НАДЁЖНОСТИ ПО ВЕТРОВОЙ НАГРУЗКЕ</vt:lpstr>
      <vt:lpstr>ГОЛОЛЕДНЫЕ НАГРУЗКИ</vt:lpstr>
      <vt:lpstr>ГОЛОЛЕДНЫЕ НАГРУЗКИ</vt:lpstr>
      <vt:lpstr>ГОЛОЛЕДНЫЕ НАГРУЗКИ</vt:lpstr>
      <vt:lpstr>Районирование территории РФ по толщине стенки гололеда</vt:lpstr>
      <vt:lpstr>Районирование территории РФ по толщине стенки гололеда</vt:lpstr>
      <vt:lpstr>Районирование территории РФ по толщине стенки гололеда</vt:lpstr>
      <vt:lpstr>Районирование территории РФ по толщине стенки гололеда</vt:lpstr>
      <vt:lpstr>Примеры расчетов высотных зданий Башня «Ахмад», г. Грозный</vt:lpstr>
      <vt:lpstr>Примеры расчетов высотных зданий Башня «Ахмад», г. Грозный</vt:lpstr>
      <vt:lpstr>ТЕМПЕРАТУРНЫЕ КЛИМАТИЧЕСКИЕ ВОЗДЕЙСТВИЯ</vt:lpstr>
      <vt:lpstr>ТЕМПЕРАТУРНЫЕ КЛИМАТИЧЕСКИЕ ВОЗДЕЙСТВИЯ</vt:lpstr>
      <vt:lpstr>Презентация PowerPoint</vt:lpstr>
      <vt:lpstr>ТЕМПЕРАТУРНЫЕ КЛИМАТИЧЕСКИЕ ВОЗДЕЙСТВИЯ</vt:lpstr>
      <vt:lpstr>ТЕМПЕРАТУРНЫЕ КЛИМАТИЧЕСКИЕ ВОЗДЕЙСТВИЯ</vt:lpstr>
      <vt:lpstr>ТЕМПЕРАТУРНЫЕ КЛИМАТИЧЕСКИЕ ВОЗДЕЙСТВИЯ</vt:lpstr>
      <vt:lpstr>Карта 4 приложения Е Районирование территории РФ по нормативным значениям минимальной температуры воздуха</vt:lpstr>
      <vt:lpstr>Карта 5 приложения Ж – Новая редакция СП 20.13330.2011 Районирование территории РФ по нормативным значениям максимальной температуры воздуха</vt:lpstr>
      <vt:lpstr>Карта 4 приложения Е Районирование территории РФ по нормативным значениям минимальной температуры воздуха– Республика Крым</vt:lpstr>
      <vt:lpstr>Карта 5 приложения Е Районирование территории РФ по нормативным значениям максимальной температуры воздуха– Республика Крым</vt:lpstr>
      <vt:lpstr>ТЕМПЕРАТУРНЫЕ КЛИМАТИЧЕСКИЕ ВОЗДЕЙСТВИЯ</vt:lpstr>
      <vt:lpstr>ТЕМПЕРАТУРНЫЕ КЛИМАТИЧЕСКИЕ ВОЗДЕЙСТВИЯ</vt:lpstr>
      <vt:lpstr>ТЕМПЕРАТУРНЫЕ КЛИМАТИЧЕСКИЕ ВОЗДЕЙСТВИЯ</vt:lpstr>
      <vt:lpstr>Нормативные значения изменения средней температуры по сечению элемента в холодное время года tc, С, при замыкании в летний период</vt:lpstr>
      <vt:lpstr>Презентация PowerPoint</vt:lpstr>
      <vt:lpstr>Презентация PowerPoint</vt:lpstr>
      <vt:lpstr>Приложения</vt:lpstr>
      <vt:lpstr>СПАСИБО  ЗА  ВНИМАНИЕ!</vt:lpstr>
    </vt:vector>
  </TitlesOfParts>
  <Company>tsniisk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Правительство Москвы Московские  городские строительные  нормы  МГСН 4.19-05    (Введены впервые)</dc:title>
  <dc:creator>amigo</dc:creator>
  <cp:lastModifiedBy>Ирина</cp:lastModifiedBy>
  <cp:revision>932</cp:revision>
  <dcterms:created xsi:type="dcterms:W3CDTF">2005-01-26T09:43:47Z</dcterms:created>
  <dcterms:modified xsi:type="dcterms:W3CDTF">2017-04-18T08:46:40Z</dcterms:modified>
</cp:coreProperties>
</file>