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02" r:id="rId3"/>
    <p:sldId id="298" r:id="rId4"/>
    <p:sldId id="261" r:id="rId5"/>
    <p:sldId id="259" r:id="rId6"/>
    <p:sldId id="260" r:id="rId7"/>
    <p:sldId id="300" r:id="rId8"/>
    <p:sldId id="299" r:id="rId9"/>
    <p:sldId id="262" r:id="rId10"/>
    <p:sldId id="301" r:id="rId11"/>
    <p:sldId id="279" r:id="rId12"/>
    <p:sldId id="281" r:id="rId13"/>
    <p:sldId id="282" r:id="rId14"/>
    <p:sldId id="283" r:id="rId15"/>
    <p:sldId id="284" r:id="rId16"/>
    <p:sldId id="291" r:id="rId17"/>
    <p:sldId id="286" r:id="rId18"/>
    <p:sldId id="287" r:id="rId19"/>
    <p:sldId id="288" r:id="rId20"/>
    <p:sldId id="289" r:id="rId21"/>
    <p:sldId id="290" r:id="rId22"/>
    <p:sldId id="267" r:id="rId23"/>
    <p:sldId id="280" r:id="rId24"/>
    <p:sldId id="275" r:id="rId25"/>
    <p:sldId id="258" r:id="rId26"/>
    <p:sldId id="266" r:id="rId27"/>
    <p:sldId id="265" r:id="rId28"/>
    <p:sldId id="285" r:id="rId29"/>
    <p:sldId id="264" r:id="rId30"/>
    <p:sldId id="268" r:id="rId31"/>
    <p:sldId id="269" r:id="rId32"/>
    <p:sldId id="270" r:id="rId33"/>
    <p:sldId id="271" r:id="rId34"/>
    <p:sldId id="272" r:id="rId35"/>
    <p:sldId id="276" r:id="rId36"/>
    <p:sldId id="273" r:id="rId37"/>
    <p:sldId id="274" r:id="rId38"/>
    <p:sldId id="277" r:id="rId39"/>
    <p:sldId id="278" r:id="rId40"/>
    <p:sldId id="297" r:id="rId41"/>
    <p:sldId id="296" r:id="rId42"/>
    <p:sldId id="293" r:id="rId43"/>
    <p:sldId id="294" r:id="rId44"/>
    <p:sldId id="295" r:id="rId45"/>
    <p:sldId id="292" r:id="rId4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504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293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4041A-AA15-4B2E-A0DB-F9311329BF24}" type="datetimeFigureOut">
              <a:rPr lang="ru-RU" smtClean="0"/>
              <a:pPr/>
              <a:t>18.04.2017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A6FD5-F564-457F-B462-39C5F2BE6D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4041A-AA15-4B2E-A0DB-F9311329BF24}" type="datetimeFigureOut">
              <a:rPr lang="ru-RU" smtClean="0"/>
              <a:pPr/>
              <a:t>18.04.2017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A6FD5-F564-457F-B462-39C5F2BE6D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4041A-AA15-4B2E-A0DB-F9311329BF24}" type="datetimeFigureOut">
              <a:rPr lang="ru-RU" smtClean="0"/>
              <a:pPr/>
              <a:t>18.04.2017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A6FD5-F564-457F-B462-39C5F2BE6D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4041A-AA15-4B2E-A0DB-F9311329BF24}" type="datetimeFigureOut">
              <a:rPr lang="ru-RU" smtClean="0"/>
              <a:pPr/>
              <a:t>18.04.2017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A6FD5-F564-457F-B462-39C5F2BE6D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4041A-AA15-4B2E-A0DB-F9311329BF24}" type="datetimeFigureOut">
              <a:rPr lang="ru-RU" smtClean="0"/>
              <a:pPr/>
              <a:t>18.04.2017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A6FD5-F564-457F-B462-39C5F2BE6D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4041A-AA15-4B2E-A0DB-F9311329BF24}" type="datetimeFigureOut">
              <a:rPr lang="ru-RU" smtClean="0"/>
              <a:pPr/>
              <a:t>18.04.2017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A6FD5-F564-457F-B462-39C5F2BE6D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4041A-AA15-4B2E-A0DB-F9311329BF24}" type="datetimeFigureOut">
              <a:rPr lang="ru-RU" smtClean="0"/>
              <a:pPr/>
              <a:t>18.04.2017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A6FD5-F564-457F-B462-39C5F2BE6D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4041A-AA15-4B2E-A0DB-F9311329BF24}" type="datetimeFigureOut">
              <a:rPr lang="ru-RU" smtClean="0"/>
              <a:pPr/>
              <a:t>18.04.2017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A6FD5-F564-457F-B462-39C5F2BE6D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4041A-AA15-4B2E-A0DB-F9311329BF24}" type="datetimeFigureOut">
              <a:rPr lang="ru-RU" smtClean="0"/>
              <a:pPr/>
              <a:t>18.04.2017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A6FD5-F564-457F-B462-39C5F2BE6D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4041A-AA15-4B2E-A0DB-F9311329BF24}" type="datetimeFigureOut">
              <a:rPr lang="ru-RU" smtClean="0"/>
              <a:pPr/>
              <a:t>18.04.2017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A6FD5-F564-457F-B462-39C5F2BE6D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4041A-AA15-4B2E-A0DB-F9311329BF24}" type="datetimeFigureOut">
              <a:rPr lang="ru-RU" smtClean="0"/>
              <a:pPr/>
              <a:t>18.04.2017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A6FD5-F564-457F-B462-39C5F2BE6D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24041A-AA15-4B2E-A0DB-F9311329BF24}" type="datetimeFigureOut">
              <a:rPr lang="ru-RU" smtClean="0"/>
              <a:pPr/>
              <a:t>18.04.2017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AA6FD5-F564-457F-B462-39C5F2BE6DF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4169054"/>
          </a:xfrm>
        </p:spPr>
        <p:txBody>
          <a:bodyPr/>
          <a:lstStyle/>
          <a:p>
            <a:r>
              <a:rPr lang="ru-RU" dirty="0" smtClean="0"/>
              <a:t>Некоторые вопросы расчетного обоснования при проектировании сооружений.</a:t>
            </a:r>
            <a:br>
              <a:rPr lang="ru-RU" dirty="0" smtClean="0"/>
            </a:br>
            <a:r>
              <a:rPr lang="ru-RU" dirty="0" smtClean="0"/>
              <a:t>Москва 2017.04</a:t>
            </a:r>
            <a:br>
              <a:rPr lang="ru-RU" dirty="0" smtClean="0"/>
            </a:br>
            <a:r>
              <a:rPr lang="ru-RU" dirty="0" smtClean="0"/>
              <a:t>Куликов В.В.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Общие выводы по зданию.</a:t>
            </a:r>
            <a:br>
              <a:rPr lang="ru-RU" sz="2800" dirty="0" smtClean="0"/>
            </a:br>
            <a:r>
              <a:rPr lang="ru-RU" sz="2800" dirty="0" smtClean="0"/>
              <a:t>Обратить внимание на выводы </a:t>
            </a:r>
            <a:r>
              <a:rPr lang="ru-RU" sz="2800" dirty="0" err="1" smtClean="0"/>
              <a:t>прогр</a:t>
            </a:r>
            <a:r>
              <a:rPr lang="ru-RU" sz="2800" dirty="0" smtClean="0"/>
              <a:t>. обр.</a:t>
            </a:r>
            <a:endParaRPr lang="ru-RU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3600" y="1501775"/>
            <a:ext cx="7416800" cy="385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1071538" y="4572008"/>
            <a:ext cx="7072362" cy="500066"/>
          </a:xfrm>
          <a:prstGeom prst="rect">
            <a:avLst/>
          </a:prstGeom>
          <a:solidFill>
            <a:schemeClr val="accent1">
              <a:alpha val="1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Школа 4эт+подвал.</a:t>
            </a:r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3929066"/>
            <a:ext cx="3757614" cy="273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500174"/>
            <a:ext cx="4190342" cy="295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1285860"/>
            <a:ext cx="3679827" cy="2905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5786446" y="5000636"/>
            <a:ext cx="30003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Здание школы + спортзал на единой фундаментной плите. Н ф.п.=700мм.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Отмечать так все сразу, в том числе и сочетания нагрузок.</a:t>
            </a:r>
            <a:br>
              <a:rPr lang="ru-RU" sz="2800" dirty="0" smtClean="0"/>
            </a:br>
            <a:r>
              <a:rPr lang="ru-RU" sz="2800" dirty="0" smtClean="0"/>
              <a:t>А потом вопрос, почему много арматуры? </a:t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b="46587"/>
          <a:stretch>
            <a:fillRect/>
          </a:stretch>
        </p:blipFill>
        <p:spPr bwMode="auto">
          <a:xfrm>
            <a:off x="1785918" y="1500174"/>
            <a:ext cx="5881414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3525500"/>
            <a:ext cx="5857916" cy="1975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85918" y="5572140"/>
            <a:ext cx="5857916" cy="75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Овал 5"/>
          <p:cNvSpPr/>
          <p:nvPr/>
        </p:nvSpPr>
        <p:spPr>
          <a:xfrm>
            <a:off x="1763688" y="1484784"/>
            <a:ext cx="1512168" cy="5112568"/>
          </a:xfrm>
          <a:prstGeom prst="ellipse">
            <a:avLst/>
          </a:prstGeom>
          <a:solidFill>
            <a:srgbClr val="FFFF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 стрелкой 7"/>
          <p:cNvCxnSpPr/>
          <p:nvPr/>
        </p:nvCxnSpPr>
        <p:spPr>
          <a:xfrm flipV="1">
            <a:off x="357158" y="5214950"/>
            <a:ext cx="1214446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Что это за зеленые точки? К.Э №100.</a:t>
            </a:r>
            <a:br>
              <a:rPr lang="ru-RU" sz="2800" dirty="0" smtClean="0"/>
            </a:br>
            <a:r>
              <a:rPr lang="ru-RU" sz="2800" dirty="0" smtClean="0"/>
              <a:t>Твердое тело. Моделирует </a:t>
            </a:r>
            <a:r>
              <a:rPr lang="ru-RU" sz="2800" smtClean="0"/>
              <a:t>узел ферма-колонна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4" y="1571612"/>
            <a:ext cx="4759410" cy="3190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071810"/>
            <a:ext cx="3562347" cy="2647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Смотрим характеристики твердого тела.</a:t>
            </a:r>
            <a:br>
              <a:rPr lang="ru-RU" sz="2800" dirty="0" smtClean="0"/>
            </a:br>
            <a:r>
              <a:rPr lang="ru-RU" sz="2800" dirty="0" smtClean="0"/>
              <a:t>Все включено. К чему это приведет?</a:t>
            </a:r>
            <a:endParaRPr lang="ru-RU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785926"/>
            <a:ext cx="6362721" cy="4584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М </a:t>
            </a:r>
            <a:r>
              <a:rPr lang="ru-RU" sz="2800" dirty="0" err="1" smtClean="0"/>
              <a:t>изг</a:t>
            </a:r>
            <a:r>
              <a:rPr lang="ru-RU" sz="2800" dirty="0" smtClean="0"/>
              <a:t>.  Опорный узел по проекту (шарнир) не соответствует узлу в модели (жесткий узел).</a:t>
            </a:r>
            <a:endParaRPr lang="ru-RU" sz="2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571612"/>
            <a:ext cx="4069320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857628"/>
            <a:ext cx="4150660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1285860"/>
            <a:ext cx="2228849" cy="2430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2" y="3143248"/>
            <a:ext cx="3071811" cy="3171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Момент в колонне равен нулю для условия объединения перемещений опорных узлов вдоль фермы. </a:t>
            </a:r>
            <a:br>
              <a:rPr lang="ru-RU" sz="2800" dirty="0" smtClean="0"/>
            </a:br>
            <a:r>
              <a:rPr lang="ru-RU" sz="2800" dirty="0" smtClean="0"/>
              <a:t>Узел колонна ферма шарнирный.</a:t>
            </a:r>
            <a:endParaRPr lang="ru-RU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857364"/>
            <a:ext cx="655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Овал 3"/>
          <p:cNvSpPr/>
          <p:nvPr/>
        </p:nvSpPr>
        <p:spPr>
          <a:xfrm>
            <a:off x="6357950" y="1857364"/>
            <a:ext cx="1571636" cy="1214446"/>
          </a:xfrm>
          <a:prstGeom prst="ellipse">
            <a:avLst/>
          </a:prstGeom>
          <a:solidFill>
            <a:srgbClr val="FFFF00">
              <a:alpha val="2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2571736" y="2000240"/>
            <a:ext cx="1357322" cy="1143008"/>
          </a:xfrm>
          <a:prstGeom prst="ellipse">
            <a:avLst/>
          </a:prstGeom>
          <a:solidFill>
            <a:srgbClr val="FFFF00">
              <a:alpha val="2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3573016"/>
            <a:ext cx="2488360" cy="2569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1714202"/>
          </a:xfrm>
        </p:spPr>
        <p:txBody>
          <a:bodyPr>
            <a:normAutofit fontScale="90000"/>
          </a:bodyPr>
          <a:lstStyle/>
          <a:p>
            <a:r>
              <a:rPr lang="ru-RU" sz="1800" dirty="0" smtClean="0"/>
              <a:t>Заменил твердое тело объединением перемещений. Для ферм вдоль хорошо. Поленился сделать объединение для каждой фермы в направлении поперек ферм и поплатился за это. Ошибка в том, что по Х (поперек ферм) нет объединения перемещений, а я их сделал не подумав.</a:t>
            </a:r>
            <a:br>
              <a:rPr lang="ru-RU" sz="1800" dirty="0" smtClean="0"/>
            </a:br>
            <a:r>
              <a:rPr lang="ru-RU" sz="1800" dirty="0" smtClean="0"/>
              <a:t>Вопрос  </a:t>
            </a:r>
            <a:r>
              <a:rPr lang="ru-RU" sz="1800" dirty="0" err="1" smtClean="0"/>
              <a:t>Криксунову</a:t>
            </a:r>
            <a:r>
              <a:rPr lang="ru-RU" sz="1800" dirty="0" smtClean="0"/>
              <a:t> Э.З.  Как красиво выполнить объединение перемещений для группы узлов по некоторому правилу? Не тыкать последовательно в объединяемые узлы.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916832"/>
            <a:ext cx="7572970" cy="4697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3861048"/>
            <a:ext cx="3456384" cy="268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/>
              <a:t>Деформация от температуры  для неправильного варианта объединения перемещений.  Стена спортзала. Бетон под влиянием температуры должен аккуратно сжаться.</a:t>
            </a:r>
            <a:endParaRPr lang="ru-RU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060848"/>
            <a:ext cx="7942659" cy="3249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М у. Усилия для неправильного  варианта объединения перемещений.  Стена спортзала.</a:t>
            </a:r>
            <a:endParaRPr lang="ru-RU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772816"/>
            <a:ext cx="8166050" cy="3583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Овал 3"/>
          <p:cNvSpPr/>
          <p:nvPr/>
        </p:nvSpPr>
        <p:spPr>
          <a:xfrm>
            <a:off x="928662" y="2357430"/>
            <a:ext cx="7572428" cy="714380"/>
          </a:xfrm>
          <a:prstGeom prst="ellipse">
            <a:avLst/>
          </a:prstGeom>
          <a:solidFill>
            <a:srgbClr val="FFFF00">
              <a:alpha val="1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Расчет на продавливание. </a:t>
            </a:r>
            <a:br>
              <a:rPr lang="ru-RU" sz="2800" dirty="0" smtClean="0"/>
            </a:br>
            <a:r>
              <a:rPr lang="ru-RU" sz="2800" dirty="0" smtClean="0"/>
              <a:t>СП 52-101-2003 (25.12.2003)</a:t>
            </a:r>
            <a:endParaRPr lang="ru-RU" sz="2800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44093" y="2000240"/>
            <a:ext cx="2799907" cy="3276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2643182"/>
            <a:ext cx="6429420" cy="2189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714348" y="5572140"/>
            <a:ext cx="5357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F-</a:t>
            </a:r>
            <a:r>
              <a:rPr lang="ru-RU" dirty="0" smtClean="0">
                <a:solidFill>
                  <a:srgbClr val="FF0000"/>
                </a:solidFill>
              </a:rPr>
              <a:t> сосредоточенная сила от внешней нагрузки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C0504D">
              <a:alpha val="0"/>
            </a:srgbClr>
          </a:solidFill>
        </p:spPr>
        <p:txBody>
          <a:bodyPr>
            <a:normAutofit fontScale="90000"/>
          </a:bodyPr>
          <a:lstStyle/>
          <a:p>
            <a:r>
              <a:rPr lang="ru-RU" sz="2800" dirty="0" smtClean="0"/>
              <a:t>Схема перемещений для правильного варианта объединения перемещений поперек ферм. </a:t>
            </a:r>
            <a:br>
              <a:rPr lang="ru-RU" sz="2800" dirty="0" smtClean="0"/>
            </a:br>
            <a:r>
              <a:rPr lang="ru-RU" sz="2800" dirty="0" smtClean="0"/>
              <a:t> Стена спортзала.</a:t>
            </a:r>
            <a:endParaRPr lang="ru-RU" sz="28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204864"/>
            <a:ext cx="8233370" cy="2918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err="1" smtClean="0"/>
              <a:t>Му</a:t>
            </a:r>
            <a:r>
              <a:rPr lang="ru-RU" sz="2800" dirty="0" smtClean="0"/>
              <a:t>. Усилия для правильного варианта объединения перемещений.  Стена спортзала.</a:t>
            </a:r>
            <a:endParaRPr lang="ru-RU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988840"/>
            <a:ext cx="8005368" cy="2947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Башня. Общий вид.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1714488"/>
            <a:ext cx="3708416" cy="4350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1785926"/>
            <a:ext cx="2776527" cy="4276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Учет работы усиленного основания под фундаментной плитой.</a:t>
            </a:r>
            <a:endParaRPr lang="ru-RU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74" y="1785926"/>
            <a:ext cx="2611316" cy="4205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 l="7317" r="5481"/>
          <a:stretch>
            <a:fillRect/>
          </a:stretch>
        </p:blipFill>
        <p:spPr bwMode="auto">
          <a:xfrm>
            <a:off x="1000100" y="3214686"/>
            <a:ext cx="5000660" cy="2808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Схема расположения существующих и проектируемых (зеленый) фундаментов.</a:t>
            </a:r>
            <a:endParaRPr lang="ru-RU" sz="28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1857364"/>
            <a:ext cx="6267467" cy="422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Взаимовлияние фундаментов.</a:t>
            </a:r>
            <a:endParaRPr lang="ru-RU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196752"/>
            <a:ext cx="4691906" cy="4124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259632" y="5517232"/>
            <a:ext cx="69127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Зеленый цвет – </a:t>
            </a:r>
            <a:r>
              <a:rPr lang="ru-RU" smtClean="0"/>
              <a:t>существующие  столбчатые фундаменты</a:t>
            </a:r>
            <a:r>
              <a:rPr lang="ru-RU" dirty="0" smtClean="0"/>
              <a:t>.</a:t>
            </a:r>
          </a:p>
          <a:p>
            <a:r>
              <a:rPr lang="ru-RU" dirty="0" smtClean="0"/>
              <a:t>Желтый цвет – новый план фундаментов башни. АхВ=18х18м.</a:t>
            </a:r>
          </a:p>
          <a:p>
            <a:r>
              <a:rPr lang="ru-RU" dirty="0" smtClean="0"/>
              <a:t>Белый цвет – новые столбчатые фундаменты.  </a:t>
            </a:r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Проект усиления грунтового основания.</a:t>
            </a:r>
            <a:br>
              <a:rPr lang="ru-RU" sz="2800" dirty="0" smtClean="0"/>
            </a:br>
            <a:r>
              <a:rPr lang="ru-RU" sz="2800" dirty="0" smtClean="0"/>
              <a:t>Вид в плане.</a:t>
            </a:r>
            <a:endParaRPr lang="ru-RU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16050" y="1704975"/>
            <a:ext cx="6311900" cy="344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/>
              <a:t>Разрез по существующим и проектируемым фундаментам. Желтым выделен проектируемый фундамент. Разрез.</a:t>
            </a:r>
            <a:endParaRPr lang="ru-RU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670050"/>
            <a:ext cx="7010400" cy="351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1785918" y="3071810"/>
            <a:ext cx="3286148" cy="1071570"/>
          </a:xfrm>
          <a:prstGeom prst="rect">
            <a:avLst/>
          </a:prstGeom>
          <a:solidFill>
            <a:srgbClr val="FFFF00">
              <a:alpha val="3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Характеристики уплотненного грунта . </a:t>
            </a:r>
            <a:br>
              <a:rPr lang="ru-RU" sz="2800" dirty="0" smtClean="0"/>
            </a:br>
            <a:r>
              <a:rPr lang="ru-RU" sz="2800" dirty="0" smtClean="0"/>
              <a:t>Для справки. 20Мпа=200кг/см2= В10-В15.</a:t>
            </a:r>
            <a:endParaRPr lang="ru-RU" sz="2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285860"/>
            <a:ext cx="5703902" cy="45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r="53255"/>
          <a:stretch>
            <a:fillRect/>
          </a:stretch>
        </p:blipFill>
        <p:spPr bwMode="auto">
          <a:xfrm>
            <a:off x="5572132" y="4071942"/>
            <a:ext cx="3214710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Инженерно геологические разрезы.</a:t>
            </a:r>
            <a:br>
              <a:rPr lang="ru-RU" sz="2800" dirty="0" smtClean="0"/>
            </a:br>
            <a:r>
              <a:rPr lang="ru-RU" sz="2800" dirty="0" smtClean="0"/>
              <a:t> </a:t>
            </a:r>
            <a:r>
              <a:rPr lang="ru-RU" sz="2800" dirty="0" err="1" smtClean="0"/>
              <a:t>Игэ</a:t>
            </a:r>
            <a:r>
              <a:rPr lang="ru-RU" sz="2800" dirty="0" smtClean="0"/>
              <a:t> 4 галечник. Ниже </a:t>
            </a:r>
            <a:r>
              <a:rPr lang="ru-RU" sz="2800" dirty="0" err="1" smtClean="0"/>
              <a:t>тугопластичные</a:t>
            </a:r>
            <a:r>
              <a:rPr lang="ru-RU" sz="2800" dirty="0" smtClean="0"/>
              <a:t> глины.</a:t>
            </a:r>
            <a:endParaRPr lang="ru-RU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785926"/>
            <a:ext cx="7669232" cy="424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8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>Методика расчета на продавливание</a:t>
            </a:r>
            <a:r>
              <a:rPr lang="ru-RU" dirty="0" smtClean="0"/>
              <a:t>. </a:t>
            </a:r>
            <a:r>
              <a:rPr lang="ru-RU" sz="3100" dirty="0" err="1" smtClean="0"/>
              <a:t>Залесов</a:t>
            </a:r>
            <a:r>
              <a:rPr lang="ru-RU" sz="3100" dirty="0" smtClean="0"/>
              <a:t> А.С.</a:t>
            </a:r>
            <a:br>
              <a:rPr lang="ru-RU" sz="3100" dirty="0" smtClean="0"/>
            </a:br>
            <a:r>
              <a:rPr lang="ru-RU" sz="3100" dirty="0" smtClean="0"/>
              <a:t>01.10.2002 годом ранее</a:t>
            </a:r>
            <a:endParaRPr lang="ru-RU" sz="31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484784"/>
            <a:ext cx="6626708" cy="512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Дополнительное к природному давление в уровне подошвы укрепленного грунта. </a:t>
            </a:r>
            <a:endParaRPr lang="ru-RU" sz="2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t="15933" b="1508"/>
          <a:stretch>
            <a:fillRect/>
          </a:stretch>
        </p:blipFill>
        <p:spPr bwMode="auto">
          <a:xfrm>
            <a:off x="1214414" y="1785926"/>
            <a:ext cx="6577699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Осадка в Кроссе</a:t>
            </a:r>
            <a:endParaRPr lang="ru-RU" sz="28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571612"/>
            <a:ext cx="6810375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Схема назначения номеров зданий.</a:t>
            </a:r>
            <a:endParaRPr lang="ru-RU" sz="28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785926"/>
            <a:ext cx="7058025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Осадка, по всеми любимой, программе Кросс.</a:t>
            </a:r>
            <a:endParaRPr lang="ru-RU" sz="28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1714488"/>
            <a:ext cx="5853103" cy="4608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Дополнительная осадка существующего фундамента с учетом проектируемого.</a:t>
            </a:r>
            <a:endParaRPr lang="ru-RU" sz="28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 l="14735" r="5697"/>
          <a:stretch>
            <a:fillRect/>
          </a:stretch>
        </p:blipFill>
        <p:spPr bwMode="auto">
          <a:xfrm>
            <a:off x="4429124" y="1857364"/>
            <a:ext cx="3857652" cy="3061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 l="8144"/>
          <a:stretch>
            <a:fillRect/>
          </a:stretch>
        </p:blipFill>
        <p:spPr bwMode="auto">
          <a:xfrm>
            <a:off x="500034" y="1785926"/>
            <a:ext cx="3657604" cy="3111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357290" y="5286388"/>
            <a:ext cx="6572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Дополнительная осадка по Кроссу 0.1мм. Маловато будет.</a:t>
            </a:r>
            <a:endParaRPr lang="ru-RU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74638"/>
            <a:ext cx="8258204" cy="11430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Предельные деформации.</a:t>
            </a:r>
            <a:endParaRPr lang="ru-RU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571612"/>
            <a:ext cx="7496175" cy="413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Расчетная схема и схема нагрузок для плоской задачи.</a:t>
            </a:r>
            <a:endParaRPr lang="ru-RU" sz="28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785926"/>
            <a:ext cx="6972324" cy="4610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Дополнительная осадка из решения плоской задачи.</a:t>
            </a:r>
            <a:endParaRPr lang="ru-RU" sz="28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643050"/>
            <a:ext cx="6153169" cy="486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Расчетная схема для </a:t>
            </a:r>
            <a:r>
              <a:rPr lang="ru-RU" sz="2800" dirty="0" err="1" smtClean="0"/>
              <a:t>Плаксис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556792"/>
            <a:ext cx="6581796" cy="4805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476672"/>
            <a:ext cx="2140283" cy="1040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Дополнительная осадка существующего фундамента по программе </a:t>
            </a:r>
            <a:r>
              <a:rPr lang="ru-RU" sz="2800" dirty="0" err="1" smtClean="0"/>
              <a:t>Плаксис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714488"/>
            <a:ext cx="6405582" cy="4264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Условия по продавливанию.</a:t>
            </a:r>
            <a:endParaRPr lang="ru-RU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285860"/>
            <a:ext cx="8005761" cy="5194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714348" y="3429000"/>
            <a:ext cx="7858180" cy="2928958"/>
          </a:xfrm>
          <a:prstGeom prst="rect">
            <a:avLst/>
          </a:prstGeom>
          <a:solidFill>
            <a:srgbClr val="FFFF00">
              <a:alpha val="1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Осадки для различных моделей грунтов. </a:t>
            </a:r>
            <a:br>
              <a:rPr lang="ru-RU" sz="2800" dirty="0" smtClean="0"/>
            </a:br>
            <a:r>
              <a:rPr lang="ru-RU" sz="2800" dirty="0" err="1" smtClean="0"/>
              <a:t>Скад</a:t>
            </a:r>
            <a:r>
              <a:rPr lang="ru-RU" sz="2800" dirty="0" smtClean="0"/>
              <a:t>. </a:t>
            </a:r>
            <a:r>
              <a:rPr lang="ru-RU" sz="2800" dirty="0" err="1" smtClean="0"/>
              <a:t>Плаксис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84784"/>
            <a:ext cx="7779659" cy="4379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Модели </a:t>
            </a:r>
            <a:r>
              <a:rPr lang="ru-RU" sz="2800" dirty="0" err="1" smtClean="0"/>
              <a:t>Скад</a:t>
            </a:r>
            <a:r>
              <a:rPr lang="ru-RU" sz="2800" dirty="0" smtClean="0"/>
              <a:t>, </a:t>
            </a:r>
            <a:r>
              <a:rPr lang="ru-RU" sz="2800" dirty="0" err="1" smtClean="0"/>
              <a:t>Плаксис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628800"/>
            <a:ext cx="3886206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429000"/>
            <a:ext cx="3957662" cy="2877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628800"/>
            <a:ext cx="6623050" cy="239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4005064"/>
            <a:ext cx="6531992" cy="166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5" y="476672"/>
            <a:ext cx="7632848" cy="563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Осадки по Пастернаку и Кроссу</a:t>
            </a:r>
            <a:endParaRPr lang="ru-RU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84784"/>
            <a:ext cx="4511630" cy="2591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3789040"/>
            <a:ext cx="4516735" cy="275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Осадки. </a:t>
            </a:r>
            <a:r>
              <a:rPr lang="ru-RU" sz="2800" dirty="0" err="1" smtClean="0"/>
              <a:t>Плаксис</a:t>
            </a:r>
            <a:r>
              <a:rPr lang="ru-RU" sz="2800" dirty="0" smtClean="0"/>
              <a:t>  по ЛДП и УПС.</a:t>
            </a:r>
            <a:endParaRPr lang="ru-RU" sz="28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84784"/>
            <a:ext cx="4608512" cy="2502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6805" y="3356992"/>
            <a:ext cx="4238111" cy="2573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643050"/>
            <a:ext cx="8229600" cy="2214578"/>
          </a:xfrm>
        </p:spPr>
        <p:txBody>
          <a:bodyPr>
            <a:normAutofit/>
          </a:bodyPr>
          <a:lstStyle/>
          <a:p>
            <a:r>
              <a:rPr lang="ru-RU" dirty="0" smtClean="0"/>
              <a:t>Благодарю за внимание.</a:t>
            </a:r>
            <a:br>
              <a:rPr lang="ru-RU" dirty="0" smtClean="0"/>
            </a:br>
            <a:r>
              <a:rPr lang="ru-RU" sz="3200" dirty="0" smtClean="0"/>
              <a:t>Куликов Виктор Васильевич.</a:t>
            </a:r>
            <a:br>
              <a:rPr lang="ru-RU" sz="3200" dirty="0" smtClean="0"/>
            </a:br>
            <a:r>
              <a:rPr lang="ru-RU" sz="3200" dirty="0" smtClean="0"/>
              <a:t>8-916-174-04-06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71538" y="218450"/>
            <a:ext cx="704376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endParaRPr lang="ru-RU" sz="4400" dirty="0">
              <a:solidFill>
                <a:prstClr val="black"/>
              </a:solidFill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Autofit/>
          </a:bodyPr>
          <a:lstStyle/>
          <a:p>
            <a:r>
              <a:rPr lang="ru-RU" sz="2000" dirty="0" smtClean="0"/>
              <a:t>Некоторые весьма полезные программы </a:t>
            </a:r>
            <a:br>
              <a:rPr lang="ru-RU" sz="2000" dirty="0" smtClean="0"/>
            </a:br>
            <a:r>
              <a:rPr lang="ru-RU" sz="2000" dirty="0" smtClean="0"/>
              <a:t>не входящие в </a:t>
            </a:r>
            <a:r>
              <a:rPr lang="en-US" sz="2000" dirty="0" smtClean="0"/>
              <a:t>SCAD Office</a:t>
            </a:r>
            <a:r>
              <a:rPr lang="ru-RU" sz="2000" dirty="0" smtClean="0"/>
              <a:t>.</a:t>
            </a:r>
            <a:br>
              <a:rPr lang="ru-RU" sz="2000" dirty="0" smtClean="0"/>
            </a:br>
            <a:r>
              <a:rPr lang="ru-RU" sz="2000" dirty="0" smtClean="0"/>
              <a:t>Исходные данные для расчета на продавливание.</a:t>
            </a:r>
            <a:endParaRPr lang="ru-RU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500174"/>
            <a:ext cx="7258070" cy="4901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2857488" y="3643314"/>
            <a:ext cx="4214842" cy="428628"/>
          </a:xfrm>
          <a:prstGeom prst="rect">
            <a:avLst/>
          </a:prstGeom>
          <a:solidFill>
            <a:srgbClr val="FFFF00">
              <a:alpha val="3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357290" y="1857364"/>
            <a:ext cx="6000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Соотношение продольных сил. Выше плиты/Ниже плиты?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0628" y="2786058"/>
            <a:ext cx="1428760" cy="214314"/>
          </a:xfrm>
          <a:prstGeom prst="rect">
            <a:avLst/>
          </a:prstGeom>
          <a:solidFill>
            <a:srgbClr val="FFFF00">
              <a:alpha val="2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68" y="2928934"/>
            <a:ext cx="1855083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1268760"/>
            <a:ext cx="6768752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Результат расчета на продавливание.</a:t>
            </a:r>
            <a:endParaRPr lang="ru-RU" sz="28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428736"/>
            <a:ext cx="7553325" cy="479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857224" y="4357694"/>
            <a:ext cx="7643866" cy="1928826"/>
          </a:xfrm>
          <a:prstGeom prst="rect">
            <a:avLst/>
          </a:prstGeom>
          <a:solidFill>
            <a:srgbClr val="FFFF00">
              <a:alpha val="1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500166" y="3143248"/>
            <a:ext cx="1928826" cy="214314"/>
          </a:xfrm>
          <a:prstGeom prst="rect">
            <a:avLst/>
          </a:prstGeom>
          <a:solidFill>
            <a:srgbClr val="FFFF00">
              <a:alpha val="2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Выводы по продавливанию.</a:t>
            </a:r>
            <a:endParaRPr lang="ru-RU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49375" y="2470150"/>
            <a:ext cx="644525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Контроль и минимальные величины К </a:t>
            </a:r>
            <a:r>
              <a:rPr lang="ru-RU" sz="2800" dirty="0" err="1" smtClean="0"/>
              <a:t>исп</a:t>
            </a:r>
            <a:r>
              <a:rPr lang="ru-RU" sz="2800" dirty="0" smtClean="0"/>
              <a:t> в «Арбате». Нагрузка 0 или близка к нулю.</a:t>
            </a:r>
            <a:endParaRPr lang="ru-RU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556793"/>
            <a:ext cx="4392488" cy="1725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051720" y="2564904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Контроль в « ПК </a:t>
            </a:r>
            <a:r>
              <a:rPr lang="ru-RU" dirty="0" err="1" smtClean="0"/>
              <a:t>Скад</a:t>
            </a:r>
            <a:r>
              <a:rPr lang="ru-RU" dirty="0" smtClean="0"/>
              <a:t>» в случае отсутствия нагрузок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b="47409"/>
          <a:stretch>
            <a:fillRect/>
          </a:stretch>
        </p:blipFill>
        <p:spPr bwMode="auto">
          <a:xfrm>
            <a:off x="1043608" y="3573016"/>
            <a:ext cx="6972300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Прямая со стрелкой 6"/>
          <p:cNvCxnSpPr/>
          <p:nvPr/>
        </p:nvCxnSpPr>
        <p:spPr>
          <a:xfrm>
            <a:off x="1643042" y="2071678"/>
            <a:ext cx="192882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267744" y="6021288"/>
            <a:ext cx="4464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При </a:t>
            </a:r>
            <a:r>
              <a:rPr lang="ru-RU" dirty="0" err="1" smtClean="0"/>
              <a:t>околонулевой</a:t>
            </a:r>
            <a:r>
              <a:rPr lang="ru-RU" dirty="0" smtClean="0"/>
              <a:t> нагрузке имеем </a:t>
            </a:r>
            <a:r>
              <a:rPr lang="ru-RU" dirty="0" err="1" smtClean="0"/>
              <a:t>околонулевой</a:t>
            </a:r>
            <a:r>
              <a:rPr lang="ru-RU" dirty="0" smtClean="0"/>
              <a:t> </a:t>
            </a:r>
            <a:r>
              <a:rPr lang="ru-RU" dirty="0" err="1" smtClean="0"/>
              <a:t>Кисп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Область значений </a:t>
            </a:r>
            <a:r>
              <a:rPr lang="ru-RU" sz="2800" dirty="0" err="1" smtClean="0"/>
              <a:t>Кисп</a:t>
            </a:r>
            <a:r>
              <a:rPr lang="ru-RU" sz="2800" dirty="0" smtClean="0"/>
              <a:t>. </a:t>
            </a:r>
            <a:br>
              <a:rPr lang="ru-RU" sz="2800" dirty="0" smtClean="0"/>
            </a:br>
            <a:r>
              <a:rPr lang="ru-RU" sz="2800" dirty="0" smtClean="0"/>
              <a:t>Из документации программы </a:t>
            </a:r>
            <a:r>
              <a:rPr lang="ru-RU" sz="2800" dirty="0" err="1" smtClean="0"/>
              <a:t>Скад</a:t>
            </a:r>
            <a:endParaRPr lang="ru-RU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571612"/>
            <a:ext cx="6972300" cy="450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1539</TotalTime>
  <Words>454</Words>
  <Application>Microsoft Office PowerPoint</Application>
  <PresentationFormat>Экран (4:3)</PresentationFormat>
  <Paragraphs>53</Paragraphs>
  <Slides>45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46" baseType="lpstr">
      <vt:lpstr>Тема Office</vt:lpstr>
      <vt:lpstr>Некоторые вопросы расчетного обоснования при проектировании сооружений. Москва 2017.04 Куликов В.В.</vt:lpstr>
      <vt:lpstr>Расчет на продавливание.  СП 52-101-2003 (25.12.2003)</vt:lpstr>
      <vt:lpstr>Методика расчета на продавливание. Залесов А.С. 01.10.2002 годом ранее</vt:lpstr>
      <vt:lpstr>Условия по продавливанию.</vt:lpstr>
      <vt:lpstr>Некоторые весьма полезные программы  не входящие в SCAD Office. Исходные данные для расчета на продавливание.</vt:lpstr>
      <vt:lpstr>Результат расчета на продавливание.</vt:lpstr>
      <vt:lpstr>Выводы по продавливанию.</vt:lpstr>
      <vt:lpstr>Контроль и минимальные величины К исп в «Арбате». Нагрузка 0 или близка к нулю.</vt:lpstr>
      <vt:lpstr>Область значений Кисп.  Из документации программы Скад</vt:lpstr>
      <vt:lpstr>Общие выводы по зданию. Обратить внимание на выводы прогр. обр.</vt:lpstr>
      <vt:lpstr>Школа 4эт+подвал.</vt:lpstr>
      <vt:lpstr>Отмечать так все сразу, в том числе и сочетания нагрузок. А потом вопрос, почему много арматуры?  </vt:lpstr>
      <vt:lpstr>Что это за зеленые точки? К.Э №100. Твердое тело. Моделирует узел ферма-колонна.</vt:lpstr>
      <vt:lpstr>Смотрим характеристики твердого тела. Все включено. К чему это приведет?</vt:lpstr>
      <vt:lpstr>М изг.  Опорный узел по проекту (шарнир) не соответствует узлу в модели (жесткий узел).</vt:lpstr>
      <vt:lpstr>Момент в колонне равен нулю для условия объединения перемещений опорных узлов вдоль фермы.  Узел колонна ферма шарнирный.</vt:lpstr>
      <vt:lpstr>Заменил твердое тело объединением перемещений. Для ферм вдоль хорошо. Поленился сделать объединение для каждой фермы в направлении поперек ферм и поплатился за это. Ошибка в том, что по Х (поперек ферм) нет объединения перемещений, а я их сделал не подумав. Вопрос  Криксунову Э.З.  Как красиво выполнить объединение перемещений для группы узлов по некоторому правилу? Не тыкать последовательно в объединяемые узлы. </vt:lpstr>
      <vt:lpstr>Деформация от температуры  для неправильного варианта объединения перемещений.  Стена спортзала. Бетон под влиянием температуры должен аккуратно сжаться.</vt:lpstr>
      <vt:lpstr>М у. Усилия для неправильного  варианта объединения перемещений.  Стена спортзала.</vt:lpstr>
      <vt:lpstr>Схема перемещений для правильного варианта объединения перемещений поперек ферм.   Стена спортзала.</vt:lpstr>
      <vt:lpstr>Му. Усилия для правильного варианта объединения перемещений.  Стена спортзала.</vt:lpstr>
      <vt:lpstr>Башня. Общий вид.</vt:lpstr>
      <vt:lpstr>Учет работы усиленного основания под фундаментной плитой.</vt:lpstr>
      <vt:lpstr>Схема расположения существующих и проектируемых (зеленый) фундаментов.</vt:lpstr>
      <vt:lpstr>Взаимовлияние фундаментов.</vt:lpstr>
      <vt:lpstr>Проект усиления грунтового основания. Вид в плане.</vt:lpstr>
      <vt:lpstr>Разрез по существующим и проектируемым фундаментам. Желтым выделен проектируемый фундамент. Разрез.</vt:lpstr>
      <vt:lpstr>Характеристики уплотненного грунта .  Для справки. 20Мпа=200кг/см2= В10-В15.</vt:lpstr>
      <vt:lpstr>Инженерно геологические разрезы.  Игэ 4 галечник. Ниже тугопластичные глины.</vt:lpstr>
      <vt:lpstr>Дополнительное к природному давление в уровне подошвы укрепленного грунта. </vt:lpstr>
      <vt:lpstr>Осадка в Кроссе</vt:lpstr>
      <vt:lpstr>Схема назначения номеров зданий.</vt:lpstr>
      <vt:lpstr>Осадка, по всеми любимой, программе Кросс.</vt:lpstr>
      <vt:lpstr>Дополнительная осадка существующего фундамента с учетом проектируемого.</vt:lpstr>
      <vt:lpstr>Предельные деформации.</vt:lpstr>
      <vt:lpstr>Расчетная схема и схема нагрузок для плоской задачи.</vt:lpstr>
      <vt:lpstr>Дополнительная осадка из решения плоской задачи.</vt:lpstr>
      <vt:lpstr>Расчетная схема для Плаксис.</vt:lpstr>
      <vt:lpstr>Дополнительная осадка существующего фундамента по программе Плаксис.</vt:lpstr>
      <vt:lpstr>Осадки для различных моделей грунтов.  Скад. Плаксис.</vt:lpstr>
      <vt:lpstr>Модели Скад, Плаксис.</vt:lpstr>
      <vt:lpstr>Слайд 42</vt:lpstr>
      <vt:lpstr>Осадки по Пастернаку и Кроссу</vt:lpstr>
      <vt:lpstr>Осадки. Плаксис  по ЛДП и УПС.</vt:lpstr>
      <vt:lpstr>Благодарю за внимание. Куликов Виктор Васильевич. 8-916-174-04-06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Некоторые вопросы расчетного обоснования.</dc:title>
  <dc:creator>User</dc:creator>
  <cp:lastModifiedBy>User</cp:lastModifiedBy>
  <cp:revision>114</cp:revision>
  <dcterms:created xsi:type="dcterms:W3CDTF">2017-01-01T11:39:35Z</dcterms:created>
  <dcterms:modified xsi:type="dcterms:W3CDTF">2017-04-18T04:45:23Z</dcterms:modified>
</cp:coreProperties>
</file>