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7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78" r:id="rId24"/>
    <p:sldId id="260" r:id="rId25"/>
  </p:sldIdLst>
  <p:sldSz cx="5761038" cy="4321175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B9B"/>
    <a:srgbClr val="861F41"/>
    <a:srgbClr val="D20F19"/>
    <a:srgbClr val="3F00A6"/>
    <a:srgbClr val="80BF44"/>
    <a:srgbClr val="5AB414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6" autoAdjust="0"/>
    <p:restoredTop sz="92791" autoAdjust="0"/>
  </p:normalViewPr>
  <p:slideViewPr>
    <p:cSldViewPr>
      <p:cViewPr varScale="1">
        <p:scale>
          <a:sx n="127" d="100"/>
          <a:sy n="127" d="100"/>
        </p:scale>
        <p:origin x="1579" y="91"/>
      </p:cViewPr>
      <p:guideLst>
        <p:guide orient="horz" pos="136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FD2BCA0-C8AA-4AF7-8B04-1DDE2FA09B42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BF0E6F2-DD3D-427F-94A3-764FA08E6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947AA4-BC6F-48CA-BF2F-F39874724473}" type="slidenum">
              <a:rPr lang="ru-RU" altLang="ru-RU" sz="1200"/>
              <a:pPr/>
              <a:t>9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00" y="1343025"/>
            <a:ext cx="4897438" cy="925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600" y="2447925"/>
            <a:ext cx="4033838" cy="1104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13575-E073-49DC-9417-A1F17653C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73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3B8B3-AA80-427F-B0ED-76E030B4DC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3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8300" y="173038"/>
            <a:ext cx="1295400" cy="3686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38" y="173038"/>
            <a:ext cx="3738562" cy="3686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EDCC3-5D4D-4FD4-A12C-DBADD167DA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1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03A4-24EA-41DE-852F-397307CB5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78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76538"/>
            <a:ext cx="4895850" cy="8588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613" y="1831975"/>
            <a:ext cx="4895850" cy="9445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B121-4DA2-4EB6-B474-F1CD8DB4C6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28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38" y="1008063"/>
            <a:ext cx="2516187" cy="28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5925" y="1008063"/>
            <a:ext cx="2517775" cy="28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0F2A-02C7-48FF-8A65-4B1B77923E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12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8" y="966788"/>
            <a:ext cx="2546350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7338" y="1370013"/>
            <a:ext cx="2546350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5763" y="966788"/>
            <a:ext cx="2547937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25763" y="1370013"/>
            <a:ext cx="2547937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210D2-7ECA-45DF-98E5-5D7DFA72E2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31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68ADE-1C97-4A66-ACA6-16FB91AC1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42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4B0C-FB7B-4DA0-ADAC-3B16A1F16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89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71450"/>
            <a:ext cx="1895475" cy="7334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663" y="171450"/>
            <a:ext cx="3221037" cy="368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338" y="904875"/>
            <a:ext cx="1895475" cy="295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DC62-7FA1-47A3-BA75-F2EBFAC3FE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23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3" y="3024188"/>
            <a:ext cx="3457575" cy="35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8713" y="385763"/>
            <a:ext cx="3457575" cy="259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8713" y="3381375"/>
            <a:ext cx="3457575" cy="50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D91B-FE5E-4995-A9DC-DE02FAFE09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90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73038"/>
            <a:ext cx="51863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008063"/>
            <a:ext cx="5186362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3933825"/>
            <a:ext cx="1344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defTabSz="576263" eaLnBrk="1" hangingPunct="1"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3933825"/>
            <a:ext cx="1824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algn="ctr" defTabSz="576263" eaLnBrk="1" hangingPunct="1"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3933825"/>
            <a:ext cx="1344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algn="r" defTabSz="576263" eaLnBrk="1" hangingPunct="1">
              <a:defRPr sz="900"/>
            </a:lvl1pPr>
          </a:lstStyle>
          <a:p>
            <a:pPr>
              <a:defRPr/>
            </a:pPr>
            <a:fld id="{F0360CA9-8C1C-44B9-8AD3-2B7A596327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15900" indent="-215900" algn="l" defTabSz="5762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180975" algn="l" defTabSz="576263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719138" indent="-142875" algn="l" defTabSz="576263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008063" indent="-144463" algn="l" defTabSz="57626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1295400" indent="-142875" algn="l" defTabSz="57626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5pPr>
      <a:lvl6pPr marL="17526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2098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6670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1242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2232025" y="3889375"/>
            <a:ext cx="1296988" cy="431800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chemeClr val="bg1"/>
                </a:solidFill>
              </a:rPr>
              <a:t>19 </a:t>
            </a:r>
            <a:r>
              <a:rPr lang="ru-RU" altLang="ru-RU" b="1" dirty="0">
                <a:solidFill>
                  <a:schemeClr val="bg1"/>
                </a:solidFill>
              </a:rPr>
              <a:t>апреля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051" name="Rectangle 12"/>
          <p:cNvSpPr>
            <a:spLocks noChangeArrowheads="1"/>
          </p:cNvSpPr>
          <p:nvPr/>
        </p:nvSpPr>
        <p:spPr bwMode="auto">
          <a:xfrm>
            <a:off x="0" y="1439863"/>
            <a:ext cx="5761038" cy="1425575"/>
          </a:xfrm>
          <a:prstGeom prst="rect">
            <a:avLst/>
          </a:prstGeom>
          <a:solidFill>
            <a:srgbClr val="084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278" tIns="34139" rIns="68278" bIns="34139" anchor="ctr" anchorCtr="1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Расчетное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обоснование конструктивных  решений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свайной крепи с применением возможностей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ПК SCAD и программы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ЗАПРОС</a:t>
            </a:r>
            <a:endParaRPr lang="ru-RU" altLang="ru-RU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2865438"/>
            <a:ext cx="5761038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Теплых Андрей Владимирович</a:t>
            </a:r>
            <a:r>
              <a:rPr lang="en-US" altLang="ru-RU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руководитель Самарского ЦТП </a:t>
            </a:r>
            <a:r>
              <a:rPr lang="en-US" altLang="ru-RU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SCAD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ru-RU" sz="1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Резяпкин </a:t>
            </a: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Владимир Викторович, ведущий спец. ГБУ МО </a:t>
            </a: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НИИПРОЕКТ</a:t>
            </a:r>
            <a:endParaRPr lang="en-US" altLang="ru-RU" sz="1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15" descr="http://science-persp.tpu.ru/Images/TGASU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4146"/>
          <a:stretch>
            <a:fillRect/>
          </a:stretch>
        </p:blipFill>
        <p:spPr bwMode="auto">
          <a:xfrm>
            <a:off x="360363" y="3714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82588"/>
            <a:ext cx="620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58838" y="415925"/>
            <a:ext cx="39084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СЕМИНАР </a:t>
            </a:r>
            <a:r>
              <a:rPr lang="en-US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/>
            </a:r>
            <a:br>
              <a:rPr lang="en-US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РАСЧЕТ И ПРОЕКТИРОВАНИЕ КОНСТРУКЦИЙ </a:t>
            </a:r>
            <a:b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В СРЕДЕ SCAD </a:t>
            </a:r>
            <a:r>
              <a:rPr lang="en-US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OFFICE</a:t>
            </a:r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 21</a:t>
            </a:r>
            <a:r>
              <a:rPr lang="en-US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/>
            </a:r>
            <a:br>
              <a:rPr lang="en-US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dirty="0">
                <a:solidFill>
                  <a:srgbClr val="084B9B"/>
                </a:solidFill>
                <a:latin typeface="Calibri" panose="020F0502020204030204" pitchFamily="34" charset="0"/>
              </a:rPr>
              <a:t>Москва, 18-19 апреля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00B7C07A-BE8A-4FD7-80D3-DD532662673F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10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3317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3319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Прямоугольник 12"/>
          <p:cNvSpPr/>
          <p:nvPr/>
        </p:nvSpPr>
        <p:spPr>
          <a:xfrm>
            <a:off x="384175" y="604838"/>
            <a:ext cx="5230813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84"/>
              </a:spcBef>
              <a:spcAft>
                <a:spcPts val="284"/>
              </a:spcAft>
              <a:defRPr/>
            </a:pPr>
            <a:r>
              <a:rPr lang="ru-RU" sz="1130" b="1" u="sng" dirty="0">
                <a:latin typeface="Calibri" panose="020F0502020204030204" pitchFamily="34" charset="0"/>
                <a:cs typeface="Calibri" panose="020F0502020204030204" pitchFamily="34" charset="0"/>
              </a:rPr>
              <a:t>Выводы по сравнению</a:t>
            </a:r>
            <a:endParaRPr lang="ru-RU" sz="113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017" indent="-135017">
              <a:spcBef>
                <a:spcPts val="284"/>
              </a:spcBef>
              <a:spcAft>
                <a:spcPts val="284"/>
              </a:spcAft>
              <a:buFont typeface="Arial" panose="020B0604020202020204" pitchFamily="34" charset="0"/>
              <a:buChar char="•"/>
              <a:defRPr/>
            </a:pPr>
            <a:r>
              <a:rPr lang="ru-RU" sz="803" dirty="0">
                <a:latin typeface="Calibri" panose="020F0502020204030204" pitchFamily="34" charset="0"/>
                <a:cs typeface="Calibri" panose="020F0502020204030204" pitchFamily="34" charset="0"/>
              </a:rPr>
              <a:t>Таблица сравнения показала, что при одинаковых условиях расчет по СНиП 2.02.03-85, реализованный в «Запрос», совпадает с расчетами </a:t>
            </a:r>
            <a:r>
              <a:rPr lang="en-US" sz="803" dirty="0">
                <a:latin typeface="Calibri" panose="020F0502020204030204" pitchFamily="34" charset="0"/>
                <a:cs typeface="Calibri" panose="020F0502020204030204" pitchFamily="34" charset="0"/>
              </a:rPr>
              <a:t>SCAD</a:t>
            </a:r>
            <a:r>
              <a:rPr lang="ru-RU" sz="803" dirty="0">
                <a:latin typeface="Calibri" panose="020F0502020204030204" pitchFamily="34" charset="0"/>
                <a:cs typeface="Calibri" panose="020F0502020204030204" pitchFamily="34" charset="0"/>
              </a:rPr>
              <a:t>, за исключением показателя давления на грунт: метод балка на упругом основании показал большие значения на 12%. </a:t>
            </a:r>
          </a:p>
          <a:p>
            <a:pPr marL="135017" indent="-135017">
              <a:spcBef>
                <a:spcPts val="284"/>
              </a:spcBef>
              <a:buFont typeface="Arial" panose="020B0604020202020204" pitchFamily="34" charset="0"/>
              <a:buChar char="•"/>
              <a:defRPr/>
            </a:pPr>
            <a:r>
              <a:rPr lang="ru-RU" sz="803" dirty="0">
                <a:latin typeface="Calibri" panose="020F0502020204030204" pitchFamily="34" charset="0"/>
                <a:cs typeface="Calibri" panose="020F0502020204030204" pitchFamily="34" charset="0"/>
              </a:rPr>
              <a:t>«Запрос» придерживается четкого значения условной ширины сваи </a:t>
            </a:r>
            <a:r>
              <a:rPr lang="en-US" sz="803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803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803" dirty="0">
                <a:latin typeface="Calibri" panose="020F0502020204030204" pitchFamily="34" charset="0"/>
                <a:cs typeface="Calibri" panose="020F0502020204030204" pitchFamily="34" charset="0"/>
              </a:rPr>
              <a:t> , определяемого по формулам СП, и расчетная ширина получается больше фактической ширины сваи. Однако очевидно, что для подпорных стенок из буронабивных свай условная ширина должна быть ограничена шагом свай. </a:t>
            </a:r>
          </a:p>
          <a:p>
            <a:pPr marL="135017" indent="-135017">
              <a:spcBef>
                <a:spcPts val="284"/>
              </a:spcBef>
              <a:buFont typeface="Arial" panose="020B0604020202020204" pitchFamily="34" charset="0"/>
              <a:buChar char="•"/>
              <a:defRPr/>
            </a:pPr>
            <a:r>
              <a:rPr lang="ru-RU" sz="803" dirty="0">
                <a:latin typeface="Calibri" panose="020F0502020204030204" pitchFamily="34" charset="0"/>
                <a:cs typeface="Calibri" panose="020F0502020204030204" pitchFamily="34" charset="0"/>
              </a:rPr>
              <a:t>Следовательно выполнять расчет свайной крепи в «Запрос» не представляется возможным, т.к. в нем реализованы иные задачи по расчету свай.</a:t>
            </a:r>
            <a:endParaRPr lang="ru-RU" sz="803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41975" y="2051050"/>
                <a:ext cx="5246855" cy="1872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84"/>
                  </a:spcBef>
                  <a:spcAft>
                    <a:spcPts val="284"/>
                  </a:spcAft>
                  <a:defRPr/>
                </a:pPr>
                <a:r>
                  <a:rPr lang="ru-RU" sz="1130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Уточнения по расчету</a:t>
                </a:r>
                <a:endParaRPr lang="ru-RU" sz="113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71450" indent="-1714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 «</a:t>
                </a:r>
                <a:r>
                  <a:rPr lang="ru-RU" sz="8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Методическим рекомендациям по проектированию свайной крепи котлованов метрополитенов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» </a:t>
                </a: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 «</a:t>
                </a:r>
                <a:r>
                  <a:rPr lang="ru-RU" sz="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Методическим рекомендациям </a:t>
                </a:r>
                <a:r>
                  <a:rPr lang="ru-RU" sz="8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 проектированию и расчету подпорных стен из буронабивных свай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» (п. 4.2) условная ширина </a:t>
                </a:r>
                <a:r>
                  <a:rPr lang="en-US" sz="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8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равняется шагу свай.</a:t>
                </a:r>
              </a:p>
              <a:p>
                <a:pPr marL="135017" indent="-135017">
                  <a:spcBef>
                    <a:spcPts val="284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Учтем требование В.5 СП 24.13330.2011 и п. 11 СНиП 2.02.03:  при статическом расчете свай в составе куста следует учитывать их взаимодействие. В расчет вводится понижающий коэффициент </a:t>
                </a:r>
                <a:r>
                  <a:rPr lang="el-GR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algn="ctr">
                  <a:spcBef>
                    <a:spcPts val="284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nary>
                      <m:naryPr>
                        <m:chr m:val="∏"/>
                        <m:supHide m:val="on"/>
                        <m:ctrlPr>
                          <a:rPr lang="en-US" sz="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ij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1.17+0.36</m:t>
                                </m:r>
                                <m:f>
                                  <m:fPr>
                                    <m:ctrlPr>
                                      <a:rPr lang="en-US" sz="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j</m:t>
                                        </m:r>
                                      </m:sub>
                                    </m:sSub>
                                    <m:r>
                                      <a:rPr lang="en-US" sz="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ij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−0.15</m:t>
                                </m:r>
                                <m:sSup>
                                  <m:sSupPr>
                                    <m:ctrlPr>
                                      <a:rPr lang="en-US" sz="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8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x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8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8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x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8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i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8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r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8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ij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=0.22</a:t>
                </a:r>
                <a:endParaRPr lang="ru-RU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35017" indent="-135017">
                  <a:spcBef>
                    <a:spcPts val="284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Для сравнения с расчетами, выполненными </a:t>
                </a: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SCAD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был произведен ручной расчет по методике СНиП 2.02.03-85, выполненный в </a:t>
                </a:r>
                <a:r>
                  <a:rPr lang="en-US" sz="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SMath</a:t>
                </a: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Studio</a:t>
                </a:r>
                <a:endParaRPr lang="ru-RU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35017" indent="-135017">
                  <a:spcBef>
                    <a:spcPts val="284"/>
                  </a:spcBef>
                  <a:buFont typeface="Arial" panose="020B0604020202020204" pitchFamily="34" charset="0"/>
                  <a:buChar char="•"/>
                  <a:defRPr/>
                </a:pPr>
                <a:endParaRPr lang="ru-RU" sz="803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75" y="2051050"/>
                <a:ext cx="5246855" cy="1872372"/>
              </a:xfrm>
              <a:prstGeom prst="rect">
                <a:avLst/>
              </a:prstGeom>
              <a:blipFill>
                <a:blip r:embed="rId3"/>
                <a:stretch>
                  <a:fillRect t="-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9606" y="69355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ВЫВОДЫ ПО СРАВНЕНИЮ</a:t>
            </a:r>
            <a:b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УТОЧНЕНИЯ ПО РАСЧЕТУ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НАЗНАЧЕНИЕ КОЭФФИЦИЕНТА ПОСТЕЛИ ДЛЯ СВАИ В СОСТАВЕ ПОДПОРНОЙ СТЕНЫ С УЧЕТОМ ИХ ВЗАИМОДЕЙСТВИЯ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91D02BA-4C91-4935-9AB7-A2249137C93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11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4341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4343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395288" y="534988"/>
            <a:ext cx="4992687" cy="315912"/>
          </a:xfrm>
          <a:prstGeom prst="rect">
            <a:avLst/>
          </a:prstGeom>
          <a:effectLst/>
        </p:spPr>
        <p:txBody>
          <a:bodyPr lIns="43208" tIns="21604" rIns="43208" bIns="21604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13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648492"/>
              </p:ext>
            </p:extLst>
          </p:nvPr>
        </p:nvGraphicFramePr>
        <p:xfrm>
          <a:off x="1947693" y="923472"/>
          <a:ext cx="2186158" cy="29076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752">
                  <a:extLst>
                    <a:ext uri="{9D8B030D-6E8A-4147-A177-3AD203B41FA5}">
                      <a16:colId xmlns:a16="http://schemas.microsoft.com/office/drawing/2014/main" val="2702161152"/>
                    </a:ext>
                  </a:extLst>
                </a:gridCol>
                <a:gridCol w="410103">
                  <a:extLst>
                    <a:ext uri="{9D8B030D-6E8A-4147-A177-3AD203B41FA5}">
                      <a16:colId xmlns:a16="http://schemas.microsoft.com/office/drawing/2014/main" val="4075703101"/>
                    </a:ext>
                  </a:extLst>
                </a:gridCol>
                <a:gridCol w="446752">
                  <a:extLst>
                    <a:ext uri="{9D8B030D-6E8A-4147-A177-3AD203B41FA5}">
                      <a16:colId xmlns:a16="http://schemas.microsoft.com/office/drawing/2014/main" val="1680319981"/>
                    </a:ext>
                  </a:extLst>
                </a:gridCol>
                <a:gridCol w="446752">
                  <a:extLst>
                    <a:ext uri="{9D8B030D-6E8A-4147-A177-3AD203B41FA5}">
                      <a16:colId xmlns:a16="http://schemas.microsoft.com/office/drawing/2014/main" val="1081217744"/>
                    </a:ext>
                  </a:extLst>
                </a:gridCol>
                <a:gridCol w="435799">
                  <a:extLst>
                    <a:ext uri="{9D8B030D-6E8A-4147-A177-3AD203B41FA5}">
                      <a16:colId xmlns:a16="http://schemas.microsoft.com/office/drawing/2014/main" val="2758881659"/>
                    </a:ext>
                  </a:extLst>
                </a:gridCol>
              </a:tblGrid>
              <a:tr h="301177">
                <a:tc>
                  <a:txBody>
                    <a:bodyPr/>
                    <a:lstStyle/>
                    <a:p>
                      <a:pPr algn="ctr"/>
                      <a:r>
                        <a:rPr lang="el-G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кН/м</a:t>
                      </a:r>
                      <a:r>
                        <a:rPr lang="ru-RU" sz="8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z,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кН/м</a:t>
                      </a:r>
                      <a:r>
                        <a:rPr lang="ru-RU" sz="8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91139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12944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777421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521813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1.75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986794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2.28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360738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2.79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791063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3.29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193704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3.79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885054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4.31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59189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4.81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678452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5.32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562099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5.83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849231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6.33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66846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6.83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91255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7.34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413223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209545"/>
                  </a:ext>
                </a:extLst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1607175" y="1663701"/>
            <a:ext cx="212725" cy="38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2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8621" y="1635952"/>
                <a:ext cx="772712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𝐾𝑧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21" y="1635952"/>
                <a:ext cx="772712" cy="439672"/>
              </a:xfrm>
              <a:prstGeom prst="rect">
                <a:avLst/>
              </a:prstGeom>
              <a:blipFill>
                <a:blip r:embed="rId3"/>
                <a:stretch>
                  <a:fillRect l="-4724" r="-3150" b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 txBox="1">
            <a:spLocks/>
          </p:cNvSpPr>
          <p:nvPr/>
        </p:nvSpPr>
        <p:spPr>
          <a:xfrm>
            <a:off x="531758" y="2232595"/>
            <a:ext cx="1339780" cy="314348"/>
          </a:xfrm>
          <a:prstGeom prst="rect">
            <a:avLst/>
          </a:prstGeom>
          <a:effectLst/>
        </p:spPr>
        <p:txBody>
          <a:bodyPr lIns="43208" tIns="21604" rIns="43208" bIns="21604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l-GR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800" cap="none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=1 </a:t>
            </a:r>
            <a:r>
              <a:rPr lang="ru-RU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для многорядного расположения свай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886" y="582613"/>
            <a:ext cx="314325" cy="3138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r="21148"/>
          <a:stretch/>
        </p:blipFill>
        <p:spPr>
          <a:xfrm>
            <a:off x="4164690" y="1416547"/>
            <a:ext cx="1277546" cy="224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65" y="2072797"/>
            <a:ext cx="2877948" cy="1704197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248472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ПРОВЕРКА УСТОЙЧИВОСТИ ГРУНТА В SMath И УСИЛИЯ В SCAD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0BA8F1D-7428-41BF-980A-17B940565386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12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5365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5367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2" name="Прямоугольник 12"/>
          <p:cNvSpPr>
            <a:spLocks noChangeArrowheads="1"/>
          </p:cNvSpPr>
          <p:nvPr/>
        </p:nvSpPr>
        <p:spPr bwMode="auto">
          <a:xfrm>
            <a:off x="2910460" y="628399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Перемещение</a:t>
            </a:r>
          </a:p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сваи по х, мм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12750" y="531813"/>
            <a:ext cx="40322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>
            <a:normAutofit/>
          </a:bodyPr>
          <a:lstStyle>
            <a:lvl1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endParaRPr lang="ru-RU" sz="1130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74" name="Прямоугольник 14"/>
          <p:cNvSpPr>
            <a:spLocks noChangeArrowheads="1"/>
          </p:cNvSpPr>
          <p:nvPr/>
        </p:nvSpPr>
        <p:spPr bwMode="auto">
          <a:xfrm>
            <a:off x="3621660" y="634749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Отпор грунта</a:t>
            </a:r>
          </a:p>
          <a:p>
            <a:pPr algn="ctr"/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ru-RU" sz="800" baseline="-2500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кН/м</a:t>
            </a:r>
          </a:p>
        </p:txBody>
      </p:sp>
      <p:sp>
        <p:nvSpPr>
          <p:cNvPr id="15375" name="Прямоугольник 15"/>
          <p:cNvSpPr>
            <a:spLocks noChangeArrowheads="1"/>
          </p:cNvSpPr>
          <p:nvPr/>
        </p:nvSpPr>
        <p:spPr bwMode="auto">
          <a:xfrm>
            <a:off x="4259835" y="634749"/>
            <a:ext cx="71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Моменты М</a:t>
            </a:r>
            <a:r>
              <a:rPr lang="en-US" altLang="ru-RU" sz="800" baseline="-2500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кН*м</a:t>
            </a:r>
          </a:p>
        </p:txBody>
      </p:sp>
      <p:sp>
        <p:nvSpPr>
          <p:cNvPr id="15376" name="Прямоугольник 16"/>
          <p:cNvSpPr>
            <a:spLocks noChangeArrowheads="1"/>
          </p:cNvSpPr>
          <p:nvPr/>
        </p:nvSpPr>
        <p:spPr bwMode="auto">
          <a:xfrm>
            <a:off x="4877373" y="634749"/>
            <a:ext cx="796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Поперечная сила 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ru-RU" sz="800" baseline="-2500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кН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5388" y="1398635"/>
                <a:ext cx="2879725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sub>
                    </m:sSub>
                  </m:oMath>
                </a14:m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=8,1*0,4606=3,73&gt;2,5, согласно п. В.7, проверку устойчивости грунта необходимо выполнить на</a:t>
                </a:r>
              </a:p>
              <a:p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глубине </a:t>
                </a: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z=0,85/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sub>
                    </m:sSub>
                  </m:oMath>
                </a14:m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=0,85/0,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3698</a:t>
                </a: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ru-RU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845</a:t>
                </a: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8" y="1398635"/>
                <a:ext cx="2879725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810" y="952645"/>
            <a:ext cx="476913" cy="2647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212" y="971233"/>
            <a:ext cx="371758" cy="2629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2762" y="972885"/>
            <a:ext cx="513905" cy="2627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4679" y="947061"/>
            <a:ext cx="426347" cy="2653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682" y="797468"/>
            <a:ext cx="2427853" cy="499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6895" y="1803008"/>
            <a:ext cx="1039539" cy="5670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РЕЗУЛЬТАТЫ РАСЧЕТА ПО СНИП 2.02.03-85 В SMATH STUDIO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3D51FE24-C0D8-4201-9640-B74B724284AE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13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6389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6391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485775" y="517525"/>
            <a:ext cx="4032250" cy="330200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130" b="1" u="sng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26" y="1511300"/>
            <a:ext cx="2480555" cy="16990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24" y="1507655"/>
            <a:ext cx="2829034" cy="724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950298"/>
            <a:ext cx="3618880" cy="5000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СРАВНЕНИЕ РАСЧЕТА ПО СНИП 2.02.03-85 И SCAD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5BE381EB-416F-47B9-BF4B-DEDF879EF7C2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14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7413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7415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395288" y="525463"/>
            <a:ext cx="4032250" cy="331787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13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12817"/>
              </p:ext>
            </p:extLst>
          </p:nvPr>
        </p:nvGraphicFramePr>
        <p:xfrm>
          <a:off x="558006" y="877887"/>
          <a:ext cx="4878387" cy="250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8607">
                  <a:extLst>
                    <a:ext uri="{9D8B030D-6E8A-4147-A177-3AD203B41FA5}">
                      <a16:colId xmlns:a16="http://schemas.microsoft.com/office/drawing/2014/main" val="2809065312"/>
                    </a:ext>
                  </a:extLst>
                </a:gridCol>
                <a:gridCol w="846381">
                  <a:extLst>
                    <a:ext uri="{9D8B030D-6E8A-4147-A177-3AD203B41FA5}">
                      <a16:colId xmlns:a16="http://schemas.microsoft.com/office/drawing/2014/main" val="1878318947"/>
                    </a:ext>
                  </a:extLst>
                </a:gridCol>
                <a:gridCol w="788918">
                  <a:extLst>
                    <a:ext uri="{9D8B030D-6E8A-4147-A177-3AD203B41FA5}">
                      <a16:colId xmlns:a16="http://schemas.microsoft.com/office/drawing/2014/main" val="3603996471"/>
                    </a:ext>
                  </a:extLst>
                </a:gridCol>
                <a:gridCol w="884481">
                  <a:extLst>
                    <a:ext uri="{9D8B030D-6E8A-4147-A177-3AD203B41FA5}">
                      <a16:colId xmlns:a16="http://schemas.microsoft.com/office/drawing/2014/main" val="1206092246"/>
                    </a:ext>
                  </a:extLst>
                </a:gridCol>
              </a:tblGrid>
              <a:tr h="1804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СНиП 2.02.03-85</a:t>
                      </a: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SCAD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Одиночная свая  </a:t>
                      </a: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748037"/>
                  </a:ext>
                </a:extLst>
              </a:tr>
              <a:tr h="180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Знач.</a:t>
                      </a: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от СНиП</a:t>
                      </a: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754086"/>
                  </a:ext>
                </a:extLst>
              </a:tr>
              <a:tr h="303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Максимальное расчетное давление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ϭ</a:t>
                      </a:r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на грунт по контакту с боковой поверхностью сваи, кН/м</a:t>
                      </a:r>
                      <a:r>
                        <a:rPr lang="ru-RU" sz="800" b="0" i="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064047"/>
                  </a:ext>
                </a:extLst>
              </a:tr>
              <a:tr h="301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Минимальный расчетный изгибающий момент Mz в сечении сваи (глубина 8.1 м), кН*м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478017"/>
                  </a:ext>
                </a:extLst>
              </a:tr>
              <a:tr h="301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Максимальный расчетный изгибающий момент Mz в сечении сваи (глубина 2.7 м), кН*м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863338"/>
                  </a:ext>
                </a:extLst>
              </a:tr>
              <a:tr h="303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Минимальная расчетная поперечная сила Qz в сечении сваи (глубина 5.95 м),  кН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09405"/>
                  </a:ext>
                </a:extLst>
              </a:tr>
              <a:tr h="326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Максимальная расчетная поперечная сила Qz в сечении сваи (глубина 0 м),  кН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589000"/>
                  </a:ext>
                </a:extLst>
              </a:tr>
              <a:tr h="177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Расчетная продольная сила в сечении сваи, кН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080133"/>
                  </a:ext>
                </a:extLst>
              </a:tr>
              <a:tr h="431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Расчетное значение горизонтального перемещения сваи в уровне поверхности грунта (на расстоянии 1.288 м от земли), 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2" marR="21602" marT="21610" marB="21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966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007" y="1135808"/>
            <a:ext cx="720808" cy="2189625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09450" y="69850"/>
            <a:ext cx="44071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УЧЕТ ПРОСТРАНСТВЕННОЙ РАБОТЫ СВАЙНОЙ КРЕПИ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66BC570-641E-4534-9909-5CAFBEBDBD7F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15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8437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8439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442913" y="546100"/>
            <a:ext cx="4032250" cy="331788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130" b="1" u="sng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1" name="Прямоугольник 8"/>
          <p:cNvSpPr>
            <a:spLocks noChangeArrowheads="1"/>
          </p:cNvSpPr>
          <p:nvPr/>
        </p:nvSpPr>
        <p:spPr bwMode="auto">
          <a:xfrm>
            <a:off x="434376" y="601654"/>
            <a:ext cx="50829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000">
                <a:latin typeface="Calibri" panose="020F0502020204030204" pitchFamily="34" charset="0"/>
                <a:cs typeface="Calibri" panose="020F0502020204030204" pitchFamily="34" charset="0"/>
              </a:rPr>
              <a:t>Вводим в схему все сваи закрепленные ростверком. Действующая нагрузка на промежуточные сваи уменьшена, т.к. они находятся между столбчатыми фундаментами.</a:t>
            </a:r>
          </a:p>
        </p:txBody>
      </p:sp>
      <p:pic>
        <p:nvPicPr>
          <p:cNvPr id="18442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79" y="1557247"/>
            <a:ext cx="6508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73" y="1314894"/>
            <a:ext cx="6699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17745" y="3397519"/>
            <a:ext cx="1204913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Calibri" panose="020F0502020204030204" pitchFamily="34" charset="0"/>
                <a:cs typeface="Calibri" panose="020F0502020204030204" pitchFamily="34" charset="0"/>
              </a:rPr>
              <a:t>Давление от грунта</a:t>
            </a:r>
          </a:p>
        </p:txBody>
      </p:sp>
      <p:pic>
        <p:nvPicPr>
          <p:cNvPr id="18446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5" y="1405859"/>
            <a:ext cx="5683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96505" y="3407365"/>
            <a:ext cx="10795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Calibri" panose="020F0502020204030204" pitchFamily="34" charset="0"/>
                <a:cs typeface="Calibri" panose="020F0502020204030204" pitchFamily="34" charset="0"/>
              </a:rPr>
              <a:t>Вес свай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50591" y="3396960"/>
            <a:ext cx="108108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Calibri" panose="020F0502020204030204" pitchFamily="34" charset="0"/>
                <a:cs typeface="Calibri" panose="020F0502020204030204" pitchFamily="34" charset="0"/>
              </a:rPr>
              <a:t>Вес ростверка,</a:t>
            </a:r>
          </a:p>
          <a:p>
            <a:pPr algn="ctr">
              <a:defRPr/>
            </a:pPr>
            <a:r>
              <a:rPr lang="ru-RU" sz="600" dirty="0">
                <a:latin typeface="Calibri" panose="020F0502020204030204" pitchFamily="34" charset="0"/>
                <a:cs typeface="Calibri" panose="020F0502020204030204" pitchFamily="34" charset="0"/>
              </a:rPr>
              <a:t>кН </a:t>
            </a:r>
          </a:p>
          <a:p>
            <a:pPr algn="ctr">
              <a:defRPr/>
            </a:pPr>
            <a:endParaRPr lang="ru-RU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r="21148"/>
          <a:stretch/>
        </p:blipFill>
        <p:spPr>
          <a:xfrm>
            <a:off x="432254" y="1612913"/>
            <a:ext cx="777196" cy="13662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402" y="2628219"/>
            <a:ext cx="575930" cy="1154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0893" y="1329532"/>
            <a:ext cx="342614" cy="126213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26910" y="1138652"/>
            <a:ext cx="1204913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dirty="0">
                <a:latin typeface="Calibri" panose="020F0502020204030204" pitchFamily="34" charset="0"/>
                <a:cs typeface="Calibri" panose="020F0502020204030204" pitchFamily="34" charset="0"/>
              </a:rPr>
              <a:t>Давление от грунта, кН/м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1890" y="1180219"/>
            <a:ext cx="273860" cy="27420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3784601" y="2952675"/>
            <a:ext cx="392062" cy="7200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76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784601" y="2088579"/>
            <a:ext cx="392062" cy="857986"/>
          </a:xfrm>
          <a:prstGeom prst="rect">
            <a:avLst/>
          </a:prstGeom>
          <a:noFill/>
          <a:ln w="19050" cap="flat" cmpd="sng" algn="ctr">
            <a:solidFill>
              <a:srgbClr val="084B9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76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784601" y="1361210"/>
            <a:ext cx="392062" cy="7200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76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784601" y="1152473"/>
            <a:ext cx="392062" cy="207993"/>
          </a:xfrm>
          <a:prstGeom prst="rect">
            <a:avLst/>
          </a:prstGeom>
          <a:noFill/>
          <a:ln w="19050" cap="flat" cmpd="sng" algn="ctr">
            <a:solidFill>
              <a:srgbClr val="084B9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76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784601" y="3679067"/>
            <a:ext cx="392062" cy="207993"/>
          </a:xfrm>
          <a:prstGeom prst="rect">
            <a:avLst/>
          </a:prstGeom>
          <a:noFill/>
          <a:ln w="19050" cap="flat" cmpd="sng" algn="ctr">
            <a:solidFill>
              <a:srgbClr val="084B9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76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>
            <a:stCxn id="26" idx="3"/>
          </p:cNvCxnSpPr>
          <p:nvPr/>
        </p:nvCxnSpPr>
        <p:spPr bwMode="auto">
          <a:xfrm>
            <a:off x="4176663" y="1721250"/>
            <a:ext cx="936104" cy="13034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>
            <a:stCxn id="6" idx="3"/>
          </p:cNvCxnSpPr>
          <p:nvPr/>
        </p:nvCxnSpPr>
        <p:spPr bwMode="auto">
          <a:xfrm flipV="1">
            <a:off x="4176663" y="3024195"/>
            <a:ext cx="955143" cy="288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>
            <a:stCxn id="25" idx="3"/>
          </p:cNvCxnSpPr>
          <p:nvPr/>
        </p:nvCxnSpPr>
        <p:spPr bwMode="auto">
          <a:xfrm flipV="1">
            <a:off x="4176663" y="1837210"/>
            <a:ext cx="955143" cy="680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4B9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>
            <a:stCxn id="27" idx="3"/>
          </p:cNvCxnSpPr>
          <p:nvPr/>
        </p:nvCxnSpPr>
        <p:spPr bwMode="auto">
          <a:xfrm>
            <a:off x="4176663" y="1256470"/>
            <a:ext cx="955143" cy="578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4B9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37"/>
          <p:cNvCxnSpPr>
            <a:stCxn id="28" idx="3"/>
          </p:cNvCxnSpPr>
          <p:nvPr/>
        </p:nvCxnSpPr>
        <p:spPr bwMode="auto">
          <a:xfrm flipV="1">
            <a:off x="4176663" y="1863239"/>
            <a:ext cx="955143" cy="1919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4B9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РЕЗУЛЬТАТЫ </a:t>
            </a:r>
            <a:r>
              <a:rPr lang="de-DE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SCAD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2962E3A-A400-46E7-B109-6751D4BA14D3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16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9461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9463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3700" y="527050"/>
            <a:ext cx="40338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>
            <a:normAutofit/>
          </a:bodyPr>
          <a:lstStyle>
            <a:lvl1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endParaRPr lang="ru-RU" sz="1229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69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3" y="987425"/>
            <a:ext cx="8731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Прямоугольник 13"/>
          <p:cNvSpPr>
            <a:spLocks noChangeArrowheads="1"/>
          </p:cNvSpPr>
          <p:nvPr/>
        </p:nvSpPr>
        <p:spPr bwMode="auto">
          <a:xfrm>
            <a:off x="1860108" y="687387"/>
            <a:ext cx="939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Перемещение</a:t>
            </a:r>
          </a:p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сваи по х, мм</a:t>
            </a:r>
          </a:p>
        </p:txBody>
      </p:sp>
      <p:sp>
        <p:nvSpPr>
          <p:cNvPr id="19471" name="Прямоугольник 14"/>
          <p:cNvSpPr>
            <a:spLocks noChangeArrowheads="1"/>
          </p:cNvSpPr>
          <p:nvPr/>
        </p:nvSpPr>
        <p:spPr bwMode="auto">
          <a:xfrm>
            <a:off x="502796" y="779462"/>
            <a:ext cx="939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Общая схема</a:t>
            </a:r>
          </a:p>
        </p:txBody>
      </p:sp>
      <p:sp>
        <p:nvSpPr>
          <p:cNvPr id="19472" name="Прямоугольник 15"/>
          <p:cNvSpPr>
            <a:spLocks noChangeArrowheads="1"/>
          </p:cNvSpPr>
          <p:nvPr/>
        </p:nvSpPr>
        <p:spPr bwMode="auto">
          <a:xfrm>
            <a:off x="2745933" y="687387"/>
            <a:ext cx="939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Отпор грунта</a:t>
            </a:r>
          </a:p>
          <a:p>
            <a:pPr algn="ctr"/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ru-RU" sz="800" baseline="-2500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кН/м</a:t>
            </a:r>
          </a:p>
        </p:txBody>
      </p:sp>
      <p:sp>
        <p:nvSpPr>
          <p:cNvPr id="19473" name="Прямоугольник 16"/>
          <p:cNvSpPr>
            <a:spLocks noChangeArrowheads="1"/>
          </p:cNvSpPr>
          <p:nvPr/>
        </p:nvSpPr>
        <p:spPr bwMode="auto">
          <a:xfrm>
            <a:off x="3730183" y="687387"/>
            <a:ext cx="795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Моменты М</a:t>
            </a:r>
            <a:r>
              <a:rPr lang="en-US" altLang="ru-RU" sz="800" baseline="-2500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кН*м</a:t>
            </a:r>
          </a:p>
        </p:txBody>
      </p:sp>
      <p:sp>
        <p:nvSpPr>
          <p:cNvPr id="19474" name="Прямоугольник 17"/>
          <p:cNvSpPr>
            <a:spLocks noChangeArrowheads="1"/>
          </p:cNvSpPr>
          <p:nvPr/>
        </p:nvSpPr>
        <p:spPr bwMode="auto">
          <a:xfrm>
            <a:off x="4550921" y="687387"/>
            <a:ext cx="796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Поперечная сила 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ru-RU" sz="800" baseline="-2500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кН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390" y="1016100"/>
            <a:ext cx="551156" cy="29143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724" y="1031435"/>
            <a:ext cx="568145" cy="2813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748" y="1036512"/>
            <a:ext cx="364755" cy="2865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382" y="1036512"/>
            <a:ext cx="411030" cy="28150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СРАВНЕНИЕ РЕЗУЛЬТАТОВ РАСЧЕТА В SCAD ОДИНОЧНОЙ СВАИ И СВАИ В СОСТАВЕ РОСТВЕРКА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AF01E05-909A-4A36-BF1A-D214593BBA40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17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20485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0487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09575" y="525463"/>
            <a:ext cx="5207000" cy="330200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229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19249"/>
              </p:ext>
            </p:extLst>
          </p:nvPr>
        </p:nvGraphicFramePr>
        <p:xfrm>
          <a:off x="444500" y="706438"/>
          <a:ext cx="5267325" cy="2702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9676">
                  <a:extLst>
                    <a:ext uri="{9D8B030D-6E8A-4147-A177-3AD203B41FA5}">
                      <a16:colId xmlns:a16="http://schemas.microsoft.com/office/drawing/2014/main" val="3429444999"/>
                    </a:ext>
                  </a:extLst>
                </a:gridCol>
                <a:gridCol w="553802">
                  <a:extLst>
                    <a:ext uri="{9D8B030D-6E8A-4147-A177-3AD203B41FA5}">
                      <a16:colId xmlns:a16="http://schemas.microsoft.com/office/drawing/2014/main" val="2097327659"/>
                    </a:ext>
                  </a:extLst>
                </a:gridCol>
                <a:gridCol w="646076">
                  <a:extLst>
                    <a:ext uri="{9D8B030D-6E8A-4147-A177-3AD203B41FA5}">
                      <a16:colId xmlns:a16="http://schemas.microsoft.com/office/drawing/2014/main" val="648467750"/>
                    </a:ext>
                  </a:extLst>
                </a:gridCol>
                <a:gridCol w="757283">
                  <a:extLst>
                    <a:ext uri="{9D8B030D-6E8A-4147-A177-3AD203B41FA5}">
                      <a16:colId xmlns:a16="http://schemas.microsoft.com/office/drawing/2014/main" val="264278834"/>
                    </a:ext>
                  </a:extLst>
                </a:gridCol>
                <a:gridCol w="1090488">
                  <a:extLst>
                    <a:ext uri="{9D8B030D-6E8A-4147-A177-3AD203B41FA5}">
                      <a16:colId xmlns:a16="http://schemas.microsoft.com/office/drawing/2014/main" val="552663517"/>
                    </a:ext>
                  </a:extLst>
                </a:gridCol>
              </a:tblGrid>
              <a:tr h="285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СНиП 2.02.03-85</a:t>
                      </a: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SCAD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Одиночная свая  </a:t>
                      </a: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SCAD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Сваи в ростверке </a:t>
                      </a: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5599"/>
                  </a:ext>
                </a:extLst>
              </a:tr>
              <a:tr h="16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Знач.</a:t>
                      </a: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от СНиП</a:t>
                      </a: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Знач.</a:t>
                      </a: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35711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Максимальное расчетное давление ϭ на грунт по контакту с боковой поверхностью сваи, кН/м</a:t>
                      </a:r>
                      <a:r>
                        <a:rPr lang="ru-RU" sz="800" b="0" i="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40513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Минимальный расчетный изгибающий момент Mz в сечении сваи (глубина 8.1 м), кН*м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804457"/>
                  </a:ext>
                </a:extLst>
              </a:tr>
              <a:tr h="309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Максимальный расчетный изгибающий момент Mz в сечении сваи (глубина 2.7 м), кН*м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383405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Минимальная расчетная поперечная сила Qz в сечении сваи (глубина 5.95 м),  кН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822943"/>
                  </a:ext>
                </a:extLst>
              </a:tr>
              <a:tr h="34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Максимальная расчетная поперечная сила Qz в сечении сваи (глубина 0 м),  кН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162561"/>
                  </a:ext>
                </a:extLst>
              </a:tr>
              <a:tr h="1855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Расчетная продольная сила в сечении сваи, кН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59552"/>
                  </a:ext>
                </a:extLst>
              </a:tr>
              <a:tr h="450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Расчетное значение горизонтального перемещения сваи в уровне поверхности грунта (на расстоянии 1.288 м от земли), 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6" marR="21606" marT="21612" marB="216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3586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ОГРАНИЧЕНИЯ ПЕРЕМЕЩЕНИЯ ГОЛОВЫ СВАИ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5139F04-5341-4327-A5B3-1173ECDF3FE8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18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21509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1511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395288" y="274639"/>
            <a:ext cx="4032250" cy="330200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229" b="1" u="sng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1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7"/>
          <a:stretch>
            <a:fillRect/>
          </a:stretch>
        </p:blipFill>
        <p:spPr bwMode="auto">
          <a:xfrm>
            <a:off x="395288" y="808683"/>
            <a:ext cx="351313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Прямоугольник 9"/>
          <p:cNvSpPr>
            <a:spLocks noChangeArrowheads="1"/>
          </p:cNvSpPr>
          <p:nvPr/>
        </p:nvSpPr>
        <p:spPr bwMode="auto">
          <a:xfrm>
            <a:off x="395288" y="577851"/>
            <a:ext cx="45783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4938" indent="-1349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В.3 СП 24.13330.2011 ограничивает перемещение головы сваи. </a:t>
            </a:r>
          </a:p>
        </p:txBody>
      </p:sp>
      <p:sp>
        <p:nvSpPr>
          <p:cNvPr id="21515" name="Прямоугольник 10"/>
          <p:cNvSpPr>
            <a:spLocks noChangeArrowheads="1"/>
          </p:cNvSpPr>
          <p:nvPr/>
        </p:nvSpPr>
        <p:spPr bwMode="auto">
          <a:xfrm>
            <a:off x="395288" y="1095376"/>
            <a:ext cx="527208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4938" indent="-1349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Поскольку в действующих в нормах отсутствуют требования по ограничению горизонтальных перемещений свайной крепи или свай, то в качестве одного из ограничений необходимо использовать п. 15.2.3 СП 20.13330.2011, согласно которому горизонтальные прогибы и перемещения от постоянных, длительных и кратковременных нагрузок не должны превышать 1/75 вылета консоли. Такое же требование содержится к предельному перемещению верха подпорной стены в п. 6.23 пособия по проектированию подпорных стен и стен подвалов к СНиП 2.09.03-85.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При приведенной длине сваи lα</a:t>
            </a:r>
            <a:r>
              <a:rPr lang="ru-RU" altLang="ru-RU" sz="9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&lt;2,6 можно использовать ограничение допускаемого перемещения сваи в уровне поверхности грунта 2 см, установленного примечанием к п. 7 </a:t>
            </a:r>
            <a:r>
              <a:rPr lang="ru-RU" altLang="ru-RU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СНиП 2.02.03-85.</a:t>
            </a:r>
          </a:p>
        </p:txBody>
      </p:sp>
      <p:pic>
        <p:nvPicPr>
          <p:cNvPr id="2151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" y="2485950"/>
            <a:ext cx="35131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6"/>
          <a:stretch>
            <a:fillRect/>
          </a:stretch>
        </p:blipFill>
        <p:spPr bwMode="auto">
          <a:xfrm>
            <a:off x="591344" y="3441571"/>
            <a:ext cx="30289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Прямоугольник 13"/>
          <p:cNvSpPr>
            <a:spLocks noChangeArrowheads="1"/>
          </p:cNvSpPr>
          <p:nvPr/>
        </p:nvSpPr>
        <p:spPr bwMode="auto">
          <a:xfrm>
            <a:off x="395288" y="2995746"/>
            <a:ext cx="5272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4938" indent="-1349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Для определения допускаемого перемещения определяется </a:t>
            </a:r>
            <a:r>
              <a:rPr lang="ru-RU" altLang="ru-RU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глубина </a:t>
            </a:r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защемления стержня согласно п. 7.1.8. СП 24.13330.2011.</a:t>
            </a:r>
          </a:p>
        </p:txBody>
      </p:sp>
      <p:pic>
        <p:nvPicPr>
          <p:cNvPr id="21519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784226"/>
            <a:ext cx="5524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782639"/>
            <a:ext cx="5937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6" t="66161" r="40540"/>
          <a:stretch>
            <a:fillRect/>
          </a:stretch>
        </p:blipFill>
        <p:spPr bwMode="auto">
          <a:xfrm>
            <a:off x="2255838" y="3742972"/>
            <a:ext cx="857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8" y="1023476"/>
            <a:ext cx="2906651" cy="986716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ОГРАНИЧЕНИЯ ПЕРЕМЕЩЕНИЯ ГОЛОВЫ СВАИ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6BC992D-72B5-44B1-A1E6-42AB79C68A5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19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22533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2535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477838" y="493713"/>
            <a:ext cx="4032250" cy="330200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229" b="1" u="sng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22825" y="556790"/>
            <a:ext cx="82867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Перемещение</a:t>
            </a:r>
          </a:p>
          <a:p>
            <a:pPr algn="ctr"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сваи по х, мм</a:t>
            </a:r>
          </a:p>
        </p:txBody>
      </p:sp>
      <p:sp>
        <p:nvSpPr>
          <p:cNvPr id="22541" name="Прямоугольник 12"/>
          <p:cNvSpPr>
            <a:spLocks noChangeArrowheads="1"/>
          </p:cNvSpPr>
          <p:nvPr/>
        </p:nvSpPr>
        <p:spPr bwMode="auto">
          <a:xfrm>
            <a:off x="477838" y="2131218"/>
            <a:ext cx="4567237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4938" indent="-1349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В каждом конкретном случае при необходимости следует установить дополнительные ограничения на горизонтальные перемещения свайной крепи или использовать п. 15.2.3 СП 20.13330.2011</a:t>
            </a:r>
            <a:r>
              <a:rPr lang="en-US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В случае наличия </a:t>
            </a:r>
            <a:r>
              <a:rPr lang="ru-RU" alt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близрасположенных</a:t>
            </a:r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сооружений максимальные допустимые горизонтальные перемещения верха подпорной стены котлована должны быть ограничены возможной дополнительной осадкой существующих сооружений. В случае исторической застройки такая осадка может быть не более 10 мм, что требует учета не только требований норм, но и выполнения геотехнических расчетов с учетом упруго-пластических моделей грунтового основания.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89376" y="1096145"/>
                <a:ext cx="1201163" cy="1341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39,39</m:t>
                    </m:r>
                    <m:r>
                      <a:rPr lang="en-US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мм</m:t>
                    </m:r>
                    <m:r>
                      <a:rPr lang="ru-RU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ru-RU" sz="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75 мм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76" y="1096145"/>
                <a:ext cx="1201163" cy="134139"/>
              </a:xfrm>
              <a:prstGeom prst="rect">
                <a:avLst/>
              </a:prstGeom>
              <a:blipFill>
                <a:blip r:embed="rId4"/>
                <a:stretch>
                  <a:fillRect l="-2030" t="-22727" r="-5584" b="-4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457" y="906379"/>
            <a:ext cx="526003" cy="27813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46931B3-4DFC-44CA-B52A-70CB522C9B0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4101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4103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846263"/>
            <a:ext cx="954087" cy="15795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363" y="1846263"/>
            <a:ext cx="1922462" cy="15795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504254" y="525463"/>
            <a:ext cx="392328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>
            <a:normAutofit/>
          </a:bodyPr>
          <a:lstStyle>
            <a:lvl1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endParaRPr lang="ru-RU" sz="1400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1223963"/>
            <a:ext cx="176053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01507" y="652430"/>
                <a:ext cx="319909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Свая бетонная В25, </a:t>
                </a:r>
                <a14:m>
                  <m:oMath xmlns:m="http://schemas.openxmlformats.org/officeDocument/2006/math">
                    <m:r>
                      <a:rPr lang="ru-RU" sz="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600 мм, длина 11.1 м;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Высота консольной части 3 м;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Заглубление сваи 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8.1 м;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Шаг свай 1 м</a:t>
                </a:r>
                <a:r>
                  <a:rPr lang="ru-RU" sz="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800" dirty="0"/>
                  <a:t>Назначение конструкции – отсечь котлован тепловой камеры в процессе строительства от бокового давления грунта под фундаментами построенной котельной</a:t>
                </a:r>
                <a:endParaRPr lang="ru-RU" sz="80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07" y="652430"/>
                <a:ext cx="3199091" cy="954107"/>
              </a:xfrm>
              <a:prstGeom prst="rect">
                <a:avLst/>
              </a:prstGeom>
              <a:blipFill>
                <a:blip r:embed="rId6"/>
                <a:stretch>
                  <a:fillRect b="-6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17613" y="55578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ИССЛЕДУЕМАЯ КОНСТРУКЦИЯ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ПРОВЕРКА УСЛОВИЯ В.7 СП 24.13330.2011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6BC992D-72B5-44B1-A1E6-42AB79C68A5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20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22533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2535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477838" y="493713"/>
            <a:ext cx="4032250" cy="330200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229" b="1" u="sng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41" name="Прямоугольник 12"/>
              <p:cNvSpPr>
                <a:spLocks noChangeArrowheads="1"/>
              </p:cNvSpPr>
              <p:nvPr/>
            </p:nvSpPr>
            <p:spPr bwMode="auto">
              <a:xfrm>
                <a:off x="388590" y="569381"/>
                <a:ext cx="4940201" cy="28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34938" indent="-134938"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indent="0"/>
                <a:r>
                  <a:rPr lang="ru-RU" altLang="ru-R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Условие В.7 СП 24.13330.2011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ru-RU" sz="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ru-RU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ru-RU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b>
                          <m:sSubPr>
                            <m:ctrlPr>
                              <a:rPr lang="ru-RU" sz="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ru-RU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sSub>
                          <m:sSubPr>
                            <m:ctrlPr>
                              <a:rPr lang="el-GR" sz="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altLang="ru-R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в данном случае, не выполняется: </a:t>
                </a:r>
                <a:endParaRPr lang="en-US" altLang="ru-RU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541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90" y="569381"/>
                <a:ext cx="4940201" cy="281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60" y="835025"/>
            <a:ext cx="3029925" cy="1794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459698" y="2282045"/>
            <a:ext cx="764637" cy="38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76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2"/>
          <p:cNvSpPr>
            <a:spLocks noChangeArrowheads="1"/>
          </p:cNvSpPr>
          <p:nvPr/>
        </p:nvSpPr>
        <p:spPr bwMode="auto">
          <a:xfrm>
            <a:off x="360240" y="2662085"/>
            <a:ext cx="54007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4938" indent="-1349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В таких случаях В.7 СП 24.13330.2011 для выполнения условия предусматривает поправку коэффициента К</a:t>
            </a:r>
            <a:endParaRPr lang="en-US" alt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360241" y="3684467"/>
            <a:ext cx="46239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4938" indent="-1349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ru-RU" alt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Для корректировки принимаем уменьшенное значение коэффициента К=4000 кН/м</a:t>
            </a:r>
            <a:r>
              <a:rPr lang="ru-RU" altLang="ru-RU" sz="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alt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31" y="2965798"/>
            <a:ext cx="31289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91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НАЗНАЧЕНИЕ ПОПРАВОЧНОГО КОЭФФИЦИЕНТА ПОСТЕЛИ ДЛЯ СВАИ В СОСТАВЕ ПОДПОРНОЙ СТЕНЫ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91D02BA-4C91-4935-9AB7-A2249137C93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21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4341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4343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395288" y="534988"/>
            <a:ext cx="4992687" cy="315912"/>
          </a:xfrm>
          <a:prstGeom prst="rect">
            <a:avLst/>
          </a:prstGeom>
          <a:effectLst/>
        </p:spPr>
        <p:txBody>
          <a:bodyPr lIns="43208" tIns="21604" rIns="43208" bIns="21604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13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389244"/>
              </p:ext>
            </p:extLst>
          </p:nvPr>
        </p:nvGraphicFramePr>
        <p:xfrm>
          <a:off x="576263" y="788427"/>
          <a:ext cx="2186158" cy="29076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752">
                  <a:extLst>
                    <a:ext uri="{9D8B030D-6E8A-4147-A177-3AD203B41FA5}">
                      <a16:colId xmlns:a16="http://schemas.microsoft.com/office/drawing/2014/main" val="2702161152"/>
                    </a:ext>
                  </a:extLst>
                </a:gridCol>
                <a:gridCol w="410103">
                  <a:extLst>
                    <a:ext uri="{9D8B030D-6E8A-4147-A177-3AD203B41FA5}">
                      <a16:colId xmlns:a16="http://schemas.microsoft.com/office/drawing/2014/main" val="4075703101"/>
                    </a:ext>
                  </a:extLst>
                </a:gridCol>
                <a:gridCol w="446752">
                  <a:extLst>
                    <a:ext uri="{9D8B030D-6E8A-4147-A177-3AD203B41FA5}">
                      <a16:colId xmlns:a16="http://schemas.microsoft.com/office/drawing/2014/main" val="1680319981"/>
                    </a:ext>
                  </a:extLst>
                </a:gridCol>
                <a:gridCol w="446752">
                  <a:extLst>
                    <a:ext uri="{9D8B030D-6E8A-4147-A177-3AD203B41FA5}">
                      <a16:colId xmlns:a16="http://schemas.microsoft.com/office/drawing/2014/main" val="1081217744"/>
                    </a:ext>
                  </a:extLst>
                </a:gridCol>
                <a:gridCol w="435799">
                  <a:extLst>
                    <a:ext uri="{9D8B030D-6E8A-4147-A177-3AD203B41FA5}">
                      <a16:colId xmlns:a16="http://schemas.microsoft.com/office/drawing/2014/main" val="2758881659"/>
                    </a:ext>
                  </a:extLst>
                </a:gridCol>
              </a:tblGrid>
              <a:tr h="301177">
                <a:tc>
                  <a:txBody>
                    <a:bodyPr/>
                    <a:lstStyle/>
                    <a:p>
                      <a:pPr algn="ctr"/>
                      <a:r>
                        <a:rPr lang="el-G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кН/м</a:t>
                      </a:r>
                      <a:r>
                        <a:rPr lang="ru-RU" sz="8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z,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кН/м</a:t>
                      </a:r>
                      <a:r>
                        <a:rPr lang="ru-RU" sz="8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91139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12944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777421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521813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1.75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986794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2.28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360738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2.79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791063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3.29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193704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3.79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885054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4.31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59189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4.81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678452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5.32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562099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5.83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849231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6.33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66846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6.83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91255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7.34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413223"/>
                  </a:ext>
                </a:extLst>
              </a:tr>
              <a:tr h="156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0.22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</a:t>
                      </a: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20954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232" y="681097"/>
            <a:ext cx="972373" cy="2898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784" y="1412593"/>
            <a:ext cx="1442469" cy="20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ПРОВЕРКА УСТОЙЧИВОСТИ ГРУНТА В SMATH И УСИЛИЯ В SCAD С УЧЕТОМ ПОНИЖЕНИЯ КОЭФФИЦИЕНТА К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0BA8F1D-7428-41BF-980A-17B940565386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22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5365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5367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2" name="Прямоугольник 12"/>
          <p:cNvSpPr>
            <a:spLocks noChangeArrowheads="1"/>
          </p:cNvSpPr>
          <p:nvPr/>
        </p:nvSpPr>
        <p:spPr bwMode="auto">
          <a:xfrm>
            <a:off x="2898721" y="571384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Перемещение</a:t>
            </a:r>
          </a:p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сваи по х, мм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12749" y="531813"/>
            <a:ext cx="513206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>
            <a:normAutofit/>
          </a:bodyPr>
          <a:lstStyle>
            <a:lvl1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endParaRPr lang="ru-RU" sz="1130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74" name="Прямоугольник 14"/>
          <p:cNvSpPr>
            <a:spLocks noChangeArrowheads="1"/>
          </p:cNvSpPr>
          <p:nvPr/>
        </p:nvSpPr>
        <p:spPr bwMode="auto">
          <a:xfrm>
            <a:off x="3609921" y="577734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Отпор грунта</a:t>
            </a:r>
          </a:p>
          <a:p>
            <a:pPr algn="ctr"/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ru-RU" sz="800" baseline="-2500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кН/м</a:t>
            </a:r>
          </a:p>
        </p:txBody>
      </p:sp>
      <p:sp>
        <p:nvSpPr>
          <p:cNvPr id="15375" name="Прямоугольник 15"/>
          <p:cNvSpPr>
            <a:spLocks noChangeArrowheads="1"/>
          </p:cNvSpPr>
          <p:nvPr/>
        </p:nvSpPr>
        <p:spPr bwMode="auto">
          <a:xfrm>
            <a:off x="4296979" y="583049"/>
            <a:ext cx="71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Моменты М</a:t>
            </a:r>
            <a:r>
              <a:rPr lang="en-US" altLang="ru-RU" sz="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alt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кН*м</a:t>
            </a:r>
          </a:p>
        </p:txBody>
      </p:sp>
      <p:sp>
        <p:nvSpPr>
          <p:cNvPr id="15376" name="Прямоугольник 16"/>
          <p:cNvSpPr>
            <a:spLocks noChangeArrowheads="1"/>
          </p:cNvSpPr>
          <p:nvPr/>
        </p:nvSpPr>
        <p:spPr bwMode="auto">
          <a:xfrm>
            <a:off x="4865634" y="577734"/>
            <a:ext cx="796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Поперечная сила 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ru-RU" sz="800" baseline="-2500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ru-RU" sz="8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800">
                <a:latin typeface="Calibri" panose="020F0502020204030204" pitchFamily="34" charset="0"/>
                <a:cs typeface="Calibri" panose="020F0502020204030204" pitchFamily="34" charset="0"/>
              </a:rPr>
              <a:t>кН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03602" y="1068410"/>
                <a:ext cx="268573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sub>
                    </m:sSub>
                  </m:oMath>
                </a14:m>
                <a:r>
                  <a:rPr lang="ru-RU" sz="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=8,1*0,341=2,76&gt;2,5, согласно п. В.7 проверку устойчивости грунта необходимо выполнить на</a:t>
                </a:r>
              </a:p>
              <a:p>
                <a:r>
                  <a:rPr lang="ru-RU" sz="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глубине </a:t>
                </a:r>
                <a:r>
                  <a:rPr lang="en-US" sz="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z=0,85/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sub>
                    </m:sSub>
                  </m:oMath>
                </a14:m>
                <a:r>
                  <a:rPr lang="en-US" sz="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=0,85/0,</a:t>
                </a:r>
                <a:r>
                  <a:rPr lang="ru-RU" sz="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3698</a:t>
                </a:r>
                <a:r>
                  <a:rPr lang="en-US" sz="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ru-R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2,492</a:t>
                </a:r>
                <a:r>
                  <a:rPr lang="ru-RU" sz="9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02" y="1068410"/>
                <a:ext cx="2685738" cy="507831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549" y="844918"/>
            <a:ext cx="437136" cy="3000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576" y="901584"/>
            <a:ext cx="474417" cy="29436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72" y="907934"/>
            <a:ext cx="444297" cy="2910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0503" y="907934"/>
            <a:ext cx="426991" cy="28003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834" y="613458"/>
            <a:ext cx="2296989" cy="497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343" y="1544370"/>
            <a:ext cx="2247965" cy="128700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 bwMode="auto">
          <a:xfrm>
            <a:off x="466029" y="2588971"/>
            <a:ext cx="602378" cy="26209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76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5834" y="3611379"/>
            <a:ext cx="28797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u="sng" dirty="0">
                <a:latin typeface="Calibri" panose="020F0502020204030204" pitchFamily="34" charset="0"/>
                <a:cs typeface="Calibri" panose="020F0502020204030204" pitchFamily="34" charset="0"/>
              </a:rPr>
              <a:t>Условие В.7 СП 24.13330.2011 выполняется. Дальнейшие понижение коэффициента К не требуется. </a:t>
            </a:r>
            <a:endParaRPr lang="ru-RU" sz="9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343" y="3060744"/>
            <a:ext cx="2045376" cy="547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83288" y="3060744"/>
                <a:ext cx="1201163" cy="1341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86.21</m:t>
                    </m:r>
                    <m:r>
                      <a:rPr lang="en-US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мм</m:t>
                    </m:r>
                    <m:r>
                      <a:rPr lang="ru-RU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ru-RU" sz="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95 мм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288" y="3060744"/>
                <a:ext cx="1201163" cy="134139"/>
              </a:xfrm>
              <a:prstGeom prst="rect">
                <a:avLst/>
              </a:prstGeom>
              <a:blipFill>
                <a:blip r:embed="rId11"/>
                <a:stretch>
                  <a:fillRect l="-2030" t="-18182" r="-5584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403602" y="2845300"/>
            <a:ext cx="22258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Проверяем допустимые перемещения:</a:t>
            </a:r>
            <a:endParaRPr lang="ru-RU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400" b="1" dirty="0">
                <a:solidFill>
                  <a:srgbClr val="084B9B"/>
                </a:solidFill>
                <a:latin typeface="Calibri" panose="020F0502020204030204" pitchFamily="34" charset="0"/>
              </a:rPr>
              <a:t>ВЫВОДЫ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5EAD0E6-9F09-43C4-8CEE-0D805757975D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23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23557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3559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395288" y="533400"/>
            <a:ext cx="4032250" cy="330200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229" b="1" u="sng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644446"/>
            <a:ext cx="52165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2020" indent="-162020" algn="just">
              <a:spcBef>
                <a:spcPts val="284"/>
              </a:spcBef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Использовать программу «Запрос» для расчета свайной крепи или подпорных стен из буронабивных свай пока не представляется возможным, поскольку нет возможности учесть следующие положения:</a:t>
            </a:r>
          </a:p>
          <a:p>
            <a:pPr lvl="1" algn="just">
              <a:spcBef>
                <a:spcPts val="284"/>
              </a:spcBef>
              <a:spcAft>
                <a:spcPts val="284"/>
              </a:spcAft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- ограничение условной ширины свай, равное шагу свай;</a:t>
            </a:r>
          </a:p>
          <a:p>
            <a:pPr lvl="1" algn="just">
              <a:spcBef>
                <a:spcPts val="284"/>
              </a:spcBef>
              <a:spcAft>
                <a:spcPts val="284"/>
              </a:spcAft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- учет коэффициента условий работы при определении коэффициента постели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Cz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по формуле В.1 СП 24.13330.2011;</a:t>
            </a:r>
          </a:p>
          <a:p>
            <a:pPr lvl="1" algn="just">
              <a:spcBef>
                <a:spcPts val="284"/>
              </a:spcBef>
              <a:spcAft>
                <a:spcPts val="284"/>
              </a:spcAft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- учет понижающего коэффициента α к коэффициенту пропорциональности K по формуле В.5, учитывающему взаимодействие свай;</a:t>
            </a:r>
          </a:p>
          <a:p>
            <a:pPr lvl="1" algn="just">
              <a:spcBef>
                <a:spcPts val="284"/>
              </a:spcBef>
              <a:spcAft>
                <a:spcPts val="284"/>
              </a:spcAft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- уменьшение в явном виде коэффициента пропорциональности K согласно примечанию к п. В.7. СП 24.13330.201;</a:t>
            </a:r>
          </a:p>
          <a:p>
            <a:pPr marL="162020" indent="-162020" algn="just">
              <a:spcBef>
                <a:spcPts val="284"/>
              </a:spcBef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Усилия М, Q и перемещения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двух рассмотренных подходах (</a:t>
            </a:r>
            <a:r>
              <a:rPr lang="ru-RU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аналитческий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СНиП 2.02.03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численный в 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SCAD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СП 24.13330.2011) дают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одинаковый результат с разницей 2%. Расчеты в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SCAD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в сравнение с ручной методикой расчета по СНиП 2.02.03 дают разницу в 13%-17% по расчетному давлению на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грунт;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2020" indent="-162020" algn="just"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Учет совместной работы всех свай и ростверка дает понижение всех показателей, что показывает на явное преимущества учета работы всей системы в целом;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2020" indent="-162020" algn="just"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При корректировке коэффициента К при несоблюдении условия В.7 СП 24.13330.2011 значительно увеличиваются перемещения головы сваи и увеличиваются усилия в стволе сваи. При новом значении К необходимо проверить прочность сваи по материалу, ее перемещения, а также соблюдение условия (В.7);</a:t>
            </a:r>
          </a:p>
          <a:p>
            <a:pPr marL="162020" indent="-162020" algn="just"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Расчеты в 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SCAD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можно выполнить с учетом всех указанных выше положений, а также с учетом включения в работу ростверка в случае, если нагрузка на подпорную стену передается неравномерно. Также в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CAD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можно подобрать армирование сваи. Следует отметить, что размер конечного элемента должен быть порядка 0,5 м. Как показали тестовые расчеты дальнейшее уменьшение размера элемента в два раза дает уточнение не более 2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2020" indent="-162020" algn="just"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ОТВЕТЫ НА ВОПРОСЫ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0BDCB52D-108E-464C-827B-14073300C4D3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24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24581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4583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2"/>
          <p:cNvSpPr txBox="1">
            <a:spLocks noChangeAspect="1" noChangeArrowheads="1"/>
          </p:cNvSpPr>
          <p:nvPr/>
        </p:nvSpPr>
        <p:spPr bwMode="auto">
          <a:xfrm>
            <a:off x="1224335" y="759948"/>
            <a:ext cx="43561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803" rIns="0" bIns="28803"/>
          <a:lstStyle>
            <a:lvl1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1200" b="1" kern="0" dirty="0">
                <a:solidFill>
                  <a:srgbClr val="084B9B"/>
                </a:solidFill>
                <a:latin typeface="Calibri" panose="020F0502020204030204" pitchFamily="34" charset="0"/>
              </a:rPr>
              <a:t>Докладчик</a:t>
            </a:r>
          </a:p>
          <a:p>
            <a:pPr algn="l" eaLnBrk="1" hangingPunct="1">
              <a:defRPr/>
            </a:pPr>
            <a: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/>
            </a:r>
            <a:b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Теплых </a:t>
            </a:r>
            <a:r>
              <a:rPr lang="ru-RU" altLang="ru-RU" sz="1200" kern="0" dirty="0">
                <a:solidFill>
                  <a:srgbClr val="084B9B"/>
                </a:solidFill>
                <a:latin typeface="Calibri" panose="020F0502020204030204" pitchFamily="34" charset="0"/>
              </a:rPr>
              <a:t>Андрей </a:t>
            </a:r>
            <a: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Владимирович</a:t>
            </a:r>
            <a:b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руководитель </a:t>
            </a:r>
            <a:r>
              <a:rPr lang="ru-RU" altLang="ru-RU" sz="1200" kern="0" dirty="0">
                <a:solidFill>
                  <a:srgbClr val="084B9B"/>
                </a:solidFill>
                <a:latin typeface="Calibri" panose="020F0502020204030204" pitchFamily="34" charset="0"/>
              </a:rPr>
              <a:t>Самарского ЦТП SCAD</a:t>
            </a:r>
          </a:p>
          <a:p>
            <a:pPr algn="l" eaLnBrk="1" hangingPunct="1">
              <a:defRPr/>
            </a:pPr>
            <a:r>
              <a:rPr lang="en-US" altLang="ru-RU" sz="12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ateplykh@mail.ru</a:t>
            </a:r>
            <a:endParaRPr lang="ru-RU" altLang="ru-RU" sz="1200" kern="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 eaLnBrk="1" hangingPunct="1">
              <a:defRPr/>
            </a:pPr>
            <a:endParaRPr lang="ru-RU" altLang="ru-RU" sz="1200" kern="0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spect="1" noChangeArrowheads="1"/>
          </p:cNvSpPr>
          <p:nvPr/>
        </p:nvSpPr>
        <p:spPr bwMode="auto">
          <a:xfrm>
            <a:off x="1224335" y="3061064"/>
            <a:ext cx="4303565" cy="44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803" rIns="0" bIns="28803" anchor="b"/>
          <a:lstStyle>
            <a:lvl1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kern="0" dirty="0">
                <a:solidFill>
                  <a:srgbClr val="084B9B"/>
                </a:solidFill>
                <a:latin typeface="Calibri" panose="020F0502020204030204" pitchFamily="34" charset="0"/>
              </a:rPr>
              <a:t>СПАСИБО </a:t>
            </a:r>
            <a:r>
              <a:rPr lang="ru-RU" altLang="ru-RU" sz="2400" b="1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/>
            </a:r>
            <a:br>
              <a:rPr lang="ru-RU" altLang="ru-RU" sz="2400" b="1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2400" b="1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ЗА </a:t>
            </a:r>
            <a:r>
              <a:rPr lang="ru-RU" altLang="ru-RU" sz="2400" b="1" kern="0" dirty="0">
                <a:solidFill>
                  <a:srgbClr val="084B9B"/>
                </a:solidFill>
                <a:latin typeface="Calibri" panose="020F0502020204030204" pitchFamily="34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9606" y="69355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ЗАГРУЖЕНИЕ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B616588-A13C-4266-8AEA-C64D86C7BDF9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3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5125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5127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8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6536" y="817068"/>
            <a:ext cx="892175" cy="27178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49" y="817068"/>
            <a:ext cx="111918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11" y="817068"/>
            <a:ext cx="109378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25450" y="552450"/>
            <a:ext cx="4033838" cy="425450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130" b="1" u="sng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5450" y="635631"/>
                <a:ext cx="2258288" cy="3637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ru-RU" sz="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Давление на расчетные плоскости</a:t>
                </a:r>
                <a:r>
                  <a:rPr lang="en-US" sz="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ru-RU" sz="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От постоянных нагрузок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На отметке минус 2,100 от пола котельной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7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=1,15*2,1*18,2=43.95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кН/м</a:t>
                </a:r>
                <a:r>
                  <a:rPr lang="ru-RU" sz="7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На отметке 2,6 от пола котельной (снеговая нагрузка не учитывается, вес конструкций здания принят 100 кг/м2, размер подошвы фундамента котельной 1,5х1,5 м, грузовая ширина углового фундамента 3,5х2,5 м)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7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=1,15*(1*3,5*2,5/(1,5*1,5)+2,6*20)=64,27 кН/м2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 формуле 9.8 СП 22.13330.2012 коэффициент горизонтального давления грунта</a:t>
                </a:r>
              </a:p>
              <a:p>
                <a:pPr>
                  <a:spcAft>
                    <a:spcPts val="300"/>
                  </a:spcAft>
                </a:pPr>
                <a:r>
                  <a:rPr lang="el-GR" sz="7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sz="700" i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=tg</a:t>
                </a:r>
                <a:r>
                  <a:rPr lang="en-US" sz="7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(45</a:t>
                </a:r>
                <a:r>
                  <a:rPr lang="en-US" sz="7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l-GR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φ/2)=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0.48</a:t>
                </a:r>
                <a:endParaRPr lang="ru-RU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ru-RU" sz="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Полная нагрузка: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На отметке минус 2,1 от пола котельной y=0, q=44 кН/м</a:t>
                </a:r>
                <a:r>
                  <a:rPr lang="ru-RU" sz="7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7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7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r>
                      <a:rPr lang="en-US" sz="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7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4.63 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кН/м</a:t>
                </a:r>
                <a:r>
                  <a:rPr lang="ru-RU" sz="7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На отметке заложения фундаментов котельной (минус 2,6 от пола котельной), y=2,6-2,1=0.5 м,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Давление 1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7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r>
                      <a:rPr lang="en-US" sz="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7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44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кН/м</a:t>
                </a:r>
                <a:r>
                  <a:rPr lang="ru-RU" sz="7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Давление 2, при q=64 кН/м</a:t>
                </a:r>
                <a:r>
                  <a:rPr lang="ru-RU" sz="700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7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r>
                      <a:rPr lang="en-US" sz="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7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кН/м</a:t>
                </a:r>
                <a:r>
                  <a:rPr lang="ru-RU" sz="7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На отметке минус 5,5 от пола котельной y=5,5-2,1=3,4 м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7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r>
                      <a:rPr lang="en-US" sz="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7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кН/м</a:t>
                </a:r>
                <a:r>
                  <a:rPr lang="ru-RU" sz="7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" y="635631"/>
                <a:ext cx="2258288" cy="36379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0897182B-36C1-4BEE-81A1-41674FBC63FF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4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6149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6151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79413" y="660400"/>
            <a:ext cx="5437187" cy="889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130" b="1" u="sng" kern="0" dirty="0">
                <a:latin typeface="Calibri" panose="020F0502020204030204" pitchFamily="34" charset="0"/>
                <a:cs typeface="Calibri" panose="020F0502020204030204" pitchFamily="34" charset="0"/>
              </a:rPr>
              <a:t>Описание грунта</a:t>
            </a:r>
            <a:endParaRPr lang="en-US" sz="89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017" indent="-135017">
              <a:spcAft>
                <a:spcPts val="284"/>
              </a:spcAft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На всю высоту сваи грунт принят однородным</a:t>
            </a:r>
          </a:p>
          <a:p>
            <a:pPr marL="135017" indent="-135017"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Суглинок  твердый, </a:t>
            </a:r>
            <a:r>
              <a:rPr lang="el-GR" sz="800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=18кН/м</a:t>
            </a:r>
            <a:r>
              <a:rPr lang="ru-RU" sz="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, с</a:t>
            </a:r>
            <a:r>
              <a:rPr lang="en-US" sz="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=11.9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кПа, </a:t>
            </a:r>
            <a:r>
              <a:rPr lang="el-GR" sz="8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sz="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=20.8, I</a:t>
            </a:r>
            <a:r>
              <a:rPr lang="en-US" sz="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=0.09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по таблице В.1 СП 24.13330.2011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коэффициент пропорциональности К=1800кН/м</a:t>
            </a:r>
            <a:r>
              <a:rPr lang="ru-RU" sz="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8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3700" y="1436688"/>
            <a:ext cx="5437188" cy="14841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130" b="1" u="sng" dirty="0">
                <a:latin typeface="Calibri" panose="020F0502020204030204" pitchFamily="34" charset="0"/>
                <a:cs typeface="Calibri" panose="020F0502020204030204" pitchFamily="34" charset="0"/>
              </a:rPr>
              <a:t>Методики расчета</a:t>
            </a:r>
            <a:endParaRPr lang="en-US" sz="113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017" indent="-135017"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 «Запрос» выполняет расчет свай на совместное действие вертикальной и горизонтальной сил и момента по методике, описанной Приложении 1 СНиП 2.02.03-85. </a:t>
            </a:r>
          </a:p>
          <a:p>
            <a:pPr marL="135017" indent="-135017">
              <a:spcBef>
                <a:spcPts val="248"/>
              </a:spcBef>
              <a:spcAft>
                <a:spcPts val="248"/>
              </a:spcAft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Расчет в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Scad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выполняется методом «Балка на упругом основании», рекомендованным приложением В СП 24.13330.2011, согласно которому грунт окружающий сваю допустимо рассматривать как упругую линейно-деформируемую среду, характеризующуюся коэффициентом постели на боковой поверхности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Cz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кН/м3, возрастающим с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глубиной.</a:t>
            </a:r>
          </a:p>
          <a:p>
            <a:pPr marL="135017" indent="-135017">
              <a:spcBef>
                <a:spcPts val="248"/>
              </a:spcBef>
              <a:spcAft>
                <a:spcPts val="248"/>
              </a:spcAft>
              <a:buFont typeface="Arial" panose="020B0604020202020204" pitchFamily="34" charset="0"/>
              <a:buChar char="•"/>
              <a:defRPr/>
            </a:pP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поверочных расчетов по Приложению 1 СНиП 2.02.03-85 использовался математический пакет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SMath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Studio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017" indent="-135017">
              <a:spcBef>
                <a:spcPts val="284"/>
              </a:spcBef>
              <a:spcAft>
                <a:spcPts val="284"/>
              </a:spcAft>
              <a:buFont typeface="Arial" panose="020B0604020202020204" pitchFamily="34" charset="0"/>
              <a:buChar char="•"/>
              <a:defRPr/>
            </a:pPr>
            <a:endParaRPr lang="ru-RU" sz="8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400" y="2640632"/>
            <a:ext cx="5343525" cy="1081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84"/>
              </a:spcAft>
              <a:defRPr/>
            </a:pPr>
            <a:r>
              <a:rPr lang="ru-RU" sz="1130" b="1" u="sng" dirty="0">
                <a:latin typeface="Calibri" panose="020F0502020204030204" pitchFamily="34" charset="0"/>
                <a:cs typeface="Calibri" panose="020F0502020204030204" pitchFamily="34" charset="0"/>
              </a:rPr>
              <a:t>Ограничения</a:t>
            </a:r>
            <a:endParaRPr lang="en-US" sz="113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017" indent="-135017">
              <a:spcAft>
                <a:spcPts val="284"/>
              </a:spcAft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В «Запрос» не реализована возможность учитывать работу сваи в составе куста с помощью понижающего коэф.  </a:t>
            </a:r>
            <a:r>
              <a:rPr lang="el-GR" sz="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( В.5 СП 24.1333.2011), и для сравнения результатов «Запрос» - SCAD требуется учесть этот факт при назначении коэф. постели Cz</a:t>
            </a:r>
          </a:p>
          <a:p>
            <a:pPr marL="135017" indent="-135017"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Так же для сравнения требуется определить условную ширину сваи для диаметра свай менее 0,8 м, которая в дальнейшем будет использоваться  для расчетов в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SCAD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и «Запрос» </a:t>
            </a:r>
          </a:p>
          <a:p>
            <a:pPr algn="ctr"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=1.5d+0.5=1.4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м </a:t>
            </a:r>
          </a:p>
        </p:txBody>
      </p:sp>
      <p:sp>
        <p:nvSpPr>
          <p:cNvPr id="1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9606" y="69355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ОПИСАНИЕ ГРУНТА, МЕТОДИКИ РАСЧЕТА, ОГРАНИЧЕНИЯ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B3EDDE14-8B2E-4FC7-ABD3-1F04254521AE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5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/>
          </a:p>
        </p:txBody>
      </p:sp>
      <p:pic>
        <p:nvPicPr>
          <p:cNvPr id="7173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7175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680530"/>
              </p:ext>
            </p:extLst>
          </p:nvPr>
        </p:nvGraphicFramePr>
        <p:xfrm>
          <a:off x="1721977" y="906463"/>
          <a:ext cx="2352008" cy="289128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83538">
                  <a:extLst>
                    <a:ext uri="{9D8B030D-6E8A-4147-A177-3AD203B41FA5}">
                      <a16:colId xmlns:a16="http://schemas.microsoft.com/office/drawing/2014/main" val="2702161152"/>
                    </a:ext>
                  </a:extLst>
                </a:gridCol>
                <a:gridCol w="429711">
                  <a:extLst>
                    <a:ext uri="{9D8B030D-6E8A-4147-A177-3AD203B41FA5}">
                      <a16:colId xmlns:a16="http://schemas.microsoft.com/office/drawing/2014/main" val="4075703101"/>
                    </a:ext>
                  </a:extLst>
                </a:gridCol>
                <a:gridCol w="483538">
                  <a:extLst>
                    <a:ext uri="{9D8B030D-6E8A-4147-A177-3AD203B41FA5}">
                      <a16:colId xmlns:a16="http://schemas.microsoft.com/office/drawing/2014/main" val="1349967248"/>
                    </a:ext>
                  </a:extLst>
                </a:gridCol>
                <a:gridCol w="483538">
                  <a:extLst>
                    <a:ext uri="{9D8B030D-6E8A-4147-A177-3AD203B41FA5}">
                      <a16:colId xmlns:a16="http://schemas.microsoft.com/office/drawing/2014/main" val="1081217744"/>
                    </a:ext>
                  </a:extLst>
                </a:gridCol>
                <a:gridCol w="471683">
                  <a:extLst>
                    <a:ext uri="{9D8B030D-6E8A-4147-A177-3AD203B41FA5}">
                      <a16:colId xmlns:a16="http://schemas.microsoft.com/office/drawing/2014/main" val="2758881659"/>
                    </a:ext>
                  </a:extLst>
                </a:gridCol>
              </a:tblGrid>
              <a:tr h="197356">
                <a:tc>
                  <a:txBody>
                    <a:bodyPr/>
                    <a:lstStyle/>
                    <a:p>
                      <a:pPr algn="ctr"/>
                      <a:r>
                        <a:rPr lang="el-GR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кН/м</a:t>
                      </a:r>
                      <a:r>
                        <a:rPr lang="ru-RU" sz="8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z,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кН/м</a:t>
                      </a:r>
                      <a:r>
                        <a:rPr lang="ru-RU" sz="8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91139"/>
                  </a:ext>
                </a:extLst>
              </a:tr>
              <a:tr h="11331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12944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777421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521813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986794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360738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791063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193704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885054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25860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59189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28860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678452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31920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562099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34980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849231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37980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66846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40980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91255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44040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413223"/>
                  </a:ext>
                </a:extLst>
              </a:tr>
              <a:tr h="1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18000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" marR="4501" marT="4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47400</a:t>
                      </a:r>
                    </a:p>
                  </a:txBody>
                  <a:tcPr marL="43208" marR="43208" marT="20492" marB="20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209545"/>
                  </a:ext>
                </a:extLst>
              </a:tr>
            </a:tbl>
          </a:graphicData>
        </a:graphic>
      </p:graphicFrame>
      <p:pic>
        <p:nvPicPr>
          <p:cNvPr id="7177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664370"/>
            <a:ext cx="46037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7" y="1095125"/>
            <a:ext cx="12573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1159906" y="1835508"/>
            <a:ext cx="355564" cy="38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2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174" y="1811370"/>
                <a:ext cx="665310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𝐾𝑧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4" y="1811370"/>
                <a:ext cx="665310" cy="439672"/>
              </a:xfrm>
              <a:prstGeom prst="rect">
                <a:avLst/>
              </a:prstGeom>
              <a:blipFill>
                <a:blip r:embed="rId5"/>
                <a:stretch>
                  <a:fillRect l="-5455" r="-3636" b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Заголовок 1"/>
          <p:cNvSpPr txBox="1">
            <a:spLocks/>
          </p:cNvSpPr>
          <p:nvPr/>
        </p:nvSpPr>
        <p:spPr>
          <a:xfrm>
            <a:off x="442511" y="2324882"/>
            <a:ext cx="1339780" cy="314348"/>
          </a:xfrm>
          <a:prstGeom prst="rect">
            <a:avLst/>
          </a:prstGeom>
          <a:effectLst/>
        </p:spPr>
        <p:txBody>
          <a:bodyPr lIns="43208" tIns="21604" rIns="43208" bIns="21604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l-GR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800" cap="none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для отдельно стоящей сваи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79104"/>
            <a:ext cx="4163084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НАЗНАЧЕНИЕ КОЭФФИЦИЕНТА ПОСТЕЛИ ДЛЯ ОТДЕЛЬНО СТОЯЩЕЙ СВАИ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ПРОВЕРКА УСТОЙЧИВОСТИ ГРУНТА В SMATH И УСИЛИЯ В SCAD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A396415-8B06-4169-A708-211532047C9F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6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8197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8199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6713" y="519113"/>
            <a:ext cx="40338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>
            <a:normAutofit/>
          </a:bodyPr>
          <a:lstStyle>
            <a:lvl1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endParaRPr lang="ru-RU" sz="1130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201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5363" y="1192213"/>
            <a:ext cx="661987" cy="2251075"/>
          </a:xfrm>
        </p:spPr>
      </p:pic>
      <p:pic>
        <p:nvPicPr>
          <p:cNvPr id="8202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03325"/>
            <a:ext cx="500063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203325"/>
            <a:ext cx="742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203325"/>
            <a:ext cx="38576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30513" y="860425"/>
            <a:ext cx="939800" cy="252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20" dirty="0">
                <a:latin typeface="Calibri" panose="020F0502020204030204" pitchFamily="34" charset="0"/>
                <a:cs typeface="Calibri" panose="020F0502020204030204" pitchFamily="34" charset="0"/>
              </a:rPr>
              <a:t>Перемещение</a:t>
            </a:r>
          </a:p>
          <a:p>
            <a:pPr algn="ctr">
              <a:defRPr/>
            </a:pPr>
            <a:r>
              <a:rPr lang="ru-RU" sz="520" dirty="0">
                <a:latin typeface="Calibri" panose="020F0502020204030204" pitchFamily="34" charset="0"/>
                <a:cs typeface="Calibri" panose="020F0502020204030204" pitchFamily="34" charset="0"/>
              </a:rPr>
              <a:t>сваи по х, мм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97250" y="852488"/>
            <a:ext cx="939800" cy="252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20" dirty="0">
                <a:latin typeface="Calibri" panose="020F0502020204030204" pitchFamily="34" charset="0"/>
                <a:cs typeface="Calibri" panose="020F0502020204030204" pitchFamily="34" charset="0"/>
              </a:rPr>
              <a:t>Отпор грунта</a:t>
            </a:r>
          </a:p>
          <a:p>
            <a:pPr algn="ctr">
              <a:defRPr/>
            </a:pPr>
            <a:r>
              <a:rPr lang="en-US" sz="52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52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52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20" dirty="0">
                <a:latin typeface="Calibri" panose="020F0502020204030204" pitchFamily="34" charset="0"/>
                <a:cs typeface="Calibri" panose="020F0502020204030204" pitchFamily="34" charset="0"/>
              </a:rPr>
              <a:t>кН/м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68775" y="865188"/>
            <a:ext cx="796925" cy="173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20" dirty="0">
                <a:latin typeface="Calibri" panose="020F0502020204030204" pitchFamily="34" charset="0"/>
                <a:cs typeface="Calibri" panose="020F0502020204030204" pitchFamily="34" charset="0"/>
              </a:rPr>
              <a:t>Моменты М</a:t>
            </a:r>
            <a:r>
              <a:rPr lang="en-US" sz="52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52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20" dirty="0">
                <a:latin typeface="Calibri" panose="020F0502020204030204" pitchFamily="34" charset="0"/>
                <a:cs typeface="Calibri" panose="020F0502020204030204" pitchFamily="34" charset="0"/>
              </a:rPr>
              <a:t>кН*м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68863" y="860425"/>
            <a:ext cx="796925" cy="252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20" dirty="0">
                <a:latin typeface="Calibri" panose="020F0502020204030204" pitchFamily="34" charset="0"/>
                <a:cs typeface="Calibri" panose="020F0502020204030204" pitchFamily="34" charset="0"/>
              </a:rPr>
              <a:t>Поперечная сила </a:t>
            </a:r>
            <a:r>
              <a:rPr lang="en-US" sz="520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52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52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20" dirty="0">
                <a:latin typeface="Calibri" panose="020F0502020204030204" pitchFamily="34" charset="0"/>
                <a:cs typeface="Calibri" panose="020F0502020204030204" pitchFamily="34" charset="0"/>
              </a:rPr>
              <a:t>кН</a:t>
            </a:r>
          </a:p>
        </p:txBody>
      </p:sp>
      <p:pic>
        <p:nvPicPr>
          <p:cNvPr id="8210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958850"/>
            <a:ext cx="20288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998663"/>
            <a:ext cx="23129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903413"/>
            <a:ext cx="9048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58703" y="1381125"/>
                <a:ext cx="2879725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sub>
                    </m:sSub>
                  </m:oMath>
                </a14:m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=8,1*0,535=4,33&gt;2,5, согласно п. В.7 проверку устойчивости грунта необходимо выполнить на</a:t>
                </a:r>
              </a:p>
              <a:p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глубине </a:t>
                </a: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z=0,85/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sub>
                    </m:sSub>
                  </m:oMath>
                </a14:m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=0,85/0,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535</a:t>
                </a: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ru-RU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1,588м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03" y="1381125"/>
                <a:ext cx="2879725" cy="461665"/>
              </a:xfrm>
              <a:prstGeom prst="rect">
                <a:avLst/>
              </a:prstGeom>
              <a:blipFill>
                <a:blip r:embed="rId10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ВВОД ДАННЫХ В «ЗАПРОС»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CCB4138-D2B6-41C2-8B38-80A720A1359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7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9221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9223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530225"/>
            <a:ext cx="4032250" cy="330200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134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5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60425"/>
            <a:ext cx="23495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860425"/>
            <a:ext cx="25908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508125"/>
            <a:ext cx="2589212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СРАВНЕНИЕ ЗАПРОС – </a:t>
            </a:r>
            <a:r>
              <a:rPr lang="de-DE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SCAD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A39C9E8A-533D-403B-BAC8-764EA97D4848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8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0245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0247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4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9" y="1028922"/>
            <a:ext cx="27892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288" y="517525"/>
            <a:ext cx="4032250" cy="330200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13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0" name="Прямоугольник 11"/>
          <p:cNvSpPr>
            <a:spLocks noChangeArrowheads="1"/>
          </p:cNvSpPr>
          <p:nvPr/>
        </p:nvSpPr>
        <p:spPr bwMode="auto">
          <a:xfrm>
            <a:off x="376728" y="595313"/>
            <a:ext cx="278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программы «Запрос»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950291"/>
              </p:ext>
            </p:extLst>
          </p:nvPr>
        </p:nvGraphicFramePr>
        <p:xfrm>
          <a:off x="3279775" y="873691"/>
          <a:ext cx="2424112" cy="2957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9236">
                  <a:extLst>
                    <a:ext uri="{9D8B030D-6E8A-4147-A177-3AD203B41FA5}">
                      <a16:colId xmlns:a16="http://schemas.microsoft.com/office/drawing/2014/main" val="2675970223"/>
                    </a:ext>
                  </a:extLst>
                </a:gridCol>
                <a:gridCol w="334360">
                  <a:extLst>
                    <a:ext uri="{9D8B030D-6E8A-4147-A177-3AD203B41FA5}">
                      <a16:colId xmlns:a16="http://schemas.microsoft.com/office/drawing/2014/main" val="2395329037"/>
                    </a:ext>
                  </a:extLst>
                </a:gridCol>
                <a:gridCol w="334163">
                  <a:extLst>
                    <a:ext uri="{9D8B030D-6E8A-4147-A177-3AD203B41FA5}">
                      <a16:colId xmlns:a16="http://schemas.microsoft.com/office/drawing/2014/main" val="2320627115"/>
                    </a:ext>
                  </a:extLst>
                </a:gridCol>
                <a:gridCol w="376353">
                  <a:extLst>
                    <a:ext uri="{9D8B030D-6E8A-4147-A177-3AD203B41FA5}">
                      <a16:colId xmlns:a16="http://schemas.microsoft.com/office/drawing/2014/main" val="2236623101"/>
                    </a:ext>
                  </a:extLst>
                </a:gridCol>
              </a:tblGrid>
              <a:tr h="134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Запрос</a:t>
                      </a: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SCAD</a:t>
                      </a: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68117"/>
                  </a:ext>
                </a:extLst>
              </a:tr>
              <a:tr h="303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Значе-</a:t>
                      </a:r>
                    </a:p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от Запроса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14928"/>
                  </a:ext>
                </a:extLst>
              </a:tr>
              <a:tr h="317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Коэффициент использования ограничений по устойчивости основания, окружающего сваю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2.049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12.29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281916"/>
                  </a:ext>
                </a:extLst>
              </a:tr>
              <a:tr h="317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Минимальный расчетный изгибающий момент Mz в сечении сваи (глубина 7.614 м), кН*м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75917"/>
                  </a:ext>
                </a:extLst>
              </a:tr>
              <a:tr h="317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Максимальный расчетный изгибающий момент Mz в сечении сваи (глубина 1.944 м), кН*м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253.866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258.94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474804"/>
                  </a:ext>
                </a:extLst>
              </a:tr>
              <a:tr h="317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Минимальная расчетная поперечная сила Qz в сечении сваи (глубина 4.05 м),  кН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-74.114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769242"/>
                  </a:ext>
                </a:extLst>
              </a:tr>
              <a:tr h="306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Максимальная расчетная поперечная сила Qz в сечении сваи (глубина 0 м),  кН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58569"/>
                  </a:ext>
                </a:extLst>
              </a:tr>
              <a:tr h="2260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Расчетная продольная сила в сечении сваи, кН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r>
                        <a:rPr lang="en-US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r>
                        <a:rPr lang="en-US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712384"/>
                  </a:ext>
                </a:extLst>
              </a:tr>
              <a:tr h="408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Расчетное значение горизонтального перемещения сваи в уровне поверхности грунта (на расстоянии 1.288 м от земли), 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21566"/>
                  </a:ext>
                </a:extLst>
              </a:tr>
              <a:tr h="306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Расчетное значение угла поворота сваи в уровне поверхности грунта, град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3" marR="21603" marT="21604" marB="21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1086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25812" y="595801"/>
            <a:ext cx="2332037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Сравнение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288" y="1952186"/>
            <a:ext cx="2659062" cy="11418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Т.к. в «Запрос» отсутствует возможность задания равномерно распределенного загружения, равнодействующая Еа в «Запрос» расположена на расстоянии 1.288 м от земли. 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Соответственно, для сравнения перемещения ствола сваи в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SCAD 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проверяются на расстоянии 1.288 м </a:t>
            </a:r>
          </a:p>
          <a:p>
            <a:pPr>
              <a:defRPr/>
            </a:pPr>
            <a:endParaRPr lang="ru-RU" sz="5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7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43" y="2538412"/>
            <a:ext cx="4667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8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3167032"/>
            <a:ext cx="9048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224335" y="69850"/>
            <a:ext cx="4392240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>
                <a:solidFill>
                  <a:srgbClr val="084B9B"/>
                </a:solidFill>
                <a:latin typeface="Calibri" panose="020F0502020204030204" pitchFamily="34" charset="0"/>
              </a:rPr>
              <a:t>ПЕРЕЧЕНЬ ОСНОВНЫХ ПРОВЕРОК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D82FA2A-0D9B-43F3-ADC9-389C09AD2BFF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9</a:t>
            </a:fld>
            <a:endParaRPr lang="ru-RU" altLang="ru-RU" sz="1200" b="1" dirty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1269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1271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2445211"/>
                  </p:ext>
                </p:extLst>
              </p:nvPr>
            </p:nvGraphicFramePr>
            <p:xfrm>
              <a:off x="423352" y="601663"/>
              <a:ext cx="4960284" cy="365487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994601">
                      <a:extLst>
                        <a:ext uri="{9D8B030D-6E8A-4147-A177-3AD203B41FA5}">
                          <a16:colId xmlns:a16="http://schemas.microsoft.com/office/drawing/2014/main" val="339471713"/>
                        </a:ext>
                      </a:extLst>
                    </a:gridCol>
                    <a:gridCol w="489263">
                      <a:extLst>
                        <a:ext uri="{9D8B030D-6E8A-4147-A177-3AD203B41FA5}">
                          <a16:colId xmlns:a16="http://schemas.microsoft.com/office/drawing/2014/main" val="2799425476"/>
                        </a:ext>
                      </a:extLst>
                    </a:gridCol>
                    <a:gridCol w="476420">
                      <a:extLst>
                        <a:ext uri="{9D8B030D-6E8A-4147-A177-3AD203B41FA5}">
                          <a16:colId xmlns:a16="http://schemas.microsoft.com/office/drawing/2014/main" val="2006358041"/>
                        </a:ext>
                      </a:extLst>
                    </a:gridCol>
                  </a:tblGrid>
                  <a:tr h="39441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9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Перечень проверок по нормативным документам</a:t>
                          </a:r>
                          <a:endParaRPr lang="ru-RU" sz="9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9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Возможность проверки  в программе</a:t>
                          </a:r>
                          <a:endParaRPr lang="ru-RU" sz="9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650391"/>
                      </a:ext>
                    </a:extLst>
                  </a:tr>
                  <a:tr h="156289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SCAD</a:t>
                          </a:r>
                          <a:endParaRPr lang="ru-RU" sz="9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Запрос</a:t>
                          </a:r>
                          <a:endParaRPr lang="ru-RU" sz="9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8327541"/>
                      </a:ext>
                    </a:extLst>
                  </a:tr>
                  <a:tr h="268396">
                    <a:tc>
                      <a:txBody>
                        <a:bodyPr/>
                        <a:lstStyle/>
                        <a:p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1. Проверка соблюдения условий допустимости расчетных значений горизонтального перемещения головы сваи </a:t>
                          </a:r>
                          <a:r>
                            <a:rPr lang="en-US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u</a:t>
                          </a:r>
                          <a:r>
                            <a:rPr lang="ru-RU" sz="750" b="0" i="0" u="none" strike="noStrike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P 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и угла ее поворота </a:t>
                          </a:r>
                          <a:r>
                            <a:rPr lang="el-GR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ψ</a:t>
                          </a:r>
                          <a:r>
                            <a:rPr lang="ru-RU" sz="750" b="0" i="0" u="none" strike="noStrike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P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( В.3 СП 24.13330.2011, Приложение 1 п.2,в СНиП 2.02.03-85.)</a:t>
                          </a:r>
                          <a:endParaRPr lang="ru-RU" sz="750" b="0" i="0" dirty="0">
                            <a:latin typeface="Arial Narrow" panose="020B0606020202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8944927"/>
                      </a:ext>
                    </a:extLst>
                  </a:tr>
                  <a:tr h="248893">
                    <a:tc>
                      <a:txBody>
                        <a:bodyPr/>
                        <a:lstStyle/>
                        <a:p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2. Учет коэффициента </a:t>
                          </a:r>
                          <a:r>
                            <a:rPr lang="el-GR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α</a:t>
                          </a:r>
                          <a:r>
                            <a:rPr lang="ru-RU" sz="750" b="0" i="0" u="none" strike="noStrike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i</a:t>
                          </a:r>
                          <a:r>
                            <a:rPr lang="en-US" sz="750" b="0" i="0" u="none" strike="noStrike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при статическом расчете свай в составе куста (В.5 СП 24.13330.2011, Приложение 1 п.11 СНиП 2.02.03-85)</a:t>
                          </a:r>
                          <a:endParaRPr lang="ru-RU" sz="750" b="0" i="0" dirty="0">
                            <a:latin typeface="Arial Narrow" panose="020B0606020202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33652171"/>
                      </a:ext>
                    </a:extLst>
                  </a:tr>
                  <a:tr h="248893">
                    <a:tc>
                      <a:txBody>
                        <a:bodyPr/>
                        <a:lstStyle/>
                        <a:p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3. Расчет устойчивости основания, окружающего сваю по условию ограничения расчетного давления z  (В.7 СП 24.13330.2011, Приложение 1 п.13 СНиП 2.02.03-85)</a:t>
                          </a:r>
                          <a:endParaRPr lang="ru-RU" sz="750" b="0" i="0" dirty="0">
                            <a:latin typeface="Arial Narrow" panose="020B0606020202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60530"/>
                      </a:ext>
                    </a:extLst>
                  </a:tr>
                  <a:tr h="354726">
                    <a:tc>
                      <a:txBody>
                        <a:bodyPr/>
                        <a:lstStyle/>
                        <a:p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 Проверка сечения сваи по состояниям первой и второй групп </a:t>
                          </a:r>
                          <a:r>
                            <a:rPr lang="en-US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по</a:t>
                          </a:r>
                          <a:r>
                            <a:rPr lang="en-US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прочности,</a:t>
                          </a:r>
                          <a:r>
                            <a:rPr lang="ru-RU" sz="750" b="0" i="0" u="none" strike="noStrike" kern="1200" baseline="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образованию и раскрытию трещин)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на совместное действие расчетных усилий - вертикальной силы, изгибающего момента и поперечной силы (В.3, в СП 24.13330.2011, Приложение 1 п.2, г СНиП 2.02.03-85)</a:t>
                          </a:r>
                          <a:endParaRPr lang="ru-RU" sz="750" b="0" i="0" dirty="0">
                            <a:latin typeface="Arial Narrow" panose="020B0606020202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±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1842151"/>
                      </a:ext>
                    </a:extLst>
                  </a:tr>
                  <a:tr h="411668"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en-US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5.</a:t>
                          </a:r>
                          <a:r>
                            <a:rPr lang="en-US" sz="750" b="0" i="0" u="none" strike="noStrike" kern="1200" baseline="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Уменьшение значения коэффициента пропорциональности К. при неудовлетворении условия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75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σ</m:t>
                              </m:r>
                              <m:r>
                                <a:rPr lang="ru-RU" sz="75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75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75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sz="75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75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75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sz="75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75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75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75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750" b="0" i="0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cosφ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750" b="0" i="0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I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sz="75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75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750" b="0" i="0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750" b="0" i="0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75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z</m:t>
                                  </m:r>
                                  <m:sSub>
                                    <m:sSubPr>
                                      <m:ctrlPr>
                                        <a:rPr lang="en-US" sz="75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750" b="0" i="0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tgφ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750" b="0" i="0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75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75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ξ</m:t>
                                  </m:r>
                                  <m:sSub>
                                    <m:sSubPr>
                                      <m:ctrlPr>
                                        <a:rPr lang="el-GR" sz="75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750" b="0" i="0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750" b="0" i="0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ru-RU" sz="750" b="0" i="0" dirty="0">
                            <a:effectLst/>
                            <a:latin typeface="Arial Narrow" panose="020B0606020202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rtl="0"/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(В.7 Примечание СП 24.13330.2011, Приложение 1 п.13 Примечание СНиП 2.02.03-85)</a:t>
                          </a:r>
                          <a:endParaRPr lang="ru-RU" sz="750" b="0" i="0" dirty="0">
                            <a:effectLst/>
                            <a:latin typeface="Arial Narrow" panose="020B0606020202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±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5807068"/>
                      </a:ext>
                    </a:extLst>
                  </a:tr>
                  <a:tr h="851979"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en-US" sz="750" b="0" i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ru-RU" sz="750" b="0" i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ru-RU" sz="750" b="0" i="0" baseline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 Проверка общей устойчивости стенки методом </a:t>
                          </a:r>
                          <a:r>
                            <a:rPr lang="ru-RU" sz="750" b="0" i="0" baseline="0" dirty="0" err="1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кругоцилиндрических</a:t>
                          </a:r>
                          <a:r>
                            <a:rPr lang="ru-RU" sz="750" b="0" i="0" baseline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 поверхностей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750" b="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75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75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М</m:t>
                                      </m:r>
                                    </m:e>
                                    <m:sub>
                                      <m:r>
                                        <a:rPr lang="ru-RU" sz="75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уд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75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75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М</m:t>
                                      </m:r>
                                    </m:e>
                                    <m:sub>
                                      <m:r>
                                        <a:rPr lang="ru-RU" sz="75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сдв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750" b="0" i="1" baseline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≥1,2</m:t>
                              </m:r>
                            </m:oMath>
                          </a14:m>
                          <a:r>
                            <a:rPr lang="ru-RU" sz="750" b="0" i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 («</a:t>
                          </a:r>
                          <a:r>
                            <a:rPr lang="ru-RU" sz="750" b="0" i="1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Методические рекомендации по проектированию свайной крепи котлованов метрополитенов»)</a:t>
                          </a:r>
                          <a:r>
                            <a:rPr lang="en-US" sz="750" b="0" i="1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ru-RU" sz="750" b="0" i="1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750" b="0" i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 Подпорные</a:t>
                          </a:r>
                          <a:r>
                            <a:rPr lang="ru-RU" sz="750" b="0" i="0" baseline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 стены с высотой подпора грунта более 8м при нагрузках на поверхность земли свыше 1 МПа, а также расположенных на косогорах или вблизи крутопадающего слоя грунта, следует проверять на устойчивость, исходя из возможности образования круглоцилиндрического или другой, более неблагоприятной, поверхности скольжения. ( п. 3.4. «</a:t>
                          </a:r>
                          <a:r>
                            <a:rPr lang="ru-RU" sz="750" b="0" i="1" baseline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Методические рекомендации по проектированию и расчету подпорных стен из буронабивных свай</a:t>
                          </a:r>
                          <a:r>
                            <a:rPr lang="ru-RU" sz="750" b="0" i="0" baseline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»)</a:t>
                          </a:r>
                          <a:endParaRPr lang="ru-RU" sz="750" b="0" i="0" dirty="0">
                            <a:effectLst/>
                            <a:latin typeface="Arial Narrow" panose="020B0606020202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±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43060974"/>
                      </a:ext>
                    </a:extLst>
                  </a:tr>
                  <a:tr h="414368"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ru-RU" sz="750" b="0" i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7. Расстояние в свету между сваями в зависимости от условия продавливания грунта между сваями: </a:t>
                          </a:r>
                          <a14:m>
                            <m:oMath xmlns:m="http://schemas.openxmlformats.org/officeDocument/2006/math">
                              <m:r>
                                <a:rPr lang="en-US" sz="75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75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≤5.14</m:t>
                              </m:r>
                              <m:f>
                                <m:fPr>
                                  <m:ctrlPr>
                                    <a:rPr lang="en-US" sz="75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75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75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75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75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75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75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75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en-US" sz="75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75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75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75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750" b="0" i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ru-RU" sz="750" b="0" i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п.</a:t>
                          </a:r>
                          <a:r>
                            <a:rPr lang="ru-RU" sz="750" b="0" i="0" baseline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 2.4, б «</a:t>
                          </a:r>
                          <a:r>
                            <a:rPr lang="ru-RU" sz="750" b="0" i="1" baseline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Методические рекомендации по проектированию и расчету подпорных стен из буронабивных свай</a:t>
                          </a:r>
                          <a:r>
                            <a:rPr lang="ru-RU" sz="750" b="0" i="0" baseline="0" dirty="0">
                              <a:effectLst/>
                              <a:latin typeface="Arial Narrow" panose="020B0606020202030204" pitchFamily="34" charset="0"/>
                              <a:cs typeface="Times New Roman" panose="02020603050405020304" pitchFamily="18" charset="0"/>
                            </a:rPr>
                            <a:t>»)</a:t>
                          </a:r>
                          <a:endParaRPr lang="ru-RU" sz="750" b="0" i="0" dirty="0">
                            <a:effectLst/>
                            <a:latin typeface="Arial Narrow" panose="020B0606020202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±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677155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2445211"/>
                  </p:ext>
                </p:extLst>
              </p:nvPr>
            </p:nvGraphicFramePr>
            <p:xfrm>
              <a:off x="423352" y="601663"/>
              <a:ext cx="4960284" cy="365487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994601">
                      <a:extLst>
                        <a:ext uri="{9D8B030D-6E8A-4147-A177-3AD203B41FA5}">
                          <a16:colId xmlns:a16="http://schemas.microsoft.com/office/drawing/2014/main" val="339471713"/>
                        </a:ext>
                      </a:extLst>
                    </a:gridCol>
                    <a:gridCol w="489263">
                      <a:extLst>
                        <a:ext uri="{9D8B030D-6E8A-4147-A177-3AD203B41FA5}">
                          <a16:colId xmlns:a16="http://schemas.microsoft.com/office/drawing/2014/main" val="2799425476"/>
                        </a:ext>
                      </a:extLst>
                    </a:gridCol>
                    <a:gridCol w="476420">
                      <a:extLst>
                        <a:ext uri="{9D8B030D-6E8A-4147-A177-3AD203B41FA5}">
                          <a16:colId xmlns:a16="http://schemas.microsoft.com/office/drawing/2014/main" val="2006358041"/>
                        </a:ext>
                      </a:extLst>
                    </a:gridCol>
                  </a:tblGrid>
                  <a:tr h="45436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9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Перечень проверок по нормативным документам</a:t>
                          </a:r>
                          <a:endParaRPr lang="ru-RU" sz="9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9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Возможность проверки  в программе</a:t>
                          </a:r>
                          <a:endParaRPr lang="ru-RU" sz="9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650391"/>
                      </a:ext>
                    </a:extLst>
                  </a:tr>
                  <a:tr h="180044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SCAD</a:t>
                          </a:r>
                          <a:endParaRPr lang="ru-RU" sz="9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Запрос</a:t>
                          </a:r>
                          <a:endParaRPr lang="ru-RU" sz="9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8327541"/>
                      </a:ext>
                    </a:extLst>
                  </a:tr>
                  <a:tr h="271484">
                    <a:tc>
                      <a:txBody>
                        <a:bodyPr/>
                        <a:lstStyle/>
                        <a:p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1. Проверка соблюдения условий допустимости расчетных значений горизонтального перемещения головы сваи </a:t>
                          </a:r>
                          <a:r>
                            <a:rPr lang="en-US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u</a:t>
                          </a:r>
                          <a:r>
                            <a:rPr lang="ru-RU" sz="750" b="0" i="0" u="none" strike="noStrike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P 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и угла ее поворота </a:t>
                          </a:r>
                          <a:r>
                            <a:rPr lang="el-GR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ψ</a:t>
                          </a:r>
                          <a:r>
                            <a:rPr lang="ru-RU" sz="750" b="0" i="0" u="none" strike="noStrike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P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( В.3 СП 24.13330.2011, Приложение 1 п.2,в СНиП 2.02.03-85.)</a:t>
                          </a:r>
                          <a:endParaRPr lang="ru-RU" sz="750" b="0" i="0" dirty="0">
                            <a:latin typeface="Arial Narrow" panose="020B0606020202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8944927"/>
                      </a:ext>
                    </a:extLst>
                  </a:tr>
                  <a:tr h="271484">
                    <a:tc>
                      <a:txBody>
                        <a:bodyPr/>
                        <a:lstStyle/>
                        <a:p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2. Учет коэффициента </a:t>
                          </a:r>
                          <a:r>
                            <a:rPr lang="el-GR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α</a:t>
                          </a:r>
                          <a:r>
                            <a:rPr lang="ru-RU" sz="750" b="0" i="0" u="none" strike="noStrike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i</a:t>
                          </a:r>
                          <a:r>
                            <a:rPr lang="en-US" sz="750" b="0" i="0" u="none" strike="noStrike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при статическом расчете свай в составе куста (В.5 СП 24.13330.2011, Приложение 1 п.11 СНиП 2.02.03-85)</a:t>
                          </a:r>
                          <a:endParaRPr lang="ru-RU" sz="750" b="0" i="0" dirty="0">
                            <a:latin typeface="Arial Narrow" panose="020B0606020202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33652171"/>
                      </a:ext>
                    </a:extLst>
                  </a:tr>
                  <a:tr h="271484">
                    <a:tc>
                      <a:txBody>
                        <a:bodyPr/>
                        <a:lstStyle/>
                        <a:p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3. Расчет устойчивости основания, окружающего сваю по условию ограничения расчетного давления z  (В.7 СП 24.13330.2011, Приложение 1 п.13 СНиП 2.02.03-85)</a:t>
                          </a:r>
                          <a:endParaRPr lang="ru-RU" sz="750" b="0" i="0" dirty="0">
                            <a:latin typeface="Arial Narrow" panose="020B0606020202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60530"/>
                      </a:ext>
                    </a:extLst>
                  </a:tr>
                  <a:tr h="385784">
                    <a:tc>
                      <a:txBody>
                        <a:bodyPr/>
                        <a:lstStyle/>
                        <a:p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4. Проверка сечения сваи по состояниям первой и второй групп </a:t>
                          </a:r>
                          <a:r>
                            <a:rPr lang="en-US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по</a:t>
                          </a:r>
                          <a:r>
                            <a:rPr lang="en-US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прочности,</a:t>
                          </a:r>
                          <a:r>
                            <a:rPr lang="ru-RU" sz="750" b="0" i="0" u="none" strike="noStrike" kern="1200" baseline="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образованию и раскрытию трещин)</a:t>
                          </a:r>
                          <a:r>
                            <a:rPr lang="ru-RU" sz="75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на совместное действие расчетных усилий - вертикальной силы, изгибающего момента и поперечной силы (В.3, в СП 24.13330.2011, Приложение 1 п.2, г СНиП 2.02.03-85)</a:t>
                          </a:r>
                          <a:endParaRPr lang="ru-RU" sz="750" b="0" i="0" dirty="0">
                            <a:latin typeface="Arial Narrow" panose="020B0606020202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±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1842151"/>
                      </a:ext>
                    </a:extLst>
                  </a:tr>
                  <a:tr h="44718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2" t="-416438" r="-24543" b="-3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±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+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5807068"/>
                      </a:ext>
                    </a:extLst>
                  </a:tr>
                  <a:tr h="9228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2" t="-248026" r="-24543" b="-51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±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43060974"/>
                      </a:ext>
                    </a:extLst>
                  </a:tr>
                  <a:tr h="4502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3208" marR="43208" marT="21442" marB="214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2" t="-714865" r="-24543" b="-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±</a:t>
                          </a:r>
                          <a:endParaRPr lang="ru-RU" sz="12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43208" marR="43208" marT="21442" marB="2144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677155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Заголовок 1"/>
          <p:cNvSpPr txBox="1">
            <a:spLocks/>
          </p:cNvSpPr>
          <p:nvPr/>
        </p:nvSpPr>
        <p:spPr>
          <a:xfrm>
            <a:off x="454025" y="554038"/>
            <a:ext cx="4032250" cy="330200"/>
          </a:xfrm>
          <a:prstGeom prst="rect">
            <a:avLst/>
          </a:prstGeom>
          <a:effectLst/>
        </p:spPr>
        <p:txBody>
          <a:bodyPr lIns="43208" tIns="21604" rIns="43208" bIns="21604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113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2335</Words>
  <Application>Microsoft Office PowerPoint</Application>
  <PresentationFormat>Произвольный</PresentationFormat>
  <Paragraphs>589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Cambria Math</vt:lpstr>
      <vt:lpstr>Times New Roman</vt:lpstr>
      <vt:lpstr>Wingdings</vt:lpstr>
      <vt:lpstr>Оформление по умолчанию</vt:lpstr>
      <vt:lpstr>Презентация PowerPoint</vt:lpstr>
      <vt:lpstr>ИССЛЕДУЕМАЯ КОНСТРУКЦИЯ</vt:lpstr>
      <vt:lpstr>ЗАГРУЖЕНИЕ</vt:lpstr>
      <vt:lpstr>ОПИСАНИЕ ГРУНТА, МЕТОДИКИ РАСЧЕТА, ОГРАНИЧЕНИЯ</vt:lpstr>
      <vt:lpstr>НАЗНАЧЕНИЕ КОЭФФИЦИЕНТА ПОСТЕЛИ ДЛЯ ОТДЕЛЬНО СТОЯЩЕЙ СВАИ</vt:lpstr>
      <vt:lpstr>ПРОВЕРКА УСТОЙЧИВОСТИ ГРУНТА В SMATH И УСИЛИЯ В SCAD</vt:lpstr>
      <vt:lpstr>ВВОД ДАННЫХ В «ЗАПРОС»</vt:lpstr>
      <vt:lpstr>СРАВНЕНИЕ ЗАПРОС – SCAD</vt:lpstr>
      <vt:lpstr>ПЕРЕЧЕНЬ ОСНОВНЫХ ПРОВЕРОК</vt:lpstr>
      <vt:lpstr>ВЫВОДЫ ПО СРАВНЕНИЮ УТОЧНЕНИЯ ПО РАСЧЕТУ</vt:lpstr>
      <vt:lpstr>НАЗНАЧЕНИЕ КОЭФФИЦИЕНТА ПОСТЕЛИ ДЛЯ СВАИ В СОСТАВЕ ПОДПОРНОЙ СТЕНЫ С УЧЕТОМ ИХ ВЗАИМОДЕЙСТВИЯ</vt:lpstr>
      <vt:lpstr>ПРОВЕРКА УСТОЙЧИВОСТИ ГРУНТА В SMath И УСИЛИЯ В SCAD</vt:lpstr>
      <vt:lpstr>РЕЗУЛЬТАТЫ РАСЧЕТА ПО СНИП 2.02.03-85 В SMATH STUDIO</vt:lpstr>
      <vt:lpstr>СРАВНЕНИЕ РАСЧЕТА ПО СНИП 2.02.03-85 И SCAD</vt:lpstr>
      <vt:lpstr>УЧЕТ ПРОСТРАНСТВЕННОЙ РАБОТЫ СВАЙНОЙ КРЕПИ</vt:lpstr>
      <vt:lpstr>РЕЗУЛЬТАТЫ SCAD</vt:lpstr>
      <vt:lpstr>СРАВНЕНИЕ РЕЗУЛЬТАТОВ РАСЧЕТА В SCAD ОДИНОЧНОЙ СВАИ И СВАИ В СОСТАВЕ РОСТВЕРКА</vt:lpstr>
      <vt:lpstr>ОГРАНИЧЕНИЯ ПЕРЕМЕЩЕНИЯ ГОЛОВЫ СВАИ</vt:lpstr>
      <vt:lpstr>ОГРАНИЧЕНИЯ ПЕРЕМЕЩЕНИЯ ГОЛОВЫ СВАИ</vt:lpstr>
      <vt:lpstr>ПРОВЕРКА УСЛОВИЯ В.7 СП 24.13330.2011 </vt:lpstr>
      <vt:lpstr>НАЗНАЧЕНИЕ ПОПРАВОЧНОГО КОЭФФИЦИЕНТА ПОСТЕЛИ ДЛЯ СВАИ В СОСТАВЕ ПОДПОРНОЙ СТЕНЫ</vt:lpstr>
      <vt:lpstr>ПРОВЕРКА УСТОЙЧИВОСТИ ГРУНТА В SMATH И УСИЛИЯ В SCAD С УЧЕТОМ ПОНИЖЕНИЯ КОЭФФИЦИЕНТА К</vt:lpstr>
      <vt:lpstr>ВЫВОДЫ</vt:lpstr>
      <vt:lpstr>ОТВЕТЫ НА ВОПРОСЫ</vt:lpstr>
    </vt:vector>
  </TitlesOfParts>
  <Company>Holding "Digest"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Виктор Михайлов</cp:lastModifiedBy>
  <cp:revision>110</cp:revision>
  <dcterms:created xsi:type="dcterms:W3CDTF">2015-03-13T05:37:25Z</dcterms:created>
  <dcterms:modified xsi:type="dcterms:W3CDTF">2017-04-19T10:53:34Z</dcterms:modified>
</cp:coreProperties>
</file>