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1" r:id="rId2"/>
    <p:sldId id="285" r:id="rId3"/>
    <p:sldId id="257" r:id="rId4"/>
    <p:sldId id="258" r:id="rId5"/>
    <p:sldId id="317" r:id="rId6"/>
    <p:sldId id="318" r:id="rId7"/>
    <p:sldId id="288" r:id="rId8"/>
    <p:sldId id="279" r:id="rId9"/>
    <p:sldId id="289" r:id="rId10"/>
    <p:sldId id="290" r:id="rId11"/>
    <p:sldId id="291" r:id="rId12"/>
    <p:sldId id="292" r:id="rId13"/>
    <p:sldId id="294" r:id="rId14"/>
    <p:sldId id="275" r:id="rId15"/>
    <p:sldId id="260" r:id="rId16"/>
    <p:sldId id="296" r:id="rId17"/>
    <p:sldId id="319" r:id="rId18"/>
    <p:sldId id="308" r:id="rId19"/>
    <p:sldId id="309" r:id="rId20"/>
    <p:sldId id="298" r:id="rId21"/>
    <p:sldId id="265" r:id="rId22"/>
    <p:sldId id="314" r:id="rId23"/>
    <p:sldId id="315" r:id="rId24"/>
    <p:sldId id="316" r:id="rId25"/>
    <p:sldId id="305" r:id="rId26"/>
    <p:sldId id="306" r:id="rId27"/>
    <p:sldId id="312" r:id="rId28"/>
    <p:sldId id="313" r:id="rId29"/>
    <p:sldId id="310" r:id="rId30"/>
    <p:sldId id="30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1C68E-9F74-4286-B52D-ECF7CC5817CC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4EF6A-D392-42D3-A43B-EFC6CBD08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7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4EF6A-D392-42D3-A43B-EFC6CBD08FD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91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4EF6A-D392-42D3-A43B-EFC6CBD08FD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8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21A5B-7802-46B4-9B29-E29FEEC4148F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75817-F675-42BE-9BC1-61A7114A9F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247" t="5700" r="14057" b="10101"/>
          <a:stretch/>
        </p:blipFill>
        <p:spPr>
          <a:xfrm>
            <a:off x="8056" y="0"/>
            <a:ext cx="915969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0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НАУЧНО-ТЕХНИЧЕСКОЕ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СОПРОВОЖДЕНИЕ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ОСОБЕННОСТИ РЕКОНСТРУКЦИИ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БОЛЬШОЙ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СПОРТИВНОЙ АРЕНЫ «ЛУЖНИКИ»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ЧЕМПИОНАТУ МИРА ПО ФУТБОЛУ 2018 ГОДА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к.т.н. 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Фарфель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М.И.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ЦНИИСК им. В.А. Кучеренко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«НИЦ «Строительство» г. Москва</a:t>
            </a:r>
          </a:p>
        </p:txBody>
      </p:sp>
    </p:spTree>
    <p:extLst>
      <p:ext uri="{BB962C8B-B14F-4D97-AF65-F5344CB8AC3E}">
        <p14:creationId xmlns:p14="http://schemas.microsoft.com/office/powerpoint/2010/main" val="140537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7812360" y="142852"/>
            <a:ext cx="11855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89395" y="6181594"/>
            <a:ext cx="8786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Испытание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образца</a:t>
            </a:r>
            <a:r>
              <a:rPr lang="ru-RU" dirty="0"/>
              <a:t> на растяжение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D:\Doc\Лужники\Испытание образцов\Статья\Рисунки к статье образцы\рисунок 4.JPG"/>
          <p:cNvPicPr/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4"/>
          <a:stretch>
            <a:fillRect/>
          </a:stretch>
        </p:blipFill>
        <p:spPr bwMode="auto">
          <a:xfrm>
            <a:off x="189395" y="542962"/>
            <a:ext cx="8808530" cy="563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7812360" y="124666"/>
            <a:ext cx="9239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10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Рисунок 31" descr="Описание: Обр_1-1_1-2.jp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5652" r="16988" b="6013"/>
          <a:stretch>
            <a:fillRect/>
          </a:stretch>
        </p:blipFill>
        <p:spPr bwMode="auto">
          <a:xfrm>
            <a:off x="467544" y="900997"/>
            <a:ext cx="2305332" cy="430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39" descr="Описание: Обр_3-1_3-2.jpg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r="25107" b="-3622"/>
          <a:stretch>
            <a:fillRect/>
          </a:stretch>
        </p:blipFill>
        <p:spPr bwMode="auto">
          <a:xfrm rot="-5400000">
            <a:off x="5611758" y="1488184"/>
            <a:ext cx="2976500" cy="36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308929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8496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38" descr="Описание: Обр_2-1_2-2.jpg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3854" r="14709" b="5566"/>
          <a:stretch>
            <a:fillRect/>
          </a:stretch>
        </p:blipFill>
        <p:spPr bwMode="auto">
          <a:xfrm>
            <a:off x="2915816" y="900997"/>
            <a:ext cx="2382987" cy="43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1" y="5517232"/>
            <a:ext cx="8678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Образцы для испытания влияния сварки на свойства высокопрочных болтов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29652" y="142852"/>
            <a:ext cx="455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11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337165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Прикрепление пластин  механизированной сваркой и измерение температуры болтов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Рисунок 56" descr="Описание: L1060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3056" r="29767" b="34055"/>
          <a:stretch>
            <a:fillRect/>
          </a:stretch>
        </p:blipFill>
        <p:spPr bwMode="auto">
          <a:xfrm>
            <a:off x="4872291" y="172089"/>
            <a:ext cx="3095994" cy="296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3790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763688" y="191259"/>
            <a:ext cx="2500177" cy="2946007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4"/>
          <a:srcRect l="-3125" t="15692"/>
          <a:stretch/>
        </p:blipFill>
        <p:spPr>
          <a:xfrm>
            <a:off x="5045168" y="3229713"/>
            <a:ext cx="2892229" cy="3044952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5"/>
          <a:srcRect l="1880" t="-1" r="4138" b="16011"/>
          <a:stretch/>
        </p:blipFill>
        <p:spPr>
          <a:xfrm>
            <a:off x="1763688" y="3238873"/>
            <a:ext cx="2500177" cy="309829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8431086" y="0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12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/>
          <a:stretch>
            <a:fillRect/>
          </a:stretch>
        </p:blipFill>
        <p:spPr bwMode="auto">
          <a:xfrm>
            <a:off x="285720" y="357166"/>
            <a:ext cx="8643998" cy="5929354"/>
          </a:xfrm>
          <a:prstGeom prst="rect">
            <a:avLst/>
          </a:prstGeom>
          <a:noFill/>
          <a:ln>
            <a:noFill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628652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овые двухъярусные трибуны  Большой спортивной арены «Лужники»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8079027" y="0"/>
            <a:ext cx="9252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13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Рисунок 8" descr="Описание: D:\Doc\Лужники\Общ_фото\Фото 24032014\IMG_5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15111" r="1213" b="26266"/>
          <a:stretch>
            <a:fillRect/>
          </a:stretch>
        </p:blipFill>
        <p:spPr bwMode="auto">
          <a:xfrm>
            <a:off x="1268596" y="200055"/>
            <a:ext cx="6606808" cy="331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7" descr="Описание: IMG_54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" b="12057"/>
          <a:stretch>
            <a:fillRect/>
          </a:stretch>
        </p:blipFill>
        <p:spPr bwMode="auto">
          <a:xfrm>
            <a:off x="2614954" y="3630920"/>
            <a:ext cx="4261302" cy="28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6481167"/>
            <a:ext cx="8292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Временные вертикальные связи между существующими колоннами БСА</a:t>
            </a:r>
          </a:p>
        </p:txBody>
      </p:sp>
    </p:spTree>
    <p:extLst>
      <p:ext uri="{BB962C8B-B14F-4D97-AF65-F5344CB8AC3E}">
        <p14:creationId xmlns:p14="http://schemas.microsoft.com/office/powerpoint/2010/main" val="28939220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884368" y="81122"/>
            <a:ext cx="9252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14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6286520"/>
            <a:ext cx="90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Конструкция консольной части покрытия БСА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11128" r="37354" b="49601"/>
          <a:stretch>
            <a:fillRect/>
          </a:stretch>
        </p:blipFill>
        <p:spPr bwMode="auto">
          <a:xfrm>
            <a:off x="322356" y="980728"/>
            <a:ext cx="8821644" cy="4806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8439001" y="76562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15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6072206"/>
            <a:ext cx="885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  Расчетная </a:t>
            </a:r>
            <a:r>
              <a:rPr lang="ru-RU" dirty="0"/>
              <a:t>схема независимого проверочного расчета покрытия БСА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8428" t="16801" r="6727" b="9895"/>
          <a:stretch/>
        </p:blipFill>
        <p:spPr bwMode="auto">
          <a:xfrm>
            <a:off x="611560" y="476672"/>
            <a:ext cx="8062441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0385" t="20097" r="6314" b="12365"/>
          <a:stretch/>
        </p:blipFill>
        <p:spPr bwMode="auto">
          <a:xfrm>
            <a:off x="35496" y="764704"/>
            <a:ext cx="9073008" cy="5328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424" y="71177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16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6072206"/>
            <a:ext cx="885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  Деформированная схема  расчета </a:t>
            </a:r>
            <a:r>
              <a:rPr lang="ru-RU" dirty="0"/>
              <a:t>покрытия </a:t>
            </a:r>
            <a:r>
              <a:rPr lang="ru-RU" dirty="0" smtClean="0"/>
              <a:t>БСА под нагрузкой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563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912405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Собственные формы и частоты покрытия БСА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а) первая форма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=</a:t>
            </a:r>
            <a:r>
              <a:rPr lang="ru-RU" b="1" dirty="0"/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0,303 Гц; б) вторая </a:t>
            </a:r>
            <a:r>
              <a:rPr lang="ru-RU" dirty="0">
                <a:latin typeface="Arial" pitchFamily="34" charset="0"/>
                <a:cs typeface="Arial" pitchFamily="34" charset="0"/>
              </a:rPr>
              <a:t>форма </a:t>
            </a:r>
            <a:r>
              <a:rPr lang="el-GR" dirty="0">
                <a:latin typeface="Arial" pitchFamily="34" charset="0"/>
                <a:cs typeface="Arial" pitchFamily="34" charset="0"/>
              </a:rPr>
              <a:t>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=0,317 Гц;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третья </a:t>
            </a:r>
            <a:r>
              <a:rPr lang="ru-RU" dirty="0">
                <a:latin typeface="Arial" pitchFamily="34" charset="0"/>
                <a:cs typeface="Arial" pitchFamily="34" charset="0"/>
              </a:rPr>
              <a:t>форма </a:t>
            </a:r>
            <a:r>
              <a:rPr lang="el-GR" dirty="0">
                <a:latin typeface="Arial" pitchFamily="34" charset="0"/>
                <a:cs typeface="Arial" pitchFamily="34" charset="0"/>
              </a:rPr>
              <a:t>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=0,462 Гц ; г) пятая форма </a:t>
            </a:r>
            <a:r>
              <a:rPr lang="el-GR" dirty="0">
                <a:latin typeface="Arial" pitchFamily="34" charset="0"/>
                <a:cs typeface="Arial" pitchFamily="34" charset="0"/>
              </a:rPr>
              <a:t>ν</a:t>
            </a:r>
            <a:r>
              <a:rPr lang="ru-RU" dirty="0">
                <a:latin typeface="Arial" pitchFamily="34" charset="0"/>
                <a:cs typeface="Arial" pitchFamily="34" charset="0"/>
              </a:rPr>
              <a:t> =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0,495 </a:t>
            </a:r>
            <a:r>
              <a:rPr lang="ru-RU" dirty="0">
                <a:latin typeface="Arial" pitchFamily="34" charset="0"/>
                <a:cs typeface="Arial" pitchFamily="34" charset="0"/>
              </a:rPr>
              <a:t>Гц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70080" y="85382"/>
            <a:ext cx="6012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17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971" y="12953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а)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8547" y="171493"/>
            <a:ext cx="40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б)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1896" y="2808992"/>
            <a:ext cx="40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в)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19882" t="19242" r="6040" b="13802"/>
          <a:stretch/>
        </p:blipFill>
        <p:spPr bwMode="auto">
          <a:xfrm>
            <a:off x="246971" y="485492"/>
            <a:ext cx="4138487" cy="2390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19716" t="19716" r="6350" b="12323"/>
          <a:stretch/>
        </p:blipFill>
        <p:spPr bwMode="auto">
          <a:xfrm>
            <a:off x="4716016" y="518424"/>
            <a:ext cx="4104455" cy="2462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4"/>
          <a:srcRect l="20150" t="21803" r="5046" b="13716"/>
          <a:stretch/>
        </p:blipFill>
        <p:spPr bwMode="auto">
          <a:xfrm>
            <a:off x="265696" y="3407560"/>
            <a:ext cx="4280406" cy="2504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5"/>
          <a:srcRect l="20151" t="16933" r="5480" b="14643"/>
          <a:stretch/>
        </p:blipFill>
        <p:spPr bwMode="auto">
          <a:xfrm>
            <a:off x="4801330" y="3245617"/>
            <a:ext cx="4235166" cy="2559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54649" y="2793239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г)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8471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517232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Минимальная форма потери устойчивости сооружения </a:t>
            </a:r>
          </a:p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=2,23 (критический параметр нагрузки)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56376" y="92030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18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9870" t="18944" r="5696" b="15661"/>
          <a:stretch/>
        </p:blipFill>
        <p:spPr bwMode="auto">
          <a:xfrm>
            <a:off x="611560" y="476092"/>
            <a:ext cx="8424937" cy="4765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70808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27306"/>
            <a:ext cx="9144000" cy="669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3200" b="1" dirty="0">
                <a:cs typeface="Times New Roman" pitchFamily="18" charset="0"/>
              </a:rPr>
              <a:t>Общее НТС сооружения  включает:  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1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.  Выпуск специальных технических условий (СТУ) на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	проектирование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	2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. НТС на  всех  этапах  проектирования.    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	3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.  Проведение испытаний  натурной модели сооружения, а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  также 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испытания моделей сложных узлов,  при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необходимости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,  в натуральную величину.  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	4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.  Выпуск  рекомендаций по обеспечению безопасности от прогрессирующего (лавинообразного) обрушения. 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	5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.  НТС  изготовления и монтажа металлоконструкций. 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	6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. Проведение  системы мониторинга на стадии  монтажа и эксплуатации  сооружения.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0519" r="-13" b="6876"/>
          <a:stretch>
            <a:fillRect/>
          </a:stretch>
        </p:blipFill>
        <p:spPr bwMode="auto">
          <a:xfrm>
            <a:off x="2343751" y="3105279"/>
            <a:ext cx="4835128" cy="291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8528812" y="80636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19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000768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Механический тензометр ТМИ-500М </a:t>
            </a:r>
            <a:r>
              <a:rPr lang="ru-RU" dirty="0" smtClean="0"/>
              <a:t>(</a:t>
            </a:r>
            <a:r>
              <a:rPr lang="ru-RU" dirty="0"/>
              <a:t>а)</a:t>
            </a:r>
            <a:r>
              <a:rPr lang="ru-RU" dirty="0" smtClean="0"/>
              <a:t> </a:t>
            </a:r>
            <a:r>
              <a:rPr lang="ru-RU" dirty="0"/>
              <a:t>и измерение деформаций в наиболее напряженных волокнах внутреннего контура </a:t>
            </a:r>
            <a:r>
              <a:rPr lang="ru-RU" dirty="0" smtClean="0"/>
              <a:t> (б)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32656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67147" y="3231118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б)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1889019" y="400110"/>
            <a:ext cx="5851334" cy="254444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8424" y="1886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29652" y="142852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5805264"/>
            <a:ext cx="93965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Измерение температуры конструкции контактным термометром ТК 5-01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 (а)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Измерение </a:t>
            </a:r>
            <a:r>
              <a:rPr lang="ru-RU" dirty="0">
                <a:latin typeface="Arial" pitchFamily="34" charset="0"/>
                <a:cs typeface="Arial" pitchFamily="34" charset="0"/>
              </a:rPr>
              <a:t>деформаций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 временных  </a:t>
            </a:r>
            <a:r>
              <a:rPr lang="ru-RU" dirty="0">
                <a:latin typeface="Arial" pitchFamily="34" charset="0"/>
                <a:cs typeface="Arial" pitchFamily="34" charset="0"/>
              </a:rPr>
              <a:t>вертикальных связях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при реконструкции (</a:t>
            </a:r>
            <a:r>
              <a:rPr lang="ru-RU" dirty="0">
                <a:latin typeface="Arial" pitchFamily="34" charset="0"/>
                <a:cs typeface="Arial" pitchFamily="34" charset="0"/>
              </a:rPr>
              <a:t>б)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530670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oc\Лужники\Общ_фото\Фото ГМИ\от АО Строительство\LVK_81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6" r="9775"/>
          <a:stretch>
            <a:fillRect/>
          </a:stretch>
        </p:blipFill>
        <p:spPr bwMode="auto">
          <a:xfrm>
            <a:off x="5534060" y="836712"/>
            <a:ext cx="3430428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360571" y="515719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а)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43354" y="5182076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б)</a:t>
            </a: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8" t="18810" r="31911" b="27255"/>
          <a:stretch>
            <a:fillRect/>
          </a:stretch>
        </p:blipFill>
        <p:spPr bwMode="auto">
          <a:xfrm>
            <a:off x="350958" y="1052736"/>
            <a:ext cx="4365894" cy="406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Работа\Курская мониторинг\H_Деформированная схема Model (1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21004" r="5328" b="48745"/>
          <a:stretch/>
        </p:blipFill>
        <p:spPr bwMode="auto">
          <a:xfrm>
            <a:off x="4729372" y="1733908"/>
            <a:ext cx="4392488" cy="1053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Работа\Курская мониторинг\H_Деформированная схема Model (1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48581" r="6527" b="18493"/>
          <a:stretch/>
        </p:blipFill>
        <p:spPr bwMode="auto">
          <a:xfrm>
            <a:off x="4987270" y="3299822"/>
            <a:ext cx="4134590" cy="1440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6904" y="580526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Пример деформированной схемы  в плане и на разрезах покрытия  БСА</a:t>
            </a:r>
          </a:p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 (горизонтальные  и вертикальные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перемещения),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м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29652" y="142852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21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282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36398"/>
            <a:ext cx="2880320" cy="3272722"/>
          </a:xfrm>
          <a:prstGeom prst="rect">
            <a:avLst/>
          </a:prstGeom>
        </p:spPr>
      </p:pic>
      <p:pic>
        <p:nvPicPr>
          <p:cNvPr id="5" name="Рисунок 4" descr="D:\Doc\Котлован_Курский\фото датчики\IMG_64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8118"/>
            <a:ext cx="2592288" cy="329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28831" b="-1"/>
          <a:stretch/>
        </p:blipFill>
        <p:spPr bwMode="auto">
          <a:xfrm>
            <a:off x="5940152" y="1236399"/>
            <a:ext cx="3159604" cy="3272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Выноска 2 6"/>
          <p:cNvSpPr>
            <a:spLocks/>
          </p:cNvSpPr>
          <p:nvPr/>
        </p:nvSpPr>
        <p:spPr bwMode="auto">
          <a:xfrm>
            <a:off x="2915816" y="4653136"/>
            <a:ext cx="2056882" cy="717282"/>
          </a:xfrm>
          <a:prstGeom prst="borderCallout2">
            <a:avLst>
              <a:gd name="adj1" fmla="val -421"/>
              <a:gd name="adj2" fmla="val 48327"/>
              <a:gd name="adj3" fmla="val -1204"/>
              <a:gd name="adj4" fmla="val 49487"/>
              <a:gd name="adj5" fmla="val -102937"/>
              <a:gd name="adj6" fmla="val 53109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/>
              <a:t>С</a:t>
            </a:r>
            <a:r>
              <a:rPr lang="ru-RU" dirty="0" err="1" smtClean="0"/>
              <a:t>негоприемный</a:t>
            </a:r>
            <a:r>
              <a:rPr lang="ru-RU" dirty="0" smtClean="0"/>
              <a:t> </a:t>
            </a:r>
            <a:r>
              <a:rPr lang="ru-RU" dirty="0"/>
              <a:t>цилиндр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Выноска 2 8"/>
          <p:cNvSpPr>
            <a:spLocks/>
          </p:cNvSpPr>
          <p:nvPr/>
        </p:nvSpPr>
        <p:spPr bwMode="auto">
          <a:xfrm>
            <a:off x="3851920" y="375100"/>
            <a:ext cx="1864432" cy="717282"/>
          </a:xfrm>
          <a:prstGeom prst="borderCallout2">
            <a:avLst>
              <a:gd name="adj1" fmla="val 45696"/>
              <a:gd name="adj2" fmla="val 101011"/>
              <a:gd name="adj3" fmla="val 50223"/>
              <a:gd name="adj4" fmla="val 101192"/>
              <a:gd name="adj5" fmla="val 416939"/>
              <a:gd name="adj6" fmla="val 141350"/>
            </a:avLst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И</a:t>
            </a:r>
            <a:r>
              <a:rPr lang="ru-RU" dirty="0" smtClean="0"/>
              <a:t>змерительные </a:t>
            </a:r>
            <a:r>
              <a:rPr lang="ru-RU" dirty="0"/>
              <a:t>весы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87727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Измерение снеговой нагрузки весовым снегомером ВС43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60432" y="18299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22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4647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35696" y="378561"/>
            <a:ext cx="6480719" cy="55364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5949280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Распределение и интенсивность снеговой нагрузки</a:t>
            </a:r>
          </a:p>
          <a:p>
            <a:pPr algn="ctr"/>
            <a:r>
              <a:rPr lang="ru-RU" b="1" dirty="0"/>
              <a:t>на покрытии БСА «Лужники», кг/м</a:t>
            </a:r>
            <a:r>
              <a:rPr lang="ru-RU" b="1" baseline="30000" dirty="0"/>
              <a:t>2 </a:t>
            </a:r>
            <a:r>
              <a:rPr lang="ru-RU" b="1" dirty="0"/>
              <a:t> (28 января  2019 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07317" y="159607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23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246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45428" y="35332"/>
            <a:ext cx="553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248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4588" y="593467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БСА «Лужники» после реконструкции к ЧМ по футболу 2018 года 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вид снаружи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2247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2269"/>
            <a:ext cx="8994877" cy="528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2930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372"/>
            <a:ext cx="885043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12800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 БСА </a:t>
            </a:r>
            <a:r>
              <a:rPr lang="ru-RU" dirty="0">
                <a:latin typeface="Arial" pitchFamily="34" charset="0"/>
                <a:cs typeface="Arial" pitchFamily="34" charset="0"/>
              </a:rPr>
              <a:t>«Лужники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после реконструкции к ЧМ по футболу 2018 года 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                 вид </a:t>
            </a:r>
            <a:r>
              <a:rPr lang="ru-RU" dirty="0">
                <a:latin typeface="Arial" pitchFamily="34" charset="0"/>
                <a:cs typeface="Arial" pitchFamily="34" charset="0"/>
              </a:rPr>
              <a:t>изнутри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45428" y="35332"/>
            <a:ext cx="553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254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174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8" y="548680"/>
            <a:ext cx="9091381" cy="56095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32440" y="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26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6381328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Открытие Чемпионата мира по футболу 2018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5432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" y="417647"/>
            <a:ext cx="9086602" cy="60606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6478340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Финальный матч  Чемпионата мира по футболу 2018 г.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32440" y="-2852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1623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98" y="227429"/>
            <a:ext cx="8822840" cy="57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438" y="597051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БСА «Лужники» после реконструкции к ЧМ по футболу 2018 года 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                                                       вид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медиакровлю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97868" y="250170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28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1467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79290" y="4555"/>
            <a:ext cx="64294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368" y="6149150"/>
            <a:ext cx="9001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Большая спортивная арена Олимпийского комплекса «Лужники»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после реконструкции 1997 г. (вид снаружи)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" y="326604"/>
            <a:ext cx="8984214" cy="582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42844" y="-1285058"/>
            <a:ext cx="9001156" cy="987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               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</a:t>
            </a:r>
          </a:p>
          <a:p>
            <a:pPr indent="457200" fontAlgn="base">
              <a:spcBef>
                <a:spcPct val="0"/>
              </a:spcBef>
              <a:spcAft>
                <a:spcPts val="1000"/>
              </a:spcAft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ВЫВОДЫ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1. Реконструкция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Большой спортивной арены  Олимпийского стадиона в Лужниках позволила  создать стадион, удовлетворяющий строгим требованиям ФИФА к аренам для проведения Чемпионата мира  по футболу 2018 года, включая  и самые жесткие требования для проведения матчей финала и открытия Чемпионата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2. Научно-техническое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сопровождение  проектирования,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изготовления, монтажа и эксплуатации конструкций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стадиона позволило  решать сложные задачи в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процессе реконструкции уникального сооружения. </a:t>
            </a:r>
          </a:p>
          <a:p>
            <a:pPr algn="just">
              <a:spcAft>
                <a:spcPts val="600"/>
              </a:spcAf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3. Система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мониторинга, входящая в состав НТС реконструкции  БСА  «Лужники»,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позволила предупредить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своевременно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устранить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нештатные ситуации,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которые возникали в процессе реконструкции и могут возникать при дальнейшей эксплуатации уникального сооружения.</a:t>
            </a:r>
          </a:p>
          <a:p>
            <a:pPr algn="just"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4. Созданная система НТС может применяться при проектировании, изготовлении, монтаже и последующей эксплуатации других уникальных сооружений.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СПАСИБО  ЗА  ВНИМАНИЕ!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32440" y="116632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29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8424" y="1886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88034" y="-26804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3306"/>
            <a:ext cx="9144000" cy="5791998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6119625"/>
            <a:ext cx="91153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Большая спортивная арена Олимпийского комплекса «Лужники»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после реконструкции 1997 г. (вид изнутри)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5600" y="404664"/>
            <a:ext cx="8352928" cy="51432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9984" y="594928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Предлагаемый вариант реконструкции Большой спортивной арены </a:t>
            </a:r>
            <a:r>
              <a:rPr lang="ru-RU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Олимпийского комплекса «Лужники» 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(разрез)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90475" y="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819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7090" t="32122" r="21756" b="16484"/>
          <a:stretch/>
        </p:blipFill>
        <p:spPr bwMode="auto">
          <a:xfrm>
            <a:off x="250384" y="790290"/>
            <a:ext cx="8640960" cy="4421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5657671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Предлагаемый вариант реконструкции Большой 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спортивной арены </a:t>
            </a:r>
            <a:r>
              <a:rPr lang="ru-RU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Олимпийского комплекса «Лужники»  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(фасад)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8438" y="15952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688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8195796" y="0"/>
            <a:ext cx="781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6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6148021"/>
            <a:ext cx="9001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Макет стадиона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при продувке </a:t>
            </a:r>
            <a:r>
              <a:rPr lang="ru-RU" dirty="0">
                <a:latin typeface="Arial" pitchFamily="34" charset="0"/>
                <a:cs typeface="Arial" pitchFamily="34" charset="0"/>
              </a:rPr>
              <a:t>в  аэродинамической трубе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dirty="0">
                <a:latin typeface="Arial" pitchFamily="34" charset="0"/>
                <a:cs typeface="Arial" pitchFamily="34" charset="0"/>
              </a:rPr>
              <a:t>определения значений ветрового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давления и </a:t>
            </a:r>
            <a:r>
              <a:rPr lang="ru-RU" dirty="0">
                <a:latin typeface="Arial" pitchFamily="34" charset="0"/>
                <a:cs typeface="Arial" pitchFamily="34" charset="0"/>
              </a:rPr>
              <a:t>снеговых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нагрузок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400110"/>
            <a:ext cx="8677628" cy="576519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8424" y="1886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139267"/>
            <a:ext cx="90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Испытания модели покрытия,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в.т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ч. при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отказе отдельных элементов каркаса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528" y="142852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6156176" y="908720"/>
            <a:ext cx="2987824" cy="460851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t="1940" r="1866" b="16289"/>
          <a:stretch/>
        </p:blipFill>
        <p:spPr bwMode="auto">
          <a:xfrm>
            <a:off x="0" y="1088740"/>
            <a:ext cx="6084168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96773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0432" y="260648"/>
            <a:ext cx="510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D:\Doc\Лужники\Испытание образцов\Статья\Рисунки к статье образцы\рисунок 3\ообразцы 5-1 и 5-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78" y="214290"/>
            <a:ext cx="651613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Doc\Лужники\Испытание образцов\Статья\Рисунки к статье образцы\рисунок 3\образцы 4-1 и 4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31" y="3304588"/>
            <a:ext cx="5688632" cy="2660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59858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Образцы для испытания конструкции опорной части консольной системы покрытия БСА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4234</TotalTime>
  <Words>593</Words>
  <Application>Microsoft Office PowerPoint</Application>
  <PresentationFormat>Экран (4:3)</PresentationFormat>
  <Paragraphs>116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Misha</cp:lastModifiedBy>
  <cp:revision>120</cp:revision>
  <dcterms:created xsi:type="dcterms:W3CDTF">2013-03-16T21:17:17Z</dcterms:created>
  <dcterms:modified xsi:type="dcterms:W3CDTF">2020-04-19T16:04:18Z</dcterms:modified>
</cp:coreProperties>
</file>