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61" r:id="rId4"/>
    <p:sldId id="262" r:id="rId5"/>
    <p:sldId id="257" r:id="rId6"/>
    <p:sldId id="258" r:id="rId7"/>
    <p:sldId id="259" r:id="rId8"/>
    <p:sldId id="263" r:id="rId9"/>
    <p:sldId id="264" r:id="rId10"/>
    <p:sldId id="267" r:id="rId11"/>
    <p:sldId id="269" r:id="rId12"/>
    <p:sldId id="266" r:id="rId13"/>
    <p:sldId id="268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.15282281478578583"/>
          <c:y val="2.8252405949256341E-2"/>
          <c:w val="0.78248907363023112"/>
          <c:h val="0.8326195683872849"/>
        </c:manualLayout>
      </c:layout>
      <c:scatterChart>
        <c:scatterStyle val="lineMarker"/>
        <c:ser>
          <c:idx val="0"/>
          <c:order val="0"/>
          <c:xVal>
            <c:numRef>
              <c:f>Лист1!$E$6:$E$10</c:f>
              <c:numCache>
                <c:formatCode>General</c:formatCode>
                <c:ptCount val="5"/>
                <c:pt idx="0">
                  <c:v>1944</c:v>
                </c:pt>
                <c:pt idx="1">
                  <c:v>1952</c:v>
                </c:pt>
                <c:pt idx="2">
                  <c:v>1961</c:v>
                </c:pt>
                <c:pt idx="3">
                  <c:v>1973</c:v>
                </c:pt>
                <c:pt idx="4">
                  <c:v>1989</c:v>
                </c:pt>
              </c:numCache>
            </c:numRef>
          </c:xVal>
          <c:yVal>
            <c:numRef>
              <c:f>Лист1!$F$6:$F$10</c:f>
              <c:numCache>
                <c:formatCode>General</c:formatCode>
                <c:ptCount val="5"/>
                <c:pt idx="0">
                  <c:v>1831</c:v>
                </c:pt>
                <c:pt idx="1">
                  <c:v>852</c:v>
                </c:pt>
                <c:pt idx="2">
                  <c:v>776</c:v>
                </c:pt>
                <c:pt idx="3">
                  <c:v>687</c:v>
                </c:pt>
                <c:pt idx="4">
                  <c:v>560</c:v>
                </c:pt>
              </c:numCache>
            </c:numRef>
          </c:yVal>
        </c:ser>
        <c:axId val="118294400"/>
        <c:axId val="118653312"/>
      </c:scatterChart>
      <c:valAx>
        <c:axId val="118294400"/>
        <c:scaling>
          <c:orientation val="minMax"/>
          <c:max val="1990"/>
        </c:scaling>
        <c:axPos val="b"/>
        <c:majorGridlines/>
        <c:numFmt formatCode="General" sourceLinked="1"/>
        <c:tickLblPos val="nextTo"/>
        <c:crossAx val="118653312"/>
        <c:crosses val="autoZero"/>
        <c:crossBetween val="midCat"/>
      </c:valAx>
      <c:valAx>
        <c:axId val="118653312"/>
        <c:scaling>
          <c:orientation val="minMax"/>
        </c:scaling>
        <c:axPos val="l"/>
        <c:majorGridlines>
          <c:spPr>
            <a:ln>
              <a:solidFill>
                <a:schemeClr val="accent1"/>
              </a:solidFill>
            </a:ln>
          </c:spPr>
        </c:majorGridlines>
        <c:numFmt formatCode="General" sourceLinked="1"/>
        <c:tickLblPos val="nextTo"/>
        <c:crossAx val="118294400"/>
        <c:crosses val="autoZero"/>
        <c:crossBetween val="midCat"/>
      </c:valAx>
    </c:plotArea>
    <c:plotVisOnly val="1"/>
  </c:chart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8ED41B-55FF-4A11-90F2-D441D2907C8A}" type="datetimeFigureOut">
              <a:rPr lang="ru-RU" smtClean="0"/>
              <a:pPr/>
              <a:t>28.09.2012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BA24AA-95F1-4EE8-92E5-01DE38EAB87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8ED41B-55FF-4A11-90F2-D441D2907C8A}" type="datetimeFigureOut">
              <a:rPr lang="ru-RU" smtClean="0"/>
              <a:pPr/>
              <a:t>28.09.2012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BA24AA-95F1-4EE8-92E5-01DE38EAB8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8ED41B-55FF-4A11-90F2-D441D2907C8A}" type="datetimeFigureOut">
              <a:rPr lang="ru-RU" smtClean="0"/>
              <a:pPr/>
              <a:t>28.09.2012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BA24AA-95F1-4EE8-92E5-01DE38EAB8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8ED41B-55FF-4A11-90F2-D441D2907C8A}" type="datetimeFigureOut">
              <a:rPr lang="ru-RU" smtClean="0"/>
              <a:pPr/>
              <a:t>28.09.2012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BA24AA-95F1-4EE8-92E5-01DE38EAB8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8ED41B-55FF-4A11-90F2-D441D2907C8A}" type="datetimeFigureOut">
              <a:rPr lang="ru-RU" smtClean="0"/>
              <a:pPr/>
              <a:t>28.09.2012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BA24AA-95F1-4EE8-92E5-01DE38EAB87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8ED41B-55FF-4A11-90F2-D441D2907C8A}" type="datetimeFigureOut">
              <a:rPr lang="ru-RU" smtClean="0"/>
              <a:pPr/>
              <a:t>28.09.2012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BA24AA-95F1-4EE8-92E5-01DE38EAB8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8ED41B-55FF-4A11-90F2-D441D2907C8A}" type="datetimeFigureOut">
              <a:rPr lang="ru-RU" smtClean="0"/>
              <a:pPr/>
              <a:t>28.09.2012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BA24AA-95F1-4EE8-92E5-01DE38EAB87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8ED41B-55FF-4A11-90F2-D441D2907C8A}" type="datetimeFigureOut">
              <a:rPr lang="ru-RU" smtClean="0"/>
              <a:pPr/>
              <a:t>28.09.2012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BA24AA-95F1-4EE8-92E5-01DE38EAB8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8ED41B-55FF-4A11-90F2-D441D2907C8A}" type="datetimeFigureOut">
              <a:rPr lang="ru-RU" smtClean="0"/>
              <a:pPr/>
              <a:t>28.09.2012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BA24AA-95F1-4EE8-92E5-01DE38EAB8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8ED41B-55FF-4A11-90F2-D441D2907C8A}" type="datetimeFigureOut">
              <a:rPr lang="ru-RU" smtClean="0"/>
              <a:pPr/>
              <a:t>28.09.2012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BA24AA-95F1-4EE8-92E5-01DE38EAB8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888ED41B-55FF-4A11-90F2-D441D2907C8A}" type="datetimeFigureOut">
              <a:rPr lang="ru-RU" smtClean="0"/>
              <a:pPr/>
              <a:t>28.09.2012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ECBA24AA-95F1-4EE8-92E5-01DE38EAB8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888ED41B-55FF-4A11-90F2-D441D2907C8A}" type="datetimeFigureOut">
              <a:rPr lang="ru-RU" smtClean="0"/>
              <a:pPr/>
              <a:t>28.09.2012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ECBA24AA-95F1-4EE8-92E5-01DE38EAB87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3.bin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5.bin"/><Relationship Id="rId5" Type="http://schemas.openxmlformats.org/officeDocument/2006/relationships/oleObject" Target="../embeddings/oleObject4.bin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9.png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2492896"/>
            <a:ext cx="7772400" cy="2952328"/>
          </a:xfrm>
        </p:spPr>
        <p:txBody>
          <a:bodyPr>
            <a:normAutofit fontScale="90000"/>
          </a:bodyPr>
          <a:lstStyle/>
          <a:p>
            <a:pPr>
              <a:lnSpc>
                <a:spcPct val="70000"/>
              </a:lnSpc>
            </a:pPr>
            <a:r>
              <a:rPr lang="ru-RU" sz="3100" b="1" dirty="0" smtClean="0"/>
              <a:t>Перельмутер А.В., МИКИТАРЕНКО М.А.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5300" b="1" dirty="0" smtClean="0">
                <a:solidFill>
                  <a:srgbClr val="FFFF00"/>
                </a:solidFill>
              </a:rPr>
              <a:t>Изложение курса конструкций на основе численного моделирования</a:t>
            </a:r>
            <a:endParaRPr lang="ru-RU" sz="5300" b="1" dirty="0">
              <a:solidFill>
                <a:srgbClr val="FFFF00"/>
              </a:solidFill>
            </a:endParaRPr>
          </a:p>
        </p:txBody>
      </p:sp>
      <p:pic>
        <p:nvPicPr>
          <p:cNvPr id="3" name="Picture 8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64096" cy="864096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>
            <a:noFill/>
            <a:miter lim="800000"/>
            <a:headEnd/>
            <a:tailEnd/>
          </a:ln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5805264"/>
            <a:ext cx="865262" cy="857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0"/>
            <a:ext cx="9073008" cy="79208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Пример 2. </a:t>
            </a:r>
            <a:r>
              <a:rPr kumimoji="0" lang="uk-UA" sz="3200" b="1" i="0" u="none" strike="noStrike" kern="1200" cap="none" spc="-100" normalizeH="0" baseline="0" noProof="0" dirty="0" err="1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Сопоставление</a:t>
            </a:r>
            <a:r>
              <a:rPr kumimoji="0" lang="uk-UA" sz="3200" b="1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uk-UA" sz="3200" b="1" i="0" u="none" strike="noStrike" kern="1200" cap="none" spc="-100" normalizeH="0" baseline="0" noProof="0" dirty="0" err="1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конструкций</a:t>
            </a:r>
            <a:r>
              <a:rPr kumimoji="0" lang="uk-UA" sz="3200" b="1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uk-UA" sz="3200" b="1" i="0" u="none" strike="noStrike" kern="1200" cap="none" spc="-100" normalizeH="0" baseline="0" noProof="0" dirty="0" err="1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базы</a:t>
            </a:r>
            <a:endParaRPr kumimoji="0" lang="ru-RU" sz="3200" b="1" i="0" u="none" strike="noStrike" kern="1200" cap="none" spc="-100" normalizeH="0" baseline="0" noProof="0" dirty="0">
              <a:ln>
                <a:noFill/>
              </a:ln>
              <a:solidFill>
                <a:schemeClr val="tx2">
                  <a:satMod val="20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8" y="620688"/>
            <a:ext cx="784887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Для колонны в виде сварного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двутавра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при заданных нагрузках можно в режиме «Проектирование получить различные конструктивные решения. </a:t>
            </a:r>
          </a:p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Цель преподавателя – пояснить результаты и указать на достоинства и недостатки.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92080" y="3068960"/>
            <a:ext cx="3456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>
                    <a:lumMod val="90000"/>
                  </a:schemeClr>
                </a:solidFill>
              </a:rPr>
              <a:t>Условия</a:t>
            </a:r>
            <a:endParaRPr lang="ru-RU" sz="3200" b="1" dirty="0">
              <a:solidFill>
                <a:schemeClr val="tx2">
                  <a:lumMod val="90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420888"/>
            <a:ext cx="5220642" cy="3189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4725144"/>
            <a:ext cx="7137791" cy="1756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408931"/>
            <a:ext cx="4652133" cy="362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Овал 4"/>
          <p:cNvSpPr/>
          <p:nvPr/>
        </p:nvSpPr>
        <p:spPr>
          <a:xfrm>
            <a:off x="2483768" y="1772816"/>
            <a:ext cx="792088" cy="792088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3497163"/>
            <a:ext cx="4314825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4580" name="Object 4"/>
          <p:cNvGraphicFramePr>
            <a:graphicFrameLocks noChangeAspect="1"/>
          </p:cNvGraphicFramePr>
          <p:nvPr/>
        </p:nvGraphicFramePr>
        <p:xfrm>
          <a:off x="7092280" y="2996952"/>
          <a:ext cx="890588" cy="433388"/>
        </p:xfrm>
        <a:graphic>
          <a:graphicData uri="http://schemas.openxmlformats.org/presentationml/2006/ole">
            <p:oleObj spid="_x0000_s24580" name="Equation" r:id="rId5" imgW="419040" imgH="203040" progId="Equation.DSMT4">
              <p:embed/>
            </p:oleObj>
          </a:graphicData>
        </a:graphic>
      </p:graphicFrame>
      <p:sp>
        <p:nvSpPr>
          <p:cNvPr id="9" name="Заголовок 1"/>
          <p:cNvSpPr txBox="1">
            <a:spLocks/>
          </p:cNvSpPr>
          <p:nvPr/>
        </p:nvSpPr>
        <p:spPr>
          <a:xfrm>
            <a:off x="0" y="0"/>
            <a:ext cx="9073008" cy="79208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Пример 2. </a:t>
            </a:r>
            <a:r>
              <a:rPr kumimoji="0" lang="uk-UA" sz="3200" b="1" i="0" u="none" strike="noStrike" kern="1200" cap="none" spc="-100" normalizeH="0" baseline="0" noProof="0" dirty="0" err="1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Сопоставление</a:t>
            </a:r>
            <a:r>
              <a:rPr kumimoji="0" lang="uk-UA" sz="3200" b="1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uk-UA" sz="3200" b="1" i="0" u="none" strike="noStrike" kern="1200" cap="none" spc="-100" normalizeH="0" baseline="0" noProof="0" dirty="0" err="1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конструкций</a:t>
            </a:r>
            <a:r>
              <a:rPr kumimoji="0" lang="uk-UA" sz="3200" b="1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uk-UA" sz="3200" b="1" i="0" u="none" strike="noStrike" kern="1200" cap="none" spc="-100" normalizeH="0" baseline="0" noProof="0" dirty="0" err="1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базы</a:t>
            </a:r>
            <a:endParaRPr kumimoji="0" lang="ru-RU" sz="3200" b="1" i="0" u="none" strike="noStrike" kern="1200" cap="none" spc="-100" normalizeH="0" baseline="0" noProof="0" dirty="0">
              <a:ln>
                <a:noFill/>
              </a:ln>
              <a:solidFill>
                <a:schemeClr val="tx2">
                  <a:satMod val="20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92080" y="1556792"/>
            <a:ext cx="3456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>
                    <a:lumMod val="90000"/>
                  </a:schemeClr>
                </a:solidFill>
              </a:rPr>
              <a:t>Результат 1</a:t>
            </a:r>
            <a:endParaRPr lang="ru-RU" sz="3200" b="1" dirty="0">
              <a:solidFill>
                <a:schemeClr val="tx2">
                  <a:lumMod val="9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484784"/>
            <a:ext cx="4559663" cy="3550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2997349"/>
            <a:ext cx="4267200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Object 8"/>
          <p:cNvGraphicFramePr>
            <a:graphicFrameLocks noChangeAspect="1"/>
          </p:cNvGraphicFramePr>
          <p:nvPr/>
        </p:nvGraphicFramePr>
        <p:xfrm>
          <a:off x="7668344" y="2564904"/>
          <a:ext cx="890587" cy="433388"/>
        </p:xfrm>
        <a:graphic>
          <a:graphicData uri="http://schemas.openxmlformats.org/presentationml/2006/ole">
            <p:oleObj spid="_x0000_s25603" name="Equation" r:id="rId5" imgW="419040" imgH="203040" progId="Equation.DSMT4">
              <p:embed/>
            </p:oleObj>
          </a:graphicData>
        </a:graphic>
      </p:graphicFrame>
      <p:sp>
        <p:nvSpPr>
          <p:cNvPr id="8" name="Овал 7"/>
          <p:cNvSpPr/>
          <p:nvPr/>
        </p:nvSpPr>
        <p:spPr>
          <a:xfrm>
            <a:off x="1547664" y="1916832"/>
            <a:ext cx="792088" cy="792088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0" y="0"/>
            <a:ext cx="9073008" cy="79208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Пример 2. </a:t>
            </a:r>
            <a:r>
              <a:rPr kumimoji="0" lang="uk-UA" sz="3200" b="1" i="0" u="none" strike="noStrike" kern="1200" cap="none" spc="-100" normalizeH="0" baseline="0" noProof="0" dirty="0" err="1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Сопоставление</a:t>
            </a:r>
            <a:r>
              <a:rPr kumimoji="0" lang="uk-UA" sz="3200" b="1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uk-UA" sz="3200" b="1" i="0" u="none" strike="noStrike" kern="1200" cap="none" spc="-100" normalizeH="0" baseline="0" noProof="0" dirty="0" err="1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конструкций</a:t>
            </a:r>
            <a:r>
              <a:rPr kumimoji="0" lang="uk-UA" sz="3200" b="1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uk-UA" sz="3200" b="1" i="0" u="none" strike="noStrike" kern="1200" cap="none" spc="-100" normalizeH="0" baseline="0" noProof="0" dirty="0" err="1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базы</a:t>
            </a:r>
            <a:endParaRPr kumimoji="0" lang="ru-RU" sz="3200" b="1" i="0" u="none" strike="noStrike" kern="1200" cap="none" spc="-100" normalizeH="0" baseline="0" noProof="0" dirty="0">
              <a:ln>
                <a:noFill/>
              </a:ln>
              <a:solidFill>
                <a:schemeClr val="tx2">
                  <a:satMod val="20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92080" y="1556792"/>
            <a:ext cx="3456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>
                    <a:lumMod val="90000"/>
                  </a:schemeClr>
                </a:solidFill>
              </a:rPr>
              <a:t>Результат 2</a:t>
            </a:r>
            <a:endParaRPr lang="ru-RU" sz="3200" b="1" dirty="0">
              <a:solidFill>
                <a:schemeClr val="tx2">
                  <a:lumMod val="9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 5"/>
          <p:cNvSpPr/>
          <p:nvPr/>
        </p:nvSpPr>
        <p:spPr>
          <a:xfrm>
            <a:off x="4139952" y="1972951"/>
            <a:ext cx="792088" cy="792088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1396887"/>
            <a:ext cx="5013746" cy="3904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2621023"/>
            <a:ext cx="4076700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" name="Объект 11"/>
          <p:cNvGraphicFramePr>
            <a:graphicFrameLocks noChangeAspect="1"/>
          </p:cNvGraphicFramePr>
          <p:nvPr/>
        </p:nvGraphicFramePr>
        <p:xfrm>
          <a:off x="2974975" y="2188305"/>
          <a:ext cx="890588" cy="433388"/>
        </p:xfrm>
        <a:graphic>
          <a:graphicData uri="http://schemas.openxmlformats.org/presentationml/2006/ole">
            <p:oleObj spid="_x0000_s23558" name="Equation" r:id="rId5" imgW="419040" imgH="203040" progId="Equation.DSMT4">
              <p:embed/>
            </p:oleObj>
          </a:graphicData>
        </a:graphic>
      </p:graphicFrame>
      <p:graphicFrame>
        <p:nvGraphicFramePr>
          <p:cNvPr id="13" name="Объект 12"/>
          <p:cNvGraphicFramePr>
            <a:graphicFrameLocks noChangeAspect="1"/>
          </p:cNvGraphicFramePr>
          <p:nvPr/>
        </p:nvGraphicFramePr>
        <p:xfrm>
          <a:off x="4114800" y="4036155"/>
          <a:ext cx="914400" cy="180975"/>
        </p:xfrm>
        <a:graphic>
          <a:graphicData uri="http://schemas.openxmlformats.org/presentationml/2006/ole">
            <p:oleObj spid="_x0000_s23559" name="Equation" r:id="rId6" imgW="914400" imgH="181440" progId="Equation.DSMT4">
              <p:embed/>
            </p:oleObj>
          </a:graphicData>
        </a:graphic>
      </p:graphicFrame>
      <p:sp>
        <p:nvSpPr>
          <p:cNvPr id="15" name="Заголовок 1"/>
          <p:cNvSpPr txBox="1">
            <a:spLocks/>
          </p:cNvSpPr>
          <p:nvPr/>
        </p:nvSpPr>
        <p:spPr>
          <a:xfrm>
            <a:off x="0" y="0"/>
            <a:ext cx="9073008" cy="79208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Пример 2. </a:t>
            </a:r>
            <a:r>
              <a:rPr kumimoji="0" lang="uk-UA" sz="3200" b="1" i="0" u="none" strike="noStrike" kern="1200" cap="none" spc="-100" normalizeH="0" baseline="0" noProof="0" dirty="0" err="1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Сопоставление</a:t>
            </a:r>
            <a:r>
              <a:rPr kumimoji="0" lang="uk-UA" sz="3200" b="1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uk-UA" sz="3200" b="1" i="0" u="none" strike="noStrike" kern="1200" cap="none" spc="-100" normalizeH="0" baseline="0" noProof="0" dirty="0" err="1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конструкций</a:t>
            </a:r>
            <a:r>
              <a:rPr kumimoji="0" lang="uk-UA" sz="3200" b="1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uk-UA" sz="3200" b="1" i="0" u="none" strike="noStrike" kern="1200" cap="none" spc="-100" normalizeH="0" baseline="0" noProof="0" dirty="0" err="1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базы</a:t>
            </a:r>
            <a:endParaRPr kumimoji="0" lang="ru-RU" sz="3200" b="1" i="0" u="none" strike="noStrike" kern="1200" cap="none" spc="-100" normalizeH="0" baseline="0" noProof="0" dirty="0">
              <a:ln>
                <a:noFill/>
              </a:ln>
              <a:solidFill>
                <a:schemeClr val="tx2">
                  <a:satMod val="20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3528" y="1556792"/>
            <a:ext cx="3456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>
                    <a:lumMod val="90000"/>
                  </a:schemeClr>
                </a:solidFill>
              </a:rPr>
              <a:t>Результат 3</a:t>
            </a:r>
            <a:endParaRPr lang="ru-RU" sz="3200" b="1" dirty="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4139952" y="1844824"/>
            <a:ext cx="792088" cy="792088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96752"/>
            <a:ext cx="4680520" cy="4470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700164"/>
            <a:ext cx="4353578" cy="4157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9073008" cy="79208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Пример </a:t>
            </a:r>
            <a:r>
              <a:rPr kumimoji="0" lang="en-US" sz="3200" b="1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3</a:t>
            </a:r>
            <a:r>
              <a:rPr kumimoji="0" lang="ru-RU" sz="3200" b="1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 </a:t>
            </a:r>
            <a:r>
              <a:rPr kumimoji="0" lang="uk-UA" sz="3200" b="1" i="0" u="none" strike="noStrike" kern="1200" cap="none" spc="-100" normalizeH="0" baseline="0" noProof="0" dirty="0" err="1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Анализ</a:t>
            </a:r>
            <a:r>
              <a:rPr kumimoji="0" lang="uk-UA" sz="3200" b="1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uk-UA" sz="3200" b="1" i="0" u="none" strike="noStrike" kern="1200" cap="none" spc="-100" normalizeH="0" baseline="0" noProof="0" dirty="0" err="1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кривых</a:t>
            </a:r>
            <a:r>
              <a:rPr kumimoji="0" lang="uk-UA" sz="3200" b="1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uk-UA" sz="3200" b="1" i="0" u="none" strike="noStrike" kern="1200" cap="none" spc="-100" normalizeH="0" baseline="0" noProof="0" dirty="0" err="1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взаимодействия</a:t>
            </a:r>
            <a:endParaRPr kumimoji="0" lang="ru-RU" sz="3200" b="1" i="0" u="none" strike="noStrike" kern="1200" cap="none" spc="-100" normalizeH="0" baseline="0" noProof="0" dirty="0">
              <a:ln>
                <a:noFill/>
              </a:ln>
              <a:solidFill>
                <a:schemeClr val="tx2">
                  <a:satMod val="20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412776"/>
            <a:ext cx="7024836" cy="515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0" y="0"/>
            <a:ext cx="9073008" cy="79208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Пример </a:t>
            </a:r>
            <a:r>
              <a:rPr kumimoji="0" lang="en-US" sz="3200" b="1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3</a:t>
            </a:r>
            <a:r>
              <a:rPr kumimoji="0" lang="ru-RU" sz="3200" b="1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 </a:t>
            </a:r>
            <a:r>
              <a:rPr kumimoji="0" lang="uk-UA" sz="3200" b="1" i="0" u="none" strike="noStrike" kern="1200" cap="none" spc="-100" normalizeH="0" baseline="0" noProof="0" dirty="0" err="1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Анализ</a:t>
            </a:r>
            <a:r>
              <a:rPr kumimoji="0" lang="uk-UA" sz="3200" b="1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uk-UA" sz="3200" b="1" i="0" u="none" strike="noStrike" kern="1200" cap="none" spc="-100" normalizeH="0" baseline="0" noProof="0" dirty="0" err="1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кривых</a:t>
            </a:r>
            <a:r>
              <a:rPr kumimoji="0" lang="uk-UA" sz="3200" b="1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uk-UA" sz="3200" b="1" i="0" u="none" strike="noStrike" kern="1200" cap="none" spc="-100" normalizeH="0" baseline="0" noProof="0" dirty="0" err="1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взаимодействия</a:t>
            </a:r>
            <a:endParaRPr kumimoji="0" lang="ru-RU" sz="3200" b="1" i="0" u="none" strike="noStrike" kern="1200" cap="none" spc="-100" normalizeH="0" baseline="0" noProof="0" dirty="0">
              <a:ln>
                <a:noFill/>
              </a:ln>
              <a:solidFill>
                <a:schemeClr val="tx2">
                  <a:satMod val="20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20688"/>
            <a:ext cx="5191125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2780928"/>
            <a:ext cx="4524375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6237312"/>
            <a:ext cx="28670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6" y="2060848"/>
            <a:ext cx="21145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2160" y="6237312"/>
            <a:ext cx="26384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Прямая со стрелкой 8"/>
          <p:cNvCxnSpPr/>
          <p:nvPr/>
        </p:nvCxnSpPr>
        <p:spPr>
          <a:xfrm flipH="1" flipV="1">
            <a:off x="5796136" y="5373216"/>
            <a:ext cx="864096" cy="8640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27653" idx="0"/>
          </p:cNvCxnSpPr>
          <p:nvPr/>
        </p:nvCxnSpPr>
        <p:spPr>
          <a:xfrm flipV="1">
            <a:off x="1541017" y="5517232"/>
            <a:ext cx="2022871" cy="7200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27653" idx="0"/>
          </p:cNvCxnSpPr>
          <p:nvPr/>
        </p:nvCxnSpPr>
        <p:spPr>
          <a:xfrm flipV="1">
            <a:off x="1541017" y="4869160"/>
            <a:ext cx="1518815" cy="13681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>
            <a:off x="4932040" y="2420888"/>
            <a:ext cx="1656184" cy="6480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9" name="Заголовок 1"/>
          <p:cNvSpPr txBox="1">
            <a:spLocks/>
          </p:cNvSpPr>
          <p:nvPr/>
        </p:nvSpPr>
        <p:spPr>
          <a:xfrm>
            <a:off x="0" y="0"/>
            <a:ext cx="9073008" cy="79208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Пример </a:t>
            </a:r>
            <a:r>
              <a:rPr kumimoji="0" lang="en-US" sz="3200" b="1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3</a:t>
            </a:r>
            <a:r>
              <a:rPr kumimoji="0" lang="ru-RU" sz="3200" b="1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 </a:t>
            </a:r>
            <a:r>
              <a:rPr kumimoji="0" lang="uk-UA" sz="3200" b="1" i="0" u="none" strike="noStrike" kern="1200" cap="none" spc="-100" normalizeH="0" baseline="0" noProof="0" dirty="0" err="1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Анализ</a:t>
            </a:r>
            <a:r>
              <a:rPr kumimoji="0" lang="uk-UA" sz="3200" b="1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uk-UA" sz="3200" b="1" i="0" u="none" strike="noStrike" kern="1200" cap="none" spc="-100" normalizeH="0" baseline="0" noProof="0" dirty="0" err="1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кривых</a:t>
            </a:r>
            <a:r>
              <a:rPr kumimoji="0" lang="uk-UA" sz="3200" b="1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uk-UA" sz="3200" b="1" i="0" u="none" strike="noStrike" kern="1200" cap="none" spc="-100" normalizeH="0" baseline="0" noProof="0" dirty="0" err="1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взаимодействия</a:t>
            </a:r>
            <a:endParaRPr kumimoji="0" lang="ru-RU" sz="3200" b="1" i="0" u="none" strike="noStrike" kern="1200" cap="none" spc="-100" normalizeH="0" baseline="0" noProof="0" dirty="0">
              <a:ln>
                <a:noFill/>
              </a:ln>
              <a:solidFill>
                <a:schemeClr val="tx2">
                  <a:satMod val="20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476672"/>
            <a:ext cx="74888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САМОСТОЯТЕЛЬНАЯ  РАБОТА СТУДЕНТА</a:t>
            </a:r>
            <a:endParaRPr lang="ru-RU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11560" y="2132856"/>
            <a:ext cx="784887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</a:rPr>
              <a:t>Оборудование:</a:t>
            </a:r>
          </a:p>
          <a:p>
            <a:r>
              <a:rPr lang="ru-RU" sz="2400" b="1" dirty="0" smtClean="0"/>
              <a:t> компьютер, принтер</a:t>
            </a:r>
          </a:p>
          <a:p>
            <a:endParaRPr lang="ru-RU" sz="2400" b="1" dirty="0"/>
          </a:p>
          <a:p>
            <a:r>
              <a:rPr lang="ru-RU" sz="2400" b="1" dirty="0" smtClean="0">
                <a:solidFill>
                  <a:srgbClr val="FFFF00"/>
                </a:solidFill>
              </a:rPr>
              <a:t>Стиль работы: </a:t>
            </a:r>
          </a:p>
          <a:p>
            <a:r>
              <a:rPr lang="ru-RU" sz="2400" b="1" dirty="0" smtClean="0"/>
              <a:t>Анализ влияния различных факторов на работоспособность конструкции. Построение параметрических зависимостей</a:t>
            </a:r>
          </a:p>
          <a:p>
            <a:endParaRPr lang="ru-RU" sz="2400" b="1" dirty="0" smtClean="0"/>
          </a:p>
          <a:p>
            <a:endParaRPr lang="ru-RU" sz="2400" b="1" dirty="0" smtClean="0">
              <a:solidFill>
                <a:srgbClr val="FFFF00"/>
              </a:solidFill>
            </a:endParaRPr>
          </a:p>
          <a:p>
            <a:r>
              <a:rPr lang="ru-RU" sz="2400" b="1" dirty="0" smtClean="0">
                <a:solidFill>
                  <a:srgbClr val="FFFF00"/>
                </a:solidFill>
              </a:rPr>
              <a:t>Результат: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/>
              <a:t>   отчет о проделанной работе;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/>
              <a:t>   объяснения обнаруженных закономерностей.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04664"/>
            <a:ext cx="3650928" cy="2995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260648"/>
            <a:ext cx="5191125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304" y="1196752"/>
            <a:ext cx="17145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7904" y="2060848"/>
            <a:ext cx="5086350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67600" y="2996952"/>
            <a:ext cx="16764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5576" y="3573016"/>
            <a:ext cx="5038725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6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932040" y="4581128"/>
            <a:ext cx="170497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7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029075" y="5381625"/>
            <a:ext cx="5114925" cy="1359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8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092280" y="4941168"/>
            <a:ext cx="16668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323528" y="5733256"/>
            <a:ext cx="35283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Исследование влияния качества материала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3314015"/>
            <a:ext cx="496855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Трогательная забота о студенте, который </a:t>
            </a:r>
          </a:p>
          <a:p>
            <a:r>
              <a:rPr lang="ru-RU" sz="2000" b="1" dirty="0" smtClean="0"/>
              <a:t> не может проработать чрезмерные объемы знаний (и это верно), но абсолютно недальновидная политика, т.к. профессиональная подготовка специалиста продолжается все время и ему нужно иметь систематизированный материал для самостоятельной проработки.</a:t>
            </a: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79512" y="188640"/>
            <a:ext cx="88569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PS: </a:t>
            </a:r>
            <a:r>
              <a:rPr lang="ru-RU" sz="4000" b="1" dirty="0" smtClean="0"/>
              <a:t> НЕ СОВСЕМ ПО ТЕМЕ ДОКЛАДА</a:t>
            </a:r>
            <a:endParaRPr lang="ru-RU" sz="4000" b="1" dirty="0"/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5292080" y="3284984"/>
          <a:ext cx="3707904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Рисунок 4" descr="books228577dtg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40352" y="2924944"/>
            <a:ext cx="1205880" cy="12058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3528" y="1196752"/>
            <a:ext cx="83529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Учебники все в большей степени становятся сборниками рецептов на манер кулинарной книги и при этом все время «худеют». Учебник по курсу металлических конструкций  1940 – 1944 гг.  имел объем 844 + 488 +499</a:t>
            </a:r>
            <a:r>
              <a:rPr lang="en-US" b="1" dirty="0" smtClean="0"/>
              <a:t> = 1831  </a:t>
            </a:r>
            <a:r>
              <a:rPr lang="ru-RU" b="1" dirty="0" smtClean="0"/>
              <a:t>стр., однотомный выпуск 1952 г. — 852 стр.; 1961 г. — 776 стр.; 1973</a:t>
            </a:r>
            <a:r>
              <a:rPr lang="en-US" b="1" dirty="0" smtClean="0"/>
              <a:t> </a:t>
            </a:r>
            <a:r>
              <a:rPr lang="ru-RU" b="1" dirty="0" smtClean="0"/>
              <a:t>г. — 687 стр. А последнее издание этого курса излагается на 560</a:t>
            </a:r>
            <a:r>
              <a:rPr lang="en-US" b="1" dirty="0" smtClean="0"/>
              <a:t> </a:t>
            </a:r>
            <a:r>
              <a:rPr lang="ru-RU" b="1" dirty="0" smtClean="0"/>
              <a:t>страницах. 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340768"/>
            <a:ext cx="864096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Традиционно курс строительных конструкций излагается в описательной форме с некоторым набором иллюстрирующих решений, которые преподносятся как готовые рецепты. </a:t>
            </a:r>
          </a:p>
          <a:p>
            <a:r>
              <a:rPr lang="ru-RU" sz="2400" b="1" dirty="0" smtClean="0"/>
              <a:t>Использование компьютерных программ позволяет изменить этот подход и показать студенту «кухню» выработки конструктивного решения. Теоретическая парадигма заменяется экспериментальной, с той лишь разницей, что эксперимент является виртуальным. </a:t>
            </a:r>
            <a:endParaRPr lang="ru-RU" sz="2400" b="1" dirty="0"/>
          </a:p>
        </p:txBody>
      </p:sp>
      <p:sp>
        <p:nvSpPr>
          <p:cNvPr id="2050" name="AutoShape 2" descr="data:image/jpeg;base64,/9j/4AAQSkZJRgABAQAAAQABAAD/2wCEAAkGBhISEBQUExQWFRUVFRUVFhQXFRYYFRUXFRUVFBQVFBQXGyYeGBkjHBQUHy8gIycpLCwsFR4xNTAqNSYrLCkBCQoKDgwOGg8PGiokHyQsKSwtKSwsLCwpKSwsLCkpKSwpKSkpLCktLCktLCwpKiksLCksKSwpKSwsLCwpLCwsKf/AABEIAOEA4QMBIgACEQEDEQH/xAAcAAABBQEBAQAAAAAAAAAAAAAAAQIDBAUGBwj/xABDEAABAwIDBAcEBwcEAQUAAAABAAIDBBESITEFBkFREyJCYXGBkQcyUqEjYpKxwdHwFDNDY3KC4RU0U6IWVGRzsvH/xAAaAQACAwEBAAAAAAAAAAAAAAAAAwECBAUG/8QAMBEAAgIBAwIDBwMFAQAAAAAAAAECAxESITEEQSJRYQUTMnGBkbGh0fAjYsHh8VL/2gAMAwEAAhEDEQA/APcUIQgAQhCABCEIAEIQgAQhCABCEIAEIQgAQhCABCEIAEIQgAQhCABCEIAEIQgAQhCABCEIAEIQgAQhCABCEIAEIQgASXTXPCYXHmqZAmQog/mnB6nIClyaZEW5qEqrZJMJE5rwVAHJQVKYE2JOTGuyzVc7UhvbpY78sbb+l1K9SC2hQtq2HRw9U4St5j1U5ROGSITbpykgEIQgAQhCABCEIAEIQgAQhCABCRKoyAhKaZAlddQuaVTJJNiUTnJA5ISobAQvKVpURcm4kvXgvglc9IJFGiyrqbDCJjImEpLqOapa0XJUuXmSot8EzGqOerazMm3ouT2/v/FCCGm7joBmT4DiuA2jt+oqScTi1p7IPW8zw8vVJlcktjpdN7MsueZbHXb274RPlwA9JG1v7oEhjpCTczEasaALNzuXEkGy5dlPBMbubTtPBpja1g8LD5lUoqQAfgEhjPJY7LpT7noKfZtNUccv1LphdEbxiRnfDM/D6XI+Snh3kqhpUX+rNGCPtswn5LKwkaXHeEPqn8SHeIz9VVTmu46XQUy5ijpqff6qZbHA145wy3P2JAD81q0vtShvaRz4TymY5t/7sx81wPTDiCPDRTRkuFg4O7j+RTVe1yYrPZEH8L+567Qb1NkF2ua8c2kOHqCtSHbLDr8s14FPsvC64a6N2uJhLD45ZFWabeOuh92YSj4ZWi/2xmtEOozwzm2+ybI7pZ+R9ARztdoU+68b2Z7V8FhUQPZ9dhxN9DZejbt74UtYPoZmvdxbezx/ac1shZnk49tLreGb6EiVNEghCEACEIQAia91k5IQqckjOkUT5E9zFC5qXJslIOkUb3pHFRuKzTsGqIGRHSKu+RDVk97ljtBZEqcZgBcmyw9r7fjp2FznAW5my832xv3PVEtpwcPF5uGjwGpTYzkOr6Vz52/P2/iO+2/v3DADYgnx/FefbR3sqao9W7GcyP8A6t/ErMh2ZnjlcXu5nQf0jQK2ZgMglzsz6/g9F03s+MO37/z5fcjioQMybk6uJuT5lWWtA0VUuJTSUlpvlnUUMLCLwNtUrq1o0WebpmBR7tdy2gtPnadSml7O9QYAiwV9KRbSh5kCBJ+rJmAIDhwCnAYR0NLtJnRtaH9GQLOxMxh3fi18lPVbKhsDJc4gCHxMsBfmCVhxsaBd2vBo1PieCKnauBvXdhbwbz8AkuLb8JinDR4tWF3/AOiVNAwE4H4h4EH5rNfBTscHG4eCCHRuLHtPAhwVGq23JM7DGC0HQD3j4ldxuD7MzMGT1GTXAPa3iQTkfPVboVTXL38kczqOvpmtLWpeb/x6noe4VZJJRtMj3yG5wvkAD3N1GK2pGmLiumUFLSNjYGMFmgWAU66cE0tzytji5Nx4BCEKxQEIQgATJE5RvCq2SRkqF7lNJoqkr1mtlhDIrIx8llWmqwGkuIAAuTwyUVRIbrA3qq3RwFw4G/pmuRO7MtJ0KqNWEQ7V9oUMGZiltzPRtJ5WY52I+i5bavtZc7KnY4H4pLADxAK4OqqTPOXPubu48rru9mbqxzUrHBmH3gS3QlpLTcHwW91QrSckVWctw4435ZytXWyzSdJVEzDgA8YR4NC1KXasQ9xxjI0Dm2HkRkmbQ3OfGThJ+4+ax5qKVmrb94yP+UONdvc6VNzp+Ff5/Xk7Ju0WPH0sIcP+SM4T42GRTjsiOTOCUH+XJ1H+AOhXDwVrmHquLTyPVP5FaUe3j/EYD9YdV35H5JEumlH4TbDrYPu4/qjWqqR7DZ7S096hERT6XbdxYOuD2Hj7r/gp+kY7nGfVn5hIblHlHUhZqWVv8irgPFJhV39jkuOR7QzHyWjS7OjY0yktla3sjLrcnA52VHYkErVEwcPcgg8l0FUyOSNrmNZEblrgXdXuIvms87PIcekOEDzv4KVYmELlL09CjT0jpHWb/gDmeSsSxsi912Jw1d2R4fmk2jtNsUdrhjeQ9557+J8FytdXufkeq3g3ieV0+quVvojL1PWxpW/Pl+5oVu2xe0XWPF50HhzWZDRyTvyJPNxzF78PyWnsjdmSSxe0tZ8OhPLEfwXZbPoGRgBrQbansjuuOPcP8rS7IVbQ5PP3XWdQ8z48jO2Vu62CKRxsHCN+ZzN8JXsm7sjDTx9GQWiOMCxBsMAsLDTKy4LZWz3S3dpGAcUjshh7WEnJrdc+Kf7P62ojqm0kjAGQxyFk+Bw/aYbgQC9gOqCTc5mw77t6Zt5lI5/UvhI9NSpjZLp62pmMEIQpAEIQgBkhUJcnyqCRJk8Fkhj3qrMVMSopSufbLKNEFhmfMeaytuUrZIHty0WhWOCzZ57HXI9y4dk8TydeiL2aPEqOj+mDDkcWHwINivdfZ5AP9NjJbia58zgbX6plcAcs7ZXy5rzTezYRjc+aMdV17n/jcci/Lska8tV2G62/8UEEUDuq2NjWNIza4AWvf5+a9BX1ELEpme7pZ6dMFw8/sdhV7OYRfBjbzZYkeLfy9Fg1W68ExOBwxDVuhH9TDmPRdDSbUgm6zHYXHtNNif6ho7zUlZRYx142zC2T29SUeGY/6keCY6q57xMSstqeGeY7V9n7h2bj1+S5Gu3ZfHpib3aj0K9vbAb4YqjMfwahtz5E2f8AMhU6+lytUU7m/wAyP6RnibdYDyS3CyvhmiPUwn8SPBnxSM1Fx3ZjzaVYpdsW4kfMeh/Nep1m5sEwxROa4c2m/qOC5Lam4kgv1b94yKPexe01g1VylHeqX0ZBszbmEhzTYg3yNx5tK137TjkdiLcIdk/ozke/Dw4ZLiqjYcsRuL5cDkkh2o9hs8Ed57u9Kn00Z7wZvh1yz/Vjh+fb7nYSYQ+4u5o92+RPeRwWTtbbgYbDrScuDfE8PBUKvbrnss3qt4v7R7m8vE5qtsjYU1U4CNpDNS7ie+6irplHxWEdT7QwtNXPn/PyVmGSV+V5HnLub+S7bYO5gjHSz5k6ZEkn4Y28Tz/BbO7e6rIh1AHnjI792DxtxlIPLLvXQ1scdOA6Quc92TW5GaUjssbo1o7rNbxTZzcto8HGcsPMnuYs1IAwufaNg7NwPN7vwb81Rlr4m2dNcRn3Imj6SbuDcsLe7LmbaLN2vt18kuFoD5AcowbwQHm938SRZL5sMtg4yzOyfIdG34N4ADkFnxhmO/rcbRO42ZvGzpGGoH0OIAQXu2FxNmPe7+LY8D1W3uL2uvRm1QcAWm4Od+a8PnoCIXgm5Add3xC2VvkvVN0qgyUMDzq6NrvUC/zTabpSi/Iz02e8y2b0cmauNddZjXZq/AcltpnnYbJYJUIQtIsEhSoQBDI5VpSrT41VlGazW8F4kLgq8verVzZUJ3njfJc67ZGqvdlCsDc7rHqrWuNeS0aiQ66rJqJLO81wbXqZ3OnjgilPAgLnq/crFd1O4MJzMZzjJ7h2fJdAxw/XJQbU2y2mZjOY0vceWSvROyMsVj7tMY5fbucY91ZROu9j4wO03rxn00XU7B9qxBtKC4C13MuQL8+PyXP7T37fODGHdG0+87tuHJo0b45rJfsuNwHR9UjQgm/mvQxylmaw/Q89b7ShnTNZXnjf7nu2zt4KasZkWSDk6xIPnoVbZs9zf3Ezm/y5PpIz3ZnG3yd5L57gdUxm9ibdppwv+03XwK6TY/tJnjIa52K3Zk6r/AO0PyT1ZJeoRqpu3pl9Gep1tOy96inLHf8AqIC5w8XFlpB5tI71GzZrnsxQzMqGfWtiHdjZx8RdUdhe0eGWzXdR3wuy9Dx8l0ElDTznHbC/hLG4skz+u0gnzuFb+nYKnC2l7nM1uzR/FjLO9wyv3PGR87Ln9q7vQht8II+/816HLTVTB1XNqGfC+0ctuQkaMJ82jxXG7+bUjjpZsMD4ZA2/XBaCSQ3qYbtkOet7BIl02H4WNh1TxhnnlFu22pnIjBaxrrEtGIveM8MbNHWGpyA5heo7L2CMIaWhreETdD/8ju3/AE+6O9Tbrbux0tJG1oaD0bXzPyBJIDnFzz7oFz6JNq7ea2EydIaelb70+ks/JlM3VoPx6nhb3lZxcnvwimvYm2nttsAcyPC+RnvvcbQU4/mEautowZ87BeY7U3gkqpHNhc4h2UlS7KSUDss4RRD4R9+tbam2X1xDI2dDSsJ6OEdr68p4nUk958VVfLl0MGZ0fJwtyHIKs3jwr/S9WYbr+yFlqhGOhg17Tx8wPz4p0DWxNz1PHionYKdpGruPes+CqJfidmRm1vDxPcqqvUtuP1ZkhXK16Ym3tbahED3HIvGBg5/E7wA+9el7p71UUdFTQmoja9kTGuDjgs61yOtbS9l5DNhcQXjE8aH7gBwaOSvbD2bLXTfs7XHogQ6eTk0H3QeZ0HM58FeuCjHSvqdt9J7mCcnv2R7vHODYggg5gg3BHMEarSpHLnYHNY1rGWDWNDQ0cABYLa2Y/grUrxCbFsaKEIW8zghCEANcqcrlaeFUmCz28F4lOSYqlUS2/V1aqH20WdUuK4XUTaTOjTDJSmqSCL255a+iyqmW7r/oLQq4uOvqqvQ8SLrktvJ2atMVkqEFPfsZkos4A3Fs87DjkdFakpCALjXSysUcBBvbVTFuLyi1k1KLR57tb2fdHM1ozZLi6I8WvAxGN1+BFyPArn63YtRTu0OXqvXN6dosY2KMEGd08Do22xYfpA3G+2YZm4d97Du6Ko2NDJGBJ1v5hsQTzJHu+BsvT0StlBN7nmboV6mjwel3qc3qyRg/WGRVs1dNOMwL9+RC77bnswY4EssQdD/kLgtrez+aIktBNuf5oddec7xZnfTd4P7FWXZb2D6J12/A4Yh5Aq5szfKopyBdzAOybvYfDtN9T4LIgrZoDaQOtfiLq6NpQyizrA89f8qWpL4lleaLQ6u6raW6PTt3vaaySwkyJsMQN2k8LH8DYrU36tV7LqejcHWjxgDXqEPNx4ArxabZJHWjOX1T9/8AlWNmbwVNPrct0IvbI6ixyIV4v/y8+nc0xspu/tf6Hqce14Rs2GqqS1tOI4yyBtj0r7ZYh23FwNme6NTe2Xmm1trz7Sn6Wbqxtv0cV+pG3v5k8XcdNFn0wkqcLC5wp4MZY0+6wOcXEd5z18ldwmbqR9SFmRdxcf1w4IstUdl9fT/Zz7rceFEIc6Q9FFk3tP5j8u5ST1TIG4I83cXIra5sTeji8z/lYpbiPzP+UuuvXvLj8+rM8IObwhC8vJJN/wBalSss0XOv3qFzxoMv1qnRxucQGgue42a3n3+C1tfY7dMI0rPcnpqSWd5ZHqGue48GMaLkk8P82Xpm7kLKakia0WxND3Hi97hcuPEgA4R3NJ4rN2NsQQ0s0YIDnMd08veWm0bTy4/5IUFNtDpAwk2fgzaOzh6hDuRJBy7u5TWlYsIXbKTllnZ7OqiXLrtltOvCw/NcXu1HiAuu+oWWYFZQ0sRKWS0hCE0WCEIQAyTRVZVbcq0jbpFiLRM+VuqpyM7/AJLUfGqrobrk21G2ueDJkhz8Uj6YnLhqtJ1IoJm4QSeA+QXPlQ12Nkbs8GdMwNBudON1yW3faC2IujhZjktk692s5uc0Z5a24rF3s32dK8xwECxIL79Uc7Hj4rN2dTRtHVcCTm5x4n5rXT0iitdi+SL6ve+CL+bLmyd6Gx1Eck2J4a/pXONi+Waxa2R/ANYCcMY0uTqvVqDealqhiY/C63vMNnD+oH8QQvGK7ZwdpkeY4rKwywuDmlzSNCCQR4ELqRepeF4OXbRZW990e/v6Zl3MGMc4S1kn90L/AKKTywlR0+2GSuLHtEjh7wY0snb3vpZOt5sLu5eXbA9pk8RDZhjbpcWDvPg75LvqLb9FXsDXYXkZgHKRh5t0ew97Spc2trF+wqOH8L3LFZupT1LS6MtdztqO5zTmD4rgdvezNzbuZfyXoJ2dKwh0b+mA06VxbM0cmVcYxHTSRru8q1HtbRsoIcbANmDY3m/Bk7foZfkUKC5rYxy7TWTwaSjqKc3zy1sVdpals1ul90e9oCPEfivWtvbu09Q14AwSAE4XDC77J97xFwvEq+lex0nJsjmebVCWvaWz8zPbUuYHYQUXTMyHRUrThxDtEaDn4uPksva9bgJijFg3LL5W/XFUNl7deI3RnNpaR+XooJarIW961rngOaTGhqfi4/m5j0Ny0pFdzje3qeScxl8hpz5nmlpqYvNh5n8SrdVGGAgHQZnl3eK1OSzg7vTdMq46mVJGgaeg1ceAC63dzYpi6xt07xxzETOJ8fvOWgKp7ubHzEr29Y5RM5X49x434AXXUSNbG1zXOsAMU8mnDJjeWunAd5S5PVsuCJz3yLPWtjjGV2A4Yo/+aTXESewNSTyJ4BUtnUBu4nMvJc99rAu5gHQC1gO5Q0pfUTB4bbssZ8DODe4nUnwHBdzsvZIYBcXOv4rdUlWt+TJOXck2HBhaMuI87LtKX3R4D7v/AMWXs/Z9sythgyUZy8imOQhCkgEIQgCOUqq9WZlUcFnsLxGOSBqdhKc1izYyMyRTuwsc46AE+i8D3t33mqJHxh5bFitkSCQMuB018V7bvbK5lDUEa9G63ovnE0RdbD8NzpkALkkn9ZpkIR1ZY2OpwbRu7F3PE8bjiLXMdhcLZG4xNI8QQUtTuRKz3XE+C9G9nOzi2kdK9zWuneHMbJYHo42iOMkEgi4BPgQt+o2c4i5ga8c43C/ofzUNW5ymSp1rbB4XJsuoj4n1/QUBqJm+824Xr9bR03bEkN/jY4N+1Yt+azpt0WSC8T4394I/BU1yXxRHxsXZv8/k8qknY7UWREbG7H2I0NyCPA8F29duNJ8HnqsKp3Sc3VpHkmRuhjBSyr3m+34NLYXtGqICGyjpG9+T7f1DJ3n6r0HZO/FJUjAXBpdkY5ABi8j1Xeq8Yn2Q5uhPp+Cg6KVmnoRcehU6IveLwZ3XbDtlH0G/ZbcBDHdWxOA9Zg5YQc2f2kLxTed+EuitpK9/P3s9fzUNHvdVwi0cj4wOAddv2H3t5WVCt2tJO68rsRuTcgA5+GVkQrnncVOWVjGCrTSEHLO+VlfpNnOeQB5lMoY2g3P3rdG2WxRktAxEWHcptm08RR0Ol6aKjrkV6rDCBGw3ede7mSl2Ps3pDjf7g6wvfrH/AJD3Z5DipNibFdO4uf7t+t9Y/ALcNLnyXaUUADRM4XYHBsLBYGaTQOA+AG9vAu0ASkuy+rLXW527CU9KYmgkWleDgYc+iZ2nP+tz5mw0BWFX1PTyCGO5Y12Z16R98yXcQD6lXtu1zw4xA3mksZXjsjMBjOXEN8zxW7uru4IxicOta1vhHABaElBavsY22y5u7sPomjK7jnf8AuopYbWHqm08HFXY2pbsbZVouQNU6rMU7CtMOBDHIQhXIBIUqEAQusoXKV4URSJlkNJQ16QlMKQ5YGJEW0ohJE9h0cLFeaVu47KeOVz4zPEI3ua1jg0tIY4h0rXW6VrTnk4Wt7pXp91yXtI2vgpf2dmc1W4QRt42eQ17suABt/d3KFvIupNRwT7C3opnwws6ZrZOijBZJ9G4kMbezZAA4X5XWyaeM5mNv9QBYfJzPzUx2XA6JsUkbJGta1tntDhZoDeI7lkybh0msPTUx/8AbzPYPsXLfkm58mL+ZrNpb+7I8dxIkaftjF8ws+r3ZZIbvhgf9YB0T/tC/wB4VE7tV0f7mubKPhqYQT5yxEO87I/1PacP7yj6QDtU07ZPPo5Q13kpyw2El3dc3NktVF3G07Mr88Rt5hUpKSqF7Pppu44oX6cjiF/RX2+0anYbT9JAeU8MkX/Ygt+a2aXbVLUjqvjlHcWv7+Cq4xlyiylJcHCVVERczUUrRxcxokb6xEm39qy3UNG82bKGnTC7qn7L7FepnZMJzYXMPNj3N/63t8lWqdivcLdIyUfDPE14+0LFKdEew1dRJcnmE251xlhdyssyo3QHFnmMl6XNus1ulIG/WppjGfsOsFTmo8OXSTR908OIfaaPxS3XOPDHK5S5R5o/ci/uPLTyIvb0sVm0mxHmo6K4Jtcuvk0c8xryC9UqqV5YTGYZT9R1nD+03XG7Lp5P22oi6PFM8x2BzDRhxFxt2RqedrcVaNk8NNkPTs0b2x9lgjoycEEbbzO0wssTgv8AE4XJ5NvxcFf2ptHo2CdzbOcOipKfTC0jUjskgAu+Fth4244omRHE7DSU13yyO1nmabuJ+JrXWy4vs3Rqg2HsmStmNXUNLQcooj/Dj1AP13ZOcfLgm1pYy+BE3lkG6u7Rv003We44rniTqfDl4LtoaaymhgA4KVKss1MFsIxinYE1rFI1qtXFlJMmYFM1tlHGVKFtiJYqEIVyAQhCAGSNUTo1M94AJJsBqTouP297V9nUt29L0zxlghGM35F3uj1VHFMlHQPakaFwMe+e163OjoWxRnSWcn161gfIFPO420qn/ebRc1p1ip24R4XyHyWZ1b8jFI1d6vaBS0QLS4SzcIWEE34YyMmD58gsXcvdypqKn/Uq8Wef3ERFsDcwHYTm0AE4Qczckrd2F7PaKkIdHFjkH8WQ4335i+TfILorKjko7InGQJskLkFACTuXExJwkTHRJhYq6pRJwmWXTXFjYjkRceiw6/c6gmN300Yd8bB0b/tR2K0blKHFW99INCMD/wALdH/tq2qh+q54mZ6Si/zSiPa8Wj6Wqb9Zr4H+rcTV0V0mJSrWRpMD/wAwnj/3Gz6hnN8OCdnj1Dit5K1Rb/UEhw/tLI3HsSh0TvC0gC2GPTKqgilFpI2PB4OaHfeE6M8lHEgn2bFN18Mb+Tm2J8nN/NcDtmifS1UU2IxCdvQ1FszTwOe1sMrnDtYssRvm7jhXVy+z6ivijY6B3xQSPiP/AENvkuf3i2LUQNEEVXJNLWu6Lo5mRvuwNIfI55biDY2cc8zzKvswyySGlbX1IijAFDQuDbD3Z52aAfEyP5nNdtHGGiw0XP7B2bV0NOyARQzMjBAdHIYnuuSSXMe0guz55roGEkAkEXAyNrg8jZJt22XBK35HhPDUjGKaNiIQbBsWNieHJSE6Ni1qONkKbHMYn2SoTcFQQhCkAVfaFSY4nvDHSFjXODGWxusL4Wg8SrCQqGB40+LaW3ZrSNkpKNpzaQ4X8jYyvP2R9/oO7+4FDRtHQwtLx/FeA+Q/3EZeQC6SyjLSqkkZUblO5qic1LkiUQFJhUhYUoiKz6GxmSIBOspOiR0alQYaiBwSWUrmJBGluDyTkhITC1WugSfs6q6mWUyqWpeiKn6FJgVPdsnUMZHZSBSBiBCU5VtcFHLIAJhhGIOsLgEA2FwDqAeF7D0VhrSlDU/QUyQkIbCrRiQ2NT7tEahGQpTEpUJ6ikVyRtYnpUIwQCEIVgBCEIAEhSoUNZARKhCEgEKROQowAwxpwCVCnADejCRzE9IowgK7mJWMupMCeAqqJI0MSlgTkhVuCCIwproVOlUaUyckTI057U9CnSQNDckzAVKkRgBQhCFYAQhCABCEIAEIQgAQhCABCEIAEIQgAQhCABCEIAEIQoAEiEIAVCEKQBCEIAEIQgAQhCABCEIAEIQgAQhCABCEIAEIQgD/2Q=="/>
          <p:cNvSpPr>
            <a:spLocks noChangeAspect="1" noChangeArrowheads="1"/>
          </p:cNvSpPr>
          <p:nvPr/>
        </p:nvSpPr>
        <p:spPr bwMode="auto">
          <a:xfrm>
            <a:off x="63500" y="-1038225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 descr="data:image/jpeg;base64,/9j/4AAQSkZJRgABAQAAAQABAAD/2wCEAAkGBhISEBQUExQWFRUVFRUVFhQXFRYYFRUXFRUVFBQVFBQXGyYeGBkjHBQUHy8gIycpLCwsFR4xNTAqNSYrLCkBCQoKDgwOGg8PGiokHyQsKSwtKSwsLCwpKSwsLCkpKSwpKSkpLCktLCktLCwpKiksLCksKSwpKSwsLCwpLCwsKf/AABEIAOEA4QMBIgACEQEDEQH/xAAcAAABBQEBAQAAAAAAAAAAAAAAAQIDBAUGBwj/xABDEAABAwIDBAcEBwcEAQUAAAABAAIDBBESITEFBkFREyJCYXGBkQcyUqEjYpKxwdHwFDNDY3KC4RU0U6IWVGRzsvH/xAAaAQACAwEBAAAAAAAAAAAAAAAAAwECBAUG/8QAMBEAAgIBAwIDBwMFAQAAAAAAAAECAxESITEEQSJRYQUTMnGBkbGh0fAjYsHh8VL/2gAMAwEAAhEDEQA/APcUIQgAQhCABCEIAEIQgAQhCABCEIAEIQgAQhCABCEIAEIQgAQhCABCEIAEIQgAQhCABCEIAEIQgAQhCABCEIAEIQgASXTXPCYXHmqZAmQog/mnB6nIClyaZEW5qEqrZJMJE5rwVAHJQVKYE2JOTGuyzVc7UhvbpY78sbb+l1K9SC2hQtq2HRw9U4St5j1U5ROGSITbpykgEIQgAQhCABCEIAEIQgAQhCABCRKoyAhKaZAlddQuaVTJJNiUTnJA5ISobAQvKVpURcm4kvXgvglc9IJFGiyrqbDCJjImEpLqOapa0XJUuXmSot8EzGqOerazMm3ouT2/v/FCCGm7joBmT4DiuA2jt+oqScTi1p7IPW8zw8vVJlcktjpdN7MsueZbHXb274RPlwA9JG1v7oEhjpCTczEasaALNzuXEkGy5dlPBMbubTtPBpja1g8LD5lUoqQAfgEhjPJY7LpT7noKfZtNUccv1LphdEbxiRnfDM/D6XI+Snh3kqhpUX+rNGCPtswn5LKwkaXHeEPqn8SHeIz9VVTmu46XQUy5ijpqff6qZbHA145wy3P2JAD81q0vtShvaRz4TymY5t/7sx81wPTDiCPDRTRkuFg4O7j+RTVe1yYrPZEH8L+567Qb1NkF2ua8c2kOHqCtSHbLDr8s14FPsvC64a6N2uJhLD45ZFWabeOuh92YSj4ZWi/2xmtEOozwzm2+ybI7pZ+R9ARztdoU+68b2Z7V8FhUQPZ9dhxN9DZejbt74UtYPoZmvdxbezx/ac1shZnk49tLreGb6EiVNEghCEACEIQAia91k5IQqckjOkUT5E9zFC5qXJslIOkUb3pHFRuKzTsGqIGRHSKu+RDVk97ljtBZEqcZgBcmyw9r7fjp2FznAW5my832xv3PVEtpwcPF5uGjwGpTYzkOr6Vz52/P2/iO+2/v3DADYgnx/FefbR3sqao9W7GcyP8A6t/ErMh2ZnjlcXu5nQf0jQK2ZgMglzsz6/g9F03s+MO37/z5fcjioQMybk6uJuT5lWWtA0VUuJTSUlpvlnUUMLCLwNtUrq1o0WebpmBR7tdy2gtPnadSml7O9QYAiwV9KRbSh5kCBJ+rJmAIDhwCnAYR0NLtJnRtaH9GQLOxMxh3fi18lPVbKhsDJc4gCHxMsBfmCVhxsaBd2vBo1PieCKnauBvXdhbwbz8AkuLb8JinDR4tWF3/AOiVNAwE4H4h4EH5rNfBTscHG4eCCHRuLHtPAhwVGq23JM7DGC0HQD3j4ldxuD7MzMGT1GTXAPa3iQTkfPVboVTXL38kczqOvpmtLWpeb/x6noe4VZJJRtMj3yG5wvkAD3N1GK2pGmLiumUFLSNjYGMFmgWAU66cE0tzytji5Nx4BCEKxQEIQgATJE5RvCq2SRkqF7lNJoqkr1mtlhDIrIx8llWmqwGkuIAAuTwyUVRIbrA3qq3RwFw4G/pmuRO7MtJ0KqNWEQ7V9oUMGZiltzPRtJ5WY52I+i5bavtZc7KnY4H4pLADxAK4OqqTPOXPubu48rru9mbqxzUrHBmH3gS3QlpLTcHwW91QrSckVWctw4435ZytXWyzSdJVEzDgA8YR4NC1KXasQ9xxjI0Dm2HkRkmbQ3OfGThJ+4+ax5qKVmrb94yP+UONdvc6VNzp+Ff5/Xk7Ju0WPH0sIcP+SM4T42GRTjsiOTOCUH+XJ1H+AOhXDwVrmHquLTyPVP5FaUe3j/EYD9YdV35H5JEumlH4TbDrYPu4/qjWqqR7DZ7S096hERT6XbdxYOuD2Hj7r/gp+kY7nGfVn5hIblHlHUhZqWVv8irgPFJhV39jkuOR7QzHyWjS7OjY0yktla3sjLrcnA52VHYkErVEwcPcgg8l0FUyOSNrmNZEblrgXdXuIvms87PIcekOEDzv4KVYmELlL09CjT0jpHWb/gDmeSsSxsi912Jw1d2R4fmk2jtNsUdrhjeQ9557+J8FytdXufkeq3g3ieV0+quVvojL1PWxpW/Pl+5oVu2xe0XWPF50HhzWZDRyTvyJPNxzF78PyWnsjdmSSxe0tZ8OhPLEfwXZbPoGRgBrQbansjuuOPcP8rS7IVbQ5PP3XWdQ8z48jO2Vu62CKRxsHCN+ZzN8JXsm7sjDTx9GQWiOMCxBsMAsLDTKy4LZWz3S3dpGAcUjshh7WEnJrdc+Kf7P62ojqm0kjAGQxyFk+Bw/aYbgQC9gOqCTc5mw77t6Zt5lI5/UvhI9NSpjZLp62pmMEIQpAEIQgBkhUJcnyqCRJk8Fkhj3qrMVMSopSufbLKNEFhmfMeaytuUrZIHty0WhWOCzZ57HXI9y4dk8TydeiL2aPEqOj+mDDkcWHwINivdfZ5AP9NjJbia58zgbX6plcAcs7ZXy5rzTezYRjc+aMdV17n/jcci/Lska8tV2G62/8UEEUDuq2NjWNIza4AWvf5+a9BX1ELEpme7pZ6dMFw8/sdhV7OYRfBjbzZYkeLfy9Fg1W68ExOBwxDVuhH9TDmPRdDSbUgm6zHYXHtNNif6ho7zUlZRYx142zC2T29SUeGY/6keCY6q57xMSstqeGeY7V9n7h2bj1+S5Gu3ZfHpib3aj0K9vbAb4YqjMfwahtz5E2f8AMhU6+lytUU7m/wAyP6RnibdYDyS3CyvhmiPUwn8SPBnxSM1Fx3ZjzaVYpdsW4kfMeh/Nep1m5sEwxROa4c2m/qOC5Lam4kgv1b94yKPexe01g1VylHeqX0ZBszbmEhzTYg3yNx5tK137TjkdiLcIdk/ozke/Dw4ZLiqjYcsRuL5cDkkh2o9hs8Ed57u9Kn00Z7wZvh1yz/Vjh+fb7nYSYQ+4u5o92+RPeRwWTtbbgYbDrScuDfE8PBUKvbrnss3qt4v7R7m8vE5qtsjYU1U4CNpDNS7ie+6irplHxWEdT7QwtNXPn/PyVmGSV+V5HnLub+S7bYO5gjHSz5k6ZEkn4Y28Tz/BbO7e6rIh1AHnjI792DxtxlIPLLvXQ1scdOA6Quc92TW5GaUjssbo1o7rNbxTZzcto8HGcsPMnuYs1IAwufaNg7NwPN7vwb81Rlr4m2dNcRn3Imj6SbuDcsLe7LmbaLN2vt18kuFoD5AcowbwQHm938SRZL5sMtg4yzOyfIdG34N4ADkFnxhmO/rcbRO42ZvGzpGGoH0OIAQXu2FxNmPe7+LY8D1W3uL2uvRm1QcAWm4Od+a8PnoCIXgm5Add3xC2VvkvVN0qgyUMDzq6NrvUC/zTabpSi/Iz02e8y2b0cmauNddZjXZq/AcltpnnYbJYJUIQtIsEhSoQBDI5VpSrT41VlGazW8F4kLgq8verVzZUJ3njfJc67ZGqvdlCsDc7rHqrWuNeS0aiQ66rJqJLO81wbXqZ3OnjgilPAgLnq/crFd1O4MJzMZzjJ7h2fJdAxw/XJQbU2y2mZjOY0vceWSvROyMsVj7tMY5fbucY91ZROu9j4wO03rxn00XU7B9qxBtKC4C13MuQL8+PyXP7T37fODGHdG0+87tuHJo0b45rJfsuNwHR9UjQgm/mvQxylmaw/Q89b7ShnTNZXnjf7nu2zt4KasZkWSDk6xIPnoVbZs9zf3Ezm/y5PpIz3ZnG3yd5L57gdUxm9ibdppwv+03XwK6TY/tJnjIa52K3Zk6r/AO0PyT1ZJeoRqpu3pl9Gep1tOy96inLHf8AqIC5w8XFlpB5tI71GzZrnsxQzMqGfWtiHdjZx8RdUdhe0eGWzXdR3wuy9Dx8l0ElDTznHbC/hLG4skz+u0gnzuFb+nYKnC2l7nM1uzR/FjLO9wyv3PGR87Ln9q7vQht8II+/816HLTVTB1XNqGfC+0ctuQkaMJ82jxXG7+bUjjpZsMD4ZA2/XBaCSQ3qYbtkOet7BIl02H4WNh1TxhnnlFu22pnIjBaxrrEtGIveM8MbNHWGpyA5heo7L2CMIaWhreETdD/8ju3/AE+6O9Tbrbux0tJG1oaD0bXzPyBJIDnFzz7oFz6JNq7ea2EydIaelb70+ks/JlM3VoPx6nhb3lZxcnvwimvYm2nttsAcyPC+RnvvcbQU4/mEautowZ87BeY7U3gkqpHNhc4h2UlS7KSUDss4RRD4R9+tbam2X1xDI2dDSsJ6OEdr68p4nUk958VVfLl0MGZ0fJwtyHIKs3jwr/S9WYbr+yFlqhGOhg17Tx8wPz4p0DWxNz1PHionYKdpGruPes+CqJfidmRm1vDxPcqqvUtuP1ZkhXK16Ym3tbahED3HIvGBg5/E7wA+9el7p71UUdFTQmoja9kTGuDjgs61yOtbS9l5DNhcQXjE8aH7gBwaOSvbD2bLXTfs7XHogQ6eTk0H3QeZ0HM58FeuCjHSvqdt9J7mCcnv2R7vHODYggg5gg3BHMEarSpHLnYHNY1rGWDWNDQ0cABYLa2Y/grUrxCbFsaKEIW8zghCEANcqcrlaeFUmCz28F4lOSYqlUS2/V1aqH20WdUuK4XUTaTOjTDJSmqSCL255a+iyqmW7r/oLQq4uOvqqvQ8SLrktvJ2atMVkqEFPfsZkos4A3Fs87DjkdFakpCALjXSysUcBBvbVTFuLyi1k1KLR57tb2fdHM1ozZLi6I8WvAxGN1+BFyPArn63YtRTu0OXqvXN6dosY2KMEGd08Do22xYfpA3G+2YZm4d97Du6Ko2NDJGBJ1v5hsQTzJHu+BsvT0StlBN7nmboV6mjwel3qc3qyRg/WGRVs1dNOMwL9+RC77bnswY4EssQdD/kLgtrez+aIktBNuf5oddec7xZnfTd4P7FWXZb2D6J12/A4Yh5Aq5szfKopyBdzAOybvYfDtN9T4LIgrZoDaQOtfiLq6NpQyizrA89f8qWpL4lleaLQ6u6raW6PTt3vaaySwkyJsMQN2k8LH8DYrU36tV7LqejcHWjxgDXqEPNx4ArxabZJHWjOX1T9/8AlWNmbwVNPrct0IvbI6ixyIV4v/y8+nc0xspu/tf6Hqce14Rs2GqqS1tOI4yyBtj0r7ZYh23FwNme6NTe2Xmm1trz7Sn6Wbqxtv0cV+pG3v5k8XcdNFn0wkqcLC5wp4MZY0+6wOcXEd5z18ldwmbqR9SFmRdxcf1w4IstUdl9fT/Zz7rceFEIc6Q9FFk3tP5j8u5ST1TIG4I83cXIra5sTeji8z/lYpbiPzP+UuuvXvLj8+rM8IObwhC8vJJN/wBalSss0XOv3qFzxoMv1qnRxucQGgue42a3n3+C1tfY7dMI0rPcnpqSWd5ZHqGue48GMaLkk8P82Xpm7kLKakia0WxND3Hi97hcuPEgA4R3NJ4rN2NsQQ0s0YIDnMd08veWm0bTy4/5IUFNtDpAwk2fgzaOzh6hDuRJBy7u5TWlYsIXbKTllnZ7OqiXLrtltOvCw/NcXu1HiAuu+oWWYFZQ0sRKWS0hCE0WCEIQAyTRVZVbcq0jbpFiLRM+VuqpyM7/AJLUfGqrobrk21G2ueDJkhz8Uj6YnLhqtJ1IoJm4QSeA+QXPlQ12Nkbs8GdMwNBudON1yW3faC2IujhZjktk692s5uc0Z5a24rF3s32dK8xwECxIL79Uc7Hj4rN2dTRtHVcCTm5x4n5rXT0iitdi+SL6ve+CL+bLmyd6Gx1Eck2J4a/pXONi+Waxa2R/ANYCcMY0uTqvVqDealqhiY/C63vMNnD+oH8QQvGK7ZwdpkeY4rKwywuDmlzSNCCQR4ELqRepeF4OXbRZW990e/v6Zl3MGMc4S1kn90L/AKKTywlR0+2GSuLHtEjh7wY0snb3vpZOt5sLu5eXbA9pk8RDZhjbpcWDvPg75LvqLb9FXsDXYXkZgHKRh5t0ew97Spc2trF+wqOH8L3LFZupT1LS6MtdztqO5zTmD4rgdvezNzbuZfyXoJ2dKwh0b+mA06VxbM0cmVcYxHTSRru8q1HtbRsoIcbANmDY3m/Bk7foZfkUKC5rYxy7TWTwaSjqKc3zy1sVdpals1ul90e9oCPEfivWtvbu09Q14AwSAE4XDC77J97xFwvEq+lex0nJsjmebVCWvaWz8zPbUuYHYQUXTMyHRUrThxDtEaDn4uPksva9bgJijFg3LL5W/XFUNl7deI3RnNpaR+XooJarIW961rngOaTGhqfi4/m5j0Ny0pFdzje3qeScxl8hpz5nmlpqYvNh5n8SrdVGGAgHQZnl3eK1OSzg7vTdMq46mVJGgaeg1ceAC63dzYpi6xt07xxzETOJ8fvOWgKp7ubHzEr29Y5RM5X49x434AXXUSNbG1zXOsAMU8mnDJjeWunAd5S5PVsuCJz3yLPWtjjGV2A4Yo/+aTXESewNSTyJ4BUtnUBu4nMvJc99rAu5gHQC1gO5Q0pfUTB4bbssZ8DODe4nUnwHBdzsvZIYBcXOv4rdUlWt+TJOXck2HBhaMuI87LtKX3R4D7v/AMWXs/Z9sythgyUZy8imOQhCkgEIQgCOUqq9WZlUcFnsLxGOSBqdhKc1izYyMyRTuwsc46AE+i8D3t33mqJHxh5bFitkSCQMuB018V7bvbK5lDUEa9G63ovnE0RdbD8NzpkALkkn9ZpkIR1ZY2OpwbRu7F3PE8bjiLXMdhcLZG4xNI8QQUtTuRKz3XE+C9G9nOzi2kdK9zWuneHMbJYHo42iOMkEgi4BPgQt+o2c4i5ga8c43C/ofzUNW5ymSp1rbB4XJsuoj4n1/QUBqJm+824Xr9bR03bEkN/jY4N+1Yt+azpt0WSC8T4394I/BU1yXxRHxsXZv8/k8qknY7UWREbG7H2I0NyCPA8F29duNJ8HnqsKp3Sc3VpHkmRuhjBSyr3m+34NLYXtGqICGyjpG9+T7f1DJ3n6r0HZO/FJUjAXBpdkY5ABi8j1Xeq8Yn2Q5uhPp+Cg6KVmnoRcehU6IveLwZ3XbDtlH0G/ZbcBDHdWxOA9Zg5YQc2f2kLxTed+EuitpK9/P3s9fzUNHvdVwi0cj4wOAddv2H3t5WVCt2tJO68rsRuTcgA5+GVkQrnncVOWVjGCrTSEHLO+VlfpNnOeQB5lMoY2g3P3rdG2WxRktAxEWHcptm08RR0Ol6aKjrkV6rDCBGw3ede7mSl2Ps3pDjf7g6wvfrH/AJD3Z5DipNibFdO4uf7t+t9Y/ALcNLnyXaUUADRM4XYHBsLBYGaTQOA+AG9vAu0ASkuy+rLXW527CU9KYmgkWleDgYc+iZ2nP+tz5mw0BWFX1PTyCGO5Y12Z16R98yXcQD6lXtu1zw4xA3mksZXjsjMBjOXEN8zxW7uru4IxicOta1vhHABaElBavsY22y5u7sPomjK7jnf8AuopYbWHqm08HFXY2pbsbZVouQNU6rMU7CtMOBDHIQhXIBIUqEAQusoXKV4URSJlkNJQ16QlMKQ5YGJEW0ohJE9h0cLFeaVu47KeOVz4zPEI3ua1jg0tIY4h0rXW6VrTnk4Wt7pXp91yXtI2vgpf2dmc1W4QRt42eQ17suABt/d3KFvIupNRwT7C3opnwws6ZrZOijBZJ9G4kMbezZAA4X5XWyaeM5mNv9QBYfJzPzUx2XA6JsUkbJGta1tntDhZoDeI7lkybh0msPTUx/8AbzPYPsXLfkm58mL+ZrNpb+7I8dxIkaftjF8ws+r3ZZIbvhgf9YB0T/tC/wB4VE7tV0f7mubKPhqYQT5yxEO87I/1PacP7yj6QDtU07ZPPo5Q13kpyw2El3dc3NktVF3G07Mr88Rt5hUpKSqF7Pppu44oX6cjiF/RX2+0anYbT9JAeU8MkX/Ygt+a2aXbVLUjqvjlHcWv7+Cq4xlyiylJcHCVVERczUUrRxcxokb6xEm39qy3UNG82bKGnTC7qn7L7FepnZMJzYXMPNj3N/63t8lWqdivcLdIyUfDPE14+0LFKdEew1dRJcnmE251xlhdyssyo3QHFnmMl6XNus1ulIG/WppjGfsOsFTmo8OXSTR908OIfaaPxS3XOPDHK5S5R5o/ci/uPLTyIvb0sVm0mxHmo6K4Jtcuvk0c8xryC9UqqV5YTGYZT9R1nD+03XG7Lp5P22oi6PFM8x2BzDRhxFxt2RqedrcVaNk8NNkPTs0b2x9lgjoycEEbbzO0wssTgv8AE4XJ5NvxcFf2ptHo2CdzbOcOipKfTC0jUjskgAu+Fth4244omRHE7DSU13yyO1nmabuJ+JrXWy4vs3Rqg2HsmStmNXUNLQcooj/Dj1AP13ZOcfLgm1pYy+BE3lkG6u7Rv003We44rniTqfDl4LtoaaymhgA4KVKss1MFsIxinYE1rFI1qtXFlJMmYFM1tlHGVKFtiJYqEIVyAQhCAGSNUTo1M94AJJsBqTouP297V9nUt29L0zxlghGM35F3uj1VHFMlHQPakaFwMe+e163OjoWxRnSWcn161gfIFPO420qn/ebRc1p1ip24R4XyHyWZ1b8jFI1d6vaBS0QLS4SzcIWEE34YyMmD58gsXcvdypqKn/Uq8Wef3ERFsDcwHYTm0AE4Qczckrd2F7PaKkIdHFjkH8WQ4335i+TfILorKjko7InGQJskLkFACTuXExJwkTHRJhYq6pRJwmWXTXFjYjkRceiw6/c6gmN300Yd8bB0b/tR2K0blKHFW99INCMD/wALdH/tq2qh+q54mZ6Si/zSiPa8Wj6Wqb9Zr4H+rcTV0V0mJSrWRpMD/wAwnj/3Gz6hnN8OCdnj1Dit5K1Rb/UEhw/tLI3HsSh0TvC0gC2GPTKqgilFpI2PB4OaHfeE6M8lHEgn2bFN18Mb+Tm2J8nN/NcDtmifS1UU2IxCdvQ1FszTwOe1sMrnDtYssRvm7jhXVy+z6ivijY6B3xQSPiP/AENvkuf3i2LUQNEEVXJNLWu6Lo5mRvuwNIfI55biDY2cc8zzKvswyySGlbX1IijAFDQuDbD3Z52aAfEyP5nNdtHGGiw0XP7B2bV0NOyARQzMjBAdHIYnuuSSXMe0guz55roGEkAkEXAyNrg8jZJt22XBK35HhPDUjGKaNiIQbBsWNieHJSE6Ni1qONkKbHMYn2SoTcFQQhCkAVfaFSY4nvDHSFjXODGWxusL4Wg8SrCQqGB40+LaW3ZrSNkpKNpzaQ4X8jYyvP2R9/oO7+4FDRtHQwtLx/FeA+Q/3EZeQC6SyjLSqkkZUblO5qic1LkiUQFJhUhYUoiKz6GxmSIBOspOiR0alQYaiBwSWUrmJBGluDyTkhITC1WugSfs6q6mWUyqWpeiKn6FJgVPdsnUMZHZSBSBiBCU5VtcFHLIAJhhGIOsLgEA2FwDqAeF7D0VhrSlDU/QUyQkIbCrRiQ2NT7tEahGQpTEpUJ6ikVyRtYnpUIwQCEIVgBCEIAEhSoUNZARKhCEgEKROQowAwxpwCVCnADejCRzE9IowgK7mJWMupMCeAqqJI0MSlgTkhVuCCIwproVOlUaUyckTI057U9CnSQNDckzAVKkRgBQhCFYAQhCABCEIAEIQgAQhCABCEIAEIQgAQhCABCEIAEIQoAEiEIAVCEKQBCEIAEIQgAQhCABCEIAEIQgAQhCABCEIAEIQgD/2Q=="/>
          <p:cNvSpPr>
            <a:spLocks noChangeAspect="1" noChangeArrowheads="1"/>
          </p:cNvSpPr>
          <p:nvPr/>
        </p:nvSpPr>
        <p:spPr bwMode="auto">
          <a:xfrm>
            <a:off x="63500" y="-1038225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 descr="books228577dtg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5508104"/>
            <a:ext cx="1205880" cy="1205880"/>
          </a:xfrm>
          <a:prstGeom prst="rect">
            <a:avLst/>
          </a:prstGeom>
        </p:spPr>
      </p:pic>
      <p:sp>
        <p:nvSpPr>
          <p:cNvPr id="9" name="Стрелка вправо 8"/>
          <p:cNvSpPr/>
          <p:nvPr/>
        </p:nvSpPr>
        <p:spPr>
          <a:xfrm>
            <a:off x="3707904" y="5877272"/>
            <a:ext cx="1944216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725144"/>
            <a:ext cx="1368152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288" y="4869160"/>
            <a:ext cx="1440160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ompute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28184" y="5517232"/>
            <a:ext cx="1078931" cy="115228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699792" y="188640"/>
            <a:ext cx="62646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rgbClr val="FFFF00"/>
                </a:solidFill>
              </a:rPr>
              <a:t>Целью расчета является не число, а понимание.</a:t>
            </a:r>
          </a:p>
          <a:p>
            <a:r>
              <a:rPr lang="ru-RU" sz="2200" b="1" dirty="0" smtClean="0">
                <a:solidFill>
                  <a:srgbClr val="FFFF00"/>
                </a:solidFill>
              </a:rPr>
              <a:t>                                                </a:t>
            </a:r>
            <a:r>
              <a:rPr lang="en-US" sz="2200" b="1" dirty="0" smtClean="0">
                <a:solidFill>
                  <a:srgbClr val="FFFF00"/>
                </a:solidFill>
              </a:rPr>
              <a:t>                        </a:t>
            </a:r>
            <a:r>
              <a:rPr lang="ru-RU" sz="2200" b="1" dirty="0" smtClean="0">
                <a:solidFill>
                  <a:srgbClr val="FFFF00"/>
                </a:solidFill>
              </a:rPr>
              <a:t> Хемминг</a:t>
            </a:r>
            <a:endParaRPr lang="ru-RU" sz="22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764704"/>
            <a:ext cx="6408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РАБОТА ПРЕПОДАВАТЕЛЯ</a:t>
            </a:r>
            <a:endParaRPr lang="ru-RU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755576" y="1772816"/>
            <a:ext cx="7848872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</a:rPr>
              <a:t>Оборудование:</a:t>
            </a:r>
          </a:p>
          <a:p>
            <a:r>
              <a:rPr lang="ru-RU" sz="2400" b="1" dirty="0" smtClean="0"/>
              <a:t> компьютер и проектор</a:t>
            </a:r>
          </a:p>
          <a:p>
            <a:endParaRPr lang="ru-RU" sz="2400" b="1" dirty="0"/>
          </a:p>
          <a:p>
            <a:r>
              <a:rPr lang="ru-RU" sz="2400" b="1" dirty="0" smtClean="0">
                <a:solidFill>
                  <a:srgbClr val="FFFF00"/>
                </a:solidFill>
              </a:rPr>
              <a:t>Стиль работы: </a:t>
            </a:r>
          </a:p>
          <a:p>
            <a:r>
              <a:rPr lang="ru-RU" sz="2400" b="1" dirty="0" smtClean="0"/>
              <a:t>Иллюстрация действий проектировщика и моделирование его реакции на сообщения системы .</a:t>
            </a:r>
          </a:p>
          <a:p>
            <a:endParaRPr lang="ru-RU" sz="2400" b="1" dirty="0" smtClean="0"/>
          </a:p>
          <a:p>
            <a:r>
              <a:rPr lang="ru-RU" sz="2400" b="1" dirty="0" smtClean="0">
                <a:solidFill>
                  <a:srgbClr val="FFFF00"/>
                </a:solidFill>
              </a:rPr>
              <a:t>Объяснения: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/>
              <a:t>   сути возникающих проблем;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/>
              <a:t>   возможных путей их решения;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/>
              <a:t>   результатов, получаемых при каждом решении. 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51520" y="188640"/>
            <a:ext cx="8892480" cy="79208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Пример. Простая балка</a:t>
            </a:r>
            <a:r>
              <a:rPr kumimoji="0" lang="en-US" sz="32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– </a:t>
            </a:r>
            <a:r>
              <a:rPr kumimoji="0" lang="ru-RU" sz="32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условия (1)</a:t>
            </a:r>
            <a:endParaRPr kumimoji="0" lang="ru-RU" sz="3200" b="0" i="0" u="none" strike="noStrike" kern="1200" cap="none" spc="-100" normalizeH="0" baseline="0" noProof="0" dirty="0">
              <a:ln>
                <a:noFill/>
              </a:ln>
              <a:solidFill>
                <a:schemeClr val="tx2">
                  <a:satMod val="20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268760"/>
            <a:ext cx="5135513" cy="4482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одержимое 3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2332037"/>
            <a:ext cx="530772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Овал 5"/>
          <p:cNvSpPr/>
          <p:nvPr/>
        </p:nvSpPr>
        <p:spPr>
          <a:xfrm>
            <a:off x="611560" y="3933056"/>
            <a:ext cx="936104" cy="576064"/>
          </a:xfrm>
          <a:prstGeom prst="ellipse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3563888" y="4293096"/>
            <a:ext cx="2376264" cy="576064"/>
          </a:xfrm>
          <a:prstGeom prst="ellipse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1259632" y="3068960"/>
            <a:ext cx="792088" cy="576064"/>
          </a:xfrm>
          <a:prstGeom prst="ellipse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24744"/>
            <a:ext cx="6143625" cy="536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2149672"/>
            <a:ext cx="5400600" cy="4708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Овал 6"/>
          <p:cNvSpPr/>
          <p:nvPr/>
        </p:nvSpPr>
        <p:spPr>
          <a:xfrm>
            <a:off x="323528" y="3212976"/>
            <a:ext cx="1080120" cy="576064"/>
          </a:xfrm>
          <a:prstGeom prst="ellipse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1547664" y="1988840"/>
            <a:ext cx="1152128" cy="576064"/>
          </a:xfrm>
          <a:prstGeom prst="ellipse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251520" y="188640"/>
            <a:ext cx="8892480" cy="79208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Пример 1. Простая балка</a:t>
            </a:r>
            <a:r>
              <a:rPr kumimoji="0" lang="en-US" sz="32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– </a:t>
            </a:r>
            <a:r>
              <a:rPr kumimoji="0" lang="ru-RU" sz="32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условия (2)</a:t>
            </a:r>
            <a:endParaRPr kumimoji="0" lang="ru-RU" sz="3200" b="0" i="0" u="none" strike="noStrike" kern="1200" cap="none" spc="-100" normalizeH="0" baseline="0" noProof="0" dirty="0">
              <a:ln>
                <a:noFill/>
              </a:ln>
              <a:solidFill>
                <a:schemeClr val="tx2">
                  <a:satMod val="20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39552" y="4303455"/>
            <a:ext cx="799288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Возможные действия:</a:t>
            </a:r>
          </a:p>
          <a:p>
            <a:pPr marL="914400" lvl="1" indent="-457200">
              <a:buAutoNum type="arabicPeriod"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Вместо стали С345 применить С390 </a:t>
            </a:r>
          </a:p>
          <a:p>
            <a:pPr marL="914400" lvl="1" indent="-457200">
              <a:buAutoNum type="arabicPeriod"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Сделать поясной лист более широким (вместо 200х20 с площадью 40 кв. см применить 250х16 с той же площадью)</a:t>
            </a:r>
          </a:p>
          <a:p>
            <a:pPr lvl="1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3.   Применить сплошное закрепление верхнего пояса</a:t>
            </a:r>
          </a:p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. 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395536" y="116632"/>
            <a:ext cx="9073008" cy="79208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Пример 1. Простая балка</a:t>
            </a:r>
            <a:r>
              <a:rPr kumimoji="0" lang="en-US" sz="32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- </a:t>
            </a:r>
            <a:r>
              <a:rPr kumimoji="0" lang="ru-RU" sz="32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анализ</a:t>
            </a:r>
            <a:endParaRPr kumimoji="0" lang="ru-RU" sz="3200" b="0" i="0" u="none" strike="noStrike" kern="1200" cap="none" spc="-100" normalizeH="0" baseline="0" noProof="0" dirty="0">
              <a:ln>
                <a:noFill/>
              </a:ln>
              <a:solidFill>
                <a:schemeClr val="tx2">
                  <a:satMod val="20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980728"/>
            <a:ext cx="5362575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70992" y="116632"/>
            <a:ext cx="9073008" cy="79208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Пример 1. Простая балка</a:t>
            </a:r>
            <a:r>
              <a:rPr kumimoji="0" lang="en-US" sz="32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– </a:t>
            </a:r>
            <a:r>
              <a:rPr kumimoji="0" lang="ru-RU" sz="32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результаты (1)</a:t>
            </a:r>
            <a:endParaRPr kumimoji="0" lang="ru-RU" sz="3200" b="0" i="0" u="none" strike="noStrike" kern="1200" cap="none" spc="-100" normalizeH="0" baseline="0" noProof="0" dirty="0">
              <a:ln>
                <a:noFill/>
              </a:ln>
              <a:solidFill>
                <a:schemeClr val="tx2">
                  <a:satMod val="20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86000" y="3075057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marL="914400" lvl="1" indent="-457200">
              <a:buAutoNum type="arabicPeriod"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Вместо стали С345 применить С390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27584" y="5013176"/>
            <a:ext cx="734481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/>
            <a:r>
              <a:rPr lang="ru-RU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Вместо С345 применена С390</a:t>
            </a:r>
          </a:p>
          <a:p>
            <a:pPr marL="914400" lvl="1" indent="-457200"/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pPr marL="914400" lvl="1" indent="-457200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Увеличились запасы прочности, но никакого влияния на устойчивость применение более прочной стали не оказывает. </a:t>
            </a: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24744"/>
            <a:ext cx="4367957" cy="3812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1052736"/>
            <a:ext cx="5391150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Овал 8"/>
          <p:cNvSpPr/>
          <p:nvPr/>
        </p:nvSpPr>
        <p:spPr>
          <a:xfrm>
            <a:off x="179512" y="3429000"/>
            <a:ext cx="936104" cy="504056"/>
          </a:xfrm>
          <a:prstGeom prst="ellipse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70992" y="116632"/>
            <a:ext cx="9073008" cy="79208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Пример 1. Простая балка</a:t>
            </a:r>
            <a:r>
              <a:rPr kumimoji="0" lang="en-US" sz="32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– </a:t>
            </a:r>
            <a:r>
              <a:rPr kumimoji="0" lang="ru-RU" sz="32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результаты (2)</a:t>
            </a:r>
            <a:endParaRPr kumimoji="0" lang="ru-RU" sz="3200" b="0" i="0" u="none" strike="noStrike" kern="1200" cap="none" spc="-100" normalizeH="0" baseline="0" noProof="0" dirty="0">
              <a:ln>
                <a:noFill/>
              </a:ln>
              <a:solidFill>
                <a:schemeClr val="tx2">
                  <a:satMod val="20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4941168"/>
            <a:ext cx="82809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/>
            <a:r>
              <a:rPr lang="ru-RU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Поясной лист принят 250х16  вместо 200х20</a:t>
            </a:r>
          </a:p>
          <a:p>
            <a:pPr marL="914400" lvl="1" indent="-457200"/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pPr marL="914400" lvl="1" indent="-457200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Проблема практически решена, перенапряжение 0,1% несущественно</a:t>
            </a:r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4714" y="692696"/>
            <a:ext cx="4372279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1772816"/>
            <a:ext cx="546735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Овал 5"/>
          <p:cNvSpPr/>
          <p:nvPr/>
        </p:nvSpPr>
        <p:spPr>
          <a:xfrm>
            <a:off x="395536" y="2204864"/>
            <a:ext cx="1368152" cy="720080"/>
          </a:xfrm>
          <a:prstGeom prst="ellipse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764704"/>
            <a:ext cx="4289784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4483100" y="3359150"/>
          <a:ext cx="177800" cy="139700"/>
        </p:xfrm>
        <a:graphic>
          <a:graphicData uri="http://schemas.openxmlformats.org/presentationml/2006/ole">
            <p:oleObj spid="_x0000_s1026" name="Equation" r:id="rId4" imgW="177480" imgH="139680" progId="Equation.DSMT4">
              <p:embed/>
            </p:oleObj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39552" y="4869160"/>
            <a:ext cx="799288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Предусмотрено раскрепление сжатого пояса в двух точках.</a:t>
            </a:r>
          </a:p>
          <a:p>
            <a:r>
              <a:rPr lang="uk-UA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Обязательное</a:t>
            </a:r>
            <a:r>
              <a:rPr lang="uk-UA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пояснение</a:t>
            </a:r>
            <a:r>
              <a:rPr lang="uk-UA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2000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Проблема решена если элементы раскрепления связывает балку с хорошо раскрепленной точкой. Однако связь с такой же и так же нагруженной балкой не является раскреплением («больная конструкция» не может играть роль «донора»)</a:t>
            </a:r>
          </a:p>
          <a:p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1835696" y="980728"/>
            <a:ext cx="1368152" cy="792088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1880" y="1556792"/>
            <a:ext cx="4803070" cy="3316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251520" y="0"/>
            <a:ext cx="9073008" cy="79208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Пример 1. Простая балка</a:t>
            </a:r>
            <a:r>
              <a:rPr kumimoji="0" lang="en-US" sz="32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– </a:t>
            </a:r>
            <a:r>
              <a:rPr kumimoji="0" lang="ru-RU" sz="32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результаты (3)</a:t>
            </a:r>
            <a:endParaRPr kumimoji="0" lang="ru-RU" sz="3200" b="0" i="0" u="none" strike="noStrike" kern="1200" cap="none" spc="-100" normalizeH="0" baseline="0" noProof="0" dirty="0">
              <a:ln>
                <a:noFill/>
              </a:ln>
              <a:solidFill>
                <a:schemeClr val="tx2">
                  <a:satMod val="20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713</TotalTime>
  <Words>498</Words>
  <Application>Microsoft Office PowerPoint</Application>
  <PresentationFormat>Экран (4:3)</PresentationFormat>
  <Paragraphs>65</Paragraphs>
  <Slides>19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1" baseType="lpstr">
      <vt:lpstr>Метро</vt:lpstr>
      <vt:lpstr>Equation</vt:lpstr>
      <vt:lpstr>Перельмутер А.В., МИКИТАРЕНКО М.А.   Изложение курса конструкций на основе численного моделирования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A.Perelmuter</dc:creator>
  <cp:lastModifiedBy>A.Perelmuter</cp:lastModifiedBy>
  <cp:revision>80</cp:revision>
  <dcterms:created xsi:type="dcterms:W3CDTF">2012-09-05T06:53:04Z</dcterms:created>
  <dcterms:modified xsi:type="dcterms:W3CDTF">2012-09-28T09:08:13Z</dcterms:modified>
</cp:coreProperties>
</file>