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5" r:id="rId4"/>
    <p:sldId id="257" r:id="rId5"/>
    <p:sldId id="267" r:id="rId6"/>
    <p:sldId id="266" r:id="rId7"/>
    <p:sldId id="258" r:id="rId8"/>
    <p:sldId id="259" r:id="rId9"/>
    <p:sldId id="268" r:id="rId10"/>
    <p:sldId id="269" r:id="rId11"/>
    <p:sldId id="272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3E4C-1AF8-42F4-B00D-98CBFBD60037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5129-A5E8-48F2-887F-A82801E314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3E4C-1AF8-42F4-B00D-98CBFBD60037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5129-A5E8-48F2-887F-A82801E314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3E4C-1AF8-42F4-B00D-98CBFBD60037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5129-A5E8-48F2-887F-A82801E314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3E4C-1AF8-42F4-B00D-98CBFBD60037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5129-A5E8-48F2-887F-A82801E314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3E4C-1AF8-42F4-B00D-98CBFBD60037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5129-A5E8-48F2-887F-A82801E314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3E4C-1AF8-42F4-B00D-98CBFBD60037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5129-A5E8-48F2-887F-A82801E314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3E4C-1AF8-42F4-B00D-98CBFBD60037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5129-A5E8-48F2-887F-A82801E314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3E4C-1AF8-42F4-B00D-98CBFBD60037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5129-A5E8-48F2-887F-A82801E314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3E4C-1AF8-42F4-B00D-98CBFBD60037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5129-A5E8-48F2-887F-A82801E314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3E4C-1AF8-42F4-B00D-98CBFBD60037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5129-A5E8-48F2-887F-A82801E314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0643E4C-1AF8-42F4-B00D-98CBFBD60037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0CD5129-A5E8-48F2-887F-A82801E314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0643E4C-1AF8-42F4-B00D-98CBFBD60037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0CD5129-A5E8-48F2-887F-A82801E314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8077200" cy="3096344"/>
          </a:xfrm>
        </p:spPr>
        <p:txBody>
          <a:bodyPr>
            <a:normAutofit fontScale="90000"/>
          </a:bodyPr>
          <a:lstStyle/>
          <a:p>
            <a:r>
              <a:rPr lang="uk-UA" sz="3100" b="1" dirty="0" smtClean="0">
                <a:solidFill>
                  <a:srgbClr val="FFFF00"/>
                </a:solidFill>
              </a:rPr>
              <a:t>Перельмутер А.В.</a:t>
            </a:r>
            <a:br>
              <a:rPr lang="uk-UA" sz="3100" b="1" dirty="0" smtClean="0">
                <a:solidFill>
                  <a:srgbClr val="FFFF00"/>
                </a:solidFill>
              </a:rPr>
            </a:br>
            <a:r>
              <a:rPr lang="uk-UA" b="1" dirty="0" smtClean="0">
                <a:solidFill>
                  <a:srgbClr val="FFFF00"/>
                </a:solidFill>
              </a:rPr>
              <a:t/>
            </a:r>
            <a:br>
              <a:rPr lang="uk-UA" b="1" dirty="0" smtClean="0">
                <a:solidFill>
                  <a:srgbClr val="FFFF00"/>
                </a:solidFill>
              </a:rPr>
            </a:br>
            <a:r>
              <a:rPr lang="uk-UA" b="1" dirty="0" err="1" smtClean="0">
                <a:solidFill>
                  <a:srgbClr val="FFFF00"/>
                </a:solidFill>
              </a:rPr>
              <a:t>Определение</a:t>
            </a:r>
            <a:r>
              <a:rPr lang="uk-UA" b="1" dirty="0" smtClean="0">
                <a:solidFill>
                  <a:srgbClr val="FFFF00"/>
                </a:solidFill>
              </a:rPr>
              <a:t>  </a:t>
            </a:r>
            <a:r>
              <a:rPr lang="uk-UA" b="1" dirty="0" err="1" smtClean="0">
                <a:solidFill>
                  <a:srgbClr val="FFFF00"/>
                </a:solidFill>
              </a:rPr>
              <a:t>класса</a:t>
            </a:r>
            <a:r>
              <a:rPr lang="uk-UA" b="1" dirty="0" smtClean="0">
                <a:solidFill>
                  <a:srgbClr val="FFFF00"/>
                </a:solidFill>
              </a:rPr>
              <a:t> </a:t>
            </a:r>
            <a:r>
              <a:rPr lang="uk-UA" b="1" dirty="0" err="1" smtClean="0">
                <a:solidFill>
                  <a:srgbClr val="FFFF00"/>
                </a:solidFill>
              </a:rPr>
              <a:t>ответственности</a:t>
            </a:r>
            <a:r>
              <a:rPr lang="uk-UA" b="1" dirty="0" smtClean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сооружений 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uk-UA" b="1" dirty="0" smtClean="0">
                <a:solidFill>
                  <a:srgbClr val="FFFF00"/>
                </a:solidFill>
              </a:rPr>
              <a:t>по нормам </a:t>
            </a:r>
            <a:r>
              <a:rPr lang="uk-UA" b="1" dirty="0" err="1" smtClean="0">
                <a:solidFill>
                  <a:srgbClr val="FFFF00"/>
                </a:solidFill>
              </a:rPr>
              <a:t>Украины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3" name="Picture 8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504056" cy="504056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5349561"/>
            <a:ext cx="1611635" cy="1346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844824"/>
            <a:ext cx="7286625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504056" cy="504056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75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ru-RU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Требования к </a:t>
            </a:r>
            <a:r>
              <a:rPr lang="ru-RU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конструктивным </a:t>
            </a:r>
            <a:r>
              <a:rPr lang="ru-RU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элементам разной ответcтвенноcти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7999" y="1556792"/>
            <a:ext cx="2370141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504056" cy="504056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ru-RU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Детали расчета (ДСТУ-Н)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556792"/>
            <a:ext cx="5760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ЗАКОН УКПАЇНИ </a:t>
            </a:r>
            <a:endParaRPr lang="en-US" b="1" dirty="0" smtClean="0"/>
          </a:p>
          <a:p>
            <a:pPr algn="ctr"/>
            <a:r>
              <a:rPr lang="uk-UA" b="1" dirty="0" smtClean="0"/>
              <a:t>від 19.06.1992 №2482-XII</a:t>
            </a:r>
            <a:endParaRPr lang="en-US" b="1" dirty="0" smtClean="0"/>
          </a:p>
          <a:p>
            <a:pPr algn="ctr"/>
            <a:r>
              <a:rPr lang="ru-RU" b="1" dirty="0" smtClean="0"/>
              <a:t>Про </a:t>
            </a:r>
            <a:r>
              <a:rPr lang="ru-RU" b="1" dirty="0" err="1" smtClean="0"/>
              <a:t>регулювання</a:t>
            </a:r>
            <a:r>
              <a:rPr lang="ru-RU" b="1" dirty="0" smtClean="0"/>
              <a:t> </a:t>
            </a:r>
            <a:r>
              <a:rPr lang="ru-RU" b="1" dirty="0" err="1" smtClean="0"/>
              <a:t>містобудівної</a:t>
            </a:r>
            <a:r>
              <a:rPr lang="ru-RU" b="1" dirty="0" smtClean="0"/>
              <a:t> </a:t>
            </a:r>
            <a:r>
              <a:rPr lang="ru-RU" b="1" dirty="0" err="1" smtClean="0"/>
              <a:t>діяльності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0" y="3995678"/>
            <a:ext cx="7416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ПОСТАНОВА КАБІНЕТУ  МІНІСТРІВ УКРАЇНИ</a:t>
            </a:r>
            <a:endParaRPr lang="ru-RU" dirty="0" smtClean="0"/>
          </a:p>
          <a:p>
            <a:pPr algn="ctr"/>
            <a:r>
              <a:rPr lang="ru-RU" b="1" dirty="0" err="1" smtClean="0"/>
              <a:t>від</a:t>
            </a:r>
            <a:r>
              <a:rPr lang="ru-RU" b="1" dirty="0" smtClean="0"/>
              <a:t> 27 </a:t>
            </a:r>
            <a:r>
              <a:rPr lang="ru-RU" b="1" dirty="0" err="1" smtClean="0"/>
              <a:t>квітня</a:t>
            </a:r>
            <a:r>
              <a:rPr lang="ru-RU" b="1" dirty="0" smtClean="0"/>
              <a:t> 2011 р. № 557</a:t>
            </a:r>
            <a:endParaRPr lang="ru-RU" dirty="0" smtClean="0"/>
          </a:p>
          <a:p>
            <a:pPr algn="ctr"/>
            <a:r>
              <a:rPr lang="ru-RU" b="1" dirty="0" smtClean="0"/>
              <a:t>Про </a:t>
            </a:r>
            <a:r>
              <a:rPr lang="ru-RU" b="1" dirty="0" err="1" smtClean="0"/>
              <a:t>затвердження</a:t>
            </a:r>
            <a:r>
              <a:rPr lang="ru-RU" b="1" dirty="0" smtClean="0"/>
              <a:t> Порядку </a:t>
            </a:r>
            <a:r>
              <a:rPr lang="ru-RU" b="1" dirty="0" err="1" smtClean="0"/>
              <a:t>віднесення</a:t>
            </a:r>
            <a:r>
              <a:rPr lang="ru-RU" b="1" dirty="0" smtClean="0"/>
              <a:t> </a:t>
            </a:r>
            <a:r>
              <a:rPr lang="ru-RU" b="1" dirty="0" err="1" smtClean="0"/>
              <a:t>об’єктів</a:t>
            </a:r>
            <a:endParaRPr lang="ru-RU" dirty="0" smtClean="0"/>
          </a:p>
          <a:p>
            <a:pPr algn="ctr"/>
            <a:r>
              <a:rPr lang="ru-RU" b="1" dirty="0" err="1" smtClean="0"/>
              <a:t>будівництва</a:t>
            </a:r>
            <a:r>
              <a:rPr lang="ru-RU" b="1" dirty="0" smtClean="0"/>
              <a:t> до </a:t>
            </a:r>
            <a:r>
              <a:rPr lang="fr-CI" b="1" dirty="0" smtClean="0"/>
              <a:t>IV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fr-CI" b="1" dirty="0" smtClean="0"/>
              <a:t>V </a:t>
            </a:r>
            <a:r>
              <a:rPr lang="ru-RU" b="1" dirty="0" err="1" smtClean="0"/>
              <a:t>категорій</a:t>
            </a:r>
            <a:r>
              <a:rPr lang="ru-RU" b="1" dirty="0" smtClean="0"/>
              <a:t> </a:t>
            </a:r>
            <a:r>
              <a:rPr lang="ru-RU" b="1" dirty="0" err="1" smtClean="0"/>
              <a:t>складності</a:t>
            </a:r>
            <a:endParaRPr lang="ru-RU" b="1" dirty="0" smtClean="0"/>
          </a:p>
          <a:p>
            <a:pPr algn="ctr"/>
            <a:endParaRPr lang="ru-RU" b="1" dirty="0" smtClean="0"/>
          </a:p>
          <a:p>
            <a:pPr marL="342900" indent="-342900">
              <a:buAutoNum type="arabicPeriod"/>
            </a:pPr>
            <a:r>
              <a:rPr lang="ru-RU" b="1" dirty="0" smtClean="0"/>
              <a:t>Категория сложности связана с классом ответственности.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Уровень экспертизы связан с категорией сложности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Предусмотрены большие штрафы за неправильное определение категории сложности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3284984"/>
            <a:ext cx="8064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Убытки от разрушения основных фондов оцениваются по их остаточной стоимости, т.е. </a:t>
            </a:r>
            <a:r>
              <a:rPr lang="ru-RU" sz="2000" b="1" dirty="0" smtClean="0">
                <a:solidFill>
                  <a:srgbClr val="FFFF00"/>
                </a:solidFill>
              </a:rPr>
              <a:t>балансовой стоимости за вычетом амортизации</a:t>
            </a:r>
            <a:r>
              <a:rPr lang="ru-RU" sz="2000" b="1" dirty="0" smtClean="0"/>
              <a:t>: Оценка выполняется на момент середины расчетного срока эксплуатации. </a:t>
            </a:r>
            <a:r>
              <a:rPr lang="uk-UA" sz="2000" b="1" dirty="0" smtClean="0"/>
              <a:t> </a:t>
            </a:r>
            <a:r>
              <a:rPr lang="uk-UA" sz="2000" b="1" i="1" dirty="0" err="1" smtClean="0"/>
              <a:t>T</a:t>
            </a:r>
            <a:r>
              <a:rPr lang="uk-UA" sz="2000" b="1" i="1" baseline="-25000" dirty="0" err="1" smtClean="0"/>
              <a:t>ef</a:t>
            </a:r>
            <a:r>
              <a:rPr lang="uk-UA" sz="2000" b="1" dirty="0" smtClean="0"/>
              <a:t> </a:t>
            </a:r>
            <a:endParaRPr lang="ru-RU" sz="2000" b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915816" y="4509120"/>
          <a:ext cx="2846387" cy="857250"/>
        </p:xfrm>
        <a:graphic>
          <a:graphicData uri="http://schemas.openxmlformats.org/presentationml/2006/ole">
            <p:oleObj spid="_x0000_s25602" name="Equation" r:id="rId3" imgW="1434960" imgH="431640" progId="Equation.DSMT4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5373216"/>
            <a:ext cx="770485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i="1" dirty="0" smtClean="0"/>
              <a:t>с</a:t>
            </a:r>
            <a:r>
              <a:rPr lang="uk-UA" sz="2000" b="1" dirty="0" smtClean="0"/>
              <a:t> — коеффициент,  учитывающий  относительную  долю  полных потерь (приблизительно </a:t>
            </a:r>
            <a:r>
              <a:rPr lang="uk-UA" sz="2000" b="1" i="1" dirty="0" smtClean="0"/>
              <a:t>с</a:t>
            </a:r>
            <a:r>
              <a:rPr lang="uk-UA" sz="2000" b="1" dirty="0" smtClean="0"/>
              <a:t>=0,45);</a:t>
            </a:r>
            <a:endParaRPr lang="ru-RU" sz="2000" b="1" dirty="0" smtClean="0"/>
          </a:p>
          <a:p>
            <a:r>
              <a:rPr lang="uk-UA" sz="2000" b="1" dirty="0" smtClean="0"/>
              <a:t> </a:t>
            </a:r>
            <a:r>
              <a:rPr lang="uk-UA" sz="2000" b="1" i="1" dirty="0" smtClean="0"/>
              <a:t>Р</a:t>
            </a:r>
            <a:r>
              <a:rPr lang="en-US" sz="2000" b="1" dirty="0" smtClean="0"/>
              <a:t> </a:t>
            </a:r>
            <a:r>
              <a:rPr lang="uk-UA" sz="2000" b="1" dirty="0" smtClean="0"/>
              <a:t>— </a:t>
            </a:r>
            <a:r>
              <a:rPr lang="ru-RU" sz="2000" b="1" dirty="0" smtClean="0"/>
              <a:t>сметная стоимость основных фондов;</a:t>
            </a:r>
          </a:p>
          <a:p>
            <a:r>
              <a:rPr lang="uk-UA" sz="2000" b="1" i="1" dirty="0" smtClean="0"/>
              <a:t>Ка</a:t>
            </a:r>
            <a:r>
              <a:rPr lang="uk-UA" sz="2000" b="1" dirty="0" smtClean="0"/>
              <a:t>— коэффициент  амортизационных </a:t>
            </a:r>
            <a:r>
              <a:rPr lang="uk-UA" sz="2000" b="1" dirty="0" err="1" smtClean="0"/>
              <a:t>отчислений</a:t>
            </a:r>
            <a:r>
              <a:rPr lang="uk-UA" sz="2000" b="1" dirty="0" smtClean="0"/>
              <a:t>.</a:t>
            </a:r>
          </a:p>
          <a:p>
            <a:endParaRPr lang="ru-RU" dirty="0"/>
          </a:p>
        </p:txBody>
      </p:sp>
      <p:pic>
        <p:nvPicPr>
          <p:cNvPr id="6" name="Picture 8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88640"/>
            <a:ext cx="504056" cy="504056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ru-RU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Детали расчета (ДСТУ-Н)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056" y="1700808"/>
            <a:ext cx="84969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err="1" smtClean="0">
                <a:solidFill>
                  <a:srgbClr val="FFFF00"/>
                </a:solidFill>
              </a:rPr>
              <a:t>Класс</a:t>
            </a:r>
            <a:r>
              <a:rPr lang="uk-UA" sz="2000" b="1" dirty="0" smtClean="0">
                <a:solidFill>
                  <a:srgbClr val="FFFF00"/>
                </a:solidFill>
              </a:rPr>
              <a:t> </a:t>
            </a:r>
            <a:r>
              <a:rPr lang="uk-UA" sz="2000" b="1" dirty="0" err="1" smtClean="0">
                <a:solidFill>
                  <a:srgbClr val="FFFF00"/>
                </a:solidFill>
              </a:rPr>
              <a:t>ответственности</a:t>
            </a:r>
            <a:r>
              <a:rPr lang="uk-UA" sz="2000" b="1" dirty="0" smtClean="0">
                <a:solidFill>
                  <a:srgbClr val="FFFF00"/>
                </a:solidFill>
              </a:rPr>
              <a:t> </a:t>
            </a:r>
            <a:r>
              <a:rPr lang="uk-UA" sz="2000" b="1" dirty="0" err="1" smtClean="0">
                <a:solidFill>
                  <a:srgbClr val="FFFF00"/>
                </a:solidFill>
              </a:rPr>
              <a:t>определяется</a:t>
            </a:r>
            <a:r>
              <a:rPr lang="uk-UA" sz="2000" b="1" dirty="0" smtClean="0">
                <a:solidFill>
                  <a:srgbClr val="FFFF00"/>
                </a:solidFill>
              </a:rPr>
              <a:t> </a:t>
            </a:r>
            <a:r>
              <a:rPr lang="uk-UA" sz="2000" b="1" dirty="0" err="1" smtClean="0">
                <a:solidFill>
                  <a:srgbClr val="FFFF00"/>
                </a:solidFill>
              </a:rPr>
              <a:t>независимо</a:t>
            </a:r>
            <a:r>
              <a:rPr lang="uk-UA" sz="2000" b="1" dirty="0" smtClean="0">
                <a:solidFill>
                  <a:srgbClr val="FFFF00"/>
                </a:solidFill>
              </a:rPr>
              <a:t> для </a:t>
            </a:r>
            <a:r>
              <a:rPr lang="uk-UA" sz="2000" b="1" dirty="0" err="1" smtClean="0">
                <a:solidFill>
                  <a:srgbClr val="FFFF00"/>
                </a:solidFill>
              </a:rPr>
              <a:t>каждого</a:t>
            </a:r>
            <a:r>
              <a:rPr lang="uk-UA" sz="2000" b="1" dirty="0" smtClean="0">
                <a:solidFill>
                  <a:srgbClr val="FFFF00"/>
                </a:solidFill>
              </a:rPr>
              <a:t> </a:t>
            </a:r>
            <a:r>
              <a:rPr lang="uk-UA" sz="2000" b="1" dirty="0" err="1" smtClean="0">
                <a:solidFill>
                  <a:srgbClr val="FFFF00"/>
                </a:solidFill>
              </a:rPr>
              <a:t>сооружения</a:t>
            </a:r>
            <a:r>
              <a:rPr lang="uk-UA" sz="2000" b="1" dirty="0" smtClean="0">
                <a:solidFill>
                  <a:srgbClr val="FFFF00"/>
                </a:solidFill>
              </a:rPr>
              <a:t>, </a:t>
            </a:r>
            <a:r>
              <a:rPr lang="uk-UA" sz="2000" b="1" dirty="0" err="1" smtClean="0">
                <a:solidFill>
                  <a:srgbClr val="FFFF00"/>
                </a:solidFill>
              </a:rPr>
              <a:t>входящего</a:t>
            </a:r>
            <a:r>
              <a:rPr lang="uk-UA" sz="2000" b="1" dirty="0" smtClean="0">
                <a:solidFill>
                  <a:srgbClr val="FFFF00"/>
                </a:solidFill>
              </a:rPr>
              <a:t> в комплекс, </a:t>
            </a:r>
            <a:r>
              <a:rPr lang="uk-UA" sz="2000" b="1" dirty="0" err="1" smtClean="0">
                <a:solidFill>
                  <a:srgbClr val="FFFF00"/>
                </a:solidFill>
              </a:rPr>
              <a:t>или</a:t>
            </a:r>
            <a:r>
              <a:rPr lang="uk-UA" sz="2000" b="1" dirty="0" smtClean="0">
                <a:solidFill>
                  <a:srgbClr val="FFFF00"/>
                </a:solidFill>
              </a:rPr>
              <a:t> же для блока (</a:t>
            </a:r>
            <a:r>
              <a:rPr lang="uk-UA" sz="2000" b="1" dirty="0" err="1" smtClean="0">
                <a:solidFill>
                  <a:srgbClr val="FFFF00"/>
                </a:solidFill>
              </a:rPr>
              <a:t>секции</a:t>
            </a:r>
            <a:r>
              <a:rPr lang="uk-UA" sz="2000" b="1" dirty="0" smtClean="0">
                <a:solidFill>
                  <a:srgbClr val="FFFF00"/>
                </a:solidFill>
              </a:rPr>
              <a:t>) , </a:t>
            </a:r>
            <a:r>
              <a:rPr lang="uk-UA" sz="2000" b="1" dirty="0" err="1" smtClean="0">
                <a:solidFill>
                  <a:srgbClr val="FFFF00"/>
                </a:solidFill>
              </a:rPr>
              <a:t>который</a:t>
            </a:r>
            <a:r>
              <a:rPr lang="uk-UA" sz="2000" b="1" dirty="0" smtClean="0">
                <a:solidFill>
                  <a:srgbClr val="FFFF00"/>
                </a:solidFill>
              </a:rPr>
              <a:t> по </a:t>
            </a:r>
            <a:r>
              <a:rPr lang="uk-UA" sz="2000" b="1" dirty="0" err="1" smtClean="0">
                <a:solidFill>
                  <a:srgbClr val="FFFF00"/>
                </a:solidFill>
              </a:rPr>
              <a:t>своим</a:t>
            </a:r>
            <a:r>
              <a:rPr lang="uk-UA" sz="2000" b="1" dirty="0" smtClean="0">
                <a:solidFill>
                  <a:srgbClr val="FFFF00"/>
                </a:solidFill>
              </a:rPr>
              <a:t> </a:t>
            </a:r>
            <a:r>
              <a:rPr lang="uk-UA" sz="2000" b="1" dirty="0" err="1" smtClean="0">
                <a:solidFill>
                  <a:srgbClr val="FFFF00"/>
                </a:solidFill>
              </a:rPr>
              <a:t>конструктивным</a:t>
            </a:r>
            <a:r>
              <a:rPr lang="uk-UA" sz="2000" b="1" dirty="0" smtClean="0">
                <a:solidFill>
                  <a:srgbClr val="FFFF00"/>
                </a:solidFill>
              </a:rPr>
              <a:t> </a:t>
            </a:r>
            <a:r>
              <a:rPr lang="uk-UA" sz="2000" b="1" dirty="0" err="1" smtClean="0">
                <a:solidFill>
                  <a:srgbClr val="FFFF00"/>
                </a:solidFill>
              </a:rPr>
              <a:t>решениям</a:t>
            </a:r>
            <a:r>
              <a:rPr lang="uk-UA" sz="2000" b="1" dirty="0" smtClean="0">
                <a:solidFill>
                  <a:srgbClr val="FFFF00"/>
                </a:solidFill>
              </a:rPr>
              <a:t> </a:t>
            </a:r>
            <a:r>
              <a:rPr lang="uk-UA" sz="2000" b="1" dirty="0" err="1" smtClean="0">
                <a:solidFill>
                  <a:srgbClr val="FFFF00"/>
                </a:solidFill>
              </a:rPr>
              <a:t>независим</a:t>
            </a:r>
            <a:r>
              <a:rPr lang="uk-UA" sz="2000" b="1" dirty="0" smtClean="0">
                <a:solidFill>
                  <a:srgbClr val="FFFF00"/>
                </a:solidFill>
              </a:rPr>
              <a:t> от других </a:t>
            </a:r>
            <a:r>
              <a:rPr lang="uk-UA" sz="2000" b="1" dirty="0" err="1" smtClean="0">
                <a:solidFill>
                  <a:srgbClr val="FFFF00"/>
                </a:solidFill>
              </a:rPr>
              <a:t>блоков</a:t>
            </a:r>
            <a:r>
              <a:rPr lang="uk-UA" sz="2000" b="1" dirty="0" smtClean="0">
                <a:solidFill>
                  <a:srgbClr val="FFFF00"/>
                </a:solidFill>
              </a:rPr>
              <a:t> (</a:t>
            </a:r>
            <a:r>
              <a:rPr lang="uk-UA" sz="2000" b="1" dirty="0" err="1" smtClean="0">
                <a:solidFill>
                  <a:srgbClr val="FFFF00"/>
                </a:solidFill>
              </a:rPr>
              <a:t>отказ</a:t>
            </a:r>
            <a:r>
              <a:rPr lang="uk-UA" sz="2000" b="1" dirty="0" smtClean="0">
                <a:solidFill>
                  <a:srgbClr val="FFFF00"/>
                </a:solidFill>
              </a:rPr>
              <a:t> </a:t>
            </a:r>
            <a:r>
              <a:rPr lang="uk-UA" sz="2000" b="1" dirty="0" err="1" smtClean="0">
                <a:solidFill>
                  <a:srgbClr val="FFFF00"/>
                </a:solidFill>
              </a:rPr>
              <a:t>локализуется</a:t>
            </a:r>
            <a:r>
              <a:rPr lang="uk-UA" sz="2000" b="1" dirty="0" smtClean="0">
                <a:solidFill>
                  <a:srgbClr val="FFFF00"/>
                </a:solidFill>
              </a:rPr>
              <a:t> </a:t>
            </a:r>
            <a:r>
              <a:rPr lang="uk-UA" sz="2000" b="1" dirty="0" err="1" smtClean="0">
                <a:solidFill>
                  <a:srgbClr val="FFFF00"/>
                </a:solidFill>
              </a:rPr>
              <a:t>внутри</a:t>
            </a:r>
            <a:r>
              <a:rPr lang="uk-UA" sz="2000" b="1" dirty="0" smtClean="0">
                <a:solidFill>
                  <a:srgbClr val="FFFF00"/>
                </a:solidFill>
              </a:rPr>
              <a:t> блока)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556792"/>
            <a:ext cx="89644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err="1" smtClean="0">
                <a:solidFill>
                  <a:srgbClr val="FFFF00"/>
                </a:solidFill>
              </a:rPr>
              <a:t>Количество</a:t>
            </a:r>
            <a:r>
              <a:rPr lang="uk-UA" sz="2000" b="1" dirty="0" smtClean="0">
                <a:solidFill>
                  <a:srgbClr val="FFFF00"/>
                </a:solidFill>
              </a:rPr>
              <a:t> людей </a:t>
            </a:r>
            <a:r>
              <a:rPr lang="uk-UA" sz="2000" b="1" dirty="0" smtClean="0"/>
              <a:t>(</a:t>
            </a:r>
            <a:r>
              <a:rPr lang="en-US" sz="2000" b="1" dirty="0" smtClean="0"/>
              <a:t>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="1" dirty="0" smtClean="0"/>
              <a:t>)</a:t>
            </a:r>
            <a:r>
              <a:rPr lang="uk-UA" sz="2000" b="1" dirty="0" smtClean="0"/>
              <a:t>, </a:t>
            </a:r>
            <a:r>
              <a:rPr lang="uk-UA" sz="2000" b="1" dirty="0" err="1" smtClean="0"/>
              <a:t>постоянно</a:t>
            </a:r>
            <a:r>
              <a:rPr lang="uk-UA" sz="2000" b="1" dirty="0" smtClean="0"/>
              <a:t> </a:t>
            </a:r>
            <a:r>
              <a:rPr lang="uk-UA" sz="2000" b="1" dirty="0" err="1" smtClean="0"/>
              <a:t>пребывающих</a:t>
            </a:r>
            <a:r>
              <a:rPr lang="uk-UA" sz="2000" b="1" dirty="0" smtClean="0"/>
              <a:t> в </a:t>
            </a:r>
            <a:r>
              <a:rPr lang="uk-UA" sz="2000" b="1" dirty="0" err="1" smtClean="0"/>
              <a:t>жилых</a:t>
            </a:r>
            <a:r>
              <a:rPr lang="uk-UA" sz="2000" b="1" dirty="0" smtClean="0"/>
              <a:t> </a:t>
            </a:r>
            <a:r>
              <a:rPr lang="uk-UA" sz="2000" b="1" dirty="0" err="1" smtClean="0"/>
              <a:t>зданиях</a:t>
            </a:r>
            <a:r>
              <a:rPr lang="uk-UA" sz="2000" b="1" dirty="0" smtClean="0"/>
              <a:t>,  </a:t>
            </a:r>
            <a:r>
              <a:rPr lang="uk-UA" sz="2000" b="1" dirty="0" err="1" smtClean="0"/>
              <a:t>определяется</a:t>
            </a:r>
            <a:r>
              <a:rPr lang="uk-UA" sz="2000" b="1" dirty="0" smtClean="0"/>
              <a:t> </a:t>
            </a:r>
            <a:r>
              <a:rPr lang="uk-UA" sz="2000" b="1" dirty="0" err="1" smtClean="0"/>
              <a:t>нормой</a:t>
            </a:r>
            <a:r>
              <a:rPr lang="uk-UA" sz="2000" b="1" dirty="0" smtClean="0"/>
              <a:t> 21 </a:t>
            </a:r>
            <a:r>
              <a:rPr lang="uk-UA" sz="2000" b="1" dirty="0" err="1" smtClean="0"/>
              <a:t>квадратный</a:t>
            </a:r>
            <a:r>
              <a:rPr lang="uk-UA" sz="2000" b="1" dirty="0" smtClean="0"/>
              <a:t> метр на </a:t>
            </a:r>
            <a:r>
              <a:rPr lang="uk-UA" sz="2000" b="1" dirty="0" err="1" smtClean="0"/>
              <a:t>человека</a:t>
            </a:r>
            <a:r>
              <a:rPr lang="uk-UA" sz="2000" b="1" dirty="0" smtClean="0"/>
              <a:t>.</a:t>
            </a:r>
          </a:p>
          <a:p>
            <a:r>
              <a:rPr lang="uk-UA" sz="2000" b="1" dirty="0" err="1" smtClean="0"/>
              <a:t>Количество</a:t>
            </a:r>
            <a:r>
              <a:rPr lang="uk-UA" sz="2000" b="1" dirty="0" smtClean="0"/>
              <a:t> людей (</a:t>
            </a:r>
            <a:r>
              <a:rPr lang="en-US" sz="2000" b="1" dirty="0" smtClean="0"/>
              <a:t>N</a:t>
            </a:r>
            <a:r>
              <a:rPr lang="ru-RU" sz="2000" b="1" dirty="0" smtClean="0"/>
              <a:t>2</a:t>
            </a:r>
            <a:r>
              <a:rPr lang="en-US" sz="2000" b="1" dirty="0" smtClean="0"/>
              <a:t>)</a:t>
            </a:r>
            <a:r>
              <a:rPr lang="ru-RU" sz="2000" b="1" dirty="0" smtClean="0"/>
              <a:t>, периодически пребывающих в офисных зданиях</a:t>
            </a:r>
            <a:r>
              <a:rPr lang="en-US" sz="2000" b="1" dirty="0" smtClean="0"/>
              <a:t> </a:t>
            </a:r>
            <a:r>
              <a:rPr lang="ru-RU" sz="2000" b="1" dirty="0" smtClean="0"/>
              <a:t>определяется как три человека на помещение или 10 человек на 100 квадратных метров.</a:t>
            </a:r>
          </a:p>
          <a:p>
            <a:r>
              <a:rPr lang="uk-UA" sz="2000" b="1" dirty="0" err="1" smtClean="0"/>
              <a:t>Количество</a:t>
            </a:r>
            <a:r>
              <a:rPr lang="uk-UA" sz="2000" b="1" dirty="0" smtClean="0"/>
              <a:t> людей (N3), </a:t>
            </a:r>
            <a:r>
              <a:rPr lang="uk-UA" sz="2000" b="1" dirty="0" err="1" smtClean="0"/>
              <a:t>пребывающих</a:t>
            </a:r>
            <a:r>
              <a:rPr lang="uk-UA" sz="2000" b="1" dirty="0" smtClean="0"/>
              <a:t> </a:t>
            </a:r>
            <a:r>
              <a:rPr lang="uk-UA" sz="2000" b="1" dirty="0" err="1" smtClean="0"/>
              <a:t>вблизи</a:t>
            </a:r>
            <a:r>
              <a:rPr lang="uk-UA" sz="2000" b="1" dirty="0" smtClean="0"/>
              <a:t> </a:t>
            </a:r>
            <a:r>
              <a:rPr lang="uk-UA" sz="2000" b="1" dirty="0" err="1" smtClean="0"/>
              <a:t>объекта</a:t>
            </a:r>
            <a:r>
              <a:rPr lang="uk-UA" sz="2000" b="1" dirty="0" smtClean="0"/>
              <a:t> </a:t>
            </a:r>
            <a:r>
              <a:rPr lang="uk-UA" sz="2000" b="1" dirty="0" err="1" smtClean="0"/>
              <a:t>оценивается</a:t>
            </a:r>
            <a:r>
              <a:rPr lang="uk-UA" sz="2000" b="1" dirty="0" smtClean="0"/>
              <a:t>  по </a:t>
            </a:r>
            <a:r>
              <a:rPr lang="uk-UA" sz="2000" b="1" dirty="0" err="1" smtClean="0"/>
              <a:t>формуле</a:t>
            </a:r>
            <a:r>
              <a:rPr lang="uk-UA" sz="2000" b="1" dirty="0" smtClean="0"/>
              <a:t>:</a:t>
            </a:r>
          </a:p>
          <a:p>
            <a:pPr lvl="1"/>
            <a:r>
              <a:rPr lang="uk-UA" sz="2000" b="1" dirty="0" smtClean="0"/>
              <a:t>для </a:t>
            </a:r>
            <a:r>
              <a:rPr lang="uk-UA" sz="2000" b="1" dirty="0" err="1" smtClean="0"/>
              <a:t>жилых</a:t>
            </a:r>
            <a:r>
              <a:rPr lang="uk-UA" sz="2000" b="1" dirty="0" smtClean="0"/>
              <a:t> зданий - N3 = </a:t>
            </a:r>
            <a:r>
              <a:rPr lang="uk-UA" sz="2000" b="1" dirty="0" smtClean="0">
                <a:sym typeface="Symbol"/>
              </a:rPr>
              <a:t></a:t>
            </a:r>
            <a:r>
              <a:rPr lang="uk-UA" sz="2000" b="1" dirty="0" smtClean="0"/>
              <a:t>N1</a:t>
            </a:r>
            <a:endParaRPr lang="ru-RU" sz="2000" b="1" dirty="0" smtClean="0"/>
          </a:p>
          <a:p>
            <a:pPr lvl="1"/>
            <a:r>
              <a:rPr lang="uk-UA" sz="2000" b="1" dirty="0" smtClean="0"/>
              <a:t>для </a:t>
            </a:r>
            <a:r>
              <a:rPr lang="uk-UA" sz="2000" b="1" dirty="0" err="1" smtClean="0"/>
              <a:t>офисных</a:t>
            </a:r>
            <a:r>
              <a:rPr lang="uk-UA" sz="2000" b="1" dirty="0" smtClean="0"/>
              <a:t> зданий - N3 = </a:t>
            </a:r>
            <a:r>
              <a:rPr lang="uk-UA" sz="2000" b="1" dirty="0" smtClean="0">
                <a:sym typeface="Symbol"/>
              </a:rPr>
              <a:t></a:t>
            </a:r>
            <a:r>
              <a:rPr lang="uk-UA" sz="2000" b="1" dirty="0" smtClean="0"/>
              <a:t>N2</a:t>
            </a:r>
            <a:r>
              <a:rPr lang="uk-UA" sz="2000" b="1" baseline="-25000" dirty="0" smtClean="0"/>
              <a:t>,</a:t>
            </a:r>
            <a:endParaRPr lang="ru-RU" sz="2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43608" y="4440128"/>
          <a:ext cx="6312024" cy="2301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40024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Высота</a:t>
                      </a:r>
                      <a:r>
                        <a:rPr lang="ru-RU" baseline="0" dirty="0" smtClean="0"/>
                        <a:t> здания, 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сельской местности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малом городе или в спальном районе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центре большого города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Менее 10</a:t>
                      </a:r>
                      <a:endParaRPr lang="ru-RU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a=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,0</a:t>
                      </a:r>
                      <a:endParaRPr lang="ru-RU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a=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,0</a:t>
                      </a:r>
                      <a:endParaRPr lang="ru-RU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a=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1,3</a:t>
                      </a:r>
                      <a:endParaRPr lang="ru-RU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От 10 до 30</a:t>
                      </a:r>
                      <a:endParaRPr lang="ru-RU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a=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,0</a:t>
                      </a:r>
                      <a:endParaRPr lang="ru-RU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a=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1,3</a:t>
                      </a:r>
                      <a:endParaRPr lang="ru-RU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a=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1,5</a:t>
                      </a:r>
                      <a:endParaRPr lang="ru-RU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Более 30</a:t>
                      </a:r>
                      <a:endParaRPr lang="ru-RU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a=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1,3</a:t>
                      </a:r>
                      <a:endParaRPr lang="ru-RU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a=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1,5</a:t>
                      </a:r>
                      <a:endParaRPr lang="ru-RU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a=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,0</a:t>
                      </a:r>
                      <a:endParaRPr lang="ru-RU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5" name="Picture 8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504056" cy="504056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ru-RU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Детали расчета (ДСТУ-Н)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55448"/>
            <a:ext cx="7643192" cy="1252728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Подход к решению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Рисунок 3" descr="ДБН-1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2204864"/>
            <a:ext cx="2626340" cy="3839002"/>
          </a:xfrm>
          <a:prstGeom prst="rect">
            <a:avLst/>
          </a:prstGeom>
        </p:spPr>
      </p:pic>
      <p:pic>
        <p:nvPicPr>
          <p:cNvPr id="5" name="Picture 8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88640"/>
            <a:ext cx="504056" cy="504056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83568" y="1844824"/>
            <a:ext cx="511256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Класс ответственности здания или сооружения</a:t>
            </a:r>
            <a:r>
              <a:rPr lang="en-US" sz="2000" b="1" dirty="0" smtClean="0"/>
              <a:t>,</a:t>
            </a:r>
            <a:r>
              <a:rPr lang="ru-RU" sz="2000" b="1" dirty="0" smtClean="0"/>
              <a:t> по которому назначается коэффициент надежности по ответственности      </a:t>
            </a:r>
            <a:r>
              <a:rPr lang="en-US" sz="2000" b="1" dirty="0" smtClean="0"/>
              <a:t>,</a:t>
            </a:r>
            <a:r>
              <a:rPr lang="ru-RU" sz="2000" b="1" dirty="0" smtClean="0"/>
              <a:t> традиционно определялся по аналогии с некоторыми примерами, представленными в списках объектов. И здесь имеется огромное поле для субъективизма.</a:t>
            </a:r>
          </a:p>
          <a:p>
            <a:endParaRPr lang="uk-UA" sz="2000" b="1" dirty="0" smtClean="0"/>
          </a:p>
          <a:p>
            <a:r>
              <a:rPr lang="uk-UA" sz="2000" b="1" dirty="0" err="1" smtClean="0"/>
              <a:t>Нормы</a:t>
            </a:r>
            <a:r>
              <a:rPr lang="uk-UA" sz="2000" b="1" dirty="0" smtClean="0"/>
              <a:t> </a:t>
            </a:r>
            <a:r>
              <a:rPr lang="uk-UA" sz="2000" b="1" dirty="0" err="1" smtClean="0"/>
              <a:t>Украин</a:t>
            </a:r>
            <a:r>
              <a:rPr lang="ru-RU" sz="2000" b="1" dirty="0" err="1" smtClean="0"/>
              <a:t>ы</a:t>
            </a:r>
            <a:r>
              <a:rPr lang="uk-UA" sz="2000" b="1" dirty="0" smtClean="0"/>
              <a:t> ДБН В.1.2-14-2009  </a:t>
            </a:r>
            <a:r>
              <a:rPr lang="uk-UA" sz="2000" b="1" dirty="0" err="1" smtClean="0"/>
              <a:t>отходят</a:t>
            </a:r>
            <a:r>
              <a:rPr lang="uk-UA" sz="2000" b="1" dirty="0" smtClean="0"/>
              <a:t> от </a:t>
            </a:r>
            <a:r>
              <a:rPr lang="uk-UA" sz="2000" b="1" dirty="0" err="1" smtClean="0"/>
              <a:t>этой</a:t>
            </a:r>
            <a:r>
              <a:rPr lang="uk-UA" sz="2000" b="1" dirty="0" smtClean="0"/>
              <a:t> </a:t>
            </a:r>
            <a:r>
              <a:rPr lang="uk-UA" sz="2000" b="1" dirty="0" err="1" smtClean="0"/>
              <a:t>традиции</a:t>
            </a:r>
            <a:r>
              <a:rPr lang="uk-UA" sz="2000" b="1" dirty="0" smtClean="0"/>
              <a:t> и </a:t>
            </a:r>
            <a:r>
              <a:rPr lang="uk-UA" sz="2000" b="1" dirty="0" err="1" smtClean="0"/>
              <a:t>впервые</a:t>
            </a:r>
            <a:r>
              <a:rPr lang="uk-UA" sz="2000" b="1" dirty="0" smtClean="0"/>
              <a:t> </a:t>
            </a:r>
            <a:r>
              <a:rPr lang="uk-UA" sz="2000" b="1" dirty="0" err="1" smtClean="0"/>
              <a:t>ставят</a:t>
            </a:r>
            <a:r>
              <a:rPr lang="uk-UA" sz="2000" b="1" dirty="0" smtClean="0"/>
              <a:t> проблему на путь </a:t>
            </a:r>
            <a:r>
              <a:rPr lang="uk-UA" sz="2000" b="1" dirty="0" err="1" smtClean="0"/>
              <a:t>вычислений</a:t>
            </a:r>
            <a:endParaRPr lang="ru-RU" sz="2000" b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139952" y="4509120"/>
            <a:ext cx="2448272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915816" y="2708920"/>
          <a:ext cx="436849" cy="504056"/>
        </p:xfrm>
        <a:graphic>
          <a:graphicData uri="http://schemas.openxmlformats.org/presentationml/2006/ole">
            <p:oleObj spid="_x0000_s35841" name="Equation" r:id="rId5" imgW="16488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55448"/>
            <a:ext cx="7571184" cy="12527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Клаccы ответcтвенноcти зданий и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cооружений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5141168"/>
          </a:xfrm>
        </p:spPr>
        <p:txBody>
          <a:bodyPr>
            <a:normAutofit fontScale="32500" lnSpcReduction="20000"/>
          </a:bodyPr>
          <a:lstStyle/>
          <a:p>
            <a:pPr marL="0" indent="0" hangingPunct="0">
              <a:buNone/>
            </a:pPr>
            <a:r>
              <a:rPr lang="ru-RU" sz="6200" b="1" dirty="0" smtClean="0"/>
              <a:t>Клаccы ответcтвенноcти зданий и </a:t>
            </a:r>
            <a:r>
              <a:rPr lang="ru-RU" sz="6200" b="1" dirty="0" err="1" smtClean="0"/>
              <a:t>cооружений</a:t>
            </a:r>
            <a:r>
              <a:rPr lang="ru-RU" sz="6200" b="1" dirty="0" smtClean="0"/>
              <a:t> </a:t>
            </a:r>
            <a:r>
              <a:rPr lang="ru-RU" sz="6200" b="1" dirty="0" err="1" smtClean="0"/>
              <a:t>определяютcя</a:t>
            </a:r>
            <a:r>
              <a:rPr lang="ru-RU" sz="6200" b="1" dirty="0" smtClean="0"/>
              <a:t> уровнем возможного материального и (или) </a:t>
            </a:r>
            <a:r>
              <a:rPr lang="ru-RU" sz="6200" b="1" dirty="0" err="1" smtClean="0"/>
              <a:t>cоциального</a:t>
            </a:r>
            <a:r>
              <a:rPr lang="ru-RU" sz="6200" b="1" dirty="0" smtClean="0"/>
              <a:t> ущерба, </a:t>
            </a:r>
            <a:r>
              <a:rPr lang="ru-RU" sz="6200" b="1" dirty="0" err="1" smtClean="0"/>
              <a:t>cвязанного</a:t>
            </a:r>
            <a:r>
              <a:rPr lang="ru-RU" sz="6200" b="1" dirty="0" smtClean="0"/>
              <a:t> </a:t>
            </a:r>
            <a:r>
              <a:rPr lang="ru-RU" sz="6200" b="1" dirty="0" err="1" smtClean="0"/>
              <a:t>c</a:t>
            </a:r>
            <a:r>
              <a:rPr lang="ru-RU" sz="6200" b="1" dirty="0" smtClean="0"/>
              <a:t> прекращением </a:t>
            </a:r>
            <a:r>
              <a:rPr lang="ru-RU" sz="6200" b="1" dirty="0" err="1" smtClean="0"/>
              <a:t>экcплуатации</a:t>
            </a:r>
            <a:r>
              <a:rPr lang="ru-RU" sz="6200" b="1" dirty="0" smtClean="0"/>
              <a:t> или </a:t>
            </a:r>
            <a:r>
              <a:rPr lang="ru-RU" sz="6200" b="1" dirty="0" err="1" smtClean="0"/>
              <a:t>c</a:t>
            </a:r>
            <a:r>
              <a:rPr lang="ru-RU" sz="6200" b="1" dirty="0" smtClean="0"/>
              <a:t> потерей </a:t>
            </a:r>
            <a:r>
              <a:rPr lang="ru-RU" sz="6200" b="1" dirty="0" err="1" smtClean="0"/>
              <a:t>целоcтноcти</a:t>
            </a:r>
            <a:r>
              <a:rPr lang="ru-RU" sz="6200" b="1" dirty="0" smtClean="0"/>
              <a:t> объекта. </a:t>
            </a:r>
          </a:p>
          <a:p>
            <a:pPr hangingPunct="0">
              <a:buNone/>
            </a:pPr>
            <a:r>
              <a:rPr lang="ru-RU" sz="6200" b="1" dirty="0" smtClean="0"/>
              <a:t>Возможный </a:t>
            </a:r>
            <a:r>
              <a:rPr lang="ru-RU" sz="6200" b="1" dirty="0" err="1" smtClean="0"/>
              <a:t>cоциальный</a:t>
            </a:r>
            <a:r>
              <a:rPr lang="ru-RU" sz="6200" b="1" dirty="0" smtClean="0"/>
              <a:t> ущерб от отказа должен </a:t>
            </a:r>
            <a:r>
              <a:rPr lang="ru-RU" sz="6200" b="1" dirty="0" err="1" smtClean="0"/>
              <a:t>оцениватьcя</a:t>
            </a:r>
            <a:r>
              <a:rPr lang="ru-RU" sz="6200" b="1" dirty="0" smtClean="0"/>
              <a:t> в зависимости от таких факторов </a:t>
            </a:r>
            <a:r>
              <a:rPr lang="ru-RU" sz="6200" b="1" dirty="0" err="1" smtClean="0"/>
              <a:t>риcка</a:t>
            </a:r>
            <a:r>
              <a:rPr lang="ru-RU" sz="6200" b="1" dirty="0" smtClean="0"/>
              <a:t>, как: </a:t>
            </a:r>
          </a:p>
          <a:p>
            <a:pPr hangingPunct="0"/>
            <a:r>
              <a:rPr lang="ru-RU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опаcноcть</a:t>
            </a:r>
            <a:r>
              <a:rPr lang="ru-RU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для здоровья и жизни людей; </a:t>
            </a:r>
          </a:p>
          <a:p>
            <a:pPr hangingPunct="0"/>
            <a:r>
              <a:rPr lang="ru-RU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резкое ухудшение экологической </a:t>
            </a:r>
            <a:r>
              <a:rPr lang="ru-RU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обcтановки</a:t>
            </a:r>
            <a:r>
              <a:rPr lang="ru-RU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(например, при разрушении хранилищ </a:t>
            </a:r>
            <a:r>
              <a:rPr lang="ru-RU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токcичных</a:t>
            </a:r>
            <a:r>
              <a:rPr lang="ru-RU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жидкоcтей</a:t>
            </a:r>
            <a:r>
              <a:rPr lang="ru-RU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или газов, при отказе </a:t>
            </a:r>
            <a:r>
              <a:rPr lang="ru-RU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очиcтных</a:t>
            </a:r>
            <a:r>
              <a:rPr lang="ru-RU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cооружений</a:t>
            </a:r>
            <a:r>
              <a:rPr lang="ru-RU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канализации и т.п.); </a:t>
            </a:r>
          </a:p>
          <a:p>
            <a:pPr hangingPunct="0"/>
            <a:r>
              <a:rPr lang="ru-RU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потеря памятников </a:t>
            </a:r>
            <a:r>
              <a:rPr lang="ru-RU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иcтории</a:t>
            </a:r>
            <a:r>
              <a:rPr lang="ru-RU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и культуры или иных духовных </a:t>
            </a:r>
            <a:r>
              <a:rPr lang="ru-RU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ценноcтей</a:t>
            </a:r>
            <a:r>
              <a:rPr lang="ru-RU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общеcтва</a:t>
            </a:r>
            <a:r>
              <a:rPr lang="ru-RU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 </a:t>
            </a:r>
          </a:p>
          <a:p>
            <a:pPr hangingPunct="0"/>
            <a:r>
              <a:rPr lang="ru-RU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прекращение функционирования </a:t>
            </a:r>
            <a:r>
              <a:rPr lang="ru-RU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cиcтем</a:t>
            </a:r>
            <a:r>
              <a:rPr lang="ru-RU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и </a:t>
            </a:r>
            <a:r>
              <a:rPr lang="ru-RU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cетей</a:t>
            </a:r>
            <a:r>
              <a:rPr lang="ru-RU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cвязи</a:t>
            </a:r>
            <a:r>
              <a:rPr lang="ru-RU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энергоcнабжения</a:t>
            </a:r>
            <a:r>
              <a:rPr lang="ru-RU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транcпорта</a:t>
            </a:r>
            <a:r>
              <a:rPr lang="ru-RU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или других элементов </a:t>
            </a:r>
            <a:r>
              <a:rPr lang="ru-RU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жизнеобеcпечения</a:t>
            </a:r>
            <a:r>
              <a:rPr lang="ru-RU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наcеления</a:t>
            </a:r>
            <a:r>
              <a:rPr lang="ru-RU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или </a:t>
            </a:r>
            <a:r>
              <a:rPr lang="ru-RU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безопаcноcти</a:t>
            </a:r>
            <a:r>
              <a:rPr lang="ru-RU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общеcтваю</a:t>
            </a:r>
            <a:endParaRPr lang="ru-RU" sz="6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just" hangingPunct="0">
              <a:buNone/>
            </a:pPr>
            <a:r>
              <a:rPr lang="ru-RU" sz="6200" b="1" dirty="0" smtClean="0"/>
              <a:t>Возможный </a:t>
            </a:r>
            <a:r>
              <a:rPr lang="ru-RU" sz="6200" b="1" dirty="0" err="1" smtClean="0"/>
              <a:t>экономичеcкий</a:t>
            </a:r>
            <a:r>
              <a:rPr lang="ru-RU" sz="6200" b="1" dirty="0" smtClean="0"/>
              <a:t> ущерб должен </a:t>
            </a:r>
            <a:r>
              <a:rPr lang="ru-RU" sz="6200" b="1" dirty="0" err="1" smtClean="0"/>
              <a:t>оцениватьcя</a:t>
            </a:r>
            <a:r>
              <a:rPr lang="ru-RU" sz="6200" b="1" dirty="0" smtClean="0"/>
              <a:t> затратами, </a:t>
            </a:r>
            <a:r>
              <a:rPr lang="ru-RU" sz="6200" b="1" dirty="0" err="1" smtClean="0"/>
              <a:t>cвязанными</a:t>
            </a:r>
            <a:r>
              <a:rPr lang="ru-RU" sz="6200" b="1" dirty="0" smtClean="0"/>
              <a:t> как </a:t>
            </a:r>
            <a:r>
              <a:rPr lang="ru-RU" sz="6200" b="1" dirty="0" err="1" smtClean="0"/>
              <a:t>c</a:t>
            </a:r>
            <a:r>
              <a:rPr lang="ru-RU" sz="6200" b="1" dirty="0" smtClean="0"/>
              <a:t> </a:t>
            </a:r>
            <a:r>
              <a:rPr lang="ru-RU" sz="6200" b="1" dirty="0" err="1" smtClean="0"/>
              <a:t>необходимоcтью</a:t>
            </a:r>
            <a:r>
              <a:rPr lang="ru-RU" sz="6200" b="1" dirty="0" smtClean="0"/>
              <a:t> </a:t>
            </a:r>
            <a:r>
              <a:rPr lang="ru-RU" sz="6200" b="1" dirty="0" err="1" smtClean="0"/>
              <a:t>воccтановления</a:t>
            </a:r>
            <a:r>
              <a:rPr lang="ru-RU" sz="6200" b="1" dirty="0" smtClean="0"/>
              <a:t> отказавшего объекта, так и </a:t>
            </a:r>
            <a:r>
              <a:rPr lang="ru-RU" sz="6200" b="1" dirty="0" err="1" smtClean="0"/>
              <a:t>c</a:t>
            </a:r>
            <a:r>
              <a:rPr lang="ru-RU" sz="6200" b="1" dirty="0" smtClean="0"/>
              <a:t> </a:t>
            </a:r>
            <a:r>
              <a:rPr lang="ru-RU" sz="6200" b="1" dirty="0" err="1" smtClean="0"/>
              <a:t>коcвенными</a:t>
            </a:r>
            <a:r>
              <a:rPr lang="ru-RU" sz="6200" b="1" dirty="0" smtClean="0"/>
              <a:t> потерями (убытки от </a:t>
            </a:r>
            <a:r>
              <a:rPr lang="ru-RU" sz="6200" b="1" dirty="0" err="1" smtClean="0"/>
              <a:t>оcтановки</a:t>
            </a:r>
            <a:r>
              <a:rPr lang="ru-RU" sz="6200" b="1" dirty="0" smtClean="0"/>
              <a:t> </a:t>
            </a:r>
            <a:r>
              <a:rPr lang="ru-RU" sz="6200" b="1" dirty="0" err="1" smtClean="0"/>
              <a:t>производcтва</a:t>
            </a:r>
            <a:r>
              <a:rPr lang="ru-RU" sz="6200" b="1" dirty="0" smtClean="0"/>
              <a:t>, упущенная выгода и др.). </a:t>
            </a:r>
            <a:endParaRPr lang="ru-RU" dirty="0"/>
          </a:p>
        </p:txBody>
      </p:sp>
      <p:pic>
        <p:nvPicPr>
          <p:cNvPr id="4" name="Picture 8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504056" cy="504056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52400"/>
            <a:ext cx="7499176" cy="1251062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Клаccы ответcтвенноcти зданий и </a:t>
            </a:r>
            <a:r>
              <a:rPr lang="ru-RU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cооружений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84784"/>
            <a:ext cx="8816929" cy="514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504056" cy="504056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52400"/>
            <a:ext cx="7499176" cy="12510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Клаccы ответcтвенноcти зданий и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cооружений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endParaRPr lang="ru-RU" dirty="0"/>
          </a:p>
        </p:txBody>
      </p:sp>
      <p:pic>
        <p:nvPicPr>
          <p:cNvPr id="3" name="Picture 8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504056" cy="504056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827584" y="2420888"/>
            <a:ext cx="770485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При проектировании комплексов в состав которых входит несколько сооружений, класс ответственности определяется для каждого сооружения (блока, секции и т.п.) отдельно. Кроме того определяется класс ответственности тех внутренних сетей (</a:t>
            </a:r>
            <a:r>
              <a:rPr lang="ru-RU" sz="2000" b="1" dirty="0" err="1" smtClean="0"/>
              <a:t>водо</a:t>
            </a:r>
            <a:r>
              <a:rPr lang="ru-RU" sz="2000" b="1" dirty="0" smtClean="0"/>
              <a:t>-, </a:t>
            </a:r>
            <a:r>
              <a:rPr lang="ru-RU" sz="2000" b="1" dirty="0" err="1" smtClean="0"/>
              <a:t>газо</a:t>
            </a:r>
            <a:r>
              <a:rPr lang="ru-RU" sz="2000" b="1" dirty="0" smtClean="0"/>
              <a:t>-, электроснабжения и т.п.) за счет которых обеспечивается совместное функционирование отдельных объектов комплекса.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52400"/>
            <a:ext cx="7643192" cy="12510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Клаccы ответcтвенноcти зданий и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cооружений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988840"/>
            <a:ext cx="770485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Еще одним недостатком традиционного подхода является то, что коэффициент надежности по назначению, определяемый классом ответственности здания или сооружения, относится ко всем элементам конструкции.</a:t>
            </a:r>
          </a:p>
          <a:p>
            <a:r>
              <a:rPr lang="ru-RU" sz="2000" b="1" dirty="0" smtClean="0"/>
              <a:t>И если для атомной станции  </a:t>
            </a:r>
            <a:r>
              <a:rPr lang="ru-RU" sz="2000" b="1" dirty="0" smtClean="0">
                <a:latin typeface="Symbol" pitchFamily="18" charset="2"/>
              </a:rPr>
              <a:t>    </a:t>
            </a:r>
            <a:r>
              <a:rPr lang="ru-RU" sz="2000" b="1" dirty="0" smtClean="0"/>
              <a:t>=1,2, то этот  коэффициент относится как к проверке прочности несущей колонны, так и к стойке перильного ограждения.</a:t>
            </a:r>
          </a:p>
          <a:p>
            <a:endParaRPr lang="ru-RU" sz="2000" b="1" dirty="0" smtClean="0"/>
          </a:p>
          <a:p>
            <a:r>
              <a:rPr lang="uk-UA" sz="2000" b="1" dirty="0" smtClean="0"/>
              <a:t>ДБН В.1.2-14-2009 </a:t>
            </a:r>
            <a:r>
              <a:rPr lang="uk-UA" sz="2000" b="1" dirty="0" err="1" smtClean="0"/>
              <a:t>ликвидирует</a:t>
            </a:r>
            <a:r>
              <a:rPr lang="uk-UA" sz="2000" b="1" dirty="0" smtClean="0"/>
              <a:t> и </a:t>
            </a:r>
            <a:r>
              <a:rPr lang="uk-UA" sz="2000" b="1" dirty="0" err="1" smtClean="0"/>
              <a:t>эту</a:t>
            </a:r>
            <a:r>
              <a:rPr lang="uk-UA" sz="2000" b="1" dirty="0" smtClean="0"/>
              <a:t> </a:t>
            </a:r>
            <a:r>
              <a:rPr lang="uk-UA" sz="2000" b="1" dirty="0" err="1" smtClean="0"/>
              <a:t>неточност</a:t>
            </a:r>
            <a:r>
              <a:rPr lang="uk-UA" sz="2000" b="1" dirty="0" smtClean="0"/>
              <a:t> ь, для </a:t>
            </a:r>
            <a:r>
              <a:rPr lang="uk-UA" sz="2000" b="1" dirty="0" err="1" smtClean="0"/>
              <a:t>чего</a:t>
            </a:r>
            <a:r>
              <a:rPr lang="uk-UA" sz="2000" b="1" dirty="0" smtClean="0"/>
              <a:t> введено </a:t>
            </a:r>
            <a:r>
              <a:rPr lang="uk-UA" sz="2000" b="1" dirty="0" err="1" smtClean="0"/>
              <a:t>понятие</a:t>
            </a:r>
            <a:r>
              <a:rPr lang="uk-UA" sz="2000" b="1" dirty="0" smtClean="0"/>
              <a:t>  </a:t>
            </a:r>
            <a:r>
              <a:rPr lang="uk-UA" sz="2000" b="1" dirty="0" err="1" smtClean="0"/>
              <a:t>категории</a:t>
            </a:r>
            <a:r>
              <a:rPr lang="uk-UA" sz="2000" b="1" dirty="0" smtClean="0"/>
              <a:t> </a:t>
            </a:r>
            <a:r>
              <a:rPr lang="uk-UA" sz="2000" b="1" dirty="0" err="1" smtClean="0"/>
              <a:t>ответственности</a:t>
            </a:r>
            <a:r>
              <a:rPr lang="uk-UA" sz="2000" b="1" dirty="0" smtClean="0"/>
              <a:t> конструктивного </a:t>
            </a:r>
            <a:r>
              <a:rPr lang="uk-UA" sz="2000" b="1" dirty="0" err="1" smtClean="0"/>
              <a:t>элемента</a:t>
            </a:r>
            <a:r>
              <a:rPr lang="uk-UA" sz="2000" b="1" dirty="0" smtClean="0"/>
              <a:t>.</a:t>
            </a:r>
            <a:endParaRPr lang="ru-RU" sz="2000" b="1" dirty="0"/>
          </a:p>
        </p:txBody>
      </p:sp>
      <p:pic>
        <p:nvPicPr>
          <p:cNvPr id="4" name="Picture 8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504056" cy="504056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4572000" y="3140968"/>
          <a:ext cx="436562" cy="504825"/>
        </p:xfrm>
        <a:graphic>
          <a:graphicData uri="http://schemas.openxmlformats.org/presentationml/2006/ole">
            <p:oleObj spid="_x0000_s31745" name="Equation" r:id="rId4" imgW="164880" imgH="1904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52400"/>
            <a:ext cx="7931224" cy="125106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Категории ответcтвенноcти </a:t>
            </a:r>
            <a:r>
              <a:rPr lang="ru-RU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конcтруктивных</a:t>
            </a:r>
            <a:r>
              <a:rPr lang="ru-RU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элементов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1844824"/>
            <a:ext cx="835292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ru-RU" sz="2000" b="1" dirty="0">
                <a:latin typeface="Arial" pitchFamily="34" charset="0"/>
                <a:cs typeface="Arial" pitchFamily="34" charset="0"/>
              </a:rPr>
              <a:t>В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завиcимоcти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от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поcледcтвий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, которые могут быть вызваны отказом того или иного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конcтруктивного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элемента, различают три категории ответственности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конcтрукций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и их элементов: </a:t>
            </a:r>
          </a:p>
          <a:p>
            <a:pPr hangingPunct="0"/>
            <a:r>
              <a:rPr lang="ru-RU" sz="2000" b="1" dirty="0">
                <a:latin typeface="Arial" pitchFamily="34" charset="0"/>
                <a:cs typeface="Arial" pitchFamily="34" charset="0"/>
              </a:rPr>
              <a:t>	А </a:t>
            </a:r>
            <a:r>
              <a:rPr lang="ru-RU" sz="2000" b="1" dirty="0">
                <a:latin typeface="Arial" pitchFamily="34" charset="0"/>
                <a:cs typeface="Arial" pitchFamily="34" charset="0"/>
                <a:sym typeface="Symbol"/>
              </a:rPr>
              <a:t>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конcтрукции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и элементы, отказ которых может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привеcти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к полной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непригодноcти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к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экcплуатации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здания или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cооружения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в целом либо значительной его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чаcти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; </a:t>
            </a:r>
          </a:p>
          <a:p>
            <a:pPr hangingPunct="0"/>
            <a:r>
              <a:rPr lang="ru-RU" sz="2000" b="1" dirty="0">
                <a:latin typeface="Arial" pitchFamily="34" charset="0"/>
                <a:cs typeface="Arial" pitchFamily="34" charset="0"/>
              </a:rPr>
              <a:t>	Б </a:t>
            </a:r>
            <a:r>
              <a:rPr lang="ru-RU" sz="2000" b="1" dirty="0">
                <a:latin typeface="Arial" pitchFamily="34" charset="0"/>
                <a:cs typeface="Arial" pitchFamily="34" charset="0"/>
                <a:sym typeface="Symbol"/>
              </a:rPr>
              <a:t>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конcтрукции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и элементы, отказ которых может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привеcти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к затруднению нормальной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экcплуатации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здания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   ( сооружения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) либо к отказу других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конcтрукций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, не принадлежащих к категории А; </a:t>
            </a:r>
          </a:p>
          <a:p>
            <a:pPr hangingPunct="0"/>
            <a:r>
              <a:rPr lang="ru-RU" sz="2000" b="1" dirty="0">
                <a:latin typeface="Arial" pitchFamily="34" charset="0"/>
                <a:cs typeface="Arial" pitchFamily="34" charset="0"/>
              </a:rPr>
              <a:t>	В </a:t>
            </a:r>
            <a:r>
              <a:rPr lang="ru-RU" sz="2000" b="1" dirty="0">
                <a:latin typeface="Arial" pitchFamily="34" charset="0"/>
                <a:cs typeface="Arial" pitchFamily="34" charset="0"/>
                <a:sym typeface="Symbol"/>
              </a:rPr>
              <a:t>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конcтрукции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, отказ которых не приводит к нарушению функционирования других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конcтрукций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или их элементов.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8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504056" cy="504056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52400"/>
            <a:ext cx="7715200" cy="12510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Категории ответcтвенноcти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конcтруктивных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элементов 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628800"/>
            <a:ext cx="828092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ru-RU" sz="2000" b="1" dirty="0">
                <a:latin typeface="Arial" pitchFamily="34" charset="0"/>
                <a:cs typeface="Arial" pitchFamily="34" charset="0"/>
              </a:rPr>
              <a:t>В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cоcтаве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категории А могут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выделятьcя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конcтрукции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категории А1 ( главные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неcущие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конcтрукции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),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безотказноcть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которых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обеcпечивает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здание или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cооружение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от полного разрушения при аварийных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воздейcтвиях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,  даже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еcли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его дальнейшее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иcпользование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по назначению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окажетcя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при этом невозможным без капитального ремонта. </a:t>
            </a:r>
          </a:p>
          <a:p>
            <a:pPr hangingPunct="0"/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hangingPunct="0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этой же категории А1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cледует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отноcить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элементы, отказ которых может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поcлужить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непоcредcтвенной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причиной аварийной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cитуации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c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прямой угрозой для людей или окружающей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cреды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(предохранительные клапаны в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cоcудах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выcокого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давления, детали и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конcтруктивные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элементы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обеcпечивающие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герметизацию резервуаров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c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cильнотокcичными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вещеcтвами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и т.п.). </a:t>
            </a:r>
          </a:p>
          <a:p>
            <a:endParaRPr lang="ru-RU" dirty="0"/>
          </a:p>
        </p:txBody>
      </p:sp>
      <p:pic>
        <p:nvPicPr>
          <p:cNvPr id="4" name="Picture 8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504056" cy="504056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504056" cy="504056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75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ru-RU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Требования к </a:t>
            </a:r>
            <a:r>
              <a:rPr lang="ru-RU" sz="4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конcтруктивным</a:t>
            </a:r>
            <a:r>
              <a:rPr lang="ru-RU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элементам разной ответcтвенноcти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916832"/>
            <a:ext cx="6960865" cy="4741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339</TotalTime>
  <Words>748</Words>
  <Application>Microsoft Office PowerPoint</Application>
  <PresentationFormat>Экран (4:3)</PresentationFormat>
  <Paragraphs>72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Модульная</vt:lpstr>
      <vt:lpstr>Equation</vt:lpstr>
      <vt:lpstr>Перельмутер А.В.  Определение  класса ответственности сооружений  по нормам Украины</vt:lpstr>
      <vt:lpstr>Подход к решению</vt:lpstr>
      <vt:lpstr>Клаccы ответcтвенноcти зданий и cооружений </vt:lpstr>
      <vt:lpstr>Клаccы ответcтвенноcти зданий и cооружений </vt:lpstr>
      <vt:lpstr>Клаccы ответcтвенноcти зданий и cооружений </vt:lpstr>
      <vt:lpstr>Клаccы ответcтвенноcти зданий и cооружений </vt:lpstr>
      <vt:lpstr>Категории ответcтвенноcти конcтруктивных элементов </vt:lpstr>
      <vt:lpstr>Категории ответcтвенноcти конcтруктивных элементов 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A.Perelmuter</dc:creator>
  <cp:lastModifiedBy>A.Perelmuter</cp:lastModifiedBy>
  <cp:revision>41</cp:revision>
  <dcterms:created xsi:type="dcterms:W3CDTF">2012-09-04T09:42:06Z</dcterms:created>
  <dcterms:modified xsi:type="dcterms:W3CDTF">2012-10-02T04:55:19Z</dcterms:modified>
</cp:coreProperties>
</file>