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9" r:id="rId4"/>
    <p:sldId id="259" r:id="rId5"/>
    <p:sldId id="268" r:id="rId6"/>
    <p:sldId id="260" r:id="rId7"/>
    <p:sldId id="270" r:id="rId8"/>
    <p:sldId id="277" r:id="rId9"/>
    <p:sldId id="276" r:id="rId10"/>
    <p:sldId id="275" r:id="rId11"/>
    <p:sldId id="278" r:id="rId12"/>
    <p:sldId id="271" r:id="rId13"/>
    <p:sldId id="273" r:id="rId14"/>
    <p:sldId id="263" r:id="rId15"/>
    <p:sldId id="261" r:id="rId16"/>
    <p:sldId id="280" r:id="rId17"/>
    <p:sldId id="279" r:id="rId18"/>
    <p:sldId id="265" r:id="rId19"/>
    <p:sldId id="264" r:id="rId20"/>
    <p:sldId id="284" r:id="rId21"/>
    <p:sldId id="281" r:id="rId22"/>
    <p:sldId id="266" r:id="rId23"/>
    <p:sldId id="283" r:id="rId24"/>
    <p:sldId id="282" r:id="rId25"/>
  </p:sldIdLst>
  <p:sldSz cx="9144000" cy="6858000" type="screen4x3"/>
  <p:notesSz cx="6735763" cy="9856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7F4D4-EC45-4EC9-818F-4DFF8FA13E4E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75" y="739775"/>
            <a:ext cx="4926013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1974"/>
            <a:ext cx="5388610" cy="4435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62238"/>
            <a:ext cx="2918831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23AC9-3738-41B8-B9B4-455DADBC9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6CE90C-3C33-4421-8BA4-6BEBE6D9C208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49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D4F4-BE27-4153-822E-6F9CE2808291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CBD2-47A8-4A56-BF23-B2DAB72EBE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0" descr="Блок IV-14 osi 15-22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-20000"/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320" t="16667" r="2544" b="5000"/>
          <a:stretch>
            <a:fillRect/>
          </a:stretch>
        </p:blipFill>
        <p:spPr bwMode="auto">
          <a:xfrm>
            <a:off x="285720" y="0"/>
            <a:ext cx="8429684" cy="578647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429356" y="0"/>
            <a:ext cx="2714644" cy="126262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143116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sz="3600" b="1" cap="all" dirty="0">
                <a:solidFill>
                  <a:srgbClr val="C00000"/>
                </a:solidFill>
                <a:cs typeface="Arial" pitchFamily="34" charset="0"/>
              </a:rPr>
              <a:t>ПК SCAD OFFICE КАК ВАЖНЕЙШИЙ ЭЛЕМЕНТ ОБРАЗОВАТЕЛЬНОГО </a:t>
            </a:r>
            <a: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  <a:t>ПРОЦЕССА</a:t>
            </a:r>
            <a:b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3600" b="1" cap="all" dirty="0">
                <a:solidFill>
                  <a:srgbClr val="C00000"/>
                </a:solidFill>
                <a:cs typeface="Arial" pitchFamily="34" charset="0"/>
              </a:rPr>
              <a:t>В СТРОИТЕЛЬНЫХ </a:t>
            </a:r>
            <a: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  <a:t>ВУЗАХ</a:t>
            </a:r>
            <a:b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ru-RU" sz="3600" b="1" cap="all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3600" b="1" cap="all" dirty="0">
                <a:solidFill>
                  <a:srgbClr val="C00000"/>
                </a:solidFill>
                <a:cs typeface="Arial" pitchFamily="34" charset="0"/>
              </a:rPr>
              <a:t>НА СОВРЕМЕННОМ ЭТАПЕ</a:t>
            </a: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857892"/>
            <a:ext cx="4357718" cy="642942"/>
          </a:xfrm>
        </p:spPr>
        <p:txBody>
          <a:bodyPr>
            <a:noAutofit/>
          </a:bodyPr>
          <a:lstStyle/>
          <a:p>
            <a:r>
              <a:rPr lang="ru-RU" sz="1400" b="1" cap="all" dirty="0">
                <a:solidFill>
                  <a:schemeClr val="tx1"/>
                </a:solidFill>
              </a:rPr>
              <a:t>СЕМЕНОВ А. А., МАЛЯРЕНКО А. А., МОСИНА Н. В.</a:t>
            </a:r>
          </a:p>
          <a:p>
            <a:r>
              <a:rPr lang="ru-RU" sz="1200" i="1" cap="all" dirty="0">
                <a:solidFill>
                  <a:schemeClr val="tx1"/>
                </a:solidFill>
              </a:rPr>
              <a:t>ФГБОУ ВПО УГНТУ, </a:t>
            </a:r>
            <a:r>
              <a:rPr lang="ru-RU" sz="1200" i="1" cap="all" dirty="0" smtClean="0">
                <a:solidFill>
                  <a:schemeClr val="tx1"/>
                </a:solidFill>
              </a:rPr>
              <a:t>г. </a:t>
            </a:r>
            <a:r>
              <a:rPr lang="ru-RU" sz="1200" i="1" cap="all" dirty="0">
                <a:solidFill>
                  <a:schemeClr val="tx1"/>
                </a:solidFill>
              </a:rPr>
              <a:t>Уфа,  ООО НПФ СКАД,  г. Москва</a:t>
            </a:r>
            <a:endParaRPr lang="ru-RU" sz="12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lum bright="20000" contrast="-20000"/>
          </a:blip>
          <a:srcRect l="8060" t="29188"/>
          <a:stretch>
            <a:fillRect/>
          </a:stretch>
        </p:blipFill>
        <p:spPr bwMode="auto">
          <a:xfrm>
            <a:off x="0" y="4199574"/>
            <a:ext cx="4857784" cy="26584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766" y="0"/>
            <a:ext cx="6072234" cy="404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74"/>
            <a:ext cx="5715040" cy="381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976" y="4857760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 smtClean="0">
                <a:solidFill>
                  <a:srgbClr val="240997"/>
                </a:solidFill>
              </a:rPr>
              <a:t>Площадь 144 кв.м</a:t>
            </a:r>
          </a:p>
          <a:p>
            <a:r>
              <a:rPr lang="ru-RU" sz="2700" b="1" dirty="0" smtClean="0">
                <a:solidFill>
                  <a:srgbClr val="240997"/>
                </a:solidFill>
              </a:rPr>
              <a:t>150 посадочных мест</a:t>
            </a:r>
            <a:endParaRPr lang="ru-RU" sz="2700" b="1" dirty="0">
              <a:solidFill>
                <a:srgbClr val="2409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2918"/>
            <a:ext cx="30064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Аудитория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для поточных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лекций 202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215074" cy="414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3344" y="3357562"/>
            <a:ext cx="525065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500570"/>
            <a:ext cx="3571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40997"/>
                </a:solidFill>
              </a:rPr>
              <a:t>Оборудование для обеспечения функционирования</a:t>
            </a:r>
            <a:endParaRPr lang="ru-RU" sz="2800" b="1" dirty="0">
              <a:solidFill>
                <a:srgbClr val="2409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1000108"/>
            <a:ext cx="27024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Операторское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рабочее</a:t>
            </a: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место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5"/>
            <a:ext cx="578643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00750" y="4429125"/>
            <a:ext cx="27860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240997"/>
                </a:solidFill>
              </a:rPr>
              <a:t>Практики, тестирование, обучение,</a:t>
            </a:r>
          </a:p>
          <a:p>
            <a:pPr algn="ctr"/>
            <a:r>
              <a:rPr lang="ru-RU" sz="2800" b="1" dirty="0">
                <a:solidFill>
                  <a:srgbClr val="240997"/>
                </a:solidFill>
              </a:rPr>
              <a:t>СРС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0" y="857250"/>
            <a:ext cx="3571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240997"/>
                </a:solidFill>
              </a:rPr>
              <a:t>Компьютерные классы</a:t>
            </a:r>
          </a:p>
          <a:p>
            <a:pPr algn="ctr"/>
            <a:r>
              <a:rPr lang="ru-RU" sz="2800" b="1">
                <a:solidFill>
                  <a:srgbClr val="240997"/>
                </a:solidFill>
              </a:rPr>
              <a:t>на 25 машино-мест</a:t>
            </a:r>
          </a:p>
          <a:p>
            <a:pPr algn="ctr"/>
            <a:r>
              <a:rPr lang="ru-RU" sz="2800" b="1">
                <a:solidFill>
                  <a:srgbClr val="240997"/>
                </a:solidFill>
              </a:rPr>
              <a:t>211,212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8" y="1"/>
            <a:ext cx="578644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7995"/>
            <a:ext cx="5715008" cy="38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86414" y="4929198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40997"/>
                </a:solidFill>
              </a:rPr>
              <a:t>Площадь 72 кв.м</a:t>
            </a:r>
          </a:p>
          <a:p>
            <a:r>
              <a:rPr lang="ru-RU" sz="2800" b="1" dirty="0" smtClean="0">
                <a:solidFill>
                  <a:srgbClr val="240997"/>
                </a:solidFill>
              </a:rPr>
              <a:t>30 посадочных мест</a:t>
            </a:r>
            <a:endParaRPr lang="ru-RU" sz="2800" b="1" dirty="0">
              <a:solidFill>
                <a:srgbClr val="2409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14290"/>
            <a:ext cx="25949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Аудитория 242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передачи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информации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в системе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Открытой Сети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 МГСУ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100013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Динамика развития мультимедиа-центра АСФ</a:t>
            </a:r>
          </a:p>
        </p:txBody>
      </p:sp>
      <p:pic>
        <p:nvPicPr>
          <p:cNvPr id="5121" name="Диаграмма 7"/>
          <p:cNvPicPr>
            <a:picLocks noChangeAspect="1" noChangeArrowheads="1"/>
          </p:cNvPicPr>
          <p:nvPr/>
        </p:nvPicPr>
        <p:blipFill>
          <a:blip r:embed="rId2" cstate="print"/>
          <a:srcRect l="-2328" t="-3244" r="-2124" b="-6099"/>
          <a:stretch>
            <a:fillRect/>
          </a:stretch>
        </p:blipFill>
        <p:spPr bwMode="auto">
          <a:xfrm>
            <a:off x="459476" y="1285860"/>
            <a:ext cx="832736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7167"/>
            <a:ext cx="8643998" cy="9286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 Методическое обеспечение образовательного процесса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428736"/>
            <a:ext cx="8501122" cy="500066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	Разработчики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программного продукта уделяют важнейшее внимание методическому сопровождению лицензионных договоров на поставку продукции. Данные материалы постоянно совершенствуются по мере обновления программного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продукта.</a:t>
            </a:r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	На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АСФ УГНТУ в результате тесного многолетнего сотрудничества с Группой компаний (ГК) "SCAD SOFT"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            (гг. Москва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, Киев) проведено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4 семинара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в стенах университета для студентов, преподавателей и научно-технических работников и проектировщиков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Республики Башкортостан,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подготовлено и издано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4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учебных пособия с грифом УМО Ассоциации строительных вузов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РФ общим </a:t>
            </a:r>
            <a:r>
              <a:rPr lang="ru-RU" sz="2400" b="1" dirty="0">
                <a:solidFill>
                  <a:schemeClr val="tx1"/>
                </a:solidFill>
                <a:cs typeface="Arial" pitchFamily="34" charset="0"/>
              </a:rPr>
              <a:t>тиражом более 5 тыс. </a:t>
            </a:r>
            <a:r>
              <a:rPr lang="ru-RU" sz="2400" b="1" dirty="0" smtClean="0">
                <a:solidFill>
                  <a:schemeClr val="tx1"/>
                </a:solidFill>
                <a:cs typeface="Arial" pitchFamily="34" charset="0"/>
              </a:rPr>
              <a:t>экземпляров.</a:t>
            </a:r>
            <a:endParaRPr lang="ru-RU" sz="2400" b="1" dirty="0">
              <a:solidFill>
                <a:schemeClr val="tx1"/>
              </a:solidFill>
              <a:cs typeface="Arial" pitchFamily="34" charset="0"/>
            </a:endParaRPr>
          </a:p>
          <a:p>
            <a:endParaRPr lang="ru-RU" sz="24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Users\User\Desktop\Динару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4313"/>
            <a:ext cx="2857500" cy="36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1" name="Picture 4" descr="C:\Users\User\Desktop\Динару\Imag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3000375"/>
            <a:ext cx="2803525" cy="363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Picture 3" descr="C:\Users\User\Desktop\Динару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070350" cy="5500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267744" y="2492896"/>
            <a:ext cx="3024336" cy="4242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инару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2643187" cy="3724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5" name="Picture 5" descr="C:\Users\User\Desktop\Динару\Imag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42875"/>
            <a:ext cx="2778125" cy="397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Picture 6" descr="C:\Users\User\Desktop\Динару\Imag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2786063"/>
            <a:ext cx="2708275" cy="390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7" name="Picture 6" descr="C:\Users\User\Desktop\Обложка  МК\Image.jpg"/>
          <p:cNvPicPr>
            <a:picLocks noChangeAspect="1" noChangeArrowheads="1"/>
          </p:cNvPicPr>
          <p:nvPr/>
        </p:nvPicPr>
        <p:blipFill>
          <a:blip r:embed="rId5" cstate="print"/>
          <a:srcRect l="14761" r="9328" b="21671"/>
          <a:stretch>
            <a:fillRect/>
          </a:stretch>
        </p:blipFill>
        <p:spPr bwMode="auto">
          <a:xfrm>
            <a:off x="6215063" y="2744788"/>
            <a:ext cx="2786062" cy="3946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7772400" cy="857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4. Кадровый потенциал</a:t>
            </a:r>
            <a:endParaRPr lang="ru-RU" sz="3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14356"/>
            <a:ext cx="8715436" cy="571504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В университете уже имеется коллектив, прошедший многоуровневую систему повышения квалификации по владению ПК SCAD (два профессора, три ассистента, два аспиранта). Вопрос о количественном расширении кадрового потенциала в этом направлении является сегодня актуальным. Возрастающие возможности мультимедиа-аудиторий объективно ведут не только к повышению качества преподаваемого материала и уровню подготовки выпускников, но и к повышению активности преподавателей в вопросах освоения ИКТ.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600" b="1" dirty="0" smtClean="0">
                <a:solidFill>
                  <a:srgbClr val="FF0000"/>
                </a:solidFill>
              </a:rPr>
              <a:t>Повышение квалификации ППС в вопросах владения программными комплексами – одна из важнейших задач. </a:t>
            </a:r>
            <a:endParaRPr lang="ru-RU" sz="2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2"/>
            <a:ext cx="8572560" cy="92869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Динамика активности ППС в применении </a:t>
            </a:r>
            <a:r>
              <a:rPr lang="ru-RU" sz="2800" b="1" dirty="0" smtClean="0">
                <a:solidFill>
                  <a:srgbClr val="0070C0"/>
                </a:solidFill>
              </a:rPr>
              <a:t>ИКТ на АСФ УГНТУ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097" name="Диаграмма 5"/>
          <p:cNvPicPr>
            <a:picLocks noChangeAspect="1" noChangeArrowheads="1"/>
          </p:cNvPicPr>
          <p:nvPr/>
        </p:nvPicPr>
        <p:blipFill>
          <a:blip r:embed="rId2" cstate="print"/>
          <a:srcRect l="-2141" t="-3627" r="-2141" b="-6964"/>
          <a:stretch>
            <a:fillRect/>
          </a:stretch>
        </p:blipFill>
        <p:spPr bwMode="auto">
          <a:xfrm>
            <a:off x="500034" y="1142984"/>
            <a:ext cx="8427198" cy="521497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571736" y="3571876"/>
            <a:ext cx="4071966" cy="1571636"/>
          </a:xfrm>
          <a:prstGeom prst="ellipse">
            <a:avLst/>
          </a:prstGeom>
          <a:solidFill>
            <a:srgbClr val="FF66CC"/>
          </a:solidFill>
          <a:ln w="57150"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6. Обеспечение </a:t>
            </a:r>
            <a:r>
              <a:rPr lang="ru-RU" sz="2000" b="1" dirty="0">
                <a:solidFill>
                  <a:schemeClr val="tx1"/>
                </a:solidFill>
              </a:rPr>
              <a:t>конкурентоспособности </a:t>
            </a:r>
            <a:r>
              <a:rPr lang="ru-RU" sz="2000" b="1" dirty="0" smtClean="0">
                <a:solidFill>
                  <a:schemeClr val="tx1"/>
                </a:solidFill>
              </a:rPr>
              <a:t>выпускников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2844" y="1214422"/>
            <a:ext cx="2286016" cy="2143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1.Приобретение </a:t>
            </a:r>
            <a:r>
              <a:rPr lang="ru-RU" sz="1400" b="1" dirty="0">
                <a:solidFill>
                  <a:schemeClr val="tx1"/>
                </a:solidFill>
              </a:rPr>
              <a:t>лицензионных программных </a:t>
            </a:r>
            <a:r>
              <a:rPr lang="ru-RU" sz="1400" b="1" dirty="0" smtClean="0">
                <a:solidFill>
                  <a:schemeClr val="tx1"/>
                </a:solidFill>
              </a:rPr>
              <a:t>продуктов. Поддержка </a:t>
            </a:r>
            <a:r>
              <a:rPr lang="ru-RU" sz="1400" b="1" dirty="0">
                <a:solidFill>
                  <a:schemeClr val="tx1"/>
                </a:solidFill>
              </a:rPr>
              <a:t>системы их постоянного обновления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000364" y="142852"/>
            <a:ext cx="3000396" cy="785818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ФГОС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215074" y="928670"/>
            <a:ext cx="2786082" cy="25717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5. Межвузовское взаимодействие для координации деятельности путем создания центров технической поддержки программного продукта</a:t>
            </a:r>
            <a:endParaRPr lang="ru-RU" sz="1400" b="1" dirty="0"/>
          </a:p>
        </p:txBody>
      </p:sp>
      <p:sp>
        <p:nvSpPr>
          <p:cNvPr id="9" name="Овал 8"/>
          <p:cNvSpPr/>
          <p:nvPr/>
        </p:nvSpPr>
        <p:spPr>
          <a:xfrm>
            <a:off x="214282" y="4500570"/>
            <a:ext cx="2214578" cy="21431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3.Разработка</a:t>
            </a:r>
          </a:p>
          <a:p>
            <a:pPr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новых учебных пособий, адаптированных к требованиям образовательных программ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643702" y="4929198"/>
            <a:ext cx="2285984" cy="178595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4. Повышение </a:t>
            </a:r>
            <a:r>
              <a:rPr lang="ru-RU" sz="1400" b="1" dirty="0">
                <a:solidFill>
                  <a:schemeClr val="tx1"/>
                </a:solidFill>
              </a:rPr>
              <a:t>квалификации ППС </a:t>
            </a:r>
            <a:r>
              <a:rPr lang="ru-RU" sz="1400" b="1" dirty="0" smtClean="0">
                <a:solidFill>
                  <a:schemeClr val="tx1"/>
                </a:solidFill>
              </a:rPr>
              <a:t>как пользователей программных </a:t>
            </a:r>
            <a:r>
              <a:rPr lang="ru-RU" sz="1400" b="1" dirty="0">
                <a:solidFill>
                  <a:schemeClr val="tx1"/>
                </a:solidFill>
              </a:rPr>
              <a:t>продуктов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6719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6302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67197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630238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1857356" y="3429000"/>
            <a:ext cx="1214446" cy="214314"/>
          </a:xfrm>
          <a:prstGeom prst="rightArrow">
            <a:avLst/>
          </a:prstGeom>
          <a:solidFill>
            <a:srgbClr val="FF0000"/>
          </a:solidFill>
          <a:ln w="22225">
            <a:solidFill>
              <a:schemeClr val="tx1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верх 25"/>
          <p:cNvSpPr/>
          <p:nvPr/>
        </p:nvSpPr>
        <p:spPr>
          <a:xfrm rot="240000">
            <a:off x="6384057" y="3149714"/>
            <a:ext cx="214314" cy="82800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верх 26"/>
          <p:cNvSpPr/>
          <p:nvPr/>
        </p:nvSpPr>
        <p:spPr>
          <a:xfrm>
            <a:off x="6572264" y="4786322"/>
            <a:ext cx="214314" cy="57150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верх 27"/>
          <p:cNvSpPr/>
          <p:nvPr/>
        </p:nvSpPr>
        <p:spPr>
          <a:xfrm>
            <a:off x="4429124" y="3143248"/>
            <a:ext cx="214314" cy="42862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верх 28"/>
          <p:cNvSpPr/>
          <p:nvPr/>
        </p:nvSpPr>
        <p:spPr>
          <a:xfrm>
            <a:off x="2428860" y="4714884"/>
            <a:ext cx="214314" cy="50006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верх 29"/>
          <p:cNvSpPr/>
          <p:nvPr/>
        </p:nvSpPr>
        <p:spPr>
          <a:xfrm>
            <a:off x="1142976" y="3357562"/>
            <a:ext cx="214314" cy="114300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2357422" y="5929330"/>
            <a:ext cx="714380" cy="21431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7643834" y="3500438"/>
            <a:ext cx="180000" cy="1404000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0364" y="1428736"/>
            <a:ext cx="3000396" cy="17145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2.Создание </a:t>
            </a:r>
            <a:r>
              <a:rPr lang="ru-RU" sz="1400" b="1" dirty="0">
                <a:solidFill>
                  <a:schemeClr val="tx1"/>
                </a:solidFill>
              </a:rPr>
              <a:t>материальной учебной базы в виде комплекса м</a:t>
            </a:r>
            <a:r>
              <a:rPr lang="ru-RU" sz="1400" b="1" dirty="0" smtClean="0">
                <a:solidFill>
                  <a:schemeClr val="tx1"/>
                </a:solidFill>
              </a:rPr>
              <a:t>ультимедиа </a:t>
            </a:r>
            <a:r>
              <a:rPr lang="ru-RU" sz="1400" b="1" dirty="0">
                <a:solidFill>
                  <a:schemeClr val="tx1"/>
                </a:solidFill>
              </a:rPr>
              <a:t>аудиторий, оснащенных современным </a:t>
            </a:r>
            <a:r>
              <a:rPr lang="ru-RU" sz="1400" b="1" dirty="0" smtClean="0">
                <a:solidFill>
                  <a:schemeClr val="tx1"/>
                </a:solidFill>
              </a:rPr>
              <a:t>оборудованием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5572132" y="1071547"/>
            <a:ext cx="1000132" cy="2121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2225">
            <a:solidFill>
              <a:schemeClr val="tx1"/>
            </a:solidFill>
          </a:ln>
          <a:scene3d>
            <a:camera prst="orthographicFront">
              <a:rot lat="0" lon="0" rev="18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900000">
            <a:off x="2519661" y="511216"/>
            <a:ext cx="255839" cy="1287374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9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верх 23"/>
          <p:cNvSpPr/>
          <p:nvPr/>
        </p:nvSpPr>
        <p:spPr>
          <a:xfrm>
            <a:off x="4357686" y="928670"/>
            <a:ext cx="214314" cy="500066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>
            <a:off x="5929322" y="5929330"/>
            <a:ext cx="714380" cy="214314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3071802" y="5500702"/>
            <a:ext cx="2857520" cy="1000132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Работодатель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5" name="Стрелка вверх 34"/>
          <p:cNvSpPr/>
          <p:nvPr/>
        </p:nvSpPr>
        <p:spPr>
          <a:xfrm>
            <a:off x="4286248" y="5143512"/>
            <a:ext cx="428628" cy="357190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572560" cy="85725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 Академическая мобильность процесса</a:t>
            </a:r>
            <a:endParaRPr lang="ru-RU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572560" cy="521497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 	Процесс </a:t>
            </a:r>
            <a:r>
              <a:rPr lang="ru-RU" sz="2400" b="1" dirty="0">
                <a:solidFill>
                  <a:schemeClr val="tx1"/>
                </a:solidFill>
              </a:rPr>
              <a:t>внедрения ПК SCAD в учебный процесс в строительных вузах России и стран ближнего зарубежья идет в большинстве случаев автономно, с учетом специфики вуза и уровнем подготовки ППС. В этой связи зачастую многие методические материалы дублируются в различных постановках. Это не является эффективным процессом. По нашему мнению межвузовское взаимодействие, открытость разработок и постоянный обмен опытом помогут достичь </a:t>
            </a:r>
            <a:r>
              <a:rPr lang="ru-RU" sz="2400" b="1" dirty="0" smtClean="0">
                <a:solidFill>
                  <a:schemeClr val="tx1"/>
                </a:solidFill>
              </a:rPr>
              <a:t>рациональных </a:t>
            </a:r>
            <a:r>
              <a:rPr lang="ru-RU" sz="2400" b="1" dirty="0">
                <a:solidFill>
                  <a:schemeClr val="tx1"/>
                </a:solidFill>
              </a:rPr>
              <a:t>результатов. Здесь целесообразным является создание межвузовских центров технической поддержки SCAD </a:t>
            </a:r>
            <a:r>
              <a:rPr lang="ru-RU" sz="2400" b="1" dirty="0" err="1">
                <a:solidFill>
                  <a:schemeClr val="tx1"/>
                </a:solidFill>
              </a:rPr>
              <a:t>Office</a:t>
            </a:r>
            <a:r>
              <a:rPr lang="ru-RU" sz="2400" b="1" dirty="0">
                <a:solidFill>
                  <a:schemeClr val="tx1"/>
                </a:solidFill>
              </a:rPr>
              <a:t>. На АСФ УГНТУ такая работа ведется. Заключены договора о творческом сотрудничестве с ООО НПФ SCAD (г.Москва), КНУСА (г.Киев), на стадии заключения договора с САМГАСУ (г. Самара), </a:t>
            </a:r>
            <a:r>
              <a:rPr lang="ru-RU" sz="2400" b="1" dirty="0" err="1">
                <a:solidFill>
                  <a:schemeClr val="tx1"/>
                </a:solidFill>
              </a:rPr>
              <a:t>ОренГУ</a:t>
            </a:r>
            <a:r>
              <a:rPr lang="ru-RU" sz="2400" b="1" dirty="0">
                <a:solidFill>
                  <a:schemeClr val="tx1"/>
                </a:solidFill>
              </a:rPr>
              <a:t> (г. </a:t>
            </a:r>
            <a:r>
              <a:rPr lang="ru-RU" sz="2400" b="1" dirty="0" smtClean="0">
                <a:solidFill>
                  <a:schemeClr val="tx1"/>
                </a:solidFill>
              </a:rPr>
              <a:t>Оренбург) и </a:t>
            </a:r>
            <a:r>
              <a:rPr lang="ru-RU" sz="2400" b="1" dirty="0">
                <a:solidFill>
                  <a:schemeClr val="tx1"/>
                </a:solidFill>
              </a:rPr>
              <a:t>др.</a:t>
            </a:r>
          </a:p>
          <a:p>
            <a:pPr algn="just"/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6. Конкурентоспособность выпускника</a:t>
            </a:r>
            <a:endParaRPr lang="ru-RU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143932" cy="4857784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	Применение </a:t>
            </a:r>
            <a:r>
              <a:rPr lang="ru-RU" sz="2400" b="1" dirty="0">
                <a:solidFill>
                  <a:schemeClr val="tx1"/>
                </a:solidFill>
              </a:rPr>
              <a:t>того или иного программного продукта будет оправдано в вузе только при условии, если работодатель нуждается в специалистах, владеющих навыками работы с программой для осуществления своей профессиональной деятельности. Достаточно сказать, что в Республике Башкортостан проектными и научно-исследовательскими организациями (которые являются основными потребителями выпускников АСФ УГНТУ) приобретено более </a:t>
            </a:r>
            <a:r>
              <a:rPr lang="ru-RU" sz="2400" b="1" dirty="0" smtClean="0">
                <a:solidFill>
                  <a:schemeClr val="tx1"/>
                </a:solidFill>
              </a:rPr>
              <a:t>119 (!) </a:t>
            </a:r>
            <a:r>
              <a:rPr lang="ru-RU" sz="2400" b="1" dirty="0">
                <a:solidFill>
                  <a:schemeClr val="tx1"/>
                </a:solidFill>
              </a:rPr>
              <a:t>лицензий ПК SCAD. Это подтверждает факт, что рассматриваемый программный продукт является основным расчетно-проектирующим инструментом в проектно-изыскательской </a:t>
            </a:r>
            <a:r>
              <a:rPr lang="ru-RU" sz="2400" b="1" dirty="0" smtClean="0">
                <a:solidFill>
                  <a:schemeClr val="tx1"/>
                </a:solidFill>
              </a:rPr>
              <a:t>деятельности республики.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14"/>
            <a:ext cx="7772400" cy="7143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785794"/>
            <a:ext cx="8072494" cy="571504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Опыт применения ПК SCAD в учебном процессе на Архитектурно-строительном факультете ФГБОУ ВПО УГНТУ подтвердил высокую эффективность, а также обозначил стратегические направления дальнейшего развития. </a:t>
            </a:r>
          </a:p>
          <a:p>
            <a:pPr marL="514350" indent="-51435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Необходимость организации повышения квалификации ППС</a:t>
            </a:r>
          </a:p>
          <a:p>
            <a:pPr marL="514350" indent="-51435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Расширение спектра специальностей и дисциплин применения ПК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SCAD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учебном процессе.</a:t>
            </a:r>
          </a:p>
          <a:p>
            <a:pPr marL="514350" indent="-51435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Плотное взаимодействие с проектными и научно-исследовательскими организациями для определения основных направлений подготовки выпускника.</a:t>
            </a:r>
          </a:p>
          <a:p>
            <a:pPr marL="514350" indent="-514350" algn="just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Необходимость расширения спектра решаемых задач на учебных версиях программы (вопросы увеличения размерности).</a:t>
            </a:r>
          </a:p>
          <a:p>
            <a:pPr marL="514350" indent="-514350" algn="just">
              <a:buAutoNum type="arabicPeriod"/>
            </a:pP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00108"/>
            <a:ext cx="6400800" cy="400052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Следует отметить, что объективно возникла потребность в создании межвузовских центров по координации методических разработок для обеспечения образовательного процесса в области внедрения программных проектирующих комплексов в учебный процесс.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Программный продукт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358246" cy="5616624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ПОЧЕМУ ИМЕННО «</a:t>
            </a:r>
            <a:r>
              <a:rPr lang="en-US" sz="2800" b="1" u="sng" dirty="0" smtClean="0">
                <a:solidFill>
                  <a:srgbClr val="7030A0"/>
                </a:solidFill>
              </a:rPr>
              <a:t>SCAD</a:t>
            </a:r>
            <a:r>
              <a:rPr lang="ru-RU" sz="2800" b="1" u="sng" dirty="0" smtClean="0">
                <a:solidFill>
                  <a:srgbClr val="7030A0"/>
                </a:solidFill>
              </a:rPr>
              <a:t>»?</a:t>
            </a:r>
            <a:r>
              <a:rPr lang="ru-RU" sz="2800" b="1" dirty="0" smtClean="0">
                <a:solidFill>
                  <a:schemeClr val="tx1"/>
                </a:solidFill>
              </a:rPr>
              <a:t>	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Интегрированная </a:t>
            </a:r>
            <a:r>
              <a:rPr lang="ru-RU" sz="2800" b="1" dirty="0">
                <a:solidFill>
                  <a:schemeClr val="tx1"/>
                </a:solidFill>
              </a:rPr>
              <a:t>система прочностного анализа конструкций — программный комплекс (ПК) </a:t>
            </a:r>
            <a:r>
              <a:rPr lang="ru-RU" sz="2800" b="1" dirty="0">
                <a:solidFill>
                  <a:srgbClr val="C00000"/>
                </a:solidFill>
              </a:rPr>
              <a:t>«SCAD </a:t>
            </a:r>
            <a:r>
              <a:rPr lang="ru-RU" sz="2800" b="1" dirty="0" err="1">
                <a:solidFill>
                  <a:srgbClr val="C00000"/>
                </a:solidFill>
              </a:rPr>
              <a:t>Office</a:t>
            </a:r>
            <a:r>
              <a:rPr lang="ru-RU" sz="2800" b="1" dirty="0">
                <a:solidFill>
                  <a:srgbClr val="C00000"/>
                </a:solidFill>
              </a:rPr>
              <a:t>» </a:t>
            </a:r>
            <a:r>
              <a:rPr lang="ru-RU" sz="2800" b="1" dirty="0">
                <a:solidFill>
                  <a:schemeClr val="tx1"/>
                </a:solidFill>
              </a:rPr>
              <a:t>за время  своего существования получил </a:t>
            </a:r>
            <a:r>
              <a:rPr lang="ru-RU" sz="2800" b="1" dirty="0" smtClean="0">
                <a:solidFill>
                  <a:schemeClr val="tx1"/>
                </a:solidFill>
              </a:rPr>
              <a:t>широкое распространение </a:t>
            </a:r>
            <a:r>
              <a:rPr lang="ru-RU" sz="2800" b="1" dirty="0">
                <a:solidFill>
                  <a:schemeClr val="tx1"/>
                </a:solidFill>
              </a:rPr>
              <a:t>в профессиональной среде строительного проектирования. Коллектив  разработчиков этого программного продукта всегда уделял и уделяет большое  внимание проблемам создания в интересах стран СНГ удобного и понятного для рядового  инженера-конструктора программного обеспечения с максимально удобным и эргономичным интерфейсом пользователя.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Одной  из важнейших сфер, в которой можно почувствовать потребности будущего и попытаться в меру сил и возможностей содействовать их  реализации, являются </a:t>
            </a:r>
            <a:r>
              <a:rPr lang="ru-RU" sz="2400" b="1" dirty="0" smtClean="0">
                <a:solidFill>
                  <a:srgbClr val="C00000"/>
                </a:solidFill>
              </a:rPr>
              <a:t>учебные заведения высшего и среднего специального  образования строительного направления</a:t>
            </a:r>
            <a:r>
              <a:rPr lang="ru-RU" sz="2400" b="1" dirty="0" smtClean="0"/>
              <a:t>. ПК «SCAD </a:t>
            </a:r>
            <a:r>
              <a:rPr lang="ru-RU" sz="2400" b="1" dirty="0" err="1" smtClean="0"/>
              <a:t>Office</a:t>
            </a:r>
            <a:r>
              <a:rPr lang="ru-RU" sz="2400" b="1" dirty="0" smtClean="0"/>
              <a:t>» вошел в образовательную систему строительных вузов России и ближнего зарубежья, сегодня </a:t>
            </a:r>
            <a:r>
              <a:rPr lang="en-US" sz="2400" b="1" dirty="0" smtClean="0"/>
              <a:t>96</a:t>
            </a:r>
            <a:r>
              <a:rPr lang="ru-RU" sz="2400" b="1" dirty="0" smtClean="0"/>
              <a:t> вузов колледжей применяют его в учебном процессе. УГНТУ стал одним из первых девяти вузов России и Украины, которые приобрели этот программный комплекс в 2000 году.</a:t>
            </a:r>
          </a:p>
          <a:p>
            <a:pPr algn="just"/>
            <a:r>
              <a:rPr lang="ru-RU" sz="2400" b="1" dirty="0" smtClean="0"/>
              <a:t>	За период пользования программным комплексом (12 лет) количество мест сетевого подключения увеличилось с 5 до </a:t>
            </a:r>
            <a:r>
              <a:rPr lang="ru-RU" sz="2400" b="1" dirty="0" smtClean="0">
                <a:solidFill>
                  <a:srgbClr val="FF0000"/>
                </a:solidFill>
              </a:rPr>
              <a:t>50</a:t>
            </a:r>
            <a:r>
              <a:rPr lang="ru-RU" sz="2400" b="1" dirty="0" smtClean="0"/>
              <a:t> (плюс одно профессиональное). Это позволяет использовать ПК «SCAD </a:t>
            </a:r>
            <a:r>
              <a:rPr lang="ru-RU" sz="2400" b="1" dirty="0" err="1" smtClean="0"/>
              <a:t>Office</a:t>
            </a:r>
            <a:r>
              <a:rPr lang="ru-RU" sz="2400" b="1" dirty="0" smtClean="0"/>
              <a:t>» одновременно в 4 компьютерных залах ВЦ АСФ для четырех подгрупп. Для сравнения среднее число рабочих мест в вузах – </a:t>
            </a:r>
            <a:r>
              <a:rPr lang="ru-RU" sz="2400" b="1" dirty="0" smtClean="0">
                <a:solidFill>
                  <a:srgbClr val="FF0000"/>
                </a:solidFill>
              </a:rPr>
              <a:t>11.7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32" y="0"/>
          <a:ext cx="9144044" cy="6867120"/>
        </p:xfrm>
        <a:graphic>
          <a:graphicData uri="http://schemas.openxmlformats.org/drawingml/2006/table">
            <a:tbl>
              <a:tblPr/>
              <a:tblGrid>
                <a:gridCol w="214314"/>
                <a:gridCol w="2519118"/>
                <a:gridCol w="427730"/>
                <a:gridCol w="279978"/>
                <a:gridCol w="226446"/>
                <a:gridCol w="226446"/>
                <a:gridCol w="226446"/>
                <a:gridCol w="226446"/>
                <a:gridCol w="240364"/>
                <a:gridCol w="240364"/>
                <a:gridCol w="240364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  <a:gridCol w="226446"/>
              </a:tblGrid>
              <a:tr h="14285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Calibri"/>
                          <a:ea typeface="Calibri"/>
                          <a:cs typeface="Times New Roman"/>
                        </a:rPr>
                        <a:t>Дисциплины 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Объем,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ЗЕ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ПРОГРАММНЫЙ КОМПЛЕКС SCAD </a:t>
                      </a:r>
                      <a:r>
                        <a:rPr lang="en-US" sz="800" b="1" dirty="0"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ru-RU" sz="800" b="1" dirty="0">
                          <a:latin typeface="Calibri"/>
                          <a:ea typeface="Calibri"/>
                          <a:cs typeface="Times New Roman"/>
                        </a:rPr>
                        <a:t>FFICE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latin typeface="Calibri"/>
                          <a:ea typeface="Calibri"/>
                          <a:cs typeface="Times New Roman"/>
                        </a:rPr>
                        <a:t>SCAD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Прогрограммно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 - аналитические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Calibri"/>
                          <a:ea typeface="Calibri"/>
                          <a:cs typeface="Times New Roman"/>
                        </a:rPr>
                        <a:t>Програм</a:t>
                      </a: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.- конструкт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Вспомогательные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Сервисные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4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Арбат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Декор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Запрос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Камин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Кристалл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Комета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Монолит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Вест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Констр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. сечен.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Консул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Кросс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Откос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Тонус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Экв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. сечение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Дискр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. армат.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КоКон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Куст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Пастернак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Преобр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. единиц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Проводник 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Металлопрокат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Расчет по </a:t>
                      </a: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ф-ле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Ред. </a:t>
                      </a:r>
                      <a:r>
                        <a:rPr lang="ru-RU" sz="600" dirty="0" err="1">
                          <a:latin typeface="Calibri"/>
                          <a:ea typeface="Calibri"/>
                          <a:cs typeface="Times New Roman"/>
                        </a:rPr>
                        <a:t>акслерогр</a:t>
                      </a: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Форум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latin typeface="Calibri"/>
                          <a:ea typeface="Calibri"/>
                          <a:cs typeface="Times New Roman"/>
                        </a:rPr>
                        <a:t>Редактор мат.</a:t>
                      </a:r>
                    </a:p>
                  </a:txBody>
                  <a:tcPr marL="18346" marR="18346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Естественнонаучный и общетехнический цикл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28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Базовая часть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 CYR"/>
                          <a:ea typeface="Times New Roman"/>
                          <a:cs typeface="Times New Roman"/>
                        </a:rPr>
                        <a:t>22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Инженерная графика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Теоретическая  механика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Техническая механика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Механика грунтов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Строительная информатика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Дисциплины по выбору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ПК расчета СК на ЭВМ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1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Компьютерные технологии в проектировании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Профессиональный цикл ПГ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 CYR"/>
                          <a:ea typeface="Times New Roman"/>
                          <a:cs typeface="Times New Roman"/>
                        </a:rPr>
                        <a:t>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Вариативная часть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 CYR"/>
                          <a:ea typeface="Times New Roman"/>
                          <a:cs typeface="Times New Roman"/>
                        </a:rPr>
                        <a:t>42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Сопротивление материалов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Строительная механика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Архитектура ГПЗ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Металлические конструкции, включая сварку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Железобетонные и каменные конструкции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Конструкции из дерева и пластмасс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Основания и фундаменты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Times New Roman"/>
                          <a:cs typeface="Times New Roman"/>
                        </a:rPr>
                        <a:t>Дисциплины по выбору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60506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Обследование и испытание  зданий и сооружений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0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 Оценка технического состояния  зданий и сооружений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Специальные методы расчета СК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Инженерные  методы расчета тонкостенных пространственных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Спецкурс по проектированию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ЖБиК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 конструкций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Спецкурс по проектированию МК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3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Спецкурс по проектированию ДК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 CYR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НИР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8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Выполнение ВКР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20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latin typeface="Arial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Times New Roman"/>
                          <a:cs typeface="Times New Roman"/>
                        </a:rPr>
                        <a:t>99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Calibri"/>
                          <a:cs typeface="Times New Roman"/>
                        </a:rPr>
                        <a:t>23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Calibri"/>
                          <a:cs typeface="Times New Roman"/>
                        </a:rPr>
                        <a:t>13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346" marR="183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357167"/>
            <a:ext cx="8858312" cy="85725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Материально-техническая база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285860"/>
            <a:ext cx="8215370" cy="500066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</a:rPr>
              <a:t> 	На </a:t>
            </a:r>
            <a:r>
              <a:rPr lang="ru-RU" sz="2800" b="1" dirty="0">
                <a:solidFill>
                  <a:schemeClr val="tx1"/>
                </a:solidFill>
              </a:rPr>
              <a:t>АСФ УГНТУ с 2002 года идет непрерывный динамично-развивающийся процесс создания </a:t>
            </a:r>
            <a:r>
              <a:rPr lang="ru-RU" sz="2800" b="1" dirty="0" smtClean="0">
                <a:solidFill>
                  <a:schemeClr val="tx1"/>
                </a:solidFill>
              </a:rPr>
              <a:t>Мультимедиа-центра,  </a:t>
            </a:r>
            <a:r>
              <a:rPr lang="ru-RU" sz="2800" b="1" dirty="0">
                <a:solidFill>
                  <a:schemeClr val="tx1"/>
                </a:solidFill>
              </a:rPr>
              <a:t>в задачи которого входят: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организация специализированных учебных аудиторий многоцелевого </a:t>
            </a:r>
            <a:r>
              <a:rPr lang="ru-RU" sz="2800" b="1" dirty="0" smtClean="0">
                <a:solidFill>
                  <a:schemeClr val="tx1"/>
                </a:solidFill>
              </a:rPr>
              <a:t>назначения;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chemeClr val="tx1"/>
                </a:solidFill>
              </a:rPr>
              <a:t>- создание специализированных компьютерных классов с мультимедиа </a:t>
            </a:r>
            <a:r>
              <a:rPr lang="ru-RU" sz="2800" b="1" dirty="0" smtClean="0">
                <a:solidFill>
                  <a:schemeClr val="tx1"/>
                </a:solidFill>
              </a:rPr>
              <a:t>технологиями.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7"/>
            <a:ext cx="7772400" cy="6429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Основные характеристики ММЦ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429684" cy="4694500"/>
        </p:xfrm>
        <a:graphic>
          <a:graphicData uri="http://schemas.openxmlformats.org/drawingml/2006/table">
            <a:tbl>
              <a:tblPr/>
              <a:tblGrid>
                <a:gridCol w="812317"/>
                <a:gridCol w="776580"/>
                <a:gridCol w="812317"/>
                <a:gridCol w="911280"/>
                <a:gridCol w="911280"/>
                <a:gridCol w="989625"/>
                <a:gridCol w="989625"/>
                <a:gridCol w="742220"/>
                <a:gridCol w="742220"/>
                <a:gridCol w="742220"/>
              </a:tblGrid>
              <a:tr h="36229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Ауд.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Параметры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Назначение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9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Кв.м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Кол-во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Лекция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Семин.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Конфер</a:t>
                      </a: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Практ</a:t>
                      </a:r>
                      <a:endParaRPr lang="ru-RU" sz="1600" kern="1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Лабор</a:t>
                      </a: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0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48"/>
            <a:ext cx="557212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0"/>
            <a:ext cx="5429256" cy="36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572132" y="4357694"/>
            <a:ext cx="3571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40997"/>
                </a:solidFill>
              </a:rPr>
              <a:t>Площадь 216 кв.м</a:t>
            </a:r>
          </a:p>
          <a:p>
            <a:r>
              <a:rPr lang="ru-RU" sz="2800" b="1" dirty="0" smtClean="0">
                <a:solidFill>
                  <a:srgbClr val="240997"/>
                </a:solidFill>
              </a:rPr>
              <a:t>230 посадочных мест</a:t>
            </a:r>
            <a:endParaRPr lang="ru-RU" sz="2800" b="1" dirty="0">
              <a:solidFill>
                <a:srgbClr val="2409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1480"/>
            <a:ext cx="377847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Аудитория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«Конференц-зал»</a:t>
            </a:r>
            <a:endParaRPr lang="en-US" sz="36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104-204</a:t>
            </a:r>
            <a:endParaRPr lang="ru-RU" sz="3600" b="1" dirty="0" smtClean="0">
              <a:solidFill>
                <a:srgbClr val="7030A0"/>
              </a:solidFill>
            </a:endParaRPr>
          </a:p>
          <a:p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32" cy="371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443" y="3023629"/>
            <a:ext cx="5751557" cy="383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500570"/>
            <a:ext cx="34289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240997"/>
                </a:solidFill>
              </a:rPr>
              <a:t>Площадь 144 кв.м</a:t>
            </a:r>
          </a:p>
          <a:p>
            <a:pPr algn="ctr"/>
            <a:r>
              <a:rPr lang="ru-RU" sz="2700" b="1" dirty="0" smtClean="0">
                <a:solidFill>
                  <a:srgbClr val="240997"/>
                </a:solidFill>
              </a:rPr>
              <a:t>150 посадочных мест</a:t>
            </a:r>
          </a:p>
          <a:p>
            <a:pPr algn="ctr"/>
            <a:endParaRPr lang="ru-RU" sz="2700" b="1" dirty="0">
              <a:solidFill>
                <a:srgbClr val="24099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357166"/>
            <a:ext cx="31678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Аудитории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для поточных</a:t>
            </a:r>
          </a:p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лекций 201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643</Words>
  <Application>Microsoft Office PowerPoint</Application>
  <PresentationFormat>Экран (4:3)</PresentationFormat>
  <Paragraphs>357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ПК SCAD OFFICE КАК ВАЖНЕЙШИЙ ЭЛЕМЕНТ ОБРАЗОВАТЕЛЬНОГО ПРОЦЕССА  В СТРОИТЕЛЬНЫХ ВУЗАХ  НА СОВРЕМЕННОМ ЭТАПЕ </vt:lpstr>
      <vt:lpstr>Слайд 2</vt:lpstr>
      <vt:lpstr>1. Программный продукт</vt:lpstr>
      <vt:lpstr>Слайд 4</vt:lpstr>
      <vt:lpstr>Слайд 5</vt:lpstr>
      <vt:lpstr>2. Материально-техническая база</vt:lpstr>
      <vt:lpstr>Основные характеристики ММЦ</vt:lpstr>
      <vt:lpstr>Слайд 8</vt:lpstr>
      <vt:lpstr>Слайд 9</vt:lpstr>
      <vt:lpstr>Слайд 10</vt:lpstr>
      <vt:lpstr>Слайд 11</vt:lpstr>
      <vt:lpstr>Слайд 12</vt:lpstr>
      <vt:lpstr>Слайд 13</vt:lpstr>
      <vt:lpstr>Динамика развития мультимедиа-центра АСФ</vt:lpstr>
      <vt:lpstr>3. Методическое обеспечение образовательного процесса</vt:lpstr>
      <vt:lpstr>Слайд 16</vt:lpstr>
      <vt:lpstr>Слайд 17</vt:lpstr>
      <vt:lpstr>4. Кадровый потенциал</vt:lpstr>
      <vt:lpstr>Динамика активности ППС в применении ИКТ на АСФ УГНТУ</vt:lpstr>
      <vt:lpstr>5. Академическая мобильность процесса</vt:lpstr>
      <vt:lpstr>6. Конкурентоспособность выпускника</vt:lpstr>
      <vt:lpstr>ВЫВОД</vt:lpstr>
      <vt:lpstr>Слайд 23</vt:lpstr>
      <vt:lpstr>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ПК SCAD OFFICE КАК ВАЖНЕЙШИЙ ЭЛЕМЕНТ ОБРАЗОВАТЕЛЬНОГО ПРОЦЕССА В СТРОИТЕЛЬНЫХ ВУЗАХ НА СОВРЕМЕННОМ ЭТАПЕ</dc:title>
  <dc:creator>User</dc:creator>
  <cp:lastModifiedBy>direct</cp:lastModifiedBy>
  <cp:revision>49</cp:revision>
  <dcterms:created xsi:type="dcterms:W3CDTF">2012-09-08T10:04:18Z</dcterms:created>
  <dcterms:modified xsi:type="dcterms:W3CDTF">2012-10-01T11:13:55Z</dcterms:modified>
</cp:coreProperties>
</file>