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2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86" r:id="rId3"/>
    <p:sldMasterId id="2147483699" r:id="rId4"/>
    <p:sldMasterId id="2147483712" r:id="rId5"/>
    <p:sldMasterId id="2147483725" r:id="rId6"/>
    <p:sldMasterId id="2147483738" r:id="rId7"/>
    <p:sldMasterId id="2147483751" r:id="rId8"/>
  </p:sldMasterIdLst>
  <p:notesMasterIdLst>
    <p:notesMasterId r:id="rId39"/>
  </p:notesMasterIdLst>
  <p:sldIdLst>
    <p:sldId id="256" r:id="rId9"/>
    <p:sldId id="257" r:id="rId10"/>
    <p:sldId id="271" r:id="rId11"/>
    <p:sldId id="259" r:id="rId12"/>
    <p:sldId id="268" r:id="rId13"/>
    <p:sldId id="274" r:id="rId14"/>
    <p:sldId id="275" r:id="rId15"/>
    <p:sldId id="272" r:id="rId16"/>
    <p:sldId id="273" r:id="rId17"/>
    <p:sldId id="276" r:id="rId18"/>
    <p:sldId id="278" r:id="rId19"/>
    <p:sldId id="279" r:id="rId20"/>
    <p:sldId id="280" r:id="rId21"/>
    <p:sldId id="281" r:id="rId22"/>
    <p:sldId id="282" r:id="rId23"/>
    <p:sldId id="283" r:id="rId24"/>
    <p:sldId id="260" r:id="rId25"/>
    <p:sldId id="261" r:id="rId26"/>
    <p:sldId id="262" r:id="rId27"/>
    <p:sldId id="277" r:id="rId28"/>
    <p:sldId id="263" r:id="rId29"/>
    <p:sldId id="264" r:id="rId30"/>
    <p:sldId id="287" r:id="rId31"/>
    <p:sldId id="265" r:id="rId32"/>
    <p:sldId id="284" r:id="rId33"/>
    <p:sldId id="266" r:id="rId34"/>
    <p:sldId id="267" r:id="rId35"/>
    <p:sldId id="285" r:id="rId36"/>
    <p:sldId id="286" r:id="rId37"/>
    <p:sldId id="269" r:id="rId38"/>
  </p:sldIdLst>
  <p:sldSz cx="9144000" cy="6858000" type="screen4x3"/>
  <p:notesSz cx="6858000" cy="9144000"/>
  <p:defaultTextStyle>
    <a:defPPr>
      <a:defRPr lang="uk-U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C0C0"/>
    <a:srgbClr val="00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Без стилю та сітки таблиці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75" autoAdjust="0"/>
  </p:normalViewPr>
  <p:slideViewPr>
    <p:cSldViewPr>
      <p:cViewPr>
        <p:scale>
          <a:sx n="90" d="100"/>
          <a:sy n="90" d="100"/>
        </p:scale>
        <p:origin x="-10" y="-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F221A96-F237-487D-8446-AFDF63AFB168}" type="datetimeFigureOut">
              <a:rPr lang="ru-RU"/>
              <a:pPr>
                <a:defRPr/>
              </a:pPr>
              <a:t>03.10.2012</a:t>
            </a:fld>
            <a:endParaRPr lang="ru-RU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noProof="0" smtClean="0"/>
              <a:t>Зразок тексту</a:t>
            </a:r>
          </a:p>
          <a:p>
            <a:pPr lvl="1"/>
            <a:r>
              <a:rPr lang="uk-UA" noProof="0" smtClean="0"/>
              <a:t>Другий рівень</a:t>
            </a:r>
          </a:p>
          <a:p>
            <a:pPr lvl="2"/>
            <a:r>
              <a:rPr lang="uk-UA" noProof="0" smtClean="0"/>
              <a:t>Третій рівень</a:t>
            </a:r>
          </a:p>
          <a:p>
            <a:pPr lvl="3"/>
            <a:r>
              <a:rPr lang="uk-UA" noProof="0" smtClean="0"/>
              <a:t>Четвертий рівень</a:t>
            </a:r>
          </a:p>
          <a:p>
            <a:pPr lvl="4"/>
            <a:r>
              <a:rPr lang="uk-UA" noProof="0" smtClean="0"/>
              <a:t>П'ятий рівень</a:t>
            </a:r>
            <a:endParaRPr lang="ru-RU" noProof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92265A4-D1F8-4DC7-B035-A8CF1877B0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Місце для зображення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4" name="Місце для нотаток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10595" name="Місце для номера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FDB9DE1-3CFA-451F-A79F-5E1E1CEBA29E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Місце для зображення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8" name="Місце для нотаток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32099" name="Місце для номера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06DB47F-F6B9-49D8-87FC-6213D11D0792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5F088-95F7-41C7-B801-1CC6B4F23FD7}" type="datetimeFigureOut">
              <a:rPr lang="uk-UA"/>
              <a:pPr>
                <a:defRPr/>
              </a:pPr>
              <a:t>03.10.2012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1F119-A007-4540-BA3F-69B52F5BD64E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0C75C-30A6-4F02-9323-6B0E99E5A0F4}" type="datetimeFigureOut">
              <a:rPr lang="uk-UA"/>
              <a:pPr>
                <a:defRPr/>
              </a:pPr>
              <a:t>03.10.2012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25526-AC1D-484F-BC60-68CA46A9B06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F4BD9-BD82-4905-AF67-F7DB81340D86}" type="datetimeFigureOut">
              <a:rPr lang="uk-UA"/>
              <a:pPr>
                <a:defRPr/>
              </a:pPr>
              <a:t>03.10.2012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AF875-8BEF-4587-9067-F6CF4BE75E8A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10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+mn-cs"/>
            </a:endParaRPr>
          </a:p>
        </p:txBody>
      </p:sp>
      <p:sp>
        <p:nvSpPr>
          <p:cNvPr id="8397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C824307-73DD-4028-9AAB-9A58EEB727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28DC573-3949-4428-A1AB-5EB2F2C454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8A8945B-6D4A-44F7-84BF-46714A57D9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B0C1CD1-9D7E-44EB-BCC1-61E7A68B61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9E3B72C-E07E-404C-AFFA-D10DDB2D3A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4184716-F1AE-4A28-8D77-12994A5ACD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D8D5C42-D683-4CD4-A03F-E6949E98D5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3B67BE2-F7A6-48FF-8334-C72E8DC039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85EB7-A535-4A5D-AEE7-DB0E3DD6FF0B}" type="datetimeFigureOut">
              <a:rPr lang="uk-UA"/>
              <a:pPr>
                <a:defRPr/>
              </a:pPr>
              <a:t>03.10.2012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F4010-4A2E-43D3-8007-842B675510E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7F6BA32-95BE-4885-8E40-925198B95A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66BD712-45CC-4E86-AEE8-88940FBA86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4404A8D-3B8C-470A-9B9A-C83C0C7C29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4D00D02-6E78-4CB5-8CE1-FD01687985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10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+mn-cs"/>
            </a:endParaRPr>
          </a:p>
        </p:txBody>
      </p:sp>
      <p:sp>
        <p:nvSpPr>
          <p:cNvPr id="8397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5212D70-B9C0-4D79-B5B5-2E2A6D2EBC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FC32356-B7E4-4521-8636-A88D5FF6FD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F48AB80-61F5-49E0-8E71-7E66DB147F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B4327FD-B600-4E0F-8639-C9CE484337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886AA2C-9BD1-4C7F-97EA-C8E400A002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D46CFA6-2590-48CC-89B9-8D2D961341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D53CF-1E04-464A-A555-25AB71C21087}" type="datetimeFigureOut">
              <a:rPr lang="uk-UA"/>
              <a:pPr>
                <a:defRPr/>
              </a:pPr>
              <a:t>03.10.2012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28FBE-67AD-4C7A-A5D3-2BAF4EAD6B1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516C982-6370-4C75-8A91-572EB00E03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39F8683-6363-4864-8ABB-59E0EC285E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685397A-BF26-4E74-8E6C-589815EB24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2A18A15-5953-4597-B69B-0199F38570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1A7DF55-2255-472D-959F-8CE0A00FCE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11654BA-0719-42DA-A16B-9A159E6D64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10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+mn-cs"/>
            </a:endParaRPr>
          </a:p>
        </p:txBody>
      </p:sp>
      <p:sp>
        <p:nvSpPr>
          <p:cNvPr id="8397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0765CC7-2399-45F0-842A-72359DB7DE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98B1C94-BD8F-4ACB-912B-B4B5A685D1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9008A9F-87B5-4B28-8C15-8278D7DB4C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E11A47B-F4B5-4D83-8A7D-A1643CCB8A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43F22-48CA-4492-9C00-405A845F4A12}" type="datetimeFigureOut">
              <a:rPr lang="uk-UA"/>
              <a:pPr>
                <a:defRPr/>
              </a:pPr>
              <a:t>03.10.2012</a:t>
            </a:fld>
            <a:endParaRPr lang="uk-UA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A610D-34DA-45BF-84CB-5A1190AC462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D491C29-36D9-48F9-9CBA-5403870A71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09ABBAB-D347-4C1B-AA4F-FD039BCE66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FA554F6-C139-4DE2-A313-C6D6526432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159F041-FCF9-44B4-B797-D3F103AC8A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0B4F1FF-172D-4F00-812F-27EC2D0F4A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6F9A000-348E-4507-9031-B8453BD3F4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3D44206-D62C-45D1-9523-6DE5B86169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5292C4F-3925-47AA-B0CE-8686B5FF31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10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+mn-cs"/>
            </a:endParaRPr>
          </a:p>
        </p:txBody>
      </p:sp>
      <p:sp>
        <p:nvSpPr>
          <p:cNvPr id="8397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FDE1BA7-69CD-4E8E-98B1-5EA80A23A5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036C46E-D8AB-4C0F-B665-CC6846464F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C71F0-192E-4FAB-A5C2-08B48CD2A63C}" type="datetimeFigureOut">
              <a:rPr lang="uk-UA"/>
              <a:pPr>
                <a:defRPr/>
              </a:pPr>
              <a:t>03.10.2012</a:t>
            </a:fld>
            <a:endParaRPr lang="uk-UA"/>
          </a:p>
        </p:txBody>
      </p:sp>
      <p:sp>
        <p:nvSpPr>
          <p:cNvPr id="8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C3F1E-2BE2-4726-886E-C76BE5CFD94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19B6E4E-BF6E-4EA0-880A-DA5FE14D22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E9BA626-33C9-43F2-AC70-4DCC9ECC60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5EDF598-7121-4409-B171-A3A253665D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39E14A4-83B3-4D9D-BF54-610CE4E8AA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04928D5-08C1-4AC9-A249-C2825D3866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ACEFB1C-44C4-4D39-8A4C-A52B5D6FE3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25DFAEB-D838-4EBB-A692-EAA5FD605E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04DF2BC-C61C-4571-B0AB-F6691E7F8D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BE77191-967E-4258-AEB2-2417905984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E664072-5CBA-41E0-8ADB-EFC1DBB001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6C71F-CB63-405E-A492-240A5983F50D}" type="datetimeFigureOut">
              <a:rPr lang="uk-UA"/>
              <a:pPr>
                <a:defRPr/>
              </a:pPr>
              <a:t>03.10.2012</a:t>
            </a:fld>
            <a:endParaRPr lang="uk-UA"/>
          </a:p>
        </p:txBody>
      </p:sp>
      <p:sp>
        <p:nvSpPr>
          <p:cNvPr id="4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060B3-04AE-4256-8BFF-F1ADB93AED0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10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+mn-cs"/>
            </a:endParaRPr>
          </a:p>
        </p:txBody>
      </p:sp>
      <p:sp>
        <p:nvSpPr>
          <p:cNvPr id="8397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C721780-C34F-4D3B-8C04-959BB38B02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8D9F0F8-11DB-4F77-B7EC-26AF1A0B3D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E1AD895-BD3A-4F95-8ACA-68D77EBDD8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61D18B2-DE85-4571-9AF1-D9AE01427E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E05F312-4D4B-4697-B918-2549E105F0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C9F35FD-F6E9-41E9-86B3-F689602EF1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C0FCF38-C32D-46C4-AAF6-698A80483C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0C5A93D-164B-4F7A-9857-A9DE48869E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68CF56D-CFE2-4753-A60B-C2A3C376BD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D5FDE3A-CD30-439D-B0A3-5BF0E82E58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EC5A1-87A9-4332-B4AD-96D4C530D149}" type="datetimeFigureOut">
              <a:rPr lang="uk-UA"/>
              <a:pPr>
                <a:defRPr/>
              </a:pPr>
              <a:t>03.10.2012</a:t>
            </a:fld>
            <a:endParaRPr lang="uk-UA"/>
          </a:p>
        </p:txBody>
      </p:sp>
      <p:sp>
        <p:nvSpPr>
          <p:cNvPr id="3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77531-07D5-4A51-91FB-19CEA76604A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7760B9A-8056-493E-9EF4-0389569467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74E5CD3-E488-477C-A004-3702A1C9E0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10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+mn-cs"/>
            </a:endParaRPr>
          </a:p>
        </p:txBody>
      </p:sp>
      <p:sp>
        <p:nvSpPr>
          <p:cNvPr id="8397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E150DAA-5AC4-4206-B91F-133DE7AEA9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1C2D8C9-B484-4084-9BC9-B92933C4ED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11B2942-74C8-4E0D-A50F-D1F21F30A0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B8323F4-892E-4D01-AB77-42400BD76C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E34BE1D-115F-4C77-B02D-1F463EAD09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0B11B3E-4359-4799-A7DD-E59EA92793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8595966-1467-4F40-AC00-6CA6B038EA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D9BB420-9AEF-46A9-89D7-578C4CC2F6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5D877-605F-4851-B289-CC857C9F7F06}" type="datetimeFigureOut">
              <a:rPr lang="uk-UA"/>
              <a:pPr>
                <a:defRPr/>
              </a:pPr>
              <a:t>03.10.2012</a:t>
            </a:fld>
            <a:endParaRPr lang="uk-UA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24FC6-4973-4318-AEC7-E49C7016A51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94FA783-A785-4580-AE6C-36B70446D6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71F079F-7F0E-4B6E-9508-3E8379B830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625639F-9289-4734-8D4A-B1D9BA172E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E3A5A20-18CC-4ADE-A851-FFA2127C1C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10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+mn-cs"/>
            </a:endParaRPr>
          </a:p>
        </p:txBody>
      </p:sp>
      <p:sp>
        <p:nvSpPr>
          <p:cNvPr id="8397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4E3B527-A11E-4244-98E4-A3C7D64DA7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D32A0B7-B683-4C0D-B7EF-6F4643B801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03D8FB8-F10F-49CC-8E40-1407A04A78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5D0D326-36AE-478C-B18D-852E4FC2EF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3E30333-47CE-4230-97ED-670D33CAEA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AE11457-1A50-4FAD-9B48-142F7E8E79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BDEEC-8435-4C00-8223-DF03F2C25F79}" type="datetimeFigureOut">
              <a:rPr lang="uk-UA"/>
              <a:pPr>
                <a:defRPr/>
              </a:pPr>
              <a:t>03.10.2012</a:t>
            </a:fld>
            <a:endParaRPr lang="uk-UA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BAAEF-03CF-4064-B46B-69EE74EC1213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CECB0D7-9A1D-4416-9C00-5218B6D7E1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6335BFC-25F0-4945-BF98-5ED0223140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F76F9C3-52D3-4406-B056-8D0A84FEE2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1061DF5-8E7F-4114-B3F5-2A70A44549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0AD9F8A-E531-46CA-B349-69628522CD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F216C48-CD15-49BE-9BDE-362E882506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Місце для заголовка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заголовка</a:t>
            </a:r>
          </a:p>
        </p:txBody>
      </p:sp>
      <p:sp>
        <p:nvSpPr>
          <p:cNvPr id="1027" name="Місце для тексту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C43FC83-3A00-4399-BA94-0E154CD775CD}" type="datetimeFigureOut">
              <a:rPr lang="uk-UA"/>
              <a:pPr>
                <a:defRPr/>
              </a:pPr>
              <a:t>03.10.2012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D370B81-B29D-4F42-BA91-96ADD8902B4D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5" r:id="rId2"/>
    <p:sldLayoutId id="2147483844" r:id="rId3"/>
    <p:sldLayoutId id="2147483843" r:id="rId4"/>
    <p:sldLayoutId id="2147483842" r:id="rId5"/>
    <p:sldLayoutId id="2147483841" r:id="rId6"/>
    <p:sldLayoutId id="2147483840" r:id="rId7"/>
    <p:sldLayoutId id="2147483839" r:id="rId8"/>
    <p:sldLayoutId id="2147483838" r:id="rId9"/>
    <p:sldLayoutId id="2147483837" r:id="rId10"/>
    <p:sldLayoutId id="214748383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29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29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503F49C-6302-43E3-9688-58BE62879A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29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29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18803DD5-D2A6-441D-B38B-3101287D5B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29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29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319E8AB-AF7D-4EB1-ABCF-CBEDC9A35B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29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29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544C60C-5B5A-4EF1-B1C8-7F31F1CCA2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29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29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29B28497-5035-4EE8-BA8B-766D4FD15C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29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29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1ABA9B0-4EE6-4AEA-AE3C-9A7C5013DE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8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29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29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F1CA9AE-0E0D-4904-9FF4-12A37DFCCA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jpe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11" Type="http://schemas.openxmlformats.org/officeDocument/2006/relationships/image" Target="../media/image56.wmf"/><Relationship Id="rId5" Type="http://schemas.openxmlformats.org/officeDocument/2006/relationships/image" Target="../media/image50.png"/><Relationship Id="rId10" Type="http://schemas.openxmlformats.org/officeDocument/2006/relationships/image" Target="../media/image55.jpeg"/><Relationship Id="rId4" Type="http://schemas.openxmlformats.org/officeDocument/2006/relationships/image" Target="../media/image49.png"/><Relationship Id="rId9" Type="http://schemas.openxmlformats.org/officeDocument/2006/relationships/image" Target="../media/image5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wmf"/><Relationship Id="rId5" Type="http://schemas.openxmlformats.org/officeDocument/2006/relationships/image" Target="../media/image74.wmf"/><Relationship Id="rId4" Type="http://schemas.openxmlformats.org/officeDocument/2006/relationships/image" Target="../media/image73.png"/><Relationship Id="rId9" Type="http://schemas.openxmlformats.org/officeDocument/2006/relationships/image" Target="../media/image7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jpeg"/><Relationship Id="rId7" Type="http://schemas.openxmlformats.org/officeDocument/2006/relationships/image" Target="../media/image89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Relationship Id="rId9" Type="http://schemas.openxmlformats.org/officeDocument/2006/relationships/image" Target="../media/image9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jpeg"/><Relationship Id="rId7" Type="http://schemas.openxmlformats.org/officeDocument/2006/relationships/image" Target="../media/image105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4.jpeg"/><Relationship Id="rId5" Type="http://schemas.openxmlformats.org/officeDocument/2006/relationships/image" Target="../media/image103.png"/><Relationship Id="rId4" Type="http://schemas.openxmlformats.org/officeDocument/2006/relationships/image" Target="../media/image10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wmf"/><Relationship Id="rId9" Type="http://schemas.openxmlformats.org/officeDocument/2006/relationships/image" Target="../media/image1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128.jpeg"/><Relationship Id="rId5" Type="http://schemas.openxmlformats.org/officeDocument/2006/relationships/image" Target="../media/image127.png"/><Relationship Id="rId10" Type="http://schemas.openxmlformats.org/officeDocument/2006/relationships/image" Target="../media/image132.jpeg"/><Relationship Id="rId4" Type="http://schemas.openxmlformats.org/officeDocument/2006/relationships/image" Target="../media/image126.jpeg"/><Relationship Id="rId9" Type="http://schemas.openxmlformats.org/officeDocument/2006/relationships/image" Target="../media/image1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141.png"/><Relationship Id="rId4" Type="http://schemas.openxmlformats.org/officeDocument/2006/relationships/image" Target="../media/image140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wmf"/><Relationship Id="rId2" Type="http://schemas.openxmlformats.org/officeDocument/2006/relationships/image" Target="../media/image142.wmf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145.wmf"/><Relationship Id="rId4" Type="http://schemas.openxmlformats.org/officeDocument/2006/relationships/image" Target="../media/image144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3" Type="http://schemas.openxmlformats.org/officeDocument/2006/relationships/image" Target="../media/image147.jpeg"/><Relationship Id="rId7" Type="http://schemas.openxmlformats.org/officeDocument/2006/relationships/image" Target="../media/image151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150.png"/><Relationship Id="rId11" Type="http://schemas.openxmlformats.org/officeDocument/2006/relationships/image" Target="../media/image155.png"/><Relationship Id="rId5" Type="http://schemas.openxmlformats.org/officeDocument/2006/relationships/image" Target="../media/image149.png"/><Relationship Id="rId10" Type="http://schemas.openxmlformats.org/officeDocument/2006/relationships/image" Target="../media/image154.png"/><Relationship Id="rId4" Type="http://schemas.openxmlformats.org/officeDocument/2006/relationships/image" Target="../media/image148.png"/><Relationship Id="rId9" Type="http://schemas.openxmlformats.org/officeDocument/2006/relationships/image" Target="../media/image15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jpeg"/><Relationship Id="rId3" Type="http://schemas.openxmlformats.org/officeDocument/2006/relationships/image" Target="../media/image157.png"/><Relationship Id="rId7" Type="http://schemas.openxmlformats.org/officeDocument/2006/relationships/image" Target="../media/image161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Relationship Id="rId9" Type="http://schemas.openxmlformats.org/officeDocument/2006/relationships/image" Target="../media/image1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7" Type="http://schemas.openxmlformats.org/officeDocument/2006/relationships/image" Target="../media/image169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wmf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wmf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750" y="2852738"/>
            <a:ext cx="7772400" cy="129698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0000"/>
                </a:solidFill>
              </a:rPr>
              <a:t/>
            </a:r>
            <a:br>
              <a:rPr lang="ru-RU" b="1" dirty="0" smtClean="0">
                <a:solidFill>
                  <a:srgbClr val="000000"/>
                </a:solidFill>
              </a:rPr>
            </a:br>
            <a:r>
              <a:rPr lang="ru-RU" b="1" dirty="0" smtClean="0">
                <a:solidFill>
                  <a:srgbClr val="000000"/>
                </a:solidFill>
              </a:rPr>
              <a:t>Опыт </a:t>
            </a:r>
            <a:r>
              <a:rPr lang="ru-RU" b="1" dirty="0">
                <a:solidFill>
                  <a:srgbClr val="000000"/>
                </a:solidFill>
              </a:rPr>
              <a:t>применения </a:t>
            </a:r>
            <a:r>
              <a:rPr lang="ru-RU" b="1" dirty="0" smtClean="0">
                <a:solidFill>
                  <a:srgbClr val="000000"/>
                </a:solidFill>
              </a:rPr>
              <a:t>интегрированной системы</a:t>
            </a:r>
            <a:r>
              <a:rPr lang="en-US" b="1" dirty="0" smtClean="0">
                <a:solidFill>
                  <a:srgbClr val="000000"/>
                </a:solidFill>
              </a:rPr>
              <a:t/>
            </a:r>
            <a:br>
              <a:rPr lang="en-US" b="1" dirty="0" smtClean="0">
                <a:solidFill>
                  <a:srgbClr val="000000"/>
                </a:solidFill>
              </a:rPr>
            </a:br>
            <a:r>
              <a:rPr lang="en-US" b="1" dirty="0" smtClean="0">
                <a:solidFill>
                  <a:srgbClr val="000000"/>
                </a:solidFill>
              </a:rPr>
              <a:t>SCAD Office</a:t>
            </a:r>
            <a:r>
              <a:rPr lang="ru-RU" b="1" dirty="0" smtClean="0">
                <a:solidFill>
                  <a:srgbClr val="000000"/>
                </a:solidFill>
              </a:rPr>
              <a:t/>
            </a:r>
            <a:br>
              <a:rPr lang="ru-RU" b="1" dirty="0" smtClean="0">
                <a:solidFill>
                  <a:srgbClr val="000000"/>
                </a:solidFill>
              </a:rPr>
            </a:br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00038" y="1919288"/>
            <a:ext cx="3241675" cy="360362"/>
          </a:xfrm>
          <a:prstGeom prst="rect">
            <a:avLst/>
          </a:prstGeom>
        </p:spPr>
        <p:txBody>
          <a:bodyPr anchor="ctr">
            <a:normAutofit fontScale="4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0000"/>
                </a:solidFill>
              </a:rPr>
              <a:t>Якушев Д.И.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6" descr="C:\Users\Дима\Desktop\Доклад в СКАД\[i]_АКВАПАРК Финько\Отчеты\Секция 1.3 аквапарк\Иллюстрации к 1.3\Общий вид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71988" y="2708275"/>
            <a:ext cx="1141412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2" name="Picture 5" descr="C:\Users\Дима\Desktop\Доклад в СКАД\[i]_АКВАПАРК Финько\Отчеты\Секция 1.1.б аквапарк\Иллюстрации\Ris_III.2.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9050" y="4957763"/>
            <a:ext cx="2070100" cy="195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0"/>
          <p:cNvSpPr txBox="1"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708025"/>
          </a:xfrm>
        </p:spPr>
        <p:txBody>
          <a:bodyPr rtlCol="0">
            <a:spAutoFit/>
          </a:bodyPr>
          <a:lstStyle/>
          <a:p>
            <a:pPr>
              <a:defRPr/>
            </a:pPr>
            <a:r>
              <a:rPr lang="ru-RU" sz="2000" dirty="0" smtClean="0"/>
              <a:t>Комплекс </a:t>
            </a:r>
            <a:r>
              <a:rPr lang="ru-RU" sz="2000" dirty="0"/>
              <a:t>сооружений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>а</a:t>
            </a:r>
            <a:r>
              <a:rPr lang="ru-RU" sz="2000" dirty="0" smtClean="0"/>
              <a:t>квапарка </a:t>
            </a:r>
            <a:r>
              <a:rPr lang="ru-RU" sz="2000" dirty="0"/>
              <a:t>по </a:t>
            </a:r>
            <a:r>
              <a:rPr lang="ru-RU" sz="2000" dirty="0" smtClean="0"/>
              <a:t>ул.  Донбасская, </a:t>
            </a:r>
            <a:r>
              <a:rPr lang="ru-RU" sz="2000" dirty="0"/>
              <a:t>г. </a:t>
            </a:r>
            <a:r>
              <a:rPr lang="ru-RU" sz="2000" dirty="0" smtClean="0"/>
              <a:t>Черновцы.</a:t>
            </a:r>
            <a:endParaRPr lang="ru-RU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w Cen MT Condensed Extra Bold" pitchFamily="34" charset="0"/>
            </a:endParaRPr>
          </a:p>
        </p:txBody>
      </p:sp>
      <p:pic>
        <p:nvPicPr>
          <p:cNvPr id="117764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62709" t="30150" r="18420" b="11626"/>
          <a:stretch>
            <a:fillRect/>
          </a:stretch>
        </p:blipFill>
        <p:spPr bwMode="auto">
          <a:xfrm>
            <a:off x="-17463" y="765175"/>
            <a:ext cx="4414838" cy="436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5" name="Picture 4" descr="Ris_III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433"/>
          <a:stretch>
            <a:fillRect/>
          </a:stretch>
        </p:blipFill>
        <p:spPr bwMode="auto">
          <a:xfrm>
            <a:off x="5684838" y="2854325"/>
            <a:ext cx="3459162" cy="270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6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60938" t="30632" r="8253" b="15715"/>
          <a:stretch>
            <a:fillRect/>
          </a:stretch>
        </p:blipFill>
        <p:spPr bwMode="auto">
          <a:xfrm>
            <a:off x="2533650" y="4551363"/>
            <a:ext cx="4059238" cy="226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7" name="Picture 7" descr="Ris_III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9650" y="908050"/>
            <a:ext cx="3054350" cy="227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8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380" t="7654" r="65186" b="20296"/>
          <a:stretch>
            <a:fillRect/>
          </a:stretch>
        </p:blipFill>
        <p:spPr bwMode="auto">
          <a:xfrm>
            <a:off x="4562475" y="927100"/>
            <a:ext cx="1527175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0"/>
          <p:cNvSpPr txBox="1"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708025"/>
          </a:xfrm>
        </p:spPr>
        <p:txBody>
          <a:bodyPr rtlCol="0">
            <a:spAutoFit/>
          </a:bodyPr>
          <a:lstStyle/>
          <a:p>
            <a:pPr>
              <a:defRPr/>
            </a:pPr>
            <a:r>
              <a:rPr lang="ru-RU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Мачты станций мобильной сотовой связи и береговых радионавигационных систем.</a:t>
            </a:r>
            <a:endParaRPr lang="ru-RU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w Cen MT Condensed Extra Bold" pitchFamily="34" charset="0"/>
            </a:endParaRPr>
          </a:p>
        </p:txBody>
      </p:sp>
      <p:pic>
        <p:nvPicPr>
          <p:cNvPr id="118786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43213" y="681038"/>
            <a:ext cx="2709862" cy="467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7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950" y="692150"/>
            <a:ext cx="2908300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8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19438" y="677863"/>
            <a:ext cx="822325" cy="402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9" name="Picture 5" descr="C:\Users\Дима\Desktop\Доклад в СКАД\Вышки\Сота Малиновского\sota\sss.bm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63" y="3354388"/>
            <a:ext cx="3114675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0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74938" y="4699000"/>
            <a:ext cx="1711325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1" name="Picture 8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3800" y="417513"/>
            <a:ext cx="838200" cy="519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2" name="Picture 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317" t="10110" r="71072" b="10941"/>
          <a:stretch>
            <a:fillRect/>
          </a:stretch>
        </p:blipFill>
        <p:spPr bwMode="auto">
          <a:xfrm>
            <a:off x="611188" y="685800"/>
            <a:ext cx="804862" cy="267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3" name="Picture 18" descr="C:\Users\Дима\Desktop\Доклад в СКАД\Вышки\[id_270]_морком\мачта сатурн\foto\PC081975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05450" y="4522788"/>
            <a:ext cx="1765300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4" name="Picture 11" descr="C:\Users\Дима\Desktop\Доклад в СКАД\Вышки\[id_270]_морком\мачта сатурн\foto\PC222266.JPG"/>
          <p:cNvPicPr>
            <a:picLocks noChangeAspect="1" noChangeArrowheads="1"/>
          </p:cNvPicPr>
          <p:nvPr/>
        </p:nvPicPr>
        <p:blipFill>
          <a:blip r:embed="rId10"/>
          <a:srcRect t="14417" r="32886"/>
          <a:stretch>
            <a:fillRect/>
          </a:stretch>
        </p:blipFill>
        <p:spPr bwMode="auto">
          <a:xfrm>
            <a:off x="7043738" y="692150"/>
            <a:ext cx="2114550" cy="359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5" name="Picture 12" descr="C:\Users\Дима\Desktop\Доклад в СКАД\Вышки\[id_270]_морком\Мачта Севастополь\Заключение-2\Рис3.wmf"/>
          <p:cNvPicPr>
            <a:picLocks noChangeAspect="1" noChangeArrowheads="1"/>
          </p:cNvPicPr>
          <p:nvPr/>
        </p:nvPicPr>
        <p:blipFill>
          <a:blip r:embed="rId11"/>
          <a:srcRect l="43925" t="5495" r="44148" b="5994"/>
          <a:stretch>
            <a:fillRect/>
          </a:stretch>
        </p:blipFill>
        <p:spPr bwMode="auto">
          <a:xfrm>
            <a:off x="5584825" y="1006475"/>
            <a:ext cx="541338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6" name="Picture 16" descr="C:\Users\Дима\Desktop\Доклад в СКАД\Вышки\[id_270]_морком\Мачта Севастополь\Заключение-2\Рис 0.jp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10275" y="1027113"/>
            <a:ext cx="1030288" cy="399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7" name="Picture 17" descr="C:\Users\Дима\Desktop\Доклад в СКАД\Вышки\[id_270]_морком\мачта сатурн\foto\PC081973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235825" y="4286250"/>
            <a:ext cx="1922463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0"/>
          <p:cNvSpPr txBox="1">
            <a:spLocks noChangeArrowheads="1"/>
          </p:cNvSpPr>
          <p:nvPr/>
        </p:nvSpPr>
        <p:spPr bwMode="auto">
          <a:xfrm>
            <a:off x="395288" y="34925"/>
            <a:ext cx="82296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Расчет</a:t>
            </a:r>
            <a:r>
              <a:rPr lang="ru-RU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комплекса сооружений </a:t>
            </a:r>
            <a:endParaRPr lang="ru-RU" sz="2000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w Cen MT Condensed Extra Bold" pitchFamily="34" charset="0"/>
            </a:endParaRPr>
          </a:p>
          <a:p>
            <a:pPr>
              <a:defRPr/>
            </a:pPr>
            <a:r>
              <a:rPr lang="ru-RU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«</a:t>
            </a:r>
            <a:r>
              <a:rPr lang="ru-RU" sz="2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Cхема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 инженерной защиты автомобильной дороги в совокупности с инженерными сооружениями, расположенными на склоне пансионата по адресу: </a:t>
            </a:r>
            <a:r>
              <a:rPr lang="ru-RU" sz="2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Овидиопольский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 район, с. </a:t>
            </a:r>
            <a:r>
              <a:rPr lang="ru-RU" sz="2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Мизикевича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 ж\м «Совиньон» ул. Спортивная, 2»</a:t>
            </a:r>
          </a:p>
        </p:txBody>
      </p:sp>
      <p:pic>
        <p:nvPicPr>
          <p:cNvPr id="11981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" y="2420938"/>
            <a:ext cx="9128125" cy="33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6813" y="0"/>
            <a:ext cx="5437187" cy="383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4" name="Picture 3" descr="Разрез оползневого склона (февраль 2011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14763"/>
            <a:ext cx="5991225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5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0175" y="0"/>
            <a:ext cx="3657600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6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88013" y="3844925"/>
            <a:ext cx="3455987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5" descr="C:\Users\Дима\Desktop\Доклад в СКАД\@Совиньон-подп стенка\Картинки\gif\2 ярус Rz.g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596" t="7423" r="18620" b="27296"/>
          <a:stretch>
            <a:fillRect/>
          </a:stretch>
        </p:blipFill>
        <p:spPr bwMode="auto">
          <a:xfrm>
            <a:off x="2924175" y="4830763"/>
            <a:ext cx="1935163" cy="201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58" name="Picture 7" descr="C:\Users\Дима\Desktop\Доклад в СКАД\@Совиньон-подп стенка\Картинки\gif\3  ярус Rz.g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33" t="6612" r="4643" b="26685"/>
          <a:stretch>
            <a:fillRect/>
          </a:stretch>
        </p:blipFill>
        <p:spPr bwMode="auto">
          <a:xfrm>
            <a:off x="6084888" y="2906713"/>
            <a:ext cx="2830512" cy="210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59" name="Picture 6" descr="C:\Users\Дима\Desktop\Доклад в СКАД\@Совиньон-подп стенка\Картинки\gif\1 ярус Rz.gif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949" t="6271" r="12863" b="27390"/>
          <a:stretch>
            <a:fillRect/>
          </a:stretch>
        </p:blipFill>
        <p:spPr bwMode="auto">
          <a:xfrm>
            <a:off x="3492500" y="1939925"/>
            <a:ext cx="2232025" cy="199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0" name="Picture 2"/>
          <p:cNvPicPr>
            <a:picLocks noChangeAspect="1" noChangeArrowheads="1"/>
          </p:cNvPicPr>
          <p:nvPr/>
        </p:nvPicPr>
        <p:blipFill>
          <a:blip r:embed="rId5"/>
          <a:srcRect l="18497" t="14285" r="56924" b="6429"/>
          <a:stretch>
            <a:fillRect/>
          </a:stretch>
        </p:blipFill>
        <p:spPr bwMode="auto">
          <a:xfrm>
            <a:off x="-3175" y="3568700"/>
            <a:ext cx="2919413" cy="333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1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175" y="12700"/>
            <a:ext cx="4438650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2" name="Picture 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37063" y="404813"/>
            <a:ext cx="4706937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3" name="Picture 4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16238" y="3573463"/>
            <a:ext cx="5354637" cy="306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0"/>
          <p:cNvSpPr txBox="1">
            <a:spLocks noChangeArrowheads="1"/>
          </p:cNvSpPr>
          <p:nvPr/>
        </p:nvSpPr>
        <p:spPr bwMode="auto">
          <a:xfrm>
            <a:off x="395288" y="9525"/>
            <a:ext cx="82296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Проект здания вычислительного центра по адресу:</a:t>
            </a:r>
          </a:p>
          <a:p>
            <a:pPr>
              <a:defRPr/>
            </a:pPr>
            <a:r>
              <a:rPr lang="ru-RU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Г. Киев, ул. Академика Королева 1.</a:t>
            </a:r>
            <a:endParaRPr lang="ru-RU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w Cen MT Condensed Extra Bold" pitchFamily="34" charset="0"/>
            </a:endParaRPr>
          </a:p>
        </p:txBody>
      </p:sp>
      <p:pic>
        <p:nvPicPr>
          <p:cNvPr id="122882" name="Picture 5" descr="Схема, общий вид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94513" y="363538"/>
            <a:ext cx="230505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3" name="Picture 2" descr="C:\Users\Дима\Desktop\Доклад в СКАД\[id_317]_Киев Ак Королева_(серверная)\ФОТО\08.04.2010\DSC_4040.JPG"/>
          <p:cNvPicPr>
            <a:picLocks noChangeAspect="1" noChangeArrowheads="1"/>
          </p:cNvPicPr>
          <p:nvPr/>
        </p:nvPicPr>
        <p:blipFill>
          <a:blip r:embed="rId3"/>
          <a:srcRect t="12474" b="30238"/>
          <a:stretch>
            <a:fillRect/>
          </a:stretch>
        </p:blipFill>
        <p:spPr bwMode="auto">
          <a:xfrm>
            <a:off x="107950" y="715963"/>
            <a:ext cx="4845050" cy="18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4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60693" t="29834" r="8498" b="11459"/>
          <a:stretch>
            <a:fillRect/>
          </a:stretch>
        </p:blipFill>
        <p:spPr bwMode="auto">
          <a:xfrm rot="987063">
            <a:off x="4321175" y="585788"/>
            <a:ext cx="4568825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5" name="Picture 7" descr="ИГ разрез вдоль длинной стороны здания"/>
          <p:cNvPicPr>
            <a:picLocks noChangeAspect="1" noChangeArrowheads="1"/>
          </p:cNvPicPr>
          <p:nvPr/>
        </p:nvPicPr>
        <p:blipFill>
          <a:blip r:embed="rId5"/>
          <a:srcRect t="44768" r="25061" b="37971"/>
          <a:stretch>
            <a:fillRect/>
          </a:stretch>
        </p:blipFill>
        <p:spPr bwMode="auto">
          <a:xfrm>
            <a:off x="2611438" y="2855913"/>
            <a:ext cx="3473450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6" name="Picture 8" descr="ИГ разрез вдоль короткой стороны здания"/>
          <p:cNvPicPr>
            <a:picLocks noChangeAspect="1" noChangeArrowheads="1"/>
          </p:cNvPicPr>
          <p:nvPr/>
        </p:nvPicPr>
        <p:blipFill>
          <a:blip r:embed="rId6"/>
          <a:srcRect t="42281" r="25061" b="38493"/>
          <a:stretch>
            <a:fillRect/>
          </a:stretch>
        </p:blipFill>
        <p:spPr bwMode="auto">
          <a:xfrm>
            <a:off x="6186488" y="3309938"/>
            <a:ext cx="2957512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7" name="Picture 6" descr="Схема, общий вид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5888" y="3503613"/>
            <a:ext cx="4484687" cy="336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8" name="Picture 9" descr="Осадки С1 итерация 3"/>
          <p:cNvPicPr>
            <a:picLocks noChangeAspect="1" noChangeArrowheads="1"/>
          </p:cNvPicPr>
          <p:nvPr/>
        </p:nvPicPr>
        <p:blipFill>
          <a:blip r:embed="rId8"/>
          <a:srcRect b="19295"/>
          <a:stretch>
            <a:fillRect/>
          </a:stretch>
        </p:blipFill>
        <p:spPr bwMode="auto">
          <a:xfrm>
            <a:off x="4600575" y="4005263"/>
            <a:ext cx="4314825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9" name="Picture 3" descr="C:\Users\Дима\Desktop\Доклад в СКАД\[id_317]_Киев Ак Королева_(серверная)\ФОТО\08.04.2010\DSC_3934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0013" y="2568575"/>
            <a:ext cx="252095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/>
          <a:srcRect l="2826" t="14818" r="50000" b="14246"/>
          <a:stretch>
            <a:fillRect/>
          </a:stretch>
        </p:blipFill>
        <p:spPr bwMode="auto">
          <a:xfrm>
            <a:off x="0" y="0"/>
            <a:ext cx="5921375" cy="285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7" name="Picture 4" descr="Общий вид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8175" y="3783013"/>
            <a:ext cx="4695825" cy="307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Таблиця 2"/>
          <p:cNvGraphicFramePr>
            <a:graphicFrameLocks noGrp="1"/>
          </p:cNvGraphicFramePr>
          <p:nvPr/>
        </p:nvGraphicFramePr>
        <p:xfrm>
          <a:off x="128588" y="3041650"/>
          <a:ext cx="5364162" cy="84296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1072581"/>
                <a:gridCol w="1072581"/>
                <a:gridCol w="1073172"/>
                <a:gridCol w="1072581"/>
                <a:gridCol w="1073172"/>
              </a:tblGrid>
              <a:tr h="2939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Гармоника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Частота (Гц)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Амплитуда колебаний (мкм)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Скорость колебаний (мкм/с)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Динамическое усилие </a:t>
                      </a:r>
                      <a:r>
                        <a:rPr lang="ru-RU" sz="900" dirty="0" smtClean="0">
                          <a:effectLst/>
                        </a:rPr>
                        <a:t>(</a:t>
                      </a:r>
                      <a:r>
                        <a:rPr lang="ru-RU" sz="900" dirty="0">
                          <a:effectLst/>
                        </a:rPr>
                        <a:t>Н)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133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f1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12</a:t>
                      </a:r>
                      <a:r>
                        <a:rPr lang="ru-RU" sz="900" dirty="0">
                          <a:effectLst/>
                        </a:rPr>
                        <a:t>,</a:t>
                      </a:r>
                      <a:r>
                        <a:rPr lang="en-US" sz="900" dirty="0">
                          <a:effectLst/>
                        </a:rPr>
                        <a:t>5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28,2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2216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186,3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133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f2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25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4,3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675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109,8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133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f3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37,5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1,9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438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102,0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133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f4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50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1,1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340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99,5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23946" name="Picture 3"/>
          <p:cNvPicPr>
            <a:picLocks noChangeAspect="1" noChangeArrowheads="1"/>
          </p:cNvPicPr>
          <p:nvPr/>
        </p:nvPicPr>
        <p:blipFill>
          <a:blip r:embed="rId4"/>
          <a:srcRect l="4404" t="17880" r="58009" b="12585"/>
          <a:stretch>
            <a:fillRect/>
          </a:stretch>
        </p:blipFill>
        <p:spPr bwMode="auto">
          <a:xfrm>
            <a:off x="0" y="4224338"/>
            <a:ext cx="4448175" cy="263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47" name="Picture 5" descr="Осадки С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0428"/>
          <a:stretch>
            <a:fillRect/>
          </a:stretch>
        </p:blipFill>
        <p:spPr bwMode="auto">
          <a:xfrm>
            <a:off x="5492750" y="325438"/>
            <a:ext cx="3635375" cy="193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48" name="Picture 6" descr="СВ изометрия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43663" y="2420938"/>
            <a:ext cx="231457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кутник 3"/>
          <p:cNvSpPr/>
          <p:nvPr/>
        </p:nvSpPr>
        <p:spPr>
          <a:xfrm>
            <a:off x="3924300" y="4224338"/>
            <a:ext cx="647700" cy="7889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C855A2-B80D-425F-9127-EEE87DB52520}" type="slidenum">
              <a:rPr lang="ru-RU"/>
              <a:pPr>
                <a:defRPr/>
              </a:pPr>
              <a:t>17</a:t>
            </a:fld>
            <a:endParaRPr lang="ru-RU"/>
          </a:p>
        </p:txBody>
      </p:sp>
      <p:sp>
        <p:nvSpPr>
          <p:cNvPr id="6" name="Text Box 0"/>
          <p:cNvSpPr txBox="1">
            <a:spLocks noChangeArrowheads="1"/>
          </p:cNvSpPr>
          <p:nvPr/>
        </p:nvSpPr>
        <p:spPr bwMode="auto">
          <a:xfrm>
            <a:off x="395288" y="115888"/>
            <a:ext cx="82296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Проект </a:t>
            </a:r>
            <a:r>
              <a:rPr lang="ru-RU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Храма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на честь святителя Луки Архиепископа Симферопольского и Крымского Одесской Епархии Украинской православной Церкви  в г. Одессе</a:t>
            </a:r>
          </a:p>
        </p:txBody>
      </p:sp>
      <p:pic>
        <p:nvPicPr>
          <p:cNvPr id="124931" name="Picture 1" descr="\\skrinka\arhitektori\_Irina_Levchenko\Проекты\Храм Луки\Храм графика.jpg"/>
          <p:cNvPicPr>
            <a:picLocks noChangeAspect="1" noChangeArrowheads="1"/>
          </p:cNvPicPr>
          <p:nvPr/>
        </p:nvPicPr>
        <p:blipFill>
          <a:blip r:embed="rId2"/>
          <a:srcRect l="12354" t="13554" r="8388"/>
          <a:stretch>
            <a:fillRect/>
          </a:stretch>
        </p:blipFill>
        <p:spPr bwMode="auto">
          <a:xfrm>
            <a:off x="0" y="1108075"/>
            <a:ext cx="2616200" cy="404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2" name="Picture 3" descr="C:\Users\Дима\Desktop\Доклад в СКАД\Храм Луки\222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C4CFD1"/>
              </a:clrFrom>
              <a:clrTo>
                <a:srgbClr val="C4CFD1">
                  <a:alpha val="0"/>
                </a:srgbClr>
              </a:clrTo>
            </a:clrChange>
          </a:blip>
          <a:srcRect l="14079" r="18816"/>
          <a:stretch>
            <a:fillRect/>
          </a:stretch>
        </p:blipFill>
        <p:spPr bwMode="auto">
          <a:xfrm>
            <a:off x="1047750" y="3140075"/>
            <a:ext cx="3462338" cy="367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3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72225" y="1108075"/>
            <a:ext cx="2252663" cy="202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4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69050" y="2276475"/>
            <a:ext cx="2774950" cy="326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5" name="Picture 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57738" y="4924425"/>
            <a:ext cx="3014662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6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27988" y="5688013"/>
            <a:ext cx="733425" cy="75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7" name="Picture 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183" t="16710" r="55087" b="16768"/>
          <a:stretch>
            <a:fillRect/>
          </a:stretch>
        </p:blipFill>
        <p:spPr bwMode="auto">
          <a:xfrm>
            <a:off x="5076825" y="1098550"/>
            <a:ext cx="1654175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8" name="Picture 8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67317" t="31300" r="15414" b="23199"/>
          <a:stretch>
            <a:fillRect/>
          </a:stretch>
        </p:blipFill>
        <p:spPr bwMode="auto">
          <a:xfrm>
            <a:off x="2359025" y="1619250"/>
            <a:ext cx="3906838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6" descr="C:\Users\Дима\Desktop\Доклад в СКАД\Колокольня\foto3\IMG_789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67025" y="4624388"/>
            <a:ext cx="3351213" cy="223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1FDE1B-6E87-4A89-8493-C8C3F8F9A265}" type="slidenum">
              <a:rPr lang="ru-RU"/>
              <a:pPr>
                <a:defRPr/>
              </a:pPr>
              <a:t>18</a:t>
            </a:fld>
            <a:endParaRPr lang="ru-RU"/>
          </a:p>
        </p:txBody>
      </p:sp>
      <p:pic>
        <p:nvPicPr>
          <p:cNvPr id="125955" name="Picture 1026" descr="IMG_788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175" y="4799013"/>
            <a:ext cx="3089275" cy="205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6" name="Picture 1025" descr="IMG_792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169988"/>
            <a:ext cx="2609850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7" name="Picture 1028" descr="Untitled-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77038" y="1219200"/>
            <a:ext cx="2366962" cy="315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0"/>
          <p:cNvSpPr txBox="1">
            <a:spLocks noChangeArrowheads="1"/>
          </p:cNvSpPr>
          <p:nvPr/>
        </p:nvSpPr>
        <p:spPr bwMode="auto">
          <a:xfrm>
            <a:off x="395288" y="-92075"/>
            <a:ext cx="82296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Заключение о техническом состоянии строительных конструкций колокольни </a:t>
            </a:r>
          </a:p>
          <a:p>
            <a:pPr>
              <a:defRPr/>
            </a:pPr>
            <a:r>
              <a:rPr lang="ru-RU" sz="2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Пантелеймоновского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 собора в г. Одессе и возможности увеличения нагрузки от колоколов до 5т.</a:t>
            </a:r>
          </a:p>
        </p:txBody>
      </p:sp>
      <p:pic>
        <p:nvPicPr>
          <p:cNvPr id="125959" name="Picture 4" descr="C:\Users\Дима\Desktop\Доклад в СКАД\Колокольня\foto3\IMG_791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92600" y="1228725"/>
            <a:ext cx="2792413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0" name="Picture 5" descr="C:\Users\Дима\Desktop\Доклад в СКАД\Колокольня\foto3\IMG_790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80100" y="4681538"/>
            <a:ext cx="3263900" cy="217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1" name="Picture 3" descr="C:\Users\Дима\Desktop\Доклад в СКАД\Колокольня\foto3\IMG_791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09850" y="2746375"/>
            <a:ext cx="3078163" cy="20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2" name="Picture 2" descr="C:\Users\Дима\Desktop\Доклад в СКАД\Колокольня\Foto\Untitled-12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06700" y="1230313"/>
            <a:ext cx="13049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1027" descr="Untitled-4 copy"/>
          <p:cNvPicPr>
            <a:picLocks noChangeAspect="1" noChangeArrowheads="1"/>
          </p:cNvPicPr>
          <p:nvPr/>
        </p:nvPicPr>
        <p:blipFill>
          <a:blip r:embed="rId2"/>
          <a:srcRect r="28847" b="26694"/>
          <a:stretch>
            <a:fillRect/>
          </a:stretch>
        </p:blipFill>
        <p:spPr bwMode="auto">
          <a:xfrm>
            <a:off x="12700" y="3300413"/>
            <a:ext cx="675005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78" name="Picture 1026" descr="Untitled-2 copy"/>
          <p:cNvPicPr>
            <a:picLocks noChangeAspect="1" noChangeArrowheads="1"/>
          </p:cNvPicPr>
          <p:nvPr/>
        </p:nvPicPr>
        <p:blipFill>
          <a:blip r:embed="rId3"/>
          <a:srcRect t="9325"/>
          <a:stretch>
            <a:fillRect/>
          </a:stretch>
        </p:blipFill>
        <p:spPr bwMode="auto">
          <a:xfrm>
            <a:off x="231775" y="-4763"/>
            <a:ext cx="6311900" cy="376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D8CAC5-9A9D-4E88-91EA-A51E321409BD}" type="slidenum">
              <a:rPr lang="ru-RU">
                <a:solidFill>
                  <a:schemeClr val="tx1"/>
                </a:solidFill>
              </a:rPr>
              <a:pPr>
                <a:defRPr/>
              </a:pPr>
              <a:t>19</a:t>
            </a:fld>
            <a:endParaRPr lang="ru-RU">
              <a:solidFill>
                <a:schemeClr val="tx1"/>
              </a:solidFill>
            </a:endParaRPr>
          </a:p>
        </p:txBody>
      </p:sp>
      <p:pic>
        <p:nvPicPr>
          <p:cNvPr id="126980" name="Picture 1024" descr="колол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42863" y="241300"/>
            <a:ext cx="2928938" cy="374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1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37225" y="0"/>
            <a:ext cx="3406775" cy="371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2" name="Picture 1025" descr="колол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27850" y="3252788"/>
            <a:ext cx="2198688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3" name="Picture 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55563" y="3967163"/>
            <a:ext cx="1725613" cy="296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4" name="Picture 4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14788" y="1658938"/>
            <a:ext cx="1722437" cy="204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68313" y="260350"/>
            <a:ext cx="8229600" cy="5976938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 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1187450" y="260350"/>
            <a:ext cx="6769100" cy="85248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Прямокутник 3"/>
          <p:cNvSpPr/>
          <p:nvPr/>
        </p:nvSpPr>
        <p:spPr>
          <a:xfrm>
            <a:off x="1043608" y="404664"/>
            <a:ext cx="6696744" cy="141577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  <a:cs typeface="+mn-cs"/>
              </a:rPr>
              <a:t>Использование </a:t>
            </a:r>
            <a:r>
              <a:rPr lang="en-US" sz="32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  <a:cs typeface="+mn-cs"/>
              </a:rPr>
              <a:t>  SCAD Office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108548" name="TextBox 4"/>
          <p:cNvSpPr txBox="1">
            <a:spLocks noChangeArrowheads="1"/>
          </p:cNvSpPr>
          <p:nvPr/>
        </p:nvSpPr>
        <p:spPr bwMode="auto">
          <a:xfrm>
            <a:off x="1927225" y="5661025"/>
            <a:ext cx="6048375" cy="831850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Calibri" pitchFamily="34" charset="0"/>
              </a:rPr>
              <a:t>учебный процесс</a:t>
            </a:r>
          </a:p>
          <a:p>
            <a:r>
              <a:rPr lang="ru-RU" sz="2400" b="1">
                <a:latin typeface="Calibri" pitchFamily="34" charset="0"/>
              </a:rPr>
              <a:t> </a:t>
            </a:r>
          </a:p>
        </p:txBody>
      </p:sp>
      <p:sp>
        <p:nvSpPr>
          <p:cNvPr id="108549" name="TextBox 7"/>
          <p:cNvSpPr txBox="1">
            <a:spLocks noChangeArrowheads="1"/>
          </p:cNvSpPr>
          <p:nvPr/>
        </p:nvSpPr>
        <p:spPr bwMode="auto">
          <a:xfrm>
            <a:off x="1916113" y="1404938"/>
            <a:ext cx="6048375" cy="830262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Calibri" pitchFamily="34" charset="0"/>
              </a:rPr>
              <a:t>проектирование зданий и сооружений</a:t>
            </a:r>
          </a:p>
          <a:p>
            <a:endParaRPr lang="ru-RU" sz="2400" b="1">
              <a:latin typeface="Calibri" pitchFamily="34" charset="0"/>
            </a:endParaRPr>
          </a:p>
        </p:txBody>
      </p:sp>
      <p:sp>
        <p:nvSpPr>
          <p:cNvPr id="108550" name="TextBox 8"/>
          <p:cNvSpPr txBox="1">
            <a:spLocks noChangeArrowheads="1"/>
          </p:cNvSpPr>
          <p:nvPr/>
        </p:nvSpPr>
        <p:spPr bwMode="auto">
          <a:xfrm>
            <a:off x="1927225" y="2763838"/>
            <a:ext cx="6048375" cy="830262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Calibri" pitchFamily="34" charset="0"/>
              </a:rPr>
              <a:t>техническое обследование и реконструкция зданий и сооружений</a:t>
            </a:r>
          </a:p>
        </p:txBody>
      </p:sp>
      <p:sp>
        <p:nvSpPr>
          <p:cNvPr id="108551" name="TextBox 9"/>
          <p:cNvSpPr txBox="1">
            <a:spLocks noChangeArrowheads="1"/>
          </p:cNvSpPr>
          <p:nvPr/>
        </p:nvSpPr>
        <p:spPr bwMode="auto">
          <a:xfrm>
            <a:off x="1927225" y="4221163"/>
            <a:ext cx="6048375" cy="830262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Calibri" pitchFamily="34" charset="0"/>
              </a:rPr>
              <a:t>экспертиза  и научное сопровождение объектов строительства</a:t>
            </a:r>
          </a:p>
        </p:txBody>
      </p:sp>
      <p:cxnSp>
        <p:nvCxnSpPr>
          <p:cNvPr id="13" name="Пряма сполучна лінія 12"/>
          <p:cNvCxnSpPr/>
          <p:nvPr/>
        </p:nvCxnSpPr>
        <p:spPr>
          <a:xfrm flipH="1">
            <a:off x="1389063" y="1112838"/>
            <a:ext cx="14287" cy="4964112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 сполучна лінія 15"/>
          <p:cNvCxnSpPr/>
          <p:nvPr/>
        </p:nvCxnSpPr>
        <p:spPr>
          <a:xfrm>
            <a:off x="1403350" y="1755775"/>
            <a:ext cx="50482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 сполучна лінія 18"/>
          <p:cNvCxnSpPr/>
          <p:nvPr/>
        </p:nvCxnSpPr>
        <p:spPr>
          <a:xfrm>
            <a:off x="1389063" y="3125788"/>
            <a:ext cx="50482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 сполучна лінія 19"/>
          <p:cNvCxnSpPr/>
          <p:nvPr/>
        </p:nvCxnSpPr>
        <p:spPr>
          <a:xfrm>
            <a:off x="1411288" y="4637088"/>
            <a:ext cx="50482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 сполучна лінія 20"/>
          <p:cNvCxnSpPr/>
          <p:nvPr/>
        </p:nvCxnSpPr>
        <p:spPr>
          <a:xfrm>
            <a:off x="1411288" y="6076950"/>
            <a:ext cx="50482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1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1113" y="5214938"/>
            <a:ext cx="2906712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2" name="Picture 11"/>
          <p:cNvPicPr>
            <a:picLocks noChangeAspect="1" noChangeArrowheads="1"/>
          </p:cNvPicPr>
          <p:nvPr/>
        </p:nvPicPr>
        <p:blipFill>
          <a:blip r:embed="rId3"/>
          <a:srcRect l="5991" t="31474" r="73091" b="12157"/>
          <a:stretch>
            <a:fillRect/>
          </a:stretch>
        </p:blipFill>
        <p:spPr bwMode="auto">
          <a:xfrm>
            <a:off x="5348288" y="3573463"/>
            <a:ext cx="3808412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3" name="Picture 7" descr="C:\Users\Дима\Desktop\Доклад в СКАД\[i]_Берегоукрепление на Дунае\Отчет ТОМ2\Scad-Illustracii\Деформированная сетка для второй формы собственных колебаний. Период колебаний 0.849 сек..wmf"/>
          <p:cNvPicPr>
            <a:picLocks noChangeAspect="1" noChangeArrowheads="1"/>
          </p:cNvPicPr>
          <p:nvPr/>
        </p:nvPicPr>
        <p:blipFill>
          <a:blip r:embed="rId4"/>
          <a:srcRect l="3334" t="16637" r="5550" b="13234"/>
          <a:stretch>
            <a:fillRect/>
          </a:stretch>
        </p:blipFill>
        <p:spPr bwMode="auto">
          <a:xfrm>
            <a:off x="4948238" y="1995488"/>
            <a:ext cx="3271837" cy="251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0"/>
          <p:cNvSpPr txBox="1">
            <a:spLocks noGrp="1" noChangeArrowheads="1"/>
          </p:cNvSpPr>
          <p:nvPr>
            <p:ph type="title"/>
          </p:nvPr>
        </p:nvSpPr>
        <p:spPr>
          <a:xfrm>
            <a:off x="0" y="-38100"/>
            <a:ext cx="4427538" cy="1016000"/>
          </a:xfrm>
        </p:spPr>
        <p:txBody>
          <a:bodyPr rtlCol="0">
            <a:spAutoFit/>
          </a:bodyPr>
          <a:lstStyle/>
          <a:p>
            <a:pPr>
              <a:defRPr/>
            </a:pPr>
            <a:r>
              <a:rPr lang="uk-UA" sz="2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Обследование</a:t>
            </a:r>
            <a:r>
              <a:rPr lang="uk-UA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 и </a:t>
            </a:r>
            <a:r>
              <a:rPr lang="uk-UA" sz="2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реконструкция</a:t>
            </a:r>
            <a:r>
              <a:rPr lang="uk-UA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 </a:t>
            </a:r>
            <a:r>
              <a:rPr lang="uk-UA" sz="2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шлюза-регулятора</a:t>
            </a:r>
            <a:r>
              <a:rPr lang="uk-UA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 «Викета»</a:t>
            </a:r>
            <a:br>
              <a:rPr lang="uk-UA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</a:br>
            <a:r>
              <a:rPr lang="uk-UA" sz="2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канала</a:t>
            </a:r>
            <a:r>
              <a:rPr lang="uk-UA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 «р. Дунай – оз. Кагул»</a:t>
            </a:r>
            <a:endParaRPr lang="ru-RU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w Cen MT Condensed Extra Bold" pitchFamily="34" charset="0"/>
            </a:endParaRPr>
          </a:p>
        </p:txBody>
      </p:sp>
      <p:pic>
        <p:nvPicPr>
          <p:cNvPr id="128005" name="Picture 2"/>
          <p:cNvPicPr>
            <a:picLocks noChangeAspect="1" noChangeArrowheads="1"/>
          </p:cNvPicPr>
          <p:nvPr/>
        </p:nvPicPr>
        <p:blipFill>
          <a:blip r:embed="rId5">
            <a:lum bright="70000" contrast="-70000"/>
          </a:blip>
          <a:srcRect/>
          <a:stretch>
            <a:fillRect/>
          </a:stretch>
        </p:blipFill>
        <p:spPr bwMode="auto">
          <a:xfrm>
            <a:off x="0" y="908050"/>
            <a:ext cx="2771775" cy="157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6" name="Picture 3"/>
          <p:cNvPicPr>
            <a:picLocks noChangeAspect="1" noChangeArrowheads="1"/>
          </p:cNvPicPr>
          <p:nvPr/>
        </p:nvPicPr>
        <p:blipFill>
          <a:blip r:embed="rId6">
            <a:lum bright="70000" contrast="-70000"/>
          </a:blip>
          <a:srcRect/>
          <a:stretch>
            <a:fillRect/>
          </a:stretch>
        </p:blipFill>
        <p:spPr bwMode="auto">
          <a:xfrm>
            <a:off x="-71438" y="2446338"/>
            <a:ext cx="2987676" cy="161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7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106863"/>
            <a:ext cx="2916238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0"/>
          <p:cNvSpPr txBox="1">
            <a:spLocks noChangeArrowheads="1"/>
          </p:cNvSpPr>
          <p:nvPr/>
        </p:nvSpPr>
        <p:spPr bwMode="auto">
          <a:xfrm>
            <a:off x="4694238" y="0"/>
            <a:ext cx="4427537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Научное сопровождение рабочих проектов «</a:t>
            </a:r>
            <a:r>
              <a:rPr lang="ru-RU" sz="2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Відновлення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 та </a:t>
            </a:r>
            <a:r>
              <a:rPr lang="ru-RU" sz="2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підвищення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надійності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захисної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дамби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 на 39-40 км. Р. Дунай» та «</a:t>
            </a:r>
            <a:r>
              <a:rPr lang="ru-RU" sz="2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Відновлення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 та </a:t>
            </a:r>
            <a:r>
              <a:rPr lang="ru-RU" sz="2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підвищення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надійності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захисної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дамби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 на 97 км. Р. Дунай»</a:t>
            </a:r>
          </a:p>
        </p:txBody>
      </p:sp>
      <p:pic>
        <p:nvPicPr>
          <p:cNvPr id="128009" name="Picture 5" descr="Общий вид РС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9113" y="1155700"/>
            <a:ext cx="293052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10" name="Picture 6" descr="4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5471"/>
          <a:stretch>
            <a:fillRect/>
          </a:stretch>
        </p:blipFill>
        <p:spPr bwMode="auto">
          <a:xfrm>
            <a:off x="2916238" y="3252788"/>
            <a:ext cx="4105275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Picture 6" descr="D:\методички таблицы\Для лекции\Фото док Севастополь\DSC_0650.JPG"/>
          <p:cNvPicPr>
            <a:picLocks noChangeAspect="1" noChangeArrowheads="1"/>
          </p:cNvPicPr>
          <p:nvPr/>
        </p:nvPicPr>
        <p:blipFill>
          <a:blip r:embed="rId2"/>
          <a:srcRect t="-827"/>
          <a:stretch>
            <a:fillRect/>
          </a:stretch>
        </p:blipFill>
        <p:spPr bwMode="auto">
          <a:xfrm>
            <a:off x="0" y="4364038"/>
            <a:ext cx="6254750" cy="249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26" name="Picture 3" descr="C:\Users\Дима\Desktop\Доклад в СКАД\Доки Севастополь\[id_283]_Доки Севастополь\Фото док Севастополь\DSC_084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996950"/>
            <a:ext cx="3924300" cy="586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DDF8E2-0B1D-4179-A032-EAE9C009407A}" type="slidenum">
              <a:rPr lang="ru-RU"/>
              <a:pPr>
                <a:defRPr/>
              </a:pPr>
              <a:t>21</a:t>
            </a:fld>
            <a:endParaRPr lang="ru-RU"/>
          </a:p>
        </p:txBody>
      </p:sp>
      <p:pic>
        <p:nvPicPr>
          <p:cNvPr id="129028" name="Picture 4" descr="D:\методички таблицы\Для лекции\Фото док Севастополь\DSC_056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94575" y="1014413"/>
            <a:ext cx="1738313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29" name="Picture 3" descr="D:\методички таблицы\Для лекции\Фото док Севастополь\DSC_085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014413"/>
            <a:ext cx="5219700" cy="34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0"/>
          <p:cNvSpPr txBox="1">
            <a:spLocks noChangeArrowheads="1"/>
          </p:cNvSpPr>
          <p:nvPr/>
        </p:nvSpPr>
        <p:spPr bwMode="auto">
          <a:xfrm>
            <a:off x="395288" y="307975"/>
            <a:ext cx="8229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Паспортизация строительных конструкций сухого дока </a:t>
            </a:r>
          </a:p>
          <a:p>
            <a:pPr>
              <a:defRPr/>
            </a:pPr>
            <a:r>
              <a:rPr lang="ru-RU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 г. Севастополь</a:t>
            </a:r>
            <a:endParaRPr lang="ru-RU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w Cen MT Condensed Extra Bold" pitchFamily="34" charset="0"/>
            </a:endParaRPr>
          </a:p>
        </p:txBody>
      </p:sp>
      <p:pic>
        <p:nvPicPr>
          <p:cNvPr id="129031" name="Picture 5" descr="D:\методички таблицы\Для лекции\Фото док Севастополь\DSC_055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64063" y="1585913"/>
            <a:ext cx="1663700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2" descr="C:\Users\Дима\Desktop\Доклад в СКАД\Доки Севастополь\Картинки к докам\3.3.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44875" y="0"/>
            <a:ext cx="5705475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BBFDDC-2FDD-495B-A682-CA66E18CC6AE}" type="slidenum">
              <a:rPr lang="ru-RU"/>
              <a:pPr>
                <a:defRPr/>
              </a:pPr>
              <a:t>22</a:t>
            </a:fld>
            <a:endParaRPr lang="ru-RU"/>
          </a:p>
        </p:txBody>
      </p:sp>
      <p:pic>
        <p:nvPicPr>
          <p:cNvPr id="13005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5801" t="29414" r="50000" b="23856"/>
          <a:stretch>
            <a:fillRect/>
          </a:stretch>
        </p:blipFill>
        <p:spPr bwMode="auto">
          <a:xfrm>
            <a:off x="6350" y="3068638"/>
            <a:ext cx="7896225" cy="2671762"/>
          </a:xfrm>
          <a:prstGeom prst="rect">
            <a:avLst/>
          </a:prstGeom>
          <a:solidFill>
            <a:schemeClr val="tx2">
              <a:alpha val="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30052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5886450" cy="290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3" name="Picture 3" descr="C:\Users\Дима\Desktop\Доклад в СКАД\Доки Севастополь\[id_283]_Доки Севастополь\Отчет\3.2\3.2.7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6913" y="5362575"/>
            <a:ext cx="3257550" cy="142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4" name="Picture 4" descr="C:\Users\Дима\Desktop\Доклад в СКАД\Доки Севастополь\[id_283]_Доки Севастополь\Отчет\3.2\3.2.8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3800" y="5430838"/>
            <a:ext cx="3005138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8" descr="F:\Загрузки инет\IMG_32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2225" y="1130300"/>
            <a:ext cx="2378075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4" name="Picture 9" descr="F:\Загрузки инет\IMG_327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2950" y="4229100"/>
            <a:ext cx="1793875" cy="239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9D5DD6-C601-45D2-B9A4-3C32DE64ABA2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01638" y="115888"/>
            <a:ext cx="8208962" cy="1296987"/>
          </a:xfrm>
        </p:spPr>
        <p:txBody>
          <a:bodyPr/>
          <a:lstStyle/>
          <a:p>
            <a:pPr algn="ctr">
              <a:defRPr/>
            </a:pPr>
            <a:r>
              <a:rPr lang="ru-RU" sz="2000" b="1" kern="1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ПРОЕКТ</a:t>
            </a:r>
            <a:br>
              <a:rPr lang="ru-RU" sz="2000" b="1" kern="1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</a:br>
            <a:r>
              <a:rPr lang="ru-RU" sz="2000" b="1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Реконструкция комплекса перегрузки минеральных удобрений на причале №17», расположенной на территории </a:t>
            </a:r>
            <a:r>
              <a:rPr lang="ru-RU" sz="2000" b="1" kern="1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/>
            </a:r>
            <a:br>
              <a:rPr lang="ru-RU" sz="2000" b="1" kern="1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</a:br>
            <a:r>
              <a:rPr lang="ru-RU" sz="2000" b="1" kern="1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ООО </a:t>
            </a:r>
            <a:r>
              <a:rPr lang="ru-RU" sz="2000" b="1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«ТИС-Минудобрения</a:t>
            </a:r>
            <a:r>
              <a:rPr lang="ru-RU" sz="2000" b="1" kern="1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».</a:t>
            </a:r>
            <a:endParaRPr lang="ru-RU" sz="2000" b="1" kern="12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w Cen MT Condensed Extra Bold" pitchFamily="34" charset="0"/>
            </a:endParaRPr>
          </a:p>
        </p:txBody>
      </p:sp>
      <p:pic>
        <p:nvPicPr>
          <p:cNvPr id="131077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780" t="16843" r="57176" b="26857"/>
          <a:stretch>
            <a:fillRect/>
          </a:stretch>
        </p:blipFill>
        <p:spPr bwMode="auto">
          <a:xfrm>
            <a:off x="619125" y="1557338"/>
            <a:ext cx="3536950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8" name="Picture 5" descr="\\skrinka\konstruktori\Проекты в работе\ферма 42\Фото 11 мая\DSC_0185.JPG"/>
          <p:cNvPicPr>
            <a:picLocks noChangeAspect="1" noChangeArrowheads="1"/>
          </p:cNvPicPr>
          <p:nvPr/>
        </p:nvPicPr>
        <p:blipFill>
          <a:blip r:embed="rId6"/>
          <a:srcRect l="15514" r="10732"/>
          <a:stretch>
            <a:fillRect/>
          </a:stretch>
        </p:blipFill>
        <p:spPr bwMode="auto">
          <a:xfrm>
            <a:off x="0" y="4652963"/>
            <a:ext cx="2370138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9" name="Picture 6" descr="\\skrinka\konstruktori\Проекты в работе\ферма 42\Фото 11 мая\DSC_020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67400" y="2522538"/>
            <a:ext cx="3019425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80" name="Picture 4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952" t="13193" r="62651" b="12405"/>
          <a:stretch>
            <a:fillRect/>
          </a:stretch>
        </p:blipFill>
        <p:spPr bwMode="auto">
          <a:xfrm>
            <a:off x="1403350" y="2914650"/>
            <a:ext cx="2249488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81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154" t="25172" r="65845" b="22179"/>
          <a:stretch>
            <a:fillRect/>
          </a:stretch>
        </p:blipFill>
        <p:spPr bwMode="auto">
          <a:xfrm>
            <a:off x="3767138" y="3919538"/>
            <a:ext cx="3529012" cy="270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82" name="Picture 7" descr="F:\Загрузки инет\IMG_3209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538663" y="2022475"/>
            <a:ext cx="151288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46150"/>
            <a:ext cx="3536950" cy="248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1638" y="115888"/>
            <a:ext cx="8208962" cy="1296987"/>
          </a:xfrm>
        </p:spPr>
        <p:txBody>
          <a:bodyPr/>
          <a:lstStyle/>
          <a:p>
            <a:pPr algn="ctr">
              <a:defRPr/>
            </a:pPr>
            <a:r>
              <a:rPr lang="ru-RU" sz="2000" dirty="0" smtClean="0"/>
              <a:t>Расчёт на заданные перемещения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b="1" kern="1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Заключение </a:t>
            </a:r>
            <a:r>
              <a:rPr lang="ru-RU" sz="2000" b="1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о причинах нарушения целостности строительных конструкций перекрытия паркинга </a:t>
            </a:r>
            <a:r>
              <a:rPr lang="ru-RU" sz="2000" b="1" kern="1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/>
            </a:r>
            <a:br>
              <a:rPr lang="ru-RU" sz="2000" b="1" kern="1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</a:br>
            <a:r>
              <a:rPr lang="ru-RU" sz="2000" b="1" kern="1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по </a:t>
            </a:r>
            <a:r>
              <a:rPr lang="ru-RU" sz="2000" b="1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адресу г. Одесса, ул. </a:t>
            </a:r>
            <a:r>
              <a:rPr lang="ru-RU" sz="2000" b="1" kern="1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*****.</a:t>
            </a:r>
            <a:r>
              <a:rPr lang="ru-RU" sz="2000" b="1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/>
            </a:r>
            <a:br>
              <a:rPr lang="ru-RU" sz="2000" b="1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</a:br>
            <a:endParaRPr lang="ru-RU" sz="2000" b="1" kern="12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w Cen MT Condensed Extra Bold" pitchFamily="34" charset="0"/>
            </a:endParaRP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AABB3-2CF1-4187-88CE-C440DB372B43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pic>
        <p:nvPicPr>
          <p:cNvPr id="133124" name="Picture 3" descr="C:\Users\Дима\Desktop\Доклад в СКАД\Паркинг АРК-Палас\Комплекс на Генуэзской\100NCD40\DSC_907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8" y="3629025"/>
            <a:ext cx="3051175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5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94063" y="5046663"/>
            <a:ext cx="1568450" cy="19113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33126" name="Picture 6" descr="003_нивелирование балок_1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482" t="11850" r="9575" b="5858"/>
          <a:stretch>
            <a:fillRect/>
          </a:stretch>
        </p:blipFill>
        <p:spPr bwMode="auto">
          <a:xfrm>
            <a:off x="6300788" y="1152525"/>
            <a:ext cx="3095625" cy="496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7" name="Picture 7" descr="11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673" t="26326" r="5954" b="8786"/>
          <a:stretch>
            <a:fillRect/>
          </a:stretch>
        </p:blipFill>
        <p:spPr bwMode="auto">
          <a:xfrm>
            <a:off x="2843213" y="1152525"/>
            <a:ext cx="3681412" cy="443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89288" y="3221038"/>
            <a:ext cx="5954712" cy="345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D71A83-7976-49C6-820D-A3B0791A71B6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pic>
        <p:nvPicPr>
          <p:cNvPr id="13414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9680" t="13487" r="20952" b="17816"/>
          <a:stretch>
            <a:fillRect/>
          </a:stretch>
        </p:blipFill>
        <p:spPr>
          <a:xfrm>
            <a:off x="0" y="0"/>
            <a:ext cx="5307013" cy="3284538"/>
          </a:xfrm>
        </p:spPr>
      </p:pic>
      <p:pic>
        <p:nvPicPr>
          <p:cNvPr id="134149" name="Picture 3" descr="Опора"/>
          <p:cNvPicPr>
            <a:picLocks noChangeAspect="1" noChangeArrowheads="1"/>
          </p:cNvPicPr>
          <p:nvPr/>
        </p:nvPicPr>
        <p:blipFill>
          <a:blip r:embed="rId4"/>
          <a:srcRect l="28903" t="32402" r="32652" b="27303"/>
          <a:stretch>
            <a:fillRect/>
          </a:stretch>
        </p:blipFill>
        <p:spPr bwMode="auto">
          <a:xfrm>
            <a:off x="5651500" y="142875"/>
            <a:ext cx="2747963" cy="2887663"/>
          </a:xfrm>
          <a:prstGeom prst="rect">
            <a:avLst/>
          </a:prstGeom>
          <a:solidFill>
            <a:schemeClr val="tx2">
              <a:alpha val="78822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34150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13" y="2636838"/>
            <a:ext cx="440372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3" descr="рис 8"/>
          <p:cNvPicPr>
            <a:picLocks noChangeAspect="1" noChangeArrowheads="1"/>
          </p:cNvPicPr>
          <p:nvPr/>
        </p:nvPicPr>
        <p:blipFill>
          <a:blip r:embed="rId2"/>
          <a:srcRect l="1984" t="38336" r="2818" b="32738"/>
          <a:stretch>
            <a:fillRect/>
          </a:stretch>
        </p:blipFill>
        <p:spPr bwMode="auto">
          <a:xfrm>
            <a:off x="833438" y="4149725"/>
            <a:ext cx="7902575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156225-7D52-4702-9700-2A39DA267D8F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26</a:t>
            </a:fld>
            <a:endParaRPr lang="ru-RU">
              <a:solidFill>
                <a:schemeClr val="tx1"/>
              </a:solidFill>
            </a:endParaRPr>
          </a:p>
        </p:txBody>
      </p:sp>
      <p:pic>
        <p:nvPicPr>
          <p:cNvPr id="135173" name="Picture 3" descr="Рис5"/>
          <p:cNvPicPr>
            <a:picLocks noChangeAspect="1" noChangeArrowheads="1"/>
          </p:cNvPicPr>
          <p:nvPr/>
        </p:nvPicPr>
        <p:blipFill>
          <a:blip r:embed="rId3"/>
          <a:srcRect l="1984" t="40256" r="4741" b="25464"/>
          <a:stretch>
            <a:fillRect/>
          </a:stretch>
        </p:blipFill>
        <p:spPr bwMode="auto">
          <a:xfrm>
            <a:off x="468313" y="333375"/>
            <a:ext cx="8207375" cy="1079500"/>
          </a:xfrm>
          <a:prstGeom prst="rect">
            <a:avLst/>
          </a:prstGeom>
          <a:solidFill>
            <a:schemeClr val="tx2">
              <a:alpha val="94901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35174" name="Picture 4" descr="рис 6"/>
          <p:cNvPicPr>
            <a:picLocks noChangeAspect="1" noChangeArrowheads="1"/>
          </p:cNvPicPr>
          <p:nvPr/>
        </p:nvPicPr>
        <p:blipFill>
          <a:blip r:embed="rId4"/>
          <a:srcRect l="3905" t="42175" r="3780" b="27135"/>
          <a:stretch>
            <a:fillRect/>
          </a:stretch>
        </p:blipFill>
        <p:spPr bwMode="auto">
          <a:xfrm>
            <a:off x="500063" y="1617663"/>
            <a:ext cx="8208962" cy="1819275"/>
          </a:xfrm>
          <a:prstGeom prst="rect">
            <a:avLst/>
          </a:prstGeom>
          <a:solidFill>
            <a:schemeClr val="tx2">
              <a:alpha val="94901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135175" name="Прямокутник 4"/>
          <p:cNvSpPr>
            <a:spLocks noChangeArrowheads="1"/>
          </p:cNvSpPr>
          <p:nvPr/>
        </p:nvSpPr>
        <p:spPr bwMode="auto">
          <a:xfrm>
            <a:off x="468313" y="1398588"/>
            <a:ext cx="7056437" cy="368300"/>
          </a:xfrm>
          <a:prstGeom prst="rect">
            <a:avLst/>
          </a:prstGeom>
          <a:solidFill>
            <a:schemeClr val="tx2">
              <a:alpha val="7059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000099"/>
                </a:solidFill>
                <a:latin typeface="Times New Roman" pitchFamily="18" charset="0"/>
              </a:rPr>
              <a:t>Схема 1. Qz, тс. Макс зн + 36,47 тс, мин.зн.-37,04тс</a:t>
            </a:r>
          </a:p>
        </p:txBody>
      </p:sp>
      <p:sp>
        <p:nvSpPr>
          <p:cNvPr id="135176" name="Прямокутник 5"/>
          <p:cNvSpPr>
            <a:spLocks noChangeArrowheads="1"/>
          </p:cNvSpPr>
          <p:nvPr/>
        </p:nvSpPr>
        <p:spPr bwMode="auto">
          <a:xfrm>
            <a:off x="476250" y="2708275"/>
            <a:ext cx="7561263" cy="369888"/>
          </a:xfrm>
          <a:prstGeom prst="rect">
            <a:avLst/>
          </a:prstGeom>
          <a:solidFill>
            <a:schemeClr val="tx2">
              <a:alpha val="7059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000099"/>
                </a:solidFill>
                <a:latin typeface="Times New Roman" pitchFamily="18" charset="0"/>
              </a:rPr>
              <a:t>Схема 2. </a:t>
            </a:r>
            <a:r>
              <a:rPr lang="en-US">
                <a:solidFill>
                  <a:srgbClr val="000099"/>
                </a:solidFill>
                <a:latin typeface="Times New Roman" pitchFamily="18" charset="0"/>
              </a:rPr>
              <a:t>Qz</a:t>
            </a:r>
            <a:r>
              <a:rPr lang="ru-RU">
                <a:solidFill>
                  <a:srgbClr val="000099"/>
                </a:solidFill>
                <a:latin typeface="Times New Roman" pitchFamily="18" charset="0"/>
              </a:rPr>
              <a:t>, тс. Макс. зн. +344,6 тс, мин. зн.-490,93 тс.</a:t>
            </a:r>
          </a:p>
        </p:txBody>
      </p:sp>
      <p:pic>
        <p:nvPicPr>
          <p:cNvPr id="135177" name="Picture 2" descr="Рис7"/>
          <p:cNvPicPr>
            <a:picLocks noChangeAspect="1" noChangeArrowheads="1"/>
          </p:cNvPicPr>
          <p:nvPr/>
        </p:nvPicPr>
        <p:blipFill>
          <a:blip r:embed="rId5"/>
          <a:srcRect l="3905" t="40256" r="3780" b="34888"/>
          <a:stretch>
            <a:fillRect/>
          </a:stretch>
        </p:blipFill>
        <p:spPr bwMode="auto">
          <a:xfrm>
            <a:off x="690563" y="3284538"/>
            <a:ext cx="8027987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78" name="Прямокутник 1"/>
          <p:cNvSpPr>
            <a:spLocks noChangeArrowheads="1"/>
          </p:cNvSpPr>
          <p:nvPr/>
        </p:nvSpPr>
        <p:spPr bwMode="auto">
          <a:xfrm>
            <a:off x="500063" y="4438650"/>
            <a:ext cx="6173787" cy="369888"/>
          </a:xfrm>
          <a:prstGeom prst="rect">
            <a:avLst/>
          </a:prstGeom>
          <a:solidFill>
            <a:schemeClr val="tx2">
              <a:alpha val="7059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000099"/>
                </a:solidFill>
                <a:latin typeface="Times New Roman" pitchFamily="18" charset="0"/>
              </a:rPr>
              <a:t>Схема 1. Му, тс*м. Макс.зн. +14,79 тс*м, мин.зн -34,12 тс*м.</a:t>
            </a:r>
          </a:p>
        </p:txBody>
      </p:sp>
      <p:sp>
        <p:nvSpPr>
          <p:cNvPr id="135179" name="Прямокутник 2"/>
          <p:cNvSpPr>
            <a:spLocks noChangeArrowheads="1"/>
          </p:cNvSpPr>
          <p:nvPr/>
        </p:nvSpPr>
        <p:spPr bwMode="auto">
          <a:xfrm>
            <a:off x="500063" y="6053138"/>
            <a:ext cx="6403975" cy="368300"/>
          </a:xfrm>
          <a:prstGeom prst="rect">
            <a:avLst/>
          </a:prstGeom>
          <a:solidFill>
            <a:schemeClr val="tx2">
              <a:alpha val="7059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000099"/>
                </a:solidFill>
                <a:latin typeface="Times New Roman" pitchFamily="18" charset="0"/>
              </a:rPr>
              <a:t>Схема 2. Му, тс*м. Макс.зн +226,12 тс*м, мин.зн. -336,14 тс*м.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D7BAB0-37CB-4F77-A82F-ED323E5EC839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01638" y="115888"/>
            <a:ext cx="8208962" cy="576262"/>
          </a:xfrm>
        </p:spPr>
        <p:txBody>
          <a:bodyPr/>
          <a:lstStyle/>
          <a:p>
            <a:pPr algn="ctr">
              <a:defRPr/>
            </a:pPr>
            <a:r>
              <a:rPr lang="ru-RU" sz="2000" dirty="0" smtClean="0">
                <a:solidFill>
                  <a:srgbClr val="000000"/>
                </a:solidFill>
              </a:rPr>
              <a:t>Динамические расчётные схемы причалов.</a:t>
            </a:r>
            <a:endParaRPr lang="ru-RU" sz="2000" b="1" kern="12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w Cen MT Condensed Extra Bold" pitchFamily="34" charset="0"/>
            </a:endParaRPr>
          </a:p>
        </p:txBody>
      </p:sp>
      <p:pic>
        <p:nvPicPr>
          <p:cNvPr id="13619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63" y="692150"/>
            <a:ext cx="5676900" cy="27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19700" y="1065213"/>
            <a:ext cx="1477963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8" name="Рисунок 9" descr="момент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8125" y="1085850"/>
            <a:ext cx="344488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9" name="Рисунок 17" descr="C:\Users\Администратор\Desktop\оригинал деф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3779838"/>
            <a:ext cx="2536825" cy="299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00" name="Рисунок 16" descr="C:\Users\Администратор\Desktop\оригинал эпюра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365625"/>
            <a:ext cx="1800225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кутник 8"/>
          <p:cNvSpPr/>
          <p:nvPr/>
        </p:nvSpPr>
        <p:spPr bwMode="auto">
          <a:xfrm>
            <a:off x="107950" y="4406900"/>
            <a:ext cx="576263" cy="2159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 sz="1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+mn-cs"/>
            </a:endParaRPr>
          </a:p>
        </p:txBody>
      </p:sp>
      <p:pic>
        <p:nvPicPr>
          <p:cNvPr id="136202" name="Picture 5" descr="C:\Users\Дима\Desktop\Паламарь ДИПЛОМ\чертежи диплома ну типа\wefweghwbwrhbwr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87650" y="4683125"/>
            <a:ext cx="3387725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03" name="Picture 4" descr="C:\Users\Дима\Desktop\Паламарь ДИПЛОМ\чертежи диплома ну типа\efwggh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11413" y="2773363"/>
            <a:ext cx="1831975" cy="181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04" name="Picture 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40749" t="4948" r="49699" b="50000"/>
          <a:stretch>
            <a:fillRect/>
          </a:stretch>
        </p:blipFill>
        <p:spPr bwMode="auto">
          <a:xfrm>
            <a:off x="6518275" y="1052513"/>
            <a:ext cx="1655763" cy="176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05" name="Picture 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33925" y="2921000"/>
            <a:ext cx="3438525" cy="235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06" name="Picture 8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02450" y="4683125"/>
            <a:ext cx="2127250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58AE1B-0FBE-4CBE-A66C-91523AB7E6DD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01638" y="115888"/>
            <a:ext cx="8208962" cy="576262"/>
          </a:xfrm>
        </p:spPr>
        <p:txBody>
          <a:bodyPr/>
          <a:lstStyle/>
          <a:p>
            <a:pPr algn="ctr">
              <a:defRPr/>
            </a:pPr>
            <a:r>
              <a:rPr lang="ru-RU" sz="2000" dirty="0" smtClean="0">
                <a:solidFill>
                  <a:srgbClr val="000000"/>
                </a:solidFill>
              </a:rPr>
              <a:t>Динамическое обследование строительных конструкций, зданий и сооружений.</a:t>
            </a:r>
            <a:endParaRPr lang="ru-RU" sz="2000" b="1" kern="12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w Cen MT Condensed Extra Bold" pitchFamily="34" charset="0"/>
            </a:endParaRPr>
          </a:p>
        </p:txBody>
      </p:sp>
      <p:pic>
        <p:nvPicPr>
          <p:cNvPr id="137219" name="Picture 2" descr="C:\Users\Дима\Desktop\Доклад в СКАД\ЮНОСТЬ\Рис\2,1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765175"/>
            <a:ext cx="3063875" cy="439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C:\Users\Дима\Desktop\Доклад в СКАД\ЮНОСТЬ\Рис\2.2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/>
              <a:ext uri="{28A0092B-C50C-407E-A947-70E740481C1C}"/>
            </a:extLst>
          </a:blip>
          <a:srcRect/>
          <a:stretch/>
        </p:blipFill>
        <p:spPr bwMode="auto">
          <a:xfrm>
            <a:off x="2555776" y="5114833"/>
            <a:ext cx="1992403" cy="1579891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37221" name="Picture 4" descr="C:\Users\Дима\Desktop\Доклад в СКАД\ЮНОСТЬ\Рис\2.3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114925"/>
            <a:ext cx="212725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2" name="Picture 6" descr="http://images.travelnow.com/hotelimages/s/078000/078134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16738" y="476250"/>
            <a:ext cx="224155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3" name="Picture 7" descr="C:\Users\Дима\Desktop\Доклад в СКАД\ЮНОСТЬ\Рис\3,3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09863" y="684213"/>
            <a:ext cx="2590800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4" name="Picture 8" descr="C:\Users\Дима\Desktop\Доклад в СКАД\ЮНОСТЬ\Рис\3,4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48113" y="2573338"/>
            <a:ext cx="2928937" cy="214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5" name="Picture 9" descr="C:\Users\Дима\Desktop\Доклад в СКАД\ЮНОСТЬ\Рис\3,5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62588" y="4732338"/>
            <a:ext cx="2827337" cy="206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6" name="Picture 10" descr="C:\Users\Дима\Desktop\Доклад в СКАД\P4280038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67503E"/>
              </a:clrFrom>
              <a:clrTo>
                <a:srgbClr val="67503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35800" y="2932113"/>
            <a:ext cx="2003425" cy="150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588ED2-91D9-41D7-BDEF-ED31C16B1324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  <p:pic>
        <p:nvPicPr>
          <p:cNvPr id="138242" name="Picture 4" descr="embl01.JPG (3927 bytes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" y="2924175"/>
            <a:ext cx="1196975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3" name="Picture 5"/>
          <p:cNvPicPr>
            <a:picLocks noChangeAspect="1" noChangeArrowheads="1"/>
          </p:cNvPicPr>
          <p:nvPr/>
        </p:nvPicPr>
        <p:blipFill>
          <a:blip r:embed="rId3"/>
          <a:srcRect l="22786" t="12581" r="63327" b="78050"/>
          <a:stretch>
            <a:fillRect/>
          </a:stretch>
        </p:blipFill>
        <p:spPr bwMode="auto">
          <a:xfrm>
            <a:off x="2484438" y="2944813"/>
            <a:ext cx="5946775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200531" y="1547462"/>
            <a:ext cx="678294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itchFamily="34" charset="0"/>
                <a:cs typeface="+mn-cs"/>
              </a:rPr>
              <a:t>РЕГИОНАЛЬНАЯ КОМПЛЕКСНАЯ ЛАБОРАТОРИЯ СЕЙСМОСТОЙКОСТИ И НАДЕЖНОСТИ ЗДАНИЙ И СООРУЖЕНИЙ (ГП НИИСК, ОГАСА)</a:t>
            </a: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707904" y="3685272"/>
            <a:ext cx="55801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Arial Narrow" pitchFamily="34" charset="0"/>
                <a:cs typeface="+mn-cs"/>
              </a:rPr>
              <a:t>ДП “Сейсмобуд” </a:t>
            </a:r>
          </a:p>
        </p:txBody>
      </p:sp>
      <p:pic>
        <p:nvPicPr>
          <p:cNvPr id="138246" name="Picture 6"/>
          <p:cNvPicPr>
            <a:picLocks noChangeAspect="1" noChangeArrowheads="1"/>
          </p:cNvPicPr>
          <p:nvPr/>
        </p:nvPicPr>
        <p:blipFill>
          <a:blip r:embed="rId4"/>
          <a:srcRect l="16350" t="13968" r="57906" b="72411"/>
          <a:stretch>
            <a:fillRect/>
          </a:stretch>
        </p:blipFill>
        <p:spPr bwMode="auto">
          <a:xfrm>
            <a:off x="2265363" y="331788"/>
            <a:ext cx="5699125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7" name="Picture 7"/>
          <p:cNvPicPr>
            <a:picLocks noChangeAspect="1" noChangeArrowheads="1"/>
          </p:cNvPicPr>
          <p:nvPr/>
        </p:nvPicPr>
        <p:blipFill>
          <a:blip r:embed="rId5"/>
          <a:srcRect l="1321" t="14183" r="92978" b="71252"/>
          <a:stretch>
            <a:fillRect/>
          </a:stretch>
        </p:blipFill>
        <p:spPr bwMode="auto">
          <a:xfrm>
            <a:off x="495300" y="1658938"/>
            <a:ext cx="1196975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/>
          <a:srcRect/>
          <a:stretch>
            <a:fillRect/>
          </a:stretch>
        </p:blipFill>
        <p:spPr>
          <a:xfrm>
            <a:off x="539750" y="119063"/>
            <a:ext cx="1160463" cy="1390650"/>
          </a:xfrm>
        </p:spPr>
      </p:pic>
      <p:pic>
        <p:nvPicPr>
          <p:cNvPr id="138249" name="Picture 2" descr="C:\Users\Дима\Desktop\Доклад в СКАД\портфолио Ретроград JPG\Портфолио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grayscl/>
            <a:biLevel thresh="50000"/>
          </a:blip>
          <a:srcRect l="13106" t="31812" r="15306" b="42744"/>
          <a:stretch>
            <a:fillRect/>
          </a:stretch>
        </p:blipFill>
        <p:spPr bwMode="auto">
          <a:xfrm>
            <a:off x="495300" y="4692650"/>
            <a:ext cx="2563813" cy="1309688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49001">
                <a:srgbClr val="85C2FF"/>
              </a:gs>
              <a:gs pos="80000">
                <a:srgbClr val="C4D6EB"/>
              </a:gs>
              <a:gs pos="100000">
                <a:srgbClr val="FFEBFA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</p:pic>
      <p:sp>
        <p:nvSpPr>
          <p:cNvPr id="15" name="Підзаголовок 2"/>
          <p:cNvSpPr txBox="1">
            <a:spLocks/>
          </p:cNvSpPr>
          <p:nvPr/>
        </p:nvSpPr>
        <p:spPr>
          <a:xfrm>
            <a:off x="3427709" y="5009598"/>
            <a:ext cx="4144888" cy="614536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dirty="0" smtClean="0"/>
              <a:t> </a:t>
            </a:r>
            <a:r>
              <a:rPr lang="ru-RU" sz="2400" b="1" dirty="0" smtClean="0">
                <a:ln w="127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ЧП «Ретроград» , Одесса</a:t>
            </a:r>
            <a:endParaRPr lang="ru-RU" sz="2400" dirty="0">
              <a:ln w="12700">
                <a:solidFill>
                  <a:schemeClr val="bg1">
                    <a:lumMod val="50000"/>
                  </a:schemeClr>
                </a:solidFill>
                <a:prstDash val="solid"/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2" descr="План с размерами dwg"/>
          <p:cNvPicPr>
            <a:picLocks noChangeAspect="1" noChangeArrowheads="1"/>
          </p:cNvPicPr>
          <p:nvPr/>
        </p:nvPicPr>
        <p:blipFill>
          <a:blip r:embed="rId3"/>
          <a:srcRect l="34663" t="17149" r="18202" b="12880"/>
          <a:stretch>
            <a:fillRect/>
          </a:stretch>
        </p:blipFill>
        <p:spPr bwMode="auto">
          <a:xfrm>
            <a:off x="6454775" y="947738"/>
            <a:ext cx="2689225" cy="2614612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Місце для номера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F17930-9F23-40FD-BEF5-1977E0AB270B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  <p:sp>
        <p:nvSpPr>
          <p:cNvPr id="3" name="Text Box 0"/>
          <p:cNvSpPr txBox="1">
            <a:spLocks noChangeArrowheads="1"/>
          </p:cNvSpPr>
          <p:nvPr/>
        </p:nvSpPr>
        <p:spPr bwMode="auto">
          <a:xfrm>
            <a:off x="0" y="22225"/>
            <a:ext cx="9144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  <a:cs typeface="+mn-cs"/>
              </a:rPr>
              <a:t>Жилой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  <a:cs typeface="+mn-cs"/>
              </a:rPr>
              <a:t>комплекс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  <a:cs typeface="+mn-cs"/>
              </a:rPr>
              <a:t>«Синяя птица» 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  <a:cs typeface="+mn-cs"/>
              </a:rPr>
              <a:t>с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  <a:cs typeface="+mn-cs"/>
              </a:rPr>
              <a:t>паркингом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  <a:cs typeface="+mn-cs"/>
              </a:rPr>
              <a:t>и группой 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  <a:cs typeface="+mn-cs"/>
              </a:rPr>
              <a:t>административно-общественных помещений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  <a:cs typeface="+mn-cs"/>
              </a:rPr>
              <a:t>г. Одесса, пер. Обсерваторный 2/4.</a:t>
            </a:r>
            <a:endParaRPr lang="ru-RU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w Cen MT Condensed Extra Bold" pitchFamily="34" charset="0"/>
              <a:cs typeface="+mn-cs"/>
            </a:endParaRPr>
          </a:p>
        </p:txBody>
      </p:sp>
      <p:pic>
        <p:nvPicPr>
          <p:cNvPr id="109572" name="Рисунок 5"/>
          <p:cNvPicPr>
            <a:picLocks noChangeAspect="1"/>
          </p:cNvPicPr>
          <p:nvPr/>
        </p:nvPicPr>
        <p:blipFill>
          <a:blip r:embed="rId4"/>
          <a:srcRect b="13023"/>
          <a:stretch>
            <a:fillRect/>
          </a:stretch>
        </p:blipFill>
        <p:spPr bwMode="auto">
          <a:xfrm>
            <a:off x="-31750" y="947738"/>
            <a:ext cx="3382963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3" name="Picture 3" descr="ОСС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16550" y="3470275"/>
            <a:ext cx="3727450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4" name="Picture 2" descr="C:\Users\Дима\Desktop\Доклад в СКАД\Обсерваторный\Новая папка\DDDD.jpg"/>
          <p:cNvPicPr>
            <a:picLocks noChangeAspect="1" noChangeArrowheads="1"/>
          </p:cNvPicPr>
          <p:nvPr/>
        </p:nvPicPr>
        <p:blipFill>
          <a:blip r:embed="rId6"/>
          <a:srcRect r="41724" b="6573"/>
          <a:stretch>
            <a:fillRect/>
          </a:stretch>
        </p:blipFill>
        <p:spPr bwMode="auto">
          <a:xfrm>
            <a:off x="3192463" y="947738"/>
            <a:ext cx="3446462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5" name="Picture 0" descr="ОСС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2700" y="3154363"/>
            <a:ext cx="4148138" cy="371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6" name="Рисунок 4"/>
          <p:cNvPicPr>
            <a:picLocks noChangeAspect="1"/>
          </p:cNvPicPr>
          <p:nvPr/>
        </p:nvPicPr>
        <p:blipFill>
          <a:blip r:embed="rId8"/>
          <a:srcRect l="37086" t="26392" r="19667" b="10797"/>
          <a:stretch>
            <a:fillRect/>
          </a:stretch>
        </p:blipFill>
        <p:spPr bwMode="auto">
          <a:xfrm>
            <a:off x="3059113" y="4784725"/>
            <a:ext cx="2468562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Прямокутник 8"/>
          <p:cNvSpPr>
            <a:spLocks noChangeArrowheads="1"/>
          </p:cNvSpPr>
          <p:nvPr/>
        </p:nvSpPr>
        <p:spPr bwMode="auto">
          <a:xfrm>
            <a:off x="2268538" y="7750175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Usus magister est optimus </a:t>
            </a:r>
            <a:endParaRPr lang="ru-RU"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(Практика - лучший учитель).</a:t>
            </a:r>
          </a:p>
        </p:txBody>
      </p:sp>
      <p:sp>
        <p:nvSpPr>
          <p:cNvPr id="139266" name="Місце для вмісту 2"/>
          <p:cNvSpPr txBox="1">
            <a:spLocks/>
          </p:cNvSpPr>
          <p:nvPr/>
        </p:nvSpPr>
        <p:spPr bwMode="auto">
          <a:xfrm>
            <a:off x="374650" y="3451225"/>
            <a:ext cx="8682038" cy="168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2400">
                <a:latin typeface="Calibri" pitchFamily="34" charset="0"/>
              </a:rPr>
              <a:t>	</a:t>
            </a:r>
            <a:r>
              <a:rPr lang="ru-RU">
                <a:latin typeface="Calibri" pitchFamily="34" charset="0"/>
              </a:rPr>
              <a:t>С 2002 года выполнено более 100 проектов зданий и сооружений, более 200 обследований с применением программного обеспечения компании </a:t>
            </a:r>
            <a:r>
              <a:rPr lang="en-US">
                <a:latin typeface="Calibri" pitchFamily="34" charset="0"/>
              </a:rPr>
              <a:t>SCAD Soft</a:t>
            </a:r>
            <a:r>
              <a:rPr lang="ru-RU">
                <a:latin typeface="Calibri" pitchFamily="34" charset="0"/>
              </a:rPr>
              <a:t> . 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>
                <a:latin typeface="Calibri" pitchFamily="34" charset="0"/>
              </a:rPr>
              <a:t>	Для студентов специальностей «Гидротехническое строительство» и «Гидромелиорация»  читается дисциплина  «Информационные технологии расчёта и проектирования»  построенная на использовании ПО «</a:t>
            </a:r>
            <a:r>
              <a:rPr lang="en-US">
                <a:latin typeface="Calibri" pitchFamily="34" charset="0"/>
              </a:rPr>
              <a:t>SCAD Office</a:t>
            </a:r>
            <a:r>
              <a:rPr lang="ru-RU">
                <a:latin typeface="Calibri" pitchFamily="34" charset="0"/>
              </a:rPr>
              <a:t>»</a:t>
            </a:r>
            <a:r>
              <a:rPr lang="en-US">
                <a:latin typeface="Calibri" pitchFamily="34" charset="0"/>
              </a:rPr>
              <a:t>.</a:t>
            </a:r>
            <a:endParaRPr lang="ru-RU">
              <a:latin typeface="Calibri" pitchFamily="34" charset="0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ru-RU">
              <a:latin typeface="Calibri" pitchFamily="34" charset="0"/>
            </a:endParaRPr>
          </a:p>
        </p:txBody>
      </p:sp>
      <p:pic>
        <p:nvPicPr>
          <p:cNvPr id="139267" name="Рисунок 1"/>
          <p:cNvPicPr>
            <a:picLocks noChangeAspect="1"/>
          </p:cNvPicPr>
          <p:nvPr/>
        </p:nvPicPr>
        <p:blipFill>
          <a:blip r:embed="rId2"/>
          <a:srcRect l="11263" t="27190"/>
          <a:stretch>
            <a:fillRect/>
          </a:stretch>
        </p:blipFill>
        <p:spPr bwMode="auto">
          <a:xfrm>
            <a:off x="4781550" y="1196975"/>
            <a:ext cx="3001963" cy="195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8" name="Picture 3" descr="C:\Users\Дима\Desktop\Доклад в СКАД\DSC_0513.JPG"/>
          <p:cNvPicPr>
            <a:picLocks noChangeAspect="1" noChangeArrowheads="1"/>
          </p:cNvPicPr>
          <p:nvPr/>
        </p:nvPicPr>
        <p:blipFill>
          <a:blip r:embed="rId3"/>
          <a:srcRect t="22801" r="7677" b="28419"/>
          <a:stretch>
            <a:fillRect/>
          </a:stretch>
        </p:blipFill>
        <p:spPr bwMode="auto">
          <a:xfrm>
            <a:off x="900113" y="404813"/>
            <a:ext cx="3816350" cy="13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76700"/>
            <a:ext cx="4044950" cy="279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18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4950" y="2609850"/>
            <a:ext cx="5113338" cy="426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7938" y="1038225"/>
            <a:ext cx="2446338" cy="326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290BFD-2D14-43BD-AB1D-0EE508BD7A2F}" type="slidenum">
              <a:rPr lang="ru-RU"/>
              <a:pPr>
                <a:defRPr/>
              </a:pPr>
              <a:t>4</a:t>
            </a:fld>
            <a:endParaRPr lang="ru-RU"/>
          </a:p>
        </p:txBody>
      </p:sp>
      <p:pic>
        <p:nvPicPr>
          <p:cNvPr id="111621" name="Picture 1" descr="vid_03"/>
          <p:cNvPicPr>
            <a:picLocks noChangeAspect="1" noChangeArrowheads="1"/>
          </p:cNvPicPr>
          <p:nvPr/>
        </p:nvPicPr>
        <p:blipFill>
          <a:blip r:embed="rId5"/>
          <a:srcRect l="14926" t="26413" r="9076"/>
          <a:stretch>
            <a:fillRect/>
          </a:stretch>
        </p:blipFill>
        <p:spPr bwMode="auto">
          <a:xfrm>
            <a:off x="2389188" y="1038225"/>
            <a:ext cx="4186237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2" name="Picture 2"/>
          <p:cNvPicPr>
            <a:picLocks noChangeAspect="1" noChangeArrowheads="1"/>
          </p:cNvPicPr>
          <p:nvPr/>
        </p:nvPicPr>
        <p:blipFill>
          <a:blip r:embed="rId6"/>
          <a:srcRect l="14772" t="6783" r="26740" b="11409"/>
          <a:stretch>
            <a:fillRect/>
          </a:stretch>
        </p:blipFill>
        <p:spPr bwMode="auto">
          <a:xfrm>
            <a:off x="6889750" y="1038225"/>
            <a:ext cx="2284413" cy="241935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</p:pic>
      <p:sp>
        <p:nvSpPr>
          <p:cNvPr id="8" name="Text Box 0"/>
          <p:cNvSpPr txBox="1">
            <a:spLocks noChangeArrowheads="1"/>
          </p:cNvSpPr>
          <p:nvPr/>
        </p:nvSpPr>
        <p:spPr bwMode="auto">
          <a:xfrm>
            <a:off x="0" y="22225"/>
            <a:ext cx="9144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  <a:cs typeface="+mn-cs"/>
              </a:rPr>
              <a:t>Жилой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  <a:cs typeface="+mn-cs"/>
              </a:rPr>
              <a:t>комплекс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  <a:cs typeface="+mn-cs"/>
              </a:rPr>
              <a:t>«Пальмира» 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  <a:cs typeface="+mn-cs"/>
              </a:rPr>
              <a:t>с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  <a:cs typeface="+mn-cs"/>
              </a:rPr>
              <a:t>паркингом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  <a:cs typeface="+mn-cs"/>
              </a:rPr>
              <a:t>и группой 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  <a:cs typeface="+mn-cs"/>
              </a:rPr>
              <a:t>административно-общественных помещений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  <a:cs typeface="+mn-cs"/>
              </a:rPr>
              <a:t>по ул. Генуэзской (Гагаринское плато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  <a:cs typeface="+mn-cs"/>
              </a:rPr>
              <a:t>),  г. Одесса.</a:t>
            </a:r>
            <a:endParaRPr lang="ru-RU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w Cen MT Condensed Extra Bold" pitchFamily="34" charset="0"/>
              <a:cs typeface="+mn-cs"/>
            </a:endParaRPr>
          </a:p>
        </p:txBody>
      </p:sp>
      <p:pic>
        <p:nvPicPr>
          <p:cNvPr id="111624" name="Picture 0" descr="P201002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65738" y="1038225"/>
            <a:ext cx="2671762" cy="200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5175" y="3535363"/>
            <a:ext cx="2701925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3" name="Picture 4" descr="3dstil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405522">
            <a:off x="-36513" y="4692650"/>
            <a:ext cx="4217988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113" y="3789363"/>
            <a:ext cx="4748213" cy="123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D7B753-74E5-474C-86C1-1F1DD82ECF7E}" type="slidenum">
              <a:rPr lang="ru-RU"/>
              <a:pPr>
                <a:defRPr/>
              </a:pPr>
              <a:t>5</a:t>
            </a:fld>
            <a:endParaRPr lang="ru-RU"/>
          </a:p>
        </p:txBody>
      </p:sp>
      <p:pic>
        <p:nvPicPr>
          <p:cNvPr id="112646" name="Picture 2" descr="D:\PROEKTI-!!!\~~АРХИВ~~\@СлонСлободянюка\Центр\Отчет 27 ярусов\Рис\Общий вид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87563" y="-26988"/>
            <a:ext cx="2555875" cy="3975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-26988"/>
            <a:ext cx="2105025" cy="3975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8" name="Picture 1" descr="левая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68813" y="-26988"/>
            <a:ext cx="4695825" cy="2476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9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75175" y="2276475"/>
            <a:ext cx="2251075" cy="129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50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929563" y="2449513"/>
            <a:ext cx="1268412" cy="112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0" descr="00х1 001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rcRect l="35761" t="15028" r="17273" b="21184"/>
          <a:stretch/>
        </p:blipFill>
        <p:spPr bwMode="auto">
          <a:xfrm>
            <a:off x="7092279" y="3565382"/>
            <a:ext cx="2230192" cy="3292618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pic>
        <p:nvPicPr>
          <p:cNvPr id="112652" name="Picture 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816725" y="2263775"/>
            <a:ext cx="11398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53" name="Picture 9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11638" y="4832350"/>
            <a:ext cx="2881312" cy="202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2" descr="C:\Users\Дима\Desktop\Доклад в СКАД\портфолио Ретроград JPG\Бунина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20738"/>
            <a:ext cx="9144000" cy="603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0"/>
          <p:cNvSpPr txBox="1"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708025"/>
          </a:xfrm>
        </p:spPr>
        <p:txBody>
          <a:bodyPr rtlCol="0">
            <a:spAutoFit/>
          </a:bodyPr>
          <a:lstStyle/>
          <a:p>
            <a:pPr>
              <a:defRPr/>
            </a:pPr>
            <a:r>
              <a:rPr lang="ru-RU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Офисно-торговое здание</a:t>
            </a:r>
            <a:br>
              <a:rPr lang="ru-RU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</a:br>
            <a:r>
              <a:rPr lang="ru-RU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по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ул. </a:t>
            </a:r>
            <a:r>
              <a:rPr lang="ru-RU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Бунина 1,  г. Одесса.</a:t>
            </a:r>
            <a:endParaRPr lang="ru-RU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w Cen MT Condensed Extra Bold" pitchFamily="34" charset="0"/>
            </a:endParaRPr>
          </a:p>
        </p:txBody>
      </p:sp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9813" y="812800"/>
            <a:ext cx="3024187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кутник 2"/>
          <p:cNvSpPr/>
          <p:nvPr/>
        </p:nvSpPr>
        <p:spPr>
          <a:xfrm>
            <a:off x="4284663" y="1125538"/>
            <a:ext cx="2016125" cy="287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6" descr="C:\Users\Дима\Desktop\Доклад в СКАД\@Бунина -Канатная\[id_280]_[Бунина-канатная]\Бунина Отчеты\Рабочие резервы\картинки\УЖЕ использованные картинки\#_+_1-я форма период 1.11с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" y="542925"/>
            <a:ext cx="5746750" cy="458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0" name="Picture 5" descr="C:\Users\Дима\Desktop\Доклад в СКАД\@Бунина -Канатная\[id_280]_[Бунина-канатная]\Бунина Отчеты\Рабочие резервы\картинки\УЖЕ использованные картинки\#_+_Расчетная схема, вертикальные несущие элементы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68913" y="0"/>
            <a:ext cx="3894137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40050" y="2924175"/>
            <a:ext cx="4876800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64388" y="3349625"/>
            <a:ext cx="1979612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824413"/>
            <a:ext cx="5149850" cy="203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0"/>
          <p:cNvSpPr txBox="1">
            <a:spLocks noChangeArrowheads="1"/>
          </p:cNvSpPr>
          <p:nvPr/>
        </p:nvSpPr>
        <p:spPr bwMode="auto">
          <a:xfrm>
            <a:off x="0" y="22225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  <a:cs typeface="+mn-cs"/>
              </a:rPr>
              <a:t>Торгово-офисное здание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  <a:cs typeface="+mn-cs"/>
              </a:rPr>
              <a:t>по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  <a:cs typeface="+mn-cs"/>
              </a:rPr>
              <a:t>ул.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  <a:cs typeface="+mn-cs"/>
              </a:rPr>
              <a:t>Академика Королева 33,  г. Одесса.</a:t>
            </a:r>
            <a:endParaRPr lang="ru-RU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w Cen MT Condensed Extra Bold" pitchFamily="34" charset="0"/>
              <a:cs typeface="+mn-cs"/>
            </a:endParaRPr>
          </a:p>
        </p:txBody>
      </p:sp>
      <p:pic>
        <p:nvPicPr>
          <p:cNvPr id="115714" name="Picture 2" descr="C:\Users\Дима\Desktop\Доклад в СКАД\[id_315]_МОЛОКО\МОЛОКО\Фото\P6232330.JPG"/>
          <p:cNvPicPr>
            <a:picLocks noChangeAspect="1" noChangeArrowheads="1"/>
          </p:cNvPicPr>
          <p:nvPr/>
        </p:nvPicPr>
        <p:blipFill>
          <a:blip r:embed="rId2"/>
          <a:srcRect b="19633"/>
          <a:stretch>
            <a:fillRect/>
          </a:stretch>
        </p:blipFill>
        <p:spPr bwMode="auto">
          <a:xfrm>
            <a:off x="4999038" y="2436813"/>
            <a:ext cx="4125912" cy="442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5" name="Picture 3" descr="C:\Users\Дима\Desktop\Доклад в СКАД\портфолио Ретроград JPG\Королёва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76288"/>
            <a:ext cx="4973638" cy="374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6" name="Picture 4" descr="C:\Users\Дима\Desktop\Доклад в СКАД\[id_315]_МОЛОКО\МОЛОКО\jpg\план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99038" y="776288"/>
            <a:ext cx="4144962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7" name="Picture 5" descr="C:\Users\Дима\Desktop\Доклад в СКАД\[id_316]_МОЛОКО-2\@МОЛОКО\Отчет по пересчету\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700" y="4518025"/>
            <a:ext cx="2830513" cy="236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8" name="Picture 6" descr="C:\Users\Дима\Desktop\Доклад в СКАД\[id_316]_МОЛОКО-2\@МОЛОКО\Отчет по пересчету\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43213" y="4518025"/>
            <a:ext cx="316865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2" descr="C:\Users\Дима\Desktop\Доклад в СКАД\[id_315]_МОЛОКО\МОЛОКО\Новые фасады\Фасад_11.jpg"/>
          <p:cNvPicPr>
            <a:picLocks noChangeAspect="1" noChangeArrowheads="1"/>
          </p:cNvPicPr>
          <p:nvPr/>
        </p:nvPicPr>
        <p:blipFill>
          <a:blip r:embed="rId2"/>
          <a:srcRect l="6458" t="30412" r="57838" b="12598"/>
          <a:stretch>
            <a:fillRect/>
          </a:stretch>
        </p:blipFill>
        <p:spPr bwMode="auto">
          <a:xfrm>
            <a:off x="0" y="-31750"/>
            <a:ext cx="4356100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38" name="Picture 3" descr="C:\Users\Дима\Desktop\Доклад в СКАД\[id_316]_МОЛОКО-2\Молоко 8,11,2010\DSC_817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628650"/>
            <a:ext cx="5432425" cy="361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39" name="Picture 4" descr="C:\Users\Дима\Desktop\Доклад в СКАД\[id_316]_МОЛОКО-2\Молоко 8,11,2010\DSC_816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5613" y="3644900"/>
            <a:ext cx="4440237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0" name="Picture 5" descr="C:\Users\Дима\Desktop\Доклад в СКАД\[id_316]_МОЛОКО-2\Молоко 8,11,2010\DSC_8173.JPG"/>
          <p:cNvPicPr>
            <a:picLocks noChangeAspect="1" noChangeArrowheads="1"/>
          </p:cNvPicPr>
          <p:nvPr/>
        </p:nvPicPr>
        <p:blipFill>
          <a:blip r:embed="rId5"/>
          <a:srcRect l="25987" r="9789" b="31085"/>
          <a:stretch>
            <a:fillRect/>
          </a:stretch>
        </p:blipFill>
        <p:spPr bwMode="auto">
          <a:xfrm>
            <a:off x="5510213" y="4265613"/>
            <a:ext cx="3633787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1724</TotalTime>
  <Words>397</Words>
  <Application>Microsoft Office PowerPoint</Application>
  <PresentationFormat>Экран (4:3)</PresentationFormat>
  <Paragraphs>84</Paragraphs>
  <Slides>30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92</vt:i4>
      </vt:variant>
      <vt:variant>
        <vt:lpstr>Заголовки слайдов</vt:lpstr>
      </vt:variant>
      <vt:variant>
        <vt:i4>30</vt:i4>
      </vt:variant>
    </vt:vector>
  </HeadingPairs>
  <TitlesOfParts>
    <vt:vector size="128" baseType="lpstr">
      <vt:lpstr>Calibri</vt:lpstr>
      <vt:lpstr>Arial</vt:lpstr>
      <vt:lpstr>Tahoma</vt:lpstr>
      <vt:lpstr>Wingdings</vt:lpstr>
      <vt:lpstr>Tw Cen MT Condensed Extra Bold</vt:lpstr>
      <vt:lpstr>Times New Roman</vt:lpstr>
      <vt:lpstr>Тема Office</vt:lpstr>
      <vt:lpstr>1_Океан</vt:lpstr>
      <vt:lpstr>Океан</vt:lpstr>
      <vt:lpstr>2_Океан</vt:lpstr>
      <vt:lpstr>3_Океан</vt:lpstr>
      <vt:lpstr>4_Океан</vt:lpstr>
      <vt:lpstr>5_Океан</vt:lpstr>
      <vt:lpstr>6_Океан</vt:lpstr>
      <vt:lpstr>1_Океан</vt:lpstr>
      <vt:lpstr>1_Океан</vt:lpstr>
      <vt:lpstr>1_Океан</vt:lpstr>
      <vt:lpstr>1_Океан</vt:lpstr>
      <vt:lpstr>1_Океан</vt:lpstr>
      <vt:lpstr>1_Океан</vt:lpstr>
      <vt:lpstr>1_Океан</vt:lpstr>
      <vt:lpstr>1_Океан</vt:lpstr>
      <vt:lpstr>1_Океан</vt:lpstr>
      <vt:lpstr>1_Океан</vt:lpstr>
      <vt:lpstr>1_Океан</vt:lpstr>
      <vt:lpstr>1_Океан</vt:lpstr>
      <vt:lpstr>Океан</vt:lpstr>
      <vt:lpstr>Океан</vt:lpstr>
      <vt:lpstr>Океан</vt:lpstr>
      <vt:lpstr>Океан</vt:lpstr>
      <vt:lpstr>Океан</vt:lpstr>
      <vt:lpstr>Океан</vt:lpstr>
      <vt:lpstr>Океан</vt:lpstr>
      <vt:lpstr>Океан</vt:lpstr>
      <vt:lpstr>Океан</vt:lpstr>
      <vt:lpstr>Океан</vt:lpstr>
      <vt:lpstr>Океан</vt:lpstr>
      <vt:lpstr>Океан</vt:lpstr>
      <vt:lpstr>2_Океан</vt:lpstr>
      <vt:lpstr>2_Океан</vt:lpstr>
      <vt:lpstr>2_Океан</vt:lpstr>
      <vt:lpstr>2_Океан</vt:lpstr>
      <vt:lpstr>2_Океан</vt:lpstr>
      <vt:lpstr>2_Океан</vt:lpstr>
      <vt:lpstr>2_Океан</vt:lpstr>
      <vt:lpstr>2_Океан</vt:lpstr>
      <vt:lpstr>2_Океан</vt:lpstr>
      <vt:lpstr>2_Океан</vt:lpstr>
      <vt:lpstr>2_Океан</vt:lpstr>
      <vt:lpstr>2_Океан</vt:lpstr>
      <vt:lpstr>3_Океан</vt:lpstr>
      <vt:lpstr>3_Океан</vt:lpstr>
      <vt:lpstr>3_Океан</vt:lpstr>
      <vt:lpstr>3_Океан</vt:lpstr>
      <vt:lpstr>3_Океан</vt:lpstr>
      <vt:lpstr>3_Океан</vt:lpstr>
      <vt:lpstr>3_Океан</vt:lpstr>
      <vt:lpstr>3_Океан</vt:lpstr>
      <vt:lpstr>3_Океан</vt:lpstr>
      <vt:lpstr>3_Океан</vt:lpstr>
      <vt:lpstr>3_Океан</vt:lpstr>
      <vt:lpstr>3_Океан</vt:lpstr>
      <vt:lpstr>4_Океан</vt:lpstr>
      <vt:lpstr>4_Океан</vt:lpstr>
      <vt:lpstr>4_Океан</vt:lpstr>
      <vt:lpstr>4_Океан</vt:lpstr>
      <vt:lpstr>4_Океан</vt:lpstr>
      <vt:lpstr>4_Океан</vt:lpstr>
      <vt:lpstr>4_Океан</vt:lpstr>
      <vt:lpstr>4_Океан</vt:lpstr>
      <vt:lpstr>4_Океан</vt:lpstr>
      <vt:lpstr>4_Океан</vt:lpstr>
      <vt:lpstr>4_Океан</vt:lpstr>
      <vt:lpstr>4_Океан</vt:lpstr>
      <vt:lpstr>5_Океан</vt:lpstr>
      <vt:lpstr>5_Океан</vt:lpstr>
      <vt:lpstr>5_Океан</vt:lpstr>
      <vt:lpstr>5_Океан</vt:lpstr>
      <vt:lpstr>5_Океан</vt:lpstr>
      <vt:lpstr>5_Океан</vt:lpstr>
      <vt:lpstr>5_Океан</vt:lpstr>
      <vt:lpstr>5_Океан</vt:lpstr>
      <vt:lpstr>5_Океан</vt:lpstr>
      <vt:lpstr>5_Океан</vt:lpstr>
      <vt:lpstr>5_Океан</vt:lpstr>
      <vt:lpstr>5_Океан</vt:lpstr>
      <vt:lpstr>6_Океан</vt:lpstr>
      <vt:lpstr>6_Океан</vt:lpstr>
      <vt:lpstr>6_Океан</vt:lpstr>
      <vt:lpstr>6_Океан</vt:lpstr>
      <vt:lpstr>6_Океан</vt:lpstr>
      <vt:lpstr>6_Океан</vt:lpstr>
      <vt:lpstr>6_Океан</vt:lpstr>
      <vt:lpstr>6_Океан</vt:lpstr>
      <vt:lpstr>6_Океан</vt:lpstr>
      <vt:lpstr>6_Океан</vt:lpstr>
      <vt:lpstr>6_Океан</vt:lpstr>
      <vt:lpstr>6_Океан</vt:lpstr>
      <vt:lpstr> Опыт применения интегрированной системы SCAD Office </vt:lpstr>
      <vt:lpstr>Слайд 2</vt:lpstr>
      <vt:lpstr>Слайд 3</vt:lpstr>
      <vt:lpstr>Слайд 4</vt:lpstr>
      <vt:lpstr>Слайд 5</vt:lpstr>
      <vt:lpstr>Офисно-торговое здание по ул. Бунина 1,  г. Одесса.</vt:lpstr>
      <vt:lpstr>Слайд 7</vt:lpstr>
      <vt:lpstr>Слайд 8</vt:lpstr>
      <vt:lpstr>Слайд 9</vt:lpstr>
      <vt:lpstr>Комплекс сооружений  аквапарка по ул.  Донбасская, г. Черновцы.</vt:lpstr>
      <vt:lpstr>Мачты станций мобильной сотовой связи и береговых радионавигационных систем.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Обследование и реконструкция шлюза-регулятора «Викета» канала «р. Дунай – оз. Кагул»</vt:lpstr>
      <vt:lpstr>Слайд 21</vt:lpstr>
      <vt:lpstr>Слайд 22</vt:lpstr>
      <vt:lpstr>ПРОЕКТ Реконструкция комплекса перегрузки минеральных удобрений на причале №17», расположенной на территории  ООО «ТИС-Минудобрения».</vt:lpstr>
      <vt:lpstr>Расчёт на заданные перемещения Заключение о причинах нарушения целостности строительных конструкций перекрытия паркинга  по адресу г. Одесса, ул. *****. </vt:lpstr>
      <vt:lpstr>Слайд 25</vt:lpstr>
      <vt:lpstr>Слайд 26</vt:lpstr>
      <vt:lpstr>Динамические расчётные схемы причалов.</vt:lpstr>
      <vt:lpstr>Динамическое обследование строительных конструкций, зданий и сооружений.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Sara Yasmeen (Wipro Technologies)</dc:creator>
  <cp:lastModifiedBy>edk</cp:lastModifiedBy>
  <cp:revision>115</cp:revision>
  <dcterms:created xsi:type="dcterms:W3CDTF">2010-02-23T11:30:32Z</dcterms:created>
  <dcterms:modified xsi:type="dcterms:W3CDTF">2012-10-03T10:50:12Z</dcterms:modified>
</cp:coreProperties>
</file>