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7" r:id="rId2"/>
    <p:sldId id="456" r:id="rId3"/>
    <p:sldId id="454" r:id="rId4"/>
    <p:sldId id="455" r:id="rId5"/>
    <p:sldId id="457" r:id="rId6"/>
    <p:sldId id="458" r:id="rId7"/>
    <p:sldId id="459" r:id="rId8"/>
    <p:sldId id="460" r:id="rId9"/>
    <p:sldId id="461" r:id="rId10"/>
    <p:sldId id="462" r:id="rId11"/>
    <p:sldId id="46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00"/>
    <a:srgbClr val="6600CC"/>
    <a:srgbClr val="FF6600"/>
    <a:srgbClr val="008000"/>
    <a:srgbClr val="000000"/>
    <a:srgbClr val="FFFF00"/>
    <a:srgbClr val="70FF5D"/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833" autoAdjust="0"/>
  </p:normalViewPr>
  <p:slideViewPr>
    <p:cSldViewPr>
      <p:cViewPr>
        <p:scale>
          <a:sx n="66" d="100"/>
          <a:sy n="66" d="100"/>
        </p:scale>
        <p:origin x="-64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66CC4-145A-40D2-9E9B-02C688EAC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0FE0-04DA-4591-94E9-4FE477B67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25D93-D2B2-47BD-887A-CA2EB55F4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7F6D7-150A-4769-977C-107E6FE7D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60051-279D-4C0D-8BDA-A8AC6B2BC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0444E-B61C-4725-918A-00F68FDA0D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0D553-2B44-4EE1-B2FD-79F68CBE6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AED48-2306-4DC0-80BE-23D8A96E9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D388F-959F-4138-8442-FC6A7F186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95F02-DD2B-41A3-8580-25FF2942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F05F1-D3A0-4F25-9689-EBFB6AD1B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CA5BF-1875-43D8-A492-B1D5D4455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12886F3-6E29-44EB-BC7C-EB0B2FCD9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0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ransition spd="slow">
    <p:circl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1203A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</a:t>
            </a:r>
            <a:r>
              <a:rPr lang="ru-RU" b="1" dirty="0">
                <a:solidFill>
                  <a:schemeClr val="tx2"/>
                </a:solidFill>
                <a:cs typeface="Arial" charset="0"/>
              </a:rPr>
              <a:t>Санкт-Петербургский Государственный Политехнический</a:t>
            </a:r>
            <a:r>
              <a:rPr lang="en-US" b="1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cs typeface="Arial" charset="0"/>
              </a:rPr>
              <a:t>Университет</a:t>
            </a:r>
          </a:p>
          <a:p>
            <a:pPr algn="ctr">
              <a:defRPr/>
            </a:pPr>
            <a:endParaRPr lang="ru-RU" b="1" dirty="0" smtClean="0">
              <a:solidFill>
                <a:schemeClr val="tx2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err="1" smtClean="0">
                <a:solidFill>
                  <a:schemeClr val="tx2"/>
                </a:solidFill>
                <a:cs typeface="Arial" charset="0"/>
              </a:rPr>
              <a:t>Иинженерно-строительный</a:t>
            </a:r>
            <a:r>
              <a:rPr lang="ru-RU" b="1" dirty="0" smtClean="0">
                <a:solidFill>
                  <a:schemeClr val="tx2"/>
                </a:solidFill>
                <a:cs typeface="Arial" charset="0"/>
              </a:rPr>
              <a:t> факультет</a:t>
            </a:r>
          </a:p>
          <a:p>
            <a:pPr algn="ctr">
              <a:defRPr/>
            </a:pPr>
            <a:endParaRPr lang="ru-RU" b="1" dirty="0">
              <a:solidFill>
                <a:schemeClr val="tx2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cs typeface="Arial" charset="0"/>
              </a:rPr>
              <a:t>Кафедра </a:t>
            </a:r>
            <a:r>
              <a:rPr lang="ru-RU" b="1" dirty="0" smtClean="0">
                <a:solidFill>
                  <a:schemeClr val="tx2"/>
                </a:solidFill>
                <a:cs typeface="Arial" charset="0"/>
              </a:rPr>
              <a:t>«Строительная механика </a:t>
            </a:r>
            <a:r>
              <a:rPr lang="ru-RU" b="1" dirty="0">
                <a:solidFill>
                  <a:schemeClr val="tx2"/>
                </a:solidFill>
                <a:cs typeface="Arial" charset="0"/>
              </a:rPr>
              <a:t>и </a:t>
            </a:r>
            <a:r>
              <a:rPr lang="ru-RU" b="1" dirty="0" smtClean="0">
                <a:solidFill>
                  <a:schemeClr val="tx2"/>
                </a:solidFill>
                <a:cs typeface="Arial" charset="0"/>
              </a:rPr>
              <a:t>теория упругости»</a:t>
            </a:r>
            <a:endParaRPr lang="ru-RU" b="1" dirty="0">
              <a:solidFill>
                <a:schemeClr val="tx2"/>
              </a:solidFill>
              <a:cs typeface="Arial" charset="0"/>
            </a:endParaRPr>
          </a:p>
          <a:p>
            <a:pPr algn="ctr">
              <a:defRPr/>
            </a:pPr>
            <a:endParaRPr lang="ru-RU" sz="3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2204864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ctr">
              <a:lnSpc>
                <a:spcPct val="90000"/>
              </a:lnSpc>
              <a:defRPr/>
            </a:pPr>
            <a:r>
              <a:rPr lang="ru-RU" sz="4000" b="1" dirty="0" smtClean="0">
                <a:solidFill>
                  <a:srgbClr val="FFC000"/>
                </a:solidFill>
              </a:rPr>
              <a:t>   Программный комплекс</a:t>
            </a:r>
          </a:p>
          <a:p>
            <a:pPr marL="609600" indent="-609600" algn="ctr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rgbClr val="FFC000"/>
                </a:solidFill>
              </a:rPr>
              <a:t>SCAD</a:t>
            </a:r>
            <a:endParaRPr lang="ru-RU" sz="4000" b="1" dirty="0" smtClean="0">
              <a:solidFill>
                <a:srgbClr val="FFC000"/>
              </a:solidFill>
            </a:endParaRPr>
          </a:p>
          <a:p>
            <a:pPr marL="609600" indent="-609600" algn="ctr">
              <a:lnSpc>
                <a:spcPct val="90000"/>
              </a:lnSpc>
              <a:defRPr/>
            </a:pP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ru-RU" sz="4000" b="1" dirty="0" smtClean="0">
                <a:solidFill>
                  <a:srgbClr val="FFC000"/>
                </a:solidFill>
              </a:rPr>
              <a:t>в преподавании дисциплин</a:t>
            </a:r>
          </a:p>
          <a:p>
            <a:pPr marL="609600" indent="-609600" algn="ctr">
              <a:lnSpc>
                <a:spcPct val="90000"/>
              </a:lnSpc>
              <a:defRPr/>
            </a:pPr>
            <a:r>
              <a:rPr lang="ru-RU" sz="4000" b="1" dirty="0" smtClean="0">
                <a:solidFill>
                  <a:srgbClr val="FFC000"/>
                </a:solidFill>
              </a:rPr>
              <a:t> прочностного цикла</a:t>
            </a:r>
            <a:endParaRPr lang="ru-RU" sz="4000" dirty="0" smtClean="0">
              <a:solidFill>
                <a:srgbClr val="FFC000"/>
              </a:solidFill>
            </a:endParaRPr>
          </a:p>
          <a:p>
            <a:pPr marL="609600" indent="-609600" algn="ctr">
              <a:lnSpc>
                <a:spcPct val="90000"/>
              </a:lnSpc>
              <a:defRPr/>
            </a:pP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Times New Roman" pitchFamily="18" charset="0"/>
            </a:endParaRPr>
          </a:p>
          <a:p>
            <a:pPr marL="609600" indent="-609600" algn="ctr">
              <a:lnSpc>
                <a:spcPct val="90000"/>
              </a:lnSpc>
              <a:defRPr/>
            </a:pP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  <a:p>
            <a:pPr marL="609600" indent="-609600" algn="ctr">
              <a:lnSpc>
                <a:spcPct val="90000"/>
              </a:lnSpc>
              <a:defRPr/>
            </a:pP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  <a:p>
            <a:pPr marL="609600" indent="-609600" algn="ctr">
              <a:lnSpc>
                <a:spcPct val="90000"/>
              </a:lnSpc>
              <a:defRPr/>
            </a:pPr>
            <a:endParaRPr lang="ru-RU" sz="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  <a:cs typeface="Arial" charset="0"/>
            </a:endParaRPr>
          </a:p>
          <a:p>
            <a:pPr marL="609600" indent="-609600" algn="ctr">
              <a:lnSpc>
                <a:spcPct val="90000"/>
              </a:lnSpc>
              <a:defRPr/>
            </a:pPr>
            <a:endParaRPr lang="ru-RU" sz="2000" b="1" i="1" dirty="0">
              <a:latin typeface="Arial Narrow" pitchFamily="34" charset="0"/>
              <a:cs typeface="Arial" charset="0"/>
            </a:endParaRPr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57250" y="6000750"/>
            <a:ext cx="7345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Санкт-Петербург</a:t>
            </a:r>
          </a:p>
          <a:p>
            <a:pPr algn="ctr">
              <a:spcBef>
                <a:spcPct val="50000"/>
              </a:spcBef>
            </a:pPr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2012 </a:t>
            </a:r>
            <a:r>
              <a:rPr lang="ru-RU" sz="1600" b="1" i="1" dirty="0">
                <a:solidFill>
                  <a:schemeClr val="tx2"/>
                </a:solidFill>
                <a:latin typeface="Times New Roman" pitchFamily="18" charset="0"/>
                <a:cs typeface="Arial" charset="0"/>
              </a:rPr>
              <a:t>г.</a:t>
            </a:r>
          </a:p>
        </p:txBody>
      </p:sp>
      <p:sp>
        <p:nvSpPr>
          <p:cNvPr id="4101" name="Прямоугольник 5"/>
          <p:cNvSpPr>
            <a:spLocks noChangeArrowheads="1"/>
          </p:cNvSpPr>
          <p:nvPr/>
        </p:nvSpPr>
        <p:spPr bwMode="auto">
          <a:xfrm>
            <a:off x="1214438" y="4797152"/>
            <a:ext cx="72866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b="1" i="1" dirty="0">
                <a:solidFill>
                  <a:schemeClr val="tx2"/>
                </a:solidFill>
                <a:cs typeface="Arial" charset="0"/>
              </a:rPr>
              <a:t>Д.т.н. , профессор</a:t>
            </a:r>
            <a:r>
              <a:rPr lang="ru-RU" b="1" i="1" dirty="0" smtClean="0">
                <a:solidFill>
                  <a:schemeClr val="tx2"/>
                </a:solidFill>
                <a:cs typeface="Arial" charset="0"/>
              </a:rPr>
              <a:t>,</a:t>
            </a:r>
          </a:p>
          <a:p>
            <a:pPr algn="r"/>
            <a:r>
              <a:rPr lang="ru-RU" b="1" i="1" dirty="0" smtClean="0">
                <a:solidFill>
                  <a:schemeClr val="tx2"/>
                </a:solidFill>
                <a:cs typeface="Arial" charset="0"/>
              </a:rPr>
              <a:t> </a:t>
            </a:r>
            <a:endParaRPr lang="ru-RU" b="1" i="1" dirty="0">
              <a:solidFill>
                <a:schemeClr val="tx2"/>
              </a:solidFill>
              <a:cs typeface="Arial" charset="0"/>
            </a:endParaRPr>
          </a:p>
          <a:p>
            <a:pPr algn="r"/>
            <a:r>
              <a:rPr lang="ru-RU" b="1" i="1" dirty="0">
                <a:solidFill>
                  <a:schemeClr val="tx2"/>
                </a:solidFill>
                <a:cs typeface="Arial" charset="0"/>
              </a:rPr>
              <a:t>зав. кафедрой </a:t>
            </a:r>
            <a:r>
              <a:rPr lang="ru-RU" b="1" i="1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  <a:cs typeface="Arial" charset="0"/>
              </a:rPr>
              <a:t>СМиТУ</a:t>
            </a:r>
            <a:r>
              <a:rPr lang="ru-RU" b="1" i="1" dirty="0" smtClean="0">
                <a:solidFill>
                  <a:schemeClr val="tx2"/>
                </a:solidFill>
                <a:cs typeface="Arial" charset="0"/>
              </a:rPr>
              <a:t>  </a:t>
            </a:r>
            <a:r>
              <a:rPr lang="ru-RU" b="1" i="1" dirty="0" err="1" smtClean="0">
                <a:solidFill>
                  <a:schemeClr val="tx2"/>
                </a:solidFill>
                <a:cs typeface="Arial" charset="0"/>
              </a:rPr>
              <a:t>СПбГПУ</a:t>
            </a:r>
            <a:r>
              <a:rPr lang="ru-RU" b="1" i="1" dirty="0" smtClean="0">
                <a:solidFill>
                  <a:schemeClr val="tx2"/>
                </a:solidFill>
                <a:cs typeface="Arial" charset="0"/>
              </a:rPr>
              <a:t>  </a:t>
            </a:r>
            <a:r>
              <a:rPr lang="ru-RU" b="1" i="1" dirty="0" err="1" smtClean="0">
                <a:solidFill>
                  <a:schemeClr val="tx2"/>
                </a:solidFill>
                <a:cs typeface="Arial" charset="0"/>
              </a:rPr>
              <a:t>Лалин</a:t>
            </a:r>
            <a:r>
              <a:rPr lang="ru-RU" b="1" i="1" dirty="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ru-RU" b="1" i="1" dirty="0">
                <a:solidFill>
                  <a:schemeClr val="tx2"/>
                </a:solidFill>
                <a:cs typeface="Arial" charset="0"/>
              </a:rPr>
              <a:t>В.В. </a:t>
            </a:r>
          </a:p>
          <a:p>
            <a:pPr algn="r"/>
            <a:endParaRPr lang="ru-RU" b="1" i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36700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1203A1"/>
                </a:solidFill>
                <a:cs typeface="Arial" charset="0"/>
              </a:rPr>
              <a:t> </a:t>
            </a:r>
            <a:r>
              <a:rPr lang="ru-RU" sz="2400" b="1" dirty="0" smtClean="0">
                <a:cs typeface="Arial" charset="0"/>
              </a:rPr>
              <a:t>Санкт-Петербургский Государственный </a:t>
            </a:r>
            <a:br>
              <a:rPr lang="ru-RU" sz="2400" b="1" dirty="0" smtClean="0">
                <a:cs typeface="Arial" charset="0"/>
              </a:rPr>
            </a:br>
            <a:r>
              <a:rPr lang="ru-RU" sz="2400" b="1" dirty="0" smtClean="0">
                <a:cs typeface="Arial" charset="0"/>
              </a:rPr>
              <a:t>Политехнический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ru-RU" sz="2400" b="1" dirty="0" smtClean="0">
                <a:cs typeface="Arial" charset="0"/>
              </a:rPr>
              <a:t>Университет</a:t>
            </a:r>
            <a:br>
              <a:rPr lang="ru-RU" sz="2400" b="1" dirty="0" smtClean="0">
                <a:cs typeface="Arial" charset="0"/>
              </a:rPr>
            </a:br>
            <a:r>
              <a:rPr lang="ru-RU" sz="2400" b="1" dirty="0" smtClean="0">
                <a:cs typeface="Arial" charset="0"/>
              </a:rPr>
              <a:t>( </a:t>
            </a:r>
            <a:r>
              <a:rPr lang="ru-RU" sz="2400" b="1" dirty="0" err="1" smtClean="0">
                <a:cs typeface="Arial" charset="0"/>
              </a:rPr>
              <a:t>СПбГПУ</a:t>
            </a:r>
            <a:r>
              <a:rPr lang="ru-RU" sz="2400" b="1" dirty="0" smtClean="0">
                <a:cs typeface="Arial" charset="0"/>
              </a:rPr>
              <a:t> )</a:t>
            </a:r>
            <a:r>
              <a:rPr lang="ru-RU" sz="2000" b="1" dirty="0" smtClean="0">
                <a:cs typeface="Arial" charset="0"/>
              </a:rPr>
              <a:t/>
            </a:r>
            <a:br>
              <a:rPr lang="ru-RU" sz="2000" b="1" dirty="0" smtClean="0">
                <a:cs typeface="Arial" charset="0"/>
              </a:rPr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Инженерно</a:t>
            </a:r>
            <a:r>
              <a:rPr lang="en-US" dirty="0" smtClean="0"/>
              <a:t> -</a:t>
            </a:r>
            <a:r>
              <a:rPr lang="ru-RU" dirty="0" smtClean="0"/>
              <a:t> строительный факультет</a:t>
            </a:r>
          </a:p>
          <a:p>
            <a:pPr>
              <a:buNone/>
            </a:pPr>
            <a:r>
              <a:rPr lang="ru-RU" dirty="0" smtClean="0"/>
              <a:t>                          ( ИСФ )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Кафедра  «Строительная механика и </a:t>
            </a:r>
          </a:p>
          <a:p>
            <a:pPr algn="ctr">
              <a:buNone/>
            </a:pPr>
            <a:r>
              <a:rPr lang="ru-RU" dirty="0" smtClean="0"/>
              <a:t>теория упругости»  ( СМ и ТУ 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en-US" dirty="0" smtClean="0"/>
              <a:t>www.smitu.cef.spbstu.ru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ru-RU" sz="4400" dirty="0" smtClean="0"/>
              <a:t>Спасибо за внимание !</a:t>
            </a:r>
            <a:endParaRPr lang="ru-RU" sz="44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/>
            <a:r>
              <a:rPr lang="ru-RU" sz="3200" dirty="0" smtClean="0"/>
              <a:t>Преподаваемые дисциплины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Строительная механика</a:t>
            </a:r>
          </a:p>
          <a:p>
            <a:r>
              <a:rPr lang="ru-RU" sz="3600" dirty="0" smtClean="0"/>
              <a:t>Теория упругости</a:t>
            </a:r>
          </a:p>
          <a:p>
            <a:r>
              <a:rPr lang="ru-RU" sz="3600" dirty="0" smtClean="0"/>
              <a:t>Теория пластин и оболочек</a:t>
            </a:r>
          </a:p>
          <a:p>
            <a:r>
              <a:rPr lang="ru-RU" sz="3600" dirty="0" smtClean="0"/>
              <a:t>Теория устойчивости сооружений</a:t>
            </a:r>
          </a:p>
          <a:p>
            <a:r>
              <a:rPr lang="ru-RU" sz="3600" dirty="0" smtClean="0"/>
              <a:t>Динамика сооружений</a:t>
            </a:r>
            <a:endParaRPr lang="ru-RU" sz="3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7666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2400" b="1" dirty="0" smtClean="0"/>
              <a:t>Список учебных пособий  по внедрению</a:t>
            </a:r>
            <a:br>
              <a:rPr lang="ru-RU" sz="2400" b="1" dirty="0" smtClean="0"/>
            </a:br>
            <a:r>
              <a:rPr lang="ru-RU" sz="2400" b="1" dirty="0" smtClean="0"/>
              <a:t> программы </a:t>
            </a:r>
            <a:r>
              <a:rPr lang="en-US" sz="2400" b="1" dirty="0" smtClean="0"/>
              <a:t>SCAD </a:t>
            </a:r>
            <a:r>
              <a:rPr lang="ru-RU" sz="2400" b="1" dirty="0" smtClean="0"/>
              <a:t>в учебный процесс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1.Константинов И.А. Использование программы SCAD для расчета стержневых систем. Ч.1: Учеб. пособие. СПб.: Изд-во </a:t>
            </a:r>
            <a:r>
              <a:rPr lang="ru-RU" sz="1800" dirty="0" err="1" smtClean="0"/>
              <a:t>СПбГПУ</a:t>
            </a:r>
            <a:r>
              <a:rPr lang="ru-RU" sz="1800" dirty="0" smtClean="0"/>
              <a:t>. 2003. 81с, 2004. 84с.</a:t>
            </a:r>
          </a:p>
          <a:p>
            <a:pPr algn="just">
              <a:buNone/>
            </a:pPr>
            <a:r>
              <a:rPr lang="ru-RU" sz="1800" dirty="0" smtClean="0"/>
              <a:t>2.Константинов И.А.,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Строительная механика. Расчет стержневых систем. Учеб. пособие.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2005. 156с.</a:t>
            </a:r>
          </a:p>
          <a:p>
            <a:pPr algn="just">
              <a:buNone/>
            </a:pPr>
            <a:r>
              <a:rPr lang="ru-RU" sz="1800" dirty="0" smtClean="0"/>
              <a:t>3.Константинов И.А.,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Строительная механика. Использование программы SCAD для расчета стержневых систем. Ч.2.: Учеб. пособие.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2005. 81с; 2007. 92 с.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4.Константинов И.А.,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Строительная механика. Примеры расчетных работ с использованием программы SCAD: Учеб. пособие. </a:t>
            </a:r>
            <a:r>
              <a:rPr lang="ru-RU" sz="1800" dirty="0" err="1" smtClean="0"/>
              <a:t>СПб.:Изд-во</a:t>
            </a:r>
            <a:r>
              <a:rPr lang="ru-RU" sz="1800" dirty="0" smtClean="0"/>
              <a:t>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2006. 72 с.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5.Каркасные здания и сооружения. Расчет усилий с помощью программы SCAD. Метод. указания. /Сост. И.А. Константинов, В.А.Соколов. СПб.: Изд-во </a:t>
            </a:r>
            <a:r>
              <a:rPr lang="ru-RU" sz="1800" dirty="0" err="1" smtClean="0"/>
              <a:t>Политехнич</a:t>
            </a:r>
            <a:r>
              <a:rPr lang="ru-RU" sz="1800" dirty="0" smtClean="0"/>
              <a:t>. ун-та.. 2006. 39 с.</a:t>
            </a:r>
            <a:endParaRPr lang="ru-RU" sz="1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>Список учебных пособий  по внедрению</a:t>
            </a:r>
            <a:br>
              <a:rPr lang="ru-RU" sz="2400" b="1" dirty="0" smtClean="0"/>
            </a:br>
            <a:r>
              <a:rPr lang="ru-RU" sz="2400" b="1" dirty="0" smtClean="0"/>
              <a:t> программы </a:t>
            </a:r>
            <a:r>
              <a:rPr lang="en-US" sz="2400" b="1" dirty="0" smtClean="0"/>
              <a:t>SCAD </a:t>
            </a:r>
            <a:r>
              <a:rPr lang="ru-RU" sz="2400" b="1" dirty="0" smtClean="0"/>
              <a:t>в учебный процесс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6.Строительная механика. Учебные задания по расчету стержневых систем. /</a:t>
            </a:r>
            <a:r>
              <a:rPr lang="ru-RU" sz="1800" dirty="0" err="1" smtClean="0"/>
              <a:t>Сост</a:t>
            </a:r>
            <a:r>
              <a:rPr lang="ru-RU" sz="1800" dirty="0" smtClean="0"/>
              <a:t>: И.А. Константинов, В.В.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, И.И.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2007. 48 с.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7.Константинов И.А.,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Теория упругости. Расчет плоских элементов сооружений с использованием программы SCAD: Учеб. пособие.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2007. 87с.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8.Константинов И.А.,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Динамика сооружений. Использование программы SCAD для решения задач : Учеб. пособие.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2007. 123с.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10. Константинов И.А.,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Строительная механика. Ч.1. Расчет статически определимых стержневых систем с использованием программы SCAD: Учеб. пособие.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2008. 260с.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/>
            <a:r>
              <a:rPr lang="ru-RU" sz="2400" b="1" dirty="0" smtClean="0"/>
              <a:t>Список учебных пособий  по внедрению</a:t>
            </a:r>
            <a:br>
              <a:rPr lang="ru-RU" sz="2400" b="1" dirty="0" smtClean="0"/>
            </a:br>
            <a:r>
              <a:rPr lang="ru-RU" sz="2400" b="1" dirty="0" smtClean="0"/>
              <a:t> программы </a:t>
            </a:r>
            <a:r>
              <a:rPr lang="en-US" sz="2400" b="1" dirty="0" smtClean="0"/>
              <a:t>SCAD </a:t>
            </a:r>
            <a:r>
              <a:rPr lang="ru-RU" sz="2400" b="1" dirty="0" smtClean="0"/>
              <a:t>в учебный процесс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12. Константинов И.А.,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Строительная механика. Расчет стержневых систем с использованием программы SCAD: Учебно-методический комплекс. Ч.2.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2009. 228с. 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13.Федоров М.П. </a:t>
            </a:r>
            <a:r>
              <a:rPr lang="ru-RU" sz="1800" dirty="0" err="1" smtClean="0"/>
              <a:t>Тананаев</a:t>
            </a:r>
            <a:r>
              <a:rPr lang="ru-RU" sz="1800" dirty="0" smtClean="0"/>
              <a:t> А.В. 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Константинов И.А., </a:t>
            </a:r>
            <a:r>
              <a:rPr lang="ru-RU" sz="1800" dirty="0" err="1" smtClean="0"/>
              <a:t>Чусов</a:t>
            </a:r>
            <a:r>
              <a:rPr lang="ru-RU" sz="1800" dirty="0" smtClean="0"/>
              <a:t> А.Н.,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Информационно-компьютерные технологии в строительстве. Применение программы SCAD для решения задач динамики сооружений. Учебно-методический комплекс. /Под редакцией </a:t>
            </a:r>
            <a:r>
              <a:rPr lang="ru-RU" sz="1800" dirty="0" err="1" smtClean="0"/>
              <a:t>чл.-кор</a:t>
            </a:r>
            <a:r>
              <a:rPr lang="ru-RU" sz="1800" dirty="0" smtClean="0"/>
              <a:t>. РАН М.П.Федорова.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2009. 230с.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14.Федоров М.П. </a:t>
            </a:r>
            <a:r>
              <a:rPr lang="ru-RU" sz="1800" dirty="0" err="1" smtClean="0"/>
              <a:t>Тананаев</a:t>
            </a:r>
            <a:r>
              <a:rPr lang="ru-RU" sz="1800" dirty="0" smtClean="0"/>
              <a:t> А.В. 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Константинов И.А., </a:t>
            </a:r>
            <a:r>
              <a:rPr lang="ru-RU" sz="1800" dirty="0" err="1" smtClean="0"/>
              <a:t>Чусов</a:t>
            </a:r>
            <a:r>
              <a:rPr lang="ru-RU" sz="1800" dirty="0" smtClean="0"/>
              <a:t> А.Н.,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Информационно-компьютерные технологии в строительстве. Использование программы SCAD для расчета сооружений из плоских элементов. Учебно-методический комплекс. /Под редакцией </a:t>
            </a:r>
            <a:r>
              <a:rPr lang="ru-RU" sz="1800" dirty="0" err="1" smtClean="0"/>
              <a:t>чл.-кор</a:t>
            </a:r>
            <a:r>
              <a:rPr lang="ru-RU" sz="1800" dirty="0" smtClean="0"/>
              <a:t>. РАН М.П.Федорова.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2009. 162с.</a:t>
            </a:r>
          </a:p>
          <a:p>
            <a:pPr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/>
              <a:t>Список учебных пособий  по внедрению</a:t>
            </a:r>
            <a:br>
              <a:rPr lang="ru-RU" sz="2400" b="1" dirty="0" smtClean="0"/>
            </a:br>
            <a:r>
              <a:rPr lang="ru-RU" sz="2400" b="1" dirty="0" smtClean="0"/>
              <a:t> программы </a:t>
            </a:r>
            <a:r>
              <a:rPr lang="en-US" sz="2400" b="1" dirty="0" smtClean="0"/>
              <a:t>SCAD </a:t>
            </a:r>
            <a:r>
              <a:rPr lang="ru-RU" sz="2400" b="1" dirty="0" smtClean="0"/>
              <a:t>в учебный процесс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20344"/>
          </a:xfrm>
        </p:spPr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11.Константинов И.А.,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Применение программы SCAD для расчета промышленных и гражданских сооружений. Учебное пособие.Ч.1. СПб.: ПЭИПК. 2008. 96с.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9.Константинов И.А.,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Строительная механика. Расчет стержневых систем с использованием программы SCAD: Учебно-методический комплекс.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2007. 450с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15.Константинов И.А., </a:t>
            </a:r>
            <a:r>
              <a:rPr lang="ru-RU" sz="1800" dirty="0" err="1" smtClean="0"/>
              <a:t>Лалин</a:t>
            </a:r>
            <a:r>
              <a:rPr lang="ru-RU" sz="1800" dirty="0" smtClean="0"/>
              <a:t> В.В., </a:t>
            </a:r>
            <a:r>
              <a:rPr lang="ru-RU" sz="1800" dirty="0" err="1" smtClean="0"/>
              <a:t>Лалина</a:t>
            </a:r>
            <a:r>
              <a:rPr lang="ru-RU" sz="1800" dirty="0" smtClean="0"/>
              <a:t> И.И. Строительная механика: учеб. - М.: Проспект, КНОРУС. 2010. - 432 с.</a:t>
            </a:r>
          </a:p>
          <a:p>
            <a:endParaRPr lang="ru-RU" sz="1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Список докладов  на конференциях по внедрению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программы </a:t>
            </a:r>
            <a:r>
              <a:rPr lang="en-US" sz="2000" b="1" dirty="0" smtClean="0"/>
              <a:t>SCAD</a:t>
            </a:r>
            <a:r>
              <a:rPr lang="ru-RU" sz="2000" b="1" dirty="0" smtClean="0"/>
              <a:t> в учебный процесс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92352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/>
              <a:t>1.Константинов И.А., </a:t>
            </a:r>
            <a:r>
              <a:rPr lang="ru-RU" sz="1800" b="1" dirty="0" err="1" smtClean="0"/>
              <a:t>Лалина</a:t>
            </a:r>
            <a:r>
              <a:rPr lang="ru-RU" sz="1800" b="1" dirty="0" smtClean="0"/>
              <a:t> И.И.</a:t>
            </a:r>
            <a:r>
              <a:rPr lang="ru-RU" sz="1800" dirty="0" smtClean="0"/>
              <a:t> Использование программы SCAD при выполнении студентами специальности ПГС самостоятельных расчетных работ по строительной механике, теории упругости и динамике сооружений. Тезисы доклада. Материалы XIII </a:t>
            </a:r>
            <a:r>
              <a:rPr lang="ru-RU" sz="1800" dirty="0" err="1" smtClean="0"/>
              <a:t>Междун</a:t>
            </a:r>
            <a:r>
              <a:rPr lang="ru-RU" sz="1800" dirty="0" smtClean="0"/>
              <a:t>. </a:t>
            </a:r>
            <a:r>
              <a:rPr lang="ru-RU" sz="1800" dirty="0" err="1" smtClean="0"/>
              <a:t>научно-метод</a:t>
            </a:r>
            <a:r>
              <a:rPr lang="ru-RU" sz="1800" dirty="0" smtClean="0"/>
              <a:t>. </a:t>
            </a:r>
            <a:r>
              <a:rPr lang="ru-RU" sz="1800" dirty="0" err="1" smtClean="0"/>
              <a:t>конфер</a:t>
            </a:r>
            <a:r>
              <a:rPr lang="ru-RU" sz="1800" dirty="0" smtClean="0"/>
              <a:t>. «Высокие интеллектуальные технологии и инновации в образовательно-научной деятельности. Том 1.- СПб.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2006.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2.Константинов И.А., </a:t>
            </a:r>
            <a:r>
              <a:rPr lang="ru-RU" sz="1800" b="1" dirty="0" err="1" smtClean="0"/>
              <a:t>Лалин</a:t>
            </a:r>
            <a:r>
              <a:rPr lang="ru-RU" sz="1800" b="1" dirty="0" smtClean="0"/>
              <a:t> В.В., </a:t>
            </a:r>
            <a:r>
              <a:rPr lang="ru-RU" sz="1800" b="1" dirty="0" err="1" smtClean="0"/>
              <a:t>Лалина</a:t>
            </a:r>
            <a:r>
              <a:rPr lang="ru-RU" sz="1800" b="1" dirty="0" smtClean="0"/>
              <a:t> И.И.</a:t>
            </a:r>
            <a:r>
              <a:rPr lang="ru-RU" sz="1800" dirty="0" smtClean="0"/>
              <a:t> Использование программы SCAD для рационального построения учебного процесса по дисциплинам механического цикла. Тезисы доклада. Материалы XV </a:t>
            </a:r>
            <a:r>
              <a:rPr lang="ru-RU" sz="1800" dirty="0" err="1" smtClean="0"/>
              <a:t>Междун</a:t>
            </a:r>
            <a:r>
              <a:rPr lang="ru-RU" sz="1800" dirty="0" smtClean="0"/>
              <a:t>. </a:t>
            </a:r>
            <a:r>
              <a:rPr lang="ru-RU" sz="1800" dirty="0" err="1" smtClean="0"/>
              <a:t>научно-метод</a:t>
            </a:r>
            <a:r>
              <a:rPr lang="ru-RU" sz="1800" dirty="0" smtClean="0"/>
              <a:t>. </a:t>
            </a:r>
            <a:r>
              <a:rPr lang="ru-RU" sz="1800" dirty="0" err="1" smtClean="0"/>
              <a:t>конфер</a:t>
            </a:r>
            <a:r>
              <a:rPr lang="ru-RU" sz="1800" dirty="0" smtClean="0"/>
              <a:t>. «Высокие интеллектуальные технологии и инновации в образовании и науке. Том 1. - СПб.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2008.</a:t>
            </a:r>
            <a:endParaRPr lang="ru-RU" sz="1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264692"/>
          </a:xfrm>
        </p:spPr>
        <p:txBody>
          <a:bodyPr/>
          <a:lstStyle/>
          <a:p>
            <a:pPr algn="ctr"/>
            <a:r>
              <a:rPr lang="ru-RU" sz="2000" b="1" dirty="0" smtClean="0"/>
              <a:t>Список докладов  на конференциях по внедрению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программы </a:t>
            </a:r>
            <a:r>
              <a:rPr lang="en-US" sz="2000" b="1" dirty="0" smtClean="0"/>
              <a:t>SCAD</a:t>
            </a:r>
            <a:r>
              <a:rPr lang="ru-RU" sz="2000" b="1" dirty="0" smtClean="0"/>
              <a:t> в учебный процесс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92352"/>
          </a:xfrm>
        </p:spPr>
        <p:txBody>
          <a:bodyPr/>
          <a:lstStyle/>
          <a:p>
            <a:pPr algn="just">
              <a:buNone/>
            </a:pPr>
            <a:r>
              <a:rPr lang="ru-RU" sz="1800" b="1" dirty="0" smtClean="0"/>
              <a:t>3.Константинов И.А., </a:t>
            </a:r>
            <a:r>
              <a:rPr lang="ru-RU" sz="1800" b="1" dirty="0" err="1" smtClean="0"/>
              <a:t>Лалин</a:t>
            </a:r>
            <a:r>
              <a:rPr lang="ru-RU" sz="1800" b="1" dirty="0" smtClean="0"/>
              <a:t> В.В., </a:t>
            </a:r>
            <a:r>
              <a:rPr lang="ru-RU" sz="1800" b="1" dirty="0" err="1" smtClean="0"/>
              <a:t>Лалина</a:t>
            </a:r>
            <a:r>
              <a:rPr lang="ru-RU" sz="1800" b="1" dirty="0" smtClean="0"/>
              <a:t> И.И.</a:t>
            </a:r>
            <a:r>
              <a:rPr lang="ru-RU" sz="1800" dirty="0" smtClean="0"/>
              <a:t> Дальнейшая рационализация методики преподавания дисциплин «Строительная механика», «Теория упругости», «Динамика сооружений» с использованием программы </a:t>
            </a:r>
            <a:r>
              <a:rPr lang="en-US" sz="1800" dirty="0" smtClean="0"/>
              <a:t>SCAD</a:t>
            </a:r>
            <a:r>
              <a:rPr lang="ru-RU" sz="1800" dirty="0" smtClean="0"/>
              <a:t>. Тезисы доклада. Материалы XV</a:t>
            </a:r>
            <a:r>
              <a:rPr lang="en-US" sz="1800" dirty="0" smtClean="0"/>
              <a:t>I</a:t>
            </a:r>
            <a:r>
              <a:rPr lang="ru-RU" sz="1800" dirty="0" smtClean="0"/>
              <a:t> </a:t>
            </a:r>
            <a:r>
              <a:rPr lang="ru-RU" sz="1800" dirty="0" err="1" smtClean="0"/>
              <a:t>Междун</a:t>
            </a:r>
            <a:r>
              <a:rPr lang="ru-RU" sz="1800" dirty="0" smtClean="0"/>
              <a:t>. </a:t>
            </a:r>
            <a:r>
              <a:rPr lang="ru-RU" sz="1800" dirty="0" err="1" smtClean="0"/>
              <a:t>научно-метод</a:t>
            </a:r>
            <a:r>
              <a:rPr lang="ru-RU" sz="1800" dirty="0" smtClean="0"/>
              <a:t>. </a:t>
            </a:r>
            <a:r>
              <a:rPr lang="ru-RU" sz="1800" dirty="0" err="1" smtClean="0"/>
              <a:t>конфер</a:t>
            </a:r>
            <a:r>
              <a:rPr lang="ru-RU" sz="1800" dirty="0" smtClean="0"/>
              <a:t>. «Высокие интеллектуальные технологии и инновации в образовании и науке. Том 1. - СПб.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2009.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b="1" dirty="0" smtClean="0"/>
              <a:t>4.Константинов И.А., </a:t>
            </a:r>
            <a:r>
              <a:rPr lang="ru-RU" sz="1800" b="1" dirty="0" err="1" smtClean="0"/>
              <a:t>Лалин</a:t>
            </a:r>
            <a:r>
              <a:rPr lang="ru-RU" sz="1800" b="1" dirty="0" smtClean="0"/>
              <a:t> В.В., </a:t>
            </a:r>
            <a:r>
              <a:rPr lang="ru-RU" sz="1800" b="1" dirty="0" err="1" smtClean="0"/>
              <a:t>Лалина</a:t>
            </a:r>
            <a:r>
              <a:rPr lang="ru-RU" sz="1800" b="1" dirty="0" smtClean="0"/>
              <a:t> И.И.</a:t>
            </a:r>
            <a:r>
              <a:rPr lang="ru-RU" sz="1800" dirty="0" smtClean="0"/>
              <a:t> Информационно-компьютерные технологии построения учебного процесса по дисциплинам механического цикла при подготовке инженеров – строителей. Тезисы докладов: Материалы XV Всероссийской конференции «Фундаментальные исследования и инновации в национальных исследовательских ун-тах». СПб.: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2011. – 99 с</a:t>
            </a:r>
            <a:endParaRPr lang="ru-RU" sz="1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84300"/>
          </a:xfrm>
        </p:spPr>
        <p:txBody>
          <a:bodyPr/>
          <a:lstStyle/>
          <a:p>
            <a:pPr algn="ctr"/>
            <a:r>
              <a:rPr lang="ru-RU" sz="2000" b="1" dirty="0" smtClean="0"/>
              <a:t>Список докладов  на конференциях по внедрению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программы </a:t>
            </a:r>
            <a:r>
              <a:rPr lang="en-US" sz="2000" b="1" dirty="0" smtClean="0"/>
              <a:t>SCAD</a:t>
            </a:r>
            <a:r>
              <a:rPr lang="ru-RU" sz="2000" b="1" dirty="0" smtClean="0"/>
              <a:t> в учебный процесс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48336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5. </a:t>
            </a:r>
            <a:r>
              <a:rPr lang="ru-RU" sz="1800" b="1" dirty="0" smtClean="0"/>
              <a:t>Константинов И.А., Смирнов М.С., Савченко А.В. </a:t>
            </a:r>
            <a:r>
              <a:rPr lang="ru-RU" sz="1800" dirty="0" smtClean="0"/>
              <a:t>Использование в учебном процессе по дисциплинам механического цикла программно-вычислительных комплексов  SCAD, ЛИРА и </a:t>
            </a:r>
            <a:r>
              <a:rPr lang="en-US" sz="1800" dirty="0" err="1" smtClean="0"/>
              <a:t>SOFiSTiK</a:t>
            </a:r>
            <a:r>
              <a:rPr lang="ru-RU" sz="1800" dirty="0" smtClean="0"/>
              <a:t>. Тезисы доклада. Материалы Всероссийской. </a:t>
            </a:r>
            <a:r>
              <a:rPr lang="ru-RU" sz="1800" dirty="0" err="1" smtClean="0"/>
              <a:t>научно-метод</a:t>
            </a:r>
            <a:r>
              <a:rPr lang="ru-RU" sz="1800" dirty="0" smtClean="0"/>
              <a:t>. </a:t>
            </a:r>
            <a:r>
              <a:rPr lang="ru-RU" sz="1800" dirty="0" err="1" smtClean="0"/>
              <a:t>конфер</a:t>
            </a:r>
            <a:r>
              <a:rPr lang="ru-RU" sz="1800" dirty="0" smtClean="0"/>
              <a:t>. «Фундаментальные исследования в национальных исследовательских университетах. Том 1. - СПб. Изд-во </a:t>
            </a:r>
            <a:r>
              <a:rPr lang="ru-RU" sz="1800" dirty="0" err="1" smtClean="0"/>
              <a:t>Политехн</a:t>
            </a:r>
            <a:r>
              <a:rPr lang="ru-RU" sz="1800" dirty="0" smtClean="0"/>
              <a:t>. ун-та. 2012</a:t>
            </a:r>
            <a:endParaRPr lang="ru-RU" sz="18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3643</TotalTime>
  <Words>967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Океан</vt:lpstr>
      <vt:lpstr>Слайд 1</vt:lpstr>
      <vt:lpstr>Преподаваемые дисциплины</vt:lpstr>
      <vt:lpstr>   Список учебных пособий  по внедрению  программы SCAD в учебный процесс  </vt:lpstr>
      <vt:lpstr>Список учебных пособий  по внедрению  программы SCAD в учебный процесс</vt:lpstr>
      <vt:lpstr>Список учебных пособий  по внедрению  программы SCAD в учебный процесс</vt:lpstr>
      <vt:lpstr>Список учебных пособий  по внедрению  программы SCAD в учебный процесс</vt:lpstr>
      <vt:lpstr> Список докладов  на конференциях по внедрению   программы SCAD в учебный процесс  </vt:lpstr>
      <vt:lpstr>Список докладов  на конференциях по внедрению   программы SCAD в учебный процесс</vt:lpstr>
      <vt:lpstr>Список докладов  на конференциях по внедрению   программы SCAD в учебный процесс</vt:lpstr>
      <vt:lpstr> Санкт-Петербургский Государственный  Политехнический Университет ( СПбГПУ ) </vt:lpstr>
      <vt:lpstr>Слайд 11</vt:lpstr>
    </vt:vector>
  </TitlesOfParts>
  <Company>СевМорГео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Вячеслав</dc:creator>
  <cp:lastModifiedBy>Professor</cp:lastModifiedBy>
  <cp:revision>451</cp:revision>
  <dcterms:created xsi:type="dcterms:W3CDTF">2008-12-20T14:13:47Z</dcterms:created>
  <dcterms:modified xsi:type="dcterms:W3CDTF">2012-10-04T07:40:26Z</dcterms:modified>
</cp:coreProperties>
</file>