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9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58" r:id="rId12"/>
    <p:sldId id="257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84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B7B6B-460B-4FD4-B8EE-FEDC128858D0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CE441-4B89-4390-8BD5-8C7F95F1B993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2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CE441-4B89-4390-8BD5-8C7F95F1B99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58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r>
              <a:rPr lang="ru-RU" baseline="0" dirty="0" smtClean="0"/>
              <a:t> и методы динамических испытаний. Аппаратура.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CE441-4B89-4390-8BD5-8C7F95F1B99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80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Аппаратура для регистрации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CE441-4B89-4390-8BD5-8C7F95F1B99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76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Системы</a:t>
            </a:r>
            <a:r>
              <a:rPr lang="ru-RU" baseline="0" dirty="0" smtClean="0"/>
              <a:t> мониторинга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CE441-4B89-4390-8BD5-8C7F95F1B99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798F1-DF05-464A-A58C-DD0E5645E73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6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Верификация расчётных схем!!!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CE441-4B89-4390-8BD5-8C7F95F1B99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11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rgbClr val="424575"/>
            </a:gs>
            <a:gs pos="13000">
              <a:schemeClr val="bg2">
                <a:tint val="98000"/>
                <a:shade val="90000"/>
                <a:satMod val="160000"/>
                <a:lumMod val="100000"/>
              </a:schemeClr>
            </a:gs>
            <a:gs pos="72000">
              <a:schemeClr val="bg2">
                <a:tint val="95000"/>
                <a:shade val="100000"/>
                <a:satMod val="130000"/>
                <a:lumMod val="130000"/>
              </a:schemeClr>
            </a:gs>
            <a:gs pos="94000">
              <a:schemeClr val="bg2">
                <a:tint val="97000"/>
                <a:shade val="100000"/>
                <a:hueMod val="100000"/>
                <a:satMod val="140000"/>
                <a:alpha val="53000"/>
                <a:lumMod val="37000"/>
                <a:lumOff val="63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6586BA9-6583-4FFD-A2D7-0B6B7853D7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63F9F95-7D7D-411D-9D8E-65685450AC9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4.avi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video" Target="../media/media3.avi"/><Relationship Id="rId16" Type="http://schemas.openxmlformats.org/officeDocument/2006/relationships/image" Target="../media/image51.png"/><Relationship Id="rId1" Type="http://schemas.microsoft.com/office/2007/relationships/media" Target="../media/media3.avi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video" Target="../media/media4.avi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6.avi"/><Relationship Id="rId7" Type="http://schemas.openxmlformats.org/officeDocument/2006/relationships/image" Target="../media/image65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avi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video" Target="../media/media1.avi"/><Relationship Id="rId7" Type="http://schemas.openxmlformats.org/officeDocument/2006/relationships/package" Target="../embeddings/Microsoft_Word_Document1.docx"/><Relationship Id="rId12" Type="http://schemas.openxmlformats.org/officeDocument/2006/relationships/image" Target="../media/image32.png"/><Relationship Id="rId2" Type="http://schemas.microsoft.com/office/2007/relationships/media" Target="../media/media1.avi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1.png"/><Relationship Id="rId5" Type="http://schemas.openxmlformats.org/officeDocument/2006/relationships/video" Target="../media/media2.avi"/><Relationship Id="rId10" Type="http://schemas.openxmlformats.org/officeDocument/2006/relationships/image" Target="../media/image30.emf"/><Relationship Id="rId4" Type="http://schemas.microsoft.com/office/2007/relationships/media" Target="../media/media2.avi"/><Relationship Id="rId9" Type="http://schemas.openxmlformats.org/officeDocument/2006/relationships/package" Target="../embeddings/Microsoft_Word_Document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276872"/>
            <a:ext cx="7128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Интегральный </a:t>
            </a:r>
            <a:r>
              <a:rPr lang="ru-RU" sz="2800" b="1" cap="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метод оценки технического состояния строительных конструкций </a:t>
            </a:r>
            <a:endParaRPr lang="ru-RU" sz="2800" b="1" cap="all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800" b="1" cap="al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 </a:t>
            </a:r>
            <a:r>
              <a:rPr lang="ru-RU" sz="2800" b="1" cap="al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результатам динамических испытаний 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37312" y="5229200"/>
            <a:ext cx="2167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Якушев Д.И.</a:t>
            </a:r>
          </a:p>
          <a:p>
            <a:r>
              <a:rPr lang="ru-RU" sz="1400" dirty="0" smtClean="0"/>
              <a:t>ОГАСА г. Одесса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64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00763"/>
            <a:ext cx="1656184" cy="1101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293665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Мобильный комплекс «..</a:t>
            </a:r>
            <a:r>
              <a:rPr lang="ru-RU" dirty="0" err="1" smtClean="0"/>
              <a:t>еще</a:t>
            </a:r>
            <a:r>
              <a:rPr lang="ru-RU" dirty="0" smtClean="0"/>
              <a:t> один..»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374800"/>
            <a:ext cx="3137338" cy="275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988840"/>
            <a:ext cx="4033942" cy="199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4" y="3789040"/>
            <a:ext cx="4932040" cy="286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0" y="4358121"/>
            <a:ext cx="3392413" cy="22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8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skrinka\konstruktori\Проекты в работе\ферма 42\Фото 11 мая\DSC_01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765907"/>
            <a:ext cx="3347864" cy="30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56287"/>
            <a:ext cx="5002270" cy="3348627"/>
          </a:xfrm>
          <a:prstGeom prst="rect">
            <a:avLst/>
          </a:prstGeom>
        </p:spPr>
      </p:pic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DFFB3-699E-4353-A0A8-D3F816CFBBF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1658" y="116632"/>
            <a:ext cx="8208912" cy="1296144"/>
          </a:xfrm>
        </p:spPr>
        <p:txBody>
          <a:bodyPr/>
          <a:lstStyle/>
          <a:p>
            <a:pPr algn="ctr">
              <a:defRPr/>
            </a:pP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ПРОЕКТ</a:t>
            </a:r>
            <a:b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</a:br>
            <a:r>
              <a:rPr lang="ru-RU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Реконструкция комплекса перегрузки минеральных удобрений на причале №17», расположенной на территории </a:t>
            </a: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/>
            </a:r>
            <a:b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</a:b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ООО </a:t>
            </a:r>
            <a:r>
              <a:rPr lang="ru-RU" sz="2000" b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«ТИС-Минудобрения</a:t>
            </a:r>
            <a:r>
              <a:rPr lang="ru-RU" sz="20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w Cen MT Condensed Extra Bold" pitchFamily="34" charset="0"/>
              </a:rPr>
              <a:t>».</a:t>
            </a:r>
            <a:endParaRPr lang="ru-RU" sz="2000" b="1" kern="1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340768"/>
            <a:ext cx="584865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152" y="1052736"/>
            <a:ext cx="2745515" cy="257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7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5983" y="3366173"/>
            <a:ext cx="3950471" cy="2962854"/>
          </a:xfrm>
          <a:prstGeom prst="rect">
            <a:avLst/>
          </a:prstGeom>
        </p:spPr>
      </p:pic>
      <p:grpSp>
        <p:nvGrpSpPr>
          <p:cNvPr id="16" name="Групувати 15"/>
          <p:cNvGrpSpPr/>
          <p:nvPr/>
        </p:nvGrpSpPr>
        <p:grpSpPr>
          <a:xfrm>
            <a:off x="2553436" y="5871109"/>
            <a:ext cx="3519100" cy="408502"/>
            <a:chOff x="2534642" y="5733256"/>
            <a:chExt cx="3519100" cy="408502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37886" y="5733256"/>
              <a:ext cx="3515856" cy="295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34642" y="6019419"/>
              <a:ext cx="3519100" cy="12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увати 16"/>
          <p:cNvGrpSpPr/>
          <p:nvPr/>
        </p:nvGrpSpPr>
        <p:grpSpPr>
          <a:xfrm>
            <a:off x="2546344" y="6348305"/>
            <a:ext cx="3600400" cy="440447"/>
            <a:chOff x="2528640" y="6223362"/>
            <a:chExt cx="3600400" cy="440447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28640" y="6223362"/>
              <a:ext cx="3600400" cy="28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28640" y="6506968"/>
              <a:ext cx="3600400" cy="15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3742" y="4368864"/>
            <a:ext cx="3020336" cy="246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3742" y="2887995"/>
            <a:ext cx="3020336" cy="14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Ангар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67545" y="485964"/>
            <a:ext cx="3888432" cy="2329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2568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1-я форма   </a:t>
            </a:r>
            <a:r>
              <a:rPr lang="el-GR" dirty="0" smtClean="0"/>
              <a:t>τ</a:t>
            </a:r>
            <a:r>
              <a:rPr lang="ru-RU" dirty="0" smtClean="0"/>
              <a:t>=1,30 с (изм. – 1.298 с)</a:t>
            </a:r>
            <a:endParaRPr lang="ru-RU" dirty="0"/>
          </a:p>
        </p:txBody>
      </p:sp>
      <p:pic>
        <p:nvPicPr>
          <p:cNvPr id="4" name="Ангар 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716016" y="499914"/>
            <a:ext cx="3960961" cy="237245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4499992" y="130582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4-я </a:t>
            </a:r>
            <a:r>
              <a:rPr lang="ru-RU" dirty="0"/>
              <a:t>форма   </a:t>
            </a:r>
            <a:r>
              <a:rPr lang="el-GR" dirty="0" smtClean="0"/>
              <a:t>τ=</a:t>
            </a:r>
            <a:r>
              <a:rPr lang="ru-RU" dirty="0" smtClean="0"/>
              <a:t>0,64</a:t>
            </a:r>
            <a:r>
              <a:rPr lang="el-GR" dirty="0" smtClean="0"/>
              <a:t> </a:t>
            </a:r>
            <a:r>
              <a:rPr lang="ru-RU" dirty="0" smtClean="0"/>
              <a:t>с (изм. – 0.649 с)</a:t>
            </a:r>
            <a:endParaRPr lang="ru-RU" dirty="0"/>
          </a:p>
        </p:txBody>
      </p:sp>
      <p:grpSp>
        <p:nvGrpSpPr>
          <p:cNvPr id="9" name="Групувати 8"/>
          <p:cNvGrpSpPr/>
          <p:nvPr/>
        </p:nvGrpSpPr>
        <p:grpSpPr>
          <a:xfrm>
            <a:off x="467544" y="3158324"/>
            <a:ext cx="2232248" cy="3231654"/>
            <a:chOff x="467544" y="3158324"/>
            <a:chExt cx="2232248" cy="3231654"/>
          </a:xfrm>
        </p:grpSpPr>
        <p:sp>
          <p:nvSpPr>
            <p:cNvPr id="6" name="TextBox 5"/>
            <p:cNvSpPr txBox="1"/>
            <p:nvPr/>
          </p:nvSpPr>
          <p:spPr>
            <a:xfrm>
              <a:off x="467544" y="3158324"/>
              <a:ext cx="2232248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 Работа внешних </a:t>
              </a:r>
              <a:r>
                <a:rPr lang="ru-RU" dirty="0" smtClean="0">
                  <a:solidFill>
                    <a:schemeClr val="bg1"/>
                  </a:solidFill>
                </a:rPr>
                <a:t>сил</a:t>
              </a: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……</a:t>
              </a: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31 </a:t>
              </a:r>
              <a:r>
                <a:rPr lang="en-US" sz="1400" dirty="0">
                  <a:solidFill>
                    <a:schemeClr val="bg1"/>
                  </a:solidFill>
                </a:rPr>
                <a:t>- 1      2.01578e-005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  31 - 2      2.70552e-007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  31 - 3      0.000234261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  31 - 4      0.0177021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  31 - 5      </a:t>
              </a:r>
              <a:r>
                <a:rPr lang="en-US" sz="1400" dirty="0" smtClean="0">
                  <a:solidFill>
                    <a:schemeClr val="bg1"/>
                  </a:solidFill>
                </a:rPr>
                <a:t>8.39197e-006</a:t>
              </a:r>
              <a:endParaRPr lang="ru-RU" sz="1400" dirty="0" smtClean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……</a:t>
              </a: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  </a:t>
              </a:r>
              <a:r>
                <a:rPr lang="en-US" sz="1400" dirty="0" smtClean="0">
                  <a:solidFill>
                    <a:schemeClr val="bg1"/>
                  </a:solidFill>
                </a:rPr>
                <a:t>32 </a:t>
              </a:r>
              <a:r>
                <a:rPr lang="en-US" sz="1400" dirty="0">
                  <a:solidFill>
                    <a:schemeClr val="bg1"/>
                  </a:solidFill>
                </a:rPr>
                <a:t>- 1      0.0606384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  32 - 2      0.000352375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  32 - 3      0.000692022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  32 - 4      </a:t>
              </a:r>
              <a:r>
                <a:rPr lang="en-US" sz="1400" dirty="0" smtClean="0">
                  <a:solidFill>
                    <a:schemeClr val="bg1"/>
                  </a:solidFill>
                </a:rPr>
                <a:t>2.70213e-005</a:t>
              </a:r>
              <a:endParaRPr lang="ru-RU" sz="1400" dirty="0" smtClean="0">
                <a:solidFill>
                  <a:schemeClr val="bg1"/>
                </a:solidFill>
              </a:endParaRPr>
            </a:p>
            <a:p>
              <a:r>
                <a:rPr lang="ru-RU" sz="1400" dirty="0" smtClean="0">
                  <a:solidFill>
                    <a:schemeClr val="bg1"/>
                  </a:solidFill>
                </a:rPr>
                <a:t>…….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67814" y="4562611"/>
              <a:ext cx="1872209" cy="30237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543590" y="5203492"/>
              <a:ext cx="1872209" cy="274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0241" y="3509886"/>
            <a:ext cx="1260648" cy="83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0565" y="5251633"/>
            <a:ext cx="1991017" cy="66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9040" y="2954270"/>
            <a:ext cx="1434870" cy="20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2464" y="5421455"/>
            <a:ext cx="1326566" cy="49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0451" y="3056297"/>
            <a:ext cx="1527691" cy="5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4284" y="4094243"/>
            <a:ext cx="2865024" cy="249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увати 3"/>
          <p:cNvGrpSpPr/>
          <p:nvPr/>
        </p:nvGrpSpPr>
        <p:grpSpPr>
          <a:xfrm>
            <a:off x="251520" y="182624"/>
            <a:ext cx="5189294" cy="4170511"/>
            <a:chOff x="3563888" y="2406307"/>
            <a:chExt cx="5189294" cy="417051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02351" y="4149080"/>
              <a:ext cx="4250831" cy="2427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Групувати 2"/>
            <p:cNvGrpSpPr/>
            <p:nvPr/>
          </p:nvGrpSpPr>
          <p:grpSpPr>
            <a:xfrm>
              <a:off x="3563888" y="2406307"/>
              <a:ext cx="2836476" cy="1946828"/>
              <a:chOff x="3563888" y="2406307"/>
              <a:chExt cx="2836476" cy="1946828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3888" y="2406307"/>
                <a:ext cx="2836476" cy="1946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Прямокутник 1"/>
              <p:cNvSpPr/>
              <p:nvPr/>
            </p:nvSpPr>
            <p:spPr>
              <a:xfrm>
                <a:off x="4211960" y="2604348"/>
                <a:ext cx="290391" cy="7200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4437112"/>
            <a:ext cx="2718389" cy="13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6154" y="3450927"/>
            <a:ext cx="2007340" cy="9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7996" y="4509120"/>
            <a:ext cx="2141512" cy="166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 зі стрілкою 5"/>
          <p:cNvCxnSpPr>
            <a:stCxn id="7172" idx="0"/>
          </p:cNvCxnSpPr>
          <p:nvPr/>
        </p:nvCxnSpPr>
        <p:spPr>
          <a:xfrm flipV="1">
            <a:off x="1466699" y="2420888"/>
            <a:ext cx="729037" cy="20162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зі стрілкою 12"/>
          <p:cNvCxnSpPr/>
          <p:nvPr/>
        </p:nvCxnSpPr>
        <p:spPr>
          <a:xfrm flipH="1" flipV="1">
            <a:off x="2348136" y="2276872"/>
            <a:ext cx="1071736" cy="24482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/>
          <p:nvPr/>
        </p:nvCxnSpPr>
        <p:spPr>
          <a:xfrm flipH="1" flipV="1">
            <a:off x="2627784" y="2348880"/>
            <a:ext cx="2601724" cy="13681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8220" y="182624"/>
            <a:ext cx="5971088" cy="187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224" y="2348880"/>
            <a:ext cx="2361701" cy="15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6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7664" y="1412776"/>
            <a:ext cx="5688632" cy="334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67462"/>
            <a:ext cx="893225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 Определение вида ремонтных работ по установленному </a:t>
            </a:r>
            <a:r>
              <a:rPr lang="ru-RU" dirty="0"/>
              <a:t>коэффициенту </a:t>
            </a:r>
            <a:endParaRPr lang="ru-RU" dirty="0" smtClean="0"/>
          </a:p>
          <a:p>
            <a:pPr algn="ctr"/>
            <a:r>
              <a:rPr lang="ru-RU" dirty="0" smtClean="0"/>
              <a:t>сохранности </a:t>
            </a:r>
            <a:r>
              <a:rPr lang="ru-RU" dirty="0"/>
              <a:t>сооружения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соответствии с РД </a:t>
            </a:r>
            <a:r>
              <a:rPr lang="ru-RU" sz="2000" dirty="0" smtClean="0"/>
              <a:t>31.35.13-90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1400" dirty="0" smtClean="0"/>
              <a:t> «УКАЗАНИЯ ПО </a:t>
            </a:r>
            <a:r>
              <a:rPr lang="ru-RU" sz="1400" dirty="0"/>
              <a:t>РЕМОНТУ ГИДРОТЕХНИЧЕСКИХ </a:t>
            </a:r>
            <a:r>
              <a:rPr lang="ru-RU" sz="1400" dirty="0" smtClean="0"/>
              <a:t>СООРУЖЕНИЙ НА </a:t>
            </a:r>
            <a:r>
              <a:rPr lang="ru-RU" sz="1400" dirty="0"/>
              <a:t>МОРСКОМ </a:t>
            </a:r>
            <a:r>
              <a:rPr lang="ru-RU" sz="1400" dirty="0" smtClean="0"/>
              <a:t>ТРАНСПОРТЕ» </a:t>
            </a:r>
            <a:endParaRPr lang="ru-RU" sz="1400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79682"/>
              </p:ext>
            </p:extLst>
          </p:nvPr>
        </p:nvGraphicFramePr>
        <p:xfrm>
          <a:off x="1009234" y="4941168"/>
          <a:ext cx="7128792" cy="17806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554654"/>
                <a:gridCol w="1296144"/>
                <a:gridCol w="1405786"/>
                <a:gridCol w="1872208"/>
              </a:tblGrid>
              <a:tr h="190479"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r>
                        <a:rPr lang="ru-RU" sz="1100">
                          <a:effectLst/>
                        </a:rPr>
                        <a:t> – коэффициент весомости группы однородных элементов</a:t>
                      </a:r>
                      <a:endParaRPr lang="ru-RU" sz="13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8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сваи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балки верхнего строения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плиты покрытия территории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642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Согласно </a:t>
                      </a:r>
                      <a:r>
                        <a:rPr lang="ru-RU" sz="1100" dirty="0" smtClean="0">
                          <a:effectLst/>
                        </a:rPr>
                        <a:t>РД 31.35.13-90 %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987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 результатам </a:t>
                      </a:r>
                      <a:r>
                        <a:rPr lang="ru-RU" sz="1100" dirty="0" smtClean="0">
                          <a:effectLst/>
                        </a:rPr>
                        <a:t>численного моделирования, 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77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19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</a:t>
                      </a:r>
                      <a:endParaRPr lang="ru-RU" sz="13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5399" marR="65399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2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5349"/>
            <a:ext cx="2687981" cy="21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Область расположения графиков изменения частот колебаний причалов эстакадного типа на призматических железобетонных сваях в зависимости от коэффициентов сохранности сооружения.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4048" y="155534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1-я форма колебаний</a:t>
            </a:r>
          </a:p>
        </p:txBody>
      </p:sp>
      <p:pic>
        <p:nvPicPr>
          <p:cNvPr id="5" name="Эстакада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6630" y="2013114"/>
            <a:ext cx="3369780" cy="20183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400916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2-я форма колебаний</a:t>
            </a:r>
          </a:p>
        </p:txBody>
      </p:sp>
      <p:pic>
        <p:nvPicPr>
          <p:cNvPr id="6" name="Эстакада 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242" y="4351842"/>
            <a:ext cx="3419872" cy="204836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112" y="4193833"/>
            <a:ext cx="2736626" cy="126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576427"/>
              </p:ext>
            </p:extLst>
          </p:nvPr>
        </p:nvGraphicFramePr>
        <p:xfrm>
          <a:off x="4677139" y="5445224"/>
          <a:ext cx="4071325" cy="1250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4265"/>
                <a:gridCol w="814265"/>
                <a:gridCol w="814265"/>
                <a:gridCol w="814265"/>
                <a:gridCol w="814265"/>
              </a:tblGrid>
              <a:tr h="3123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формы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Период, 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Приращение периода (δ)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1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Без нагрузки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 нагрузкой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6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0,659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1,258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0,599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91%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6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1,031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0,513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99%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6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0,405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0,831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0,426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105%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3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7704" y="548680"/>
            <a:ext cx="5020308" cy="244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992" y="5301208"/>
            <a:ext cx="39604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/>
              <a:t>Пусть </a:t>
            </a:r>
            <a:r>
              <a:rPr lang="ru-RU" sz="1600" i="1" dirty="0"/>
              <a:t>расцветают сто цветов, пусть соперничают сто </a:t>
            </a:r>
            <a:r>
              <a:rPr lang="ru-RU" sz="1600" i="1" dirty="0" smtClean="0"/>
              <a:t>школ.</a:t>
            </a:r>
            <a:endParaRPr lang="en-US" sz="1600" i="1" dirty="0" smtClean="0"/>
          </a:p>
          <a:p>
            <a:pPr algn="r"/>
            <a:r>
              <a:rPr lang="ru-RU" sz="1200" dirty="0" err="1"/>
              <a:t>Цинь</a:t>
            </a:r>
            <a:r>
              <a:rPr lang="ru-RU" sz="1200" dirty="0"/>
              <a:t> Ши </a:t>
            </a:r>
            <a:r>
              <a:rPr lang="ru-RU" sz="1200" dirty="0" smtClean="0"/>
              <a:t>Хуан</a:t>
            </a:r>
            <a:r>
              <a:rPr lang="en-US" sz="1200" dirty="0" smtClean="0"/>
              <a:t>  </a:t>
            </a:r>
          </a:p>
          <a:p>
            <a:pPr algn="r"/>
            <a:r>
              <a:rPr lang="ru-RU" sz="1200" dirty="0" smtClean="0"/>
              <a:t>основатель </a:t>
            </a:r>
            <a:r>
              <a:rPr lang="ru-RU" sz="1200" dirty="0"/>
              <a:t>династии </a:t>
            </a:r>
            <a:r>
              <a:rPr lang="ru-RU" sz="1200" dirty="0" err="1"/>
              <a:t>Цинь</a:t>
            </a:r>
            <a:r>
              <a:rPr lang="ru-RU" sz="1200" dirty="0"/>
              <a:t> </a:t>
            </a:r>
            <a:r>
              <a:rPr lang="ru-RU" sz="1200" dirty="0" smtClean="0"/>
              <a:t>,</a:t>
            </a:r>
          </a:p>
          <a:p>
            <a:pPr algn="r"/>
            <a:r>
              <a:rPr lang="ru-RU" sz="1200" dirty="0" smtClean="0"/>
              <a:t> </a:t>
            </a:r>
            <a:r>
              <a:rPr lang="ru-RU" sz="1200" dirty="0"/>
              <a:t>первый император объединённого </a:t>
            </a:r>
            <a:r>
              <a:rPr lang="ru-RU" sz="1200" dirty="0" smtClean="0"/>
              <a:t>Китая</a:t>
            </a:r>
          </a:p>
          <a:p>
            <a:pPr algn="r"/>
            <a:r>
              <a:rPr lang="ru-RU" sz="1200" dirty="0" smtClean="0"/>
              <a:t> </a:t>
            </a:r>
            <a:r>
              <a:rPr lang="ru-RU" sz="1200" dirty="0" err="1" smtClean="0"/>
              <a:t>ок</a:t>
            </a:r>
            <a:r>
              <a:rPr lang="ru-RU" sz="1200" dirty="0" smtClean="0"/>
              <a:t> 200 г. до н.э.</a:t>
            </a:r>
            <a:endParaRPr lang="en-US" sz="1200" dirty="0" smtClean="0"/>
          </a:p>
          <a:p>
            <a:pPr algn="r"/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43550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5536" y="188640"/>
            <a:ext cx="82809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/>
              <a:t>Способ возбуждения колебаний</a:t>
            </a:r>
            <a:r>
              <a:rPr lang="ru-RU" sz="2000" b="1" cap="small" dirty="0" smtClean="0"/>
              <a:t>.</a:t>
            </a:r>
          </a:p>
          <a:p>
            <a:endParaRPr lang="en-US" sz="1400" i="1" dirty="0" smtClean="0"/>
          </a:p>
          <a:p>
            <a:r>
              <a:rPr lang="ru-RU" sz="1400" i="1" dirty="0" smtClean="0"/>
              <a:t>(Классификация по предлагаемой форме заполнения паспортной карты здания, сооружения  </a:t>
            </a:r>
            <a:r>
              <a:rPr lang="ru-RU" sz="1400" i="1" dirty="0"/>
              <a:t>по методике  </a:t>
            </a:r>
            <a:r>
              <a:rPr lang="ru-RU" sz="1400" i="1" dirty="0" smtClean="0"/>
              <a:t>Научно-технического Центра по </a:t>
            </a:r>
            <a:r>
              <a:rPr lang="ru-RU" sz="1400" i="1" dirty="0"/>
              <a:t>сейсмостойкому строительству и </a:t>
            </a:r>
            <a:r>
              <a:rPr lang="ru-RU" sz="1400" i="1" dirty="0" smtClean="0"/>
              <a:t>инженерной защите </a:t>
            </a:r>
            <a:r>
              <a:rPr lang="ru-RU" sz="1400" i="1" dirty="0"/>
              <a:t>от стихийных </a:t>
            </a:r>
            <a:r>
              <a:rPr lang="ru-RU" sz="1400" i="1" dirty="0" smtClean="0"/>
              <a:t>бедствий</a:t>
            </a:r>
            <a:r>
              <a:rPr lang="ru-RU" sz="1400" i="1" dirty="0"/>
              <a:t>, Россия, Санкт </a:t>
            </a:r>
            <a:r>
              <a:rPr lang="ru-RU" sz="1400" i="1" dirty="0" smtClean="0"/>
              <a:t>– Петербург)</a:t>
            </a:r>
            <a:endParaRPr lang="ru-RU" sz="1400" i="1" dirty="0"/>
          </a:p>
          <a:p>
            <a:endParaRPr lang="ru-RU" b="1" dirty="0"/>
          </a:p>
          <a:p>
            <a:pPr lvl="0"/>
            <a:r>
              <a:rPr lang="ru-RU" dirty="0" smtClean="0"/>
              <a:t>-Землетрясения </a:t>
            </a:r>
            <a:r>
              <a:rPr lang="ru-RU" dirty="0"/>
              <a:t>и </a:t>
            </a:r>
            <a:r>
              <a:rPr lang="ru-RU" dirty="0" smtClean="0"/>
              <a:t>взрывы (станции ИСС);</a:t>
            </a:r>
            <a:endParaRPr lang="en-US" dirty="0" smtClean="0"/>
          </a:p>
          <a:p>
            <a:pPr lvl="0"/>
            <a:endParaRPr lang="ru-RU" dirty="0"/>
          </a:p>
          <a:p>
            <a:pPr lvl="0"/>
            <a:r>
              <a:rPr lang="ru-RU" dirty="0" smtClean="0"/>
              <a:t>-Специальные </a:t>
            </a:r>
            <a:r>
              <a:rPr lang="ru-RU" dirty="0"/>
              <a:t>натурные испытания </a:t>
            </a:r>
            <a:endParaRPr lang="en-US" dirty="0" smtClean="0"/>
          </a:p>
          <a:p>
            <a:pPr lvl="0"/>
            <a:r>
              <a:rPr lang="ru-RU" dirty="0" smtClean="0"/>
              <a:t>(</a:t>
            </a:r>
            <a:r>
              <a:rPr lang="ru-RU" dirty="0"/>
              <a:t>взрывные, </a:t>
            </a:r>
            <a:r>
              <a:rPr lang="ru-RU" dirty="0" err="1"/>
              <a:t>вибромашины</a:t>
            </a:r>
            <a:r>
              <a:rPr lang="ru-RU" dirty="0"/>
              <a:t>, толкатели и т.д</a:t>
            </a:r>
            <a:r>
              <a:rPr lang="ru-RU" dirty="0" smtClean="0"/>
              <a:t>.);</a:t>
            </a:r>
            <a:endParaRPr lang="en-US" dirty="0" smtClean="0"/>
          </a:p>
          <a:p>
            <a:pPr lvl="0"/>
            <a:endParaRPr lang="ru-RU" dirty="0"/>
          </a:p>
          <a:p>
            <a:pPr lvl="0"/>
            <a:r>
              <a:rPr lang="ru-RU" dirty="0" smtClean="0"/>
              <a:t>-Малые </a:t>
            </a:r>
            <a:r>
              <a:rPr lang="ru-RU" dirty="0"/>
              <a:t>возмущения (сильные удары, толчки, вывод из равновесия и т.д</a:t>
            </a:r>
            <a:r>
              <a:rPr lang="ru-RU" dirty="0" smtClean="0"/>
              <a:t>.);</a:t>
            </a:r>
            <a:endParaRPr lang="en-US" dirty="0" smtClean="0"/>
          </a:p>
          <a:p>
            <a:pPr lvl="0"/>
            <a:endParaRPr lang="ru-RU" dirty="0"/>
          </a:p>
          <a:p>
            <a:pPr lvl="0"/>
            <a:r>
              <a:rPr lang="ru-RU" dirty="0" smtClean="0"/>
              <a:t>-Микроколебания </a:t>
            </a:r>
            <a:r>
              <a:rPr lang="ru-RU" dirty="0"/>
              <a:t>естественного </a:t>
            </a:r>
            <a:r>
              <a:rPr lang="ru-RU" dirty="0" smtClean="0"/>
              <a:t>фона.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820079" y="3532889"/>
            <a:ext cx="2423145" cy="3295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360874"/>
            <a:ext cx="48216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Стр.17 «…специалисты НИЦ столкнулись с проблемой, когда заказчики работ – проектные организации - не смогли использовать полученные фактические динамические характеристики зданий в </a:t>
            </a:r>
            <a:r>
              <a:rPr lang="ru-RU" i="1" dirty="0" err="1" smtClean="0"/>
              <a:t>расчетно</a:t>
            </a:r>
            <a:r>
              <a:rPr lang="ru-RU" i="1" dirty="0" smtClean="0"/>
              <a:t>- аналитических оценках сейсмостойкости.»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1692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31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4002948"/>
            <a:ext cx="2974052" cy="19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://nba-grup.narod.ru/olderfiles/3/nanote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21904"/>
            <a:ext cx="1397438" cy="10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67" y="787086"/>
            <a:ext cx="4188413" cy="23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1030115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27590"/>
            <a:ext cx="1663626" cy="116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110088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335817"/>
            <a:ext cx="1700649" cy="12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016" y="2012121"/>
            <a:ext cx="2797508" cy="15121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762963"/>
            <a:ext cx="2160240" cy="1620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5825" y="116631"/>
            <a:ext cx="7903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Цифровая сейсмометрическая станция </a:t>
            </a:r>
            <a:r>
              <a:rPr lang="en-US" dirty="0" smtClean="0"/>
              <a:t>DAS-3 </a:t>
            </a:r>
            <a:r>
              <a:rPr lang="ru-RU" dirty="0" smtClean="0"/>
              <a:t> с комплектом </a:t>
            </a:r>
            <a:r>
              <a:rPr lang="ru-RU" dirty="0" err="1" smtClean="0"/>
              <a:t>сейсмоприемников</a:t>
            </a:r>
            <a:r>
              <a:rPr lang="ru-RU" dirty="0" smtClean="0"/>
              <a:t> ВЭГИК. Общий вид. Блок-схема.</a:t>
            </a:r>
            <a:endParaRPr lang="ru-RU" dirty="0"/>
          </a:p>
        </p:txBody>
      </p:sp>
      <p:pic>
        <p:nvPicPr>
          <p:cNvPr id="2054" name="Picture 6" descr="http://esrc.ru/data/uploads/strela/strel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" y="5627590"/>
            <a:ext cx="2613958" cy="9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96"/>
          <a:stretch/>
        </p:blipFill>
        <p:spPr bwMode="auto">
          <a:xfrm>
            <a:off x="4383" y="4226441"/>
            <a:ext cx="1453540" cy="13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http://www.guralp.com/wp-uploads/40TDE-angle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17032"/>
            <a:ext cx="213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73354" y="3150656"/>
            <a:ext cx="319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Сейсмометрическая станция </a:t>
            </a:r>
            <a:r>
              <a:rPr lang="en-US" dirty="0" smtClean="0"/>
              <a:t> GURALP CMG-40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4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27330"/>
            <a:ext cx="5184576" cy="18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419872" cy="154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Фото0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55776" cy="342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260648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Результаты </a:t>
            </a:r>
            <a:r>
              <a:rPr lang="ru-RU" dirty="0" err="1" smtClean="0"/>
              <a:t>сейсмомониторинга</a:t>
            </a:r>
            <a:r>
              <a:rPr lang="ru-RU" dirty="0" smtClean="0"/>
              <a:t> здания корпуса факультета Гидротехнического строительства ОГАСА, проводившегося в  период с 2008 по 2013 гг.</a:t>
            </a:r>
          </a:p>
          <a:p>
            <a:r>
              <a:rPr lang="ru-RU" dirty="0" smtClean="0"/>
              <a:t>(По данным Н.Г. </a:t>
            </a:r>
            <a:r>
              <a:rPr lang="ru-RU" dirty="0" err="1" smtClean="0"/>
              <a:t>Марьенкова</a:t>
            </a:r>
            <a:r>
              <a:rPr lang="ru-RU" dirty="0" smtClean="0"/>
              <a:t>, НИИСК).</a:t>
            </a:r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104456" y="342565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Спектр горизонтальных поперечных микросейсмических ускорений в уровне 8-го этажа здания корпуса ГТС ОГАСА – получен при обработке записи колебаний в 2013 г. Частота 1,38 Гц (период 0,73 с) соответствует первой форме поперечных колебаний здания </a:t>
            </a:r>
            <a:r>
              <a:rPr lang="ru-RU" dirty="0" smtClean="0"/>
              <a:t>(данные </a:t>
            </a:r>
            <a:r>
              <a:rPr lang="ru-RU" dirty="0"/>
              <a:t>за 2008 г. и 2009 г. </a:t>
            </a:r>
            <a:r>
              <a:rPr lang="ru-RU" dirty="0" smtClean="0"/>
              <a:t>период </a:t>
            </a:r>
            <a:r>
              <a:rPr lang="ru-RU" dirty="0"/>
              <a:t>был равен 0,71 с)</a:t>
            </a:r>
          </a:p>
        </p:txBody>
      </p:sp>
      <p:sp>
        <p:nvSpPr>
          <p:cNvPr id="6" name="Овал 5"/>
          <p:cNvSpPr/>
          <p:nvPr/>
        </p:nvSpPr>
        <p:spPr>
          <a:xfrm>
            <a:off x="4499992" y="1556792"/>
            <a:ext cx="28803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9340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03871" y="2466256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Спектр горизонтальных продольных микросейсмических ускорений в уровне 8-го этажа здания корпуса ГТС ОГАСА – получен при обработке записи колебаний в 2013 г.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23528" y="3573016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«..Таким </a:t>
            </a:r>
            <a:r>
              <a:rPr lang="ru-RU" b="1" i="1" dirty="0"/>
              <a:t>образом,  снижение частоты за время </a:t>
            </a:r>
            <a:r>
              <a:rPr lang="ru-RU" b="1" i="1" dirty="0" err="1"/>
              <a:t>сейсмомониторинга</a:t>
            </a:r>
            <a:r>
              <a:rPr lang="ru-RU" b="1" i="1" dirty="0"/>
              <a:t> здания в течение 5 лет составляет 5,5 %. </a:t>
            </a:r>
            <a:endParaRPr lang="ru-RU" b="1" i="1" dirty="0" smtClean="0"/>
          </a:p>
          <a:p>
            <a:r>
              <a:rPr lang="ru-RU" i="1" dirty="0"/>
              <a:t>При достижении снижения  частоты поперечных или продольных колебаний здания корпуса ГТС ОГАСА по первой форме до 10%, следует провести обследование технического состояния несущих конструкций зданий для принятия решения об усилении конструкций или грунта (с </a:t>
            </a:r>
            <a:r>
              <a:rPr lang="ru-RU" i="1" dirty="0" err="1"/>
              <a:t>учетом</a:t>
            </a:r>
            <a:r>
              <a:rPr lang="ru-RU" i="1" dirty="0"/>
              <a:t> необходимого </a:t>
            </a:r>
            <a:r>
              <a:rPr lang="ru-RU" i="1" dirty="0" err="1"/>
              <a:t>расчетного</a:t>
            </a:r>
            <a:r>
              <a:rPr lang="ru-RU" i="1" dirty="0"/>
              <a:t> обоснования). Учитывая также, что в корпусе ГТС </a:t>
            </a:r>
            <a:r>
              <a:rPr lang="ru-RU" i="1" dirty="0" smtClean="0"/>
              <a:t> эксплуатируется </a:t>
            </a:r>
            <a:r>
              <a:rPr lang="ru-RU" i="1" dirty="0"/>
              <a:t>сейсмостанция, </a:t>
            </a:r>
            <a:r>
              <a:rPr lang="ru-RU" i="1" dirty="0" err="1"/>
              <a:t>сейсмомониторинг</a:t>
            </a:r>
            <a:r>
              <a:rPr lang="ru-RU" i="1" dirty="0"/>
              <a:t> здания будет продолжен в ближайшие 5 лет, в том числе в обязательном порядке после возможных землетрясений разной интенсивности</a:t>
            </a:r>
            <a:r>
              <a:rPr lang="ru-RU" i="1" dirty="0" smtClean="0"/>
              <a:t>.»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588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ulman.ru/uploads/posts/2013-03/1362978907_bezymyannyy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69" y="116632"/>
            <a:ext cx="5494580" cy="2204864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251520" y="2420888"/>
            <a:ext cx="8604449" cy="3020424"/>
            <a:chOff x="323528" y="2852936"/>
            <a:chExt cx="8604449" cy="3020424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323528" y="2852936"/>
              <a:ext cx="8604449" cy="3020424"/>
              <a:chOff x="539551" y="3212976"/>
              <a:chExt cx="8604449" cy="3020424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645023"/>
                <a:ext cx="8604448" cy="2588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1" y="3212976"/>
                <a:ext cx="8604449" cy="8929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6" name="Прямая соединительная линия 5"/>
            <p:cNvCxnSpPr/>
            <p:nvPr/>
          </p:nvCxnSpPr>
          <p:spPr>
            <a:xfrm>
              <a:off x="3779912" y="3501008"/>
              <a:ext cx="28803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467544" y="5661248"/>
              <a:ext cx="158417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23528" y="5661248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перечень контролируемых параметров по приложению «П» входят, в том </a:t>
            </a:r>
          </a:p>
          <a:p>
            <a:r>
              <a:rPr lang="ru-RU" dirty="0" smtClean="0"/>
              <a:t>числе, периоды основных тонов собственных колебаний вдоль большой и малой осей.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52" y="250858"/>
            <a:ext cx="6827574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3473624"/>
            <a:ext cx="3419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8" y="4368225"/>
            <a:ext cx="2469874" cy="20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3244" y="3473624"/>
            <a:ext cx="1909520" cy="264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929" y="800808"/>
            <a:ext cx="1634650" cy="21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3537" y="3473624"/>
            <a:ext cx="1780674" cy="197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620688"/>
            <a:ext cx="3096344" cy="26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620688"/>
            <a:ext cx="3200627" cy="265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599" y="79049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Расчетная схема 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84867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Расчетная схема 2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599" y="3645024"/>
            <a:ext cx="7384921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3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332656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Результаты </a:t>
            </a:r>
            <a:r>
              <a:rPr lang="ru-RU" dirty="0" err="1" smtClean="0"/>
              <a:t>расчета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701988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Модель 1.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71907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Модель 2.</a:t>
            </a:r>
            <a:endParaRPr lang="ru-RU" dirty="0"/>
          </a:p>
        </p:txBody>
      </p:sp>
      <p:graphicFrame>
        <p:nvGraphicFramePr>
          <p:cNvPr id="6" name="Об'є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941914"/>
              </p:ext>
            </p:extLst>
          </p:nvPr>
        </p:nvGraphicFramePr>
        <p:xfrm>
          <a:off x="685800" y="1208088"/>
          <a:ext cx="7115175" cy="15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6" name="Документ" r:id="rId7" imgW="6122291" imgH="1379557" progId="Word.Document.12">
                  <p:embed/>
                </p:oleObj>
              </mc:Choice>
              <mc:Fallback>
                <p:oleObj name="Документ" r:id="rId7" imgW="6122291" imgH="13795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5800" y="1208088"/>
                        <a:ext cx="7115175" cy="1592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'є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203623"/>
              </p:ext>
            </p:extLst>
          </p:nvPr>
        </p:nvGraphicFramePr>
        <p:xfrm>
          <a:off x="6300788" y="1430338"/>
          <a:ext cx="7115175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Документ" r:id="rId9" imgW="6122291" imgH="1115977" progId="Word.Document.12">
                  <p:embed/>
                </p:oleObj>
              </mc:Choice>
              <mc:Fallback>
                <p:oleObj name="Документ" r:id="rId9" imgW="6122291" imgH="1115977" progId="Word.Document.12">
                  <p:embed/>
                  <p:pic>
                    <p:nvPicPr>
                      <p:cNvPr id="0" name="Об'є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430338"/>
                        <a:ext cx="7115175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форма 1 суммарные относит. перемещения с перегородками + 100 кг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966" y="2708920"/>
            <a:ext cx="4237272" cy="2744664"/>
          </a:xfrm>
          <a:prstGeom prst="rect">
            <a:avLst/>
          </a:prstGeom>
        </p:spPr>
      </p:pic>
      <p:pic>
        <p:nvPicPr>
          <p:cNvPr id="9" name="форма 1 суммарные относит. перемещения без перегородок + 100 кг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88024" y="2679576"/>
            <a:ext cx="4257734" cy="27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">
  <a:themeElements>
    <a:clrScheme name="Базова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2524</TotalTime>
  <Words>627</Words>
  <Application>Microsoft Office PowerPoint</Application>
  <PresentationFormat>Екран (4:3)</PresentationFormat>
  <Paragraphs>107</Paragraphs>
  <Slides>16</Slides>
  <Notes>6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18" baseType="lpstr">
      <vt:lpstr>Базова</vt:lpstr>
      <vt:lpstr>Документ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ПРОЕКТ Реконструкция комплекса перегрузки минеральных удобрений на причале №17», расположенной на территории  ООО «ТИС-Минудобрения».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DIY</dc:creator>
  <cp:lastModifiedBy>DIY</cp:lastModifiedBy>
  <cp:revision>81</cp:revision>
  <dcterms:created xsi:type="dcterms:W3CDTF">2013-10-03T19:06:19Z</dcterms:created>
  <dcterms:modified xsi:type="dcterms:W3CDTF">2013-10-08T13:12:29Z</dcterms:modified>
</cp:coreProperties>
</file>