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77" r:id="rId5"/>
    <p:sldId id="293" r:id="rId6"/>
    <p:sldId id="307" r:id="rId7"/>
    <p:sldId id="275" r:id="rId8"/>
    <p:sldId id="291" r:id="rId9"/>
    <p:sldId id="306" r:id="rId10"/>
    <p:sldId id="298" r:id="rId11"/>
    <p:sldId id="295" r:id="rId12"/>
    <p:sldId id="296" r:id="rId13"/>
    <p:sldId id="297" r:id="rId14"/>
    <p:sldId id="299" r:id="rId15"/>
    <p:sldId id="300" r:id="rId16"/>
    <p:sldId id="303" r:id="rId17"/>
    <p:sldId id="304" r:id="rId18"/>
    <p:sldId id="305" r:id="rId19"/>
    <p:sldId id="301" r:id="rId20"/>
    <p:sldId id="302" r:id="rId21"/>
    <p:sldId id="285" r:id="rId22"/>
    <p:sldId id="287" r:id="rId23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5284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lbert\&#1050;&#1086;&#1084;&#1110;&#1089;&#1110;&#1103;\2013\&#1043;&#1088;&#1072;&#1092;&#1080;&#1082;_&#1087;&#1077;&#1088;&#1074;&#1086;&#1086;&#1095;&#1077;&#1088;&#1105;&#1076;&#1085;&#1086;&#1089;&#1090;&#1080;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821852731591443E-2"/>
          <c:y val="4.9589846045363734E-2"/>
          <c:w val="0.91517814726840852"/>
          <c:h val="0.689231402044893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Лист1!$A$1:$A$13</c:f>
              <c:strCache>
                <c:ptCount val="1"/>
                <c:pt idx="0">
                  <c:v>2000 2001 2002 2003 2004 2005 2006 2007 2008 2009 2010 2011 2012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</a:schemeClr>
                </a:gs>
                <a:gs pos="100000">
                  <a:schemeClr val="accent1">
                    <a:tint val="90000"/>
                    <a:alpha val="100000"/>
                    <a:satMod val="2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prstMaterial="flat">
              <a:bevelT w="34925" h="47625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Лист1!$A$1:$A$13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Лист1!$B$1:$B$13</c:f>
              <c:numCache>
                <c:formatCode>General</c:formatCode>
                <c:ptCount val="13"/>
                <c:pt idx="0">
                  <c:v>274</c:v>
                </c:pt>
                <c:pt idx="1">
                  <c:v>330</c:v>
                </c:pt>
                <c:pt idx="2">
                  <c:v>368</c:v>
                </c:pt>
                <c:pt idx="3">
                  <c:v>392</c:v>
                </c:pt>
                <c:pt idx="4">
                  <c:v>428</c:v>
                </c:pt>
                <c:pt idx="5">
                  <c:v>472</c:v>
                </c:pt>
                <c:pt idx="6">
                  <c:v>712</c:v>
                </c:pt>
                <c:pt idx="7">
                  <c:v>936</c:v>
                </c:pt>
                <c:pt idx="8">
                  <c:v>1167</c:v>
                </c:pt>
                <c:pt idx="9">
                  <c:v>1392</c:v>
                </c:pt>
                <c:pt idx="10">
                  <c:v>1622</c:v>
                </c:pt>
                <c:pt idx="11">
                  <c:v>1861</c:v>
                </c:pt>
                <c:pt idx="12">
                  <c:v>1957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30"/>
        <c:shape val="box"/>
        <c:axId val="289183600"/>
        <c:axId val="289186344"/>
        <c:axId val="0"/>
      </c:bar3DChart>
      <c:catAx>
        <c:axId val="2891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186344"/>
        <c:crosses val="autoZero"/>
        <c:auto val="1"/>
        <c:lblAlgn val="ctr"/>
        <c:lblOffset val="100"/>
        <c:noMultiLvlLbl val="0"/>
      </c:catAx>
      <c:valAx>
        <c:axId val="28918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Кільктсть, од.</a:t>
                </a:r>
              </a:p>
            </c:rich>
          </c:tx>
          <c:layout>
            <c:manualLayout>
              <c:xMode val="edge"/>
              <c:yMode val="edge"/>
              <c:x val="0"/>
              <c:y val="0.189471372487088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18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7141275498049E-2"/>
          <c:y val="0.29414153417008321"/>
          <c:w val="0.68568122038519319"/>
          <c:h val="0.49449575352173847"/>
        </c:manualLayout>
      </c:layout>
      <c:barChart>
        <c:barDir val="col"/>
        <c:grouping val="clustered"/>
        <c:varyColors val="0"/>
        <c:ser>
          <c:idx val="0"/>
          <c:order val="0"/>
          <c:tx>
            <c:v>Аналытична модель</c:v>
          </c:tx>
          <c:spPr>
            <a:solidFill>
              <a:srgbClr val="FFC000"/>
            </a:solidFill>
            <a:scene3d>
              <a:camera prst="orthographicFront"/>
              <a:lightRig rig="sunset" dir="t">
                <a:rot lat="0" lon="0" rev="0"/>
              </a:lightRig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-8.1647995134550965E-3"/>
                  <c:y val="-2.086088403558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499751612133743E-3"/>
                  <c:y val="-3.6359460657298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38100">
                <a:solidFill>
                  <a:srgbClr val="FF0000"/>
                </a:solidFill>
              </a:ln>
            </c:spPr>
            <c:trendlineType val="exp"/>
            <c:dispRSqr val="0"/>
            <c:dispEq val="0"/>
          </c:trendline>
          <c:cat>
            <c:numRef>
              <c:f>Лист1!$A$6:$A$8</c:f>
              <c:numCache>
                <c:formatCode>General</c:formatCode>
                <c:ptCount val="3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28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v>Статистична модель</c:v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647780835351139E-2"/>
                  <c:y val="3.2239548054994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rgbClr val="002060"/>
                </a:solidFill>
              </a:ln>
            </c:spPr>
            <c:trendlineType val="exp"/>
            <c:dispRSqr val="0"/>
            <c:dispEq val="0"/>
          </c:trendline>
          <c:cat>
            <c:numRef>
              <c:f>Лист1!$A$6:$A$8</c:f>
              <c:numCache>
                <c:formatCode>General</c:formatCode>
                <c:ptCount val="3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</c:numCache>
            </c:numRef>
          </c:cat>
          <c:val>
            <c:numRef>
              <c:f>Лист1!$B$6:$B$8</c:f>
              <c:numCache>
                <c:formatCode>General</c:formatCode>
                <c:ptCount val="3"/>
                <c:pt idx="0">
                  <c:v>33</c:v>
                </c:pt>
                <c:pt idx="1">
                  <c:v>18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0769184"/>
        <c:axId val="250770360"/>
      </c:barChart>
      <c:catAx>
        <c:axId val="25076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770360"/>
        <c:crosses val="autoZero"/>
        <c:auto val="1"/>
        <c:lblAlgn val="ctr"/>
        <c:lblOffset val="100"/>
        <c:noMultiLvlLbl val="0"/>
      </c:catAx>
      <c:valAx>
        <c:axId val="250770360"/>
        <c:scaling>
          <c:orientation val="minMax"/>
          <c:max val="4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76918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Київ</c:v>
                </c:pt>
                <c:pt idx="1">
                  <c:v>Чернігів</c:v>
                </c:pt>
                <c:pt idx="2">
                  <c:v>Сімферополь</c:v>
                </c:pt>
                <c:pt idx="3">
                  <c:v>Луганськ</c:v>
                </c:pt>
                <c:pt idx="4">
                  <c:v>Львів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</c:v>
                </c:pt>
                <c:pt idx="1">
                  <c:v>34</c:v>
                </c:pt>
                <c:pt idx="2">
                  <c:v>38</c:v>
                </c:pt>
                <c:pt idx="3">
                  <c:v>45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v>2</c:v>
          </c:tx>
          <c:spPr>
            <a:solidFill>
              <a:schemeClr val="tx2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Київ</c:v>
                </c:pt>
                <c:pt idx="1">
                  <c:v>Чернігів</c:v>
                </c:pt>
                <c:pt idx="2">
                  <c:v>Сімферополь</c:v>
                </c:pt>
                <c:pt idx="3">
                  <c:v>Луганськ</c:v>
                </c:pt>
                <c:pt idx="4">
                  <c:v>Львів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</c:v>
                </c:pt>
                <c:pt idx="1">
                  <c:v>24</c:v>
                </c:pt>
                <c:pt idx="2">
                  <c:v>15</c:v>
                </c:pt>
                <c:pt idx="3">
                  <c:v>17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50771144"/>
        <c:axId val="250769576"/>
      </c:barChart>
      <c:catAx>
        <c:axId val="250771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250769576"/>
        <c:crosses val="autoZero"/>
        <c:auto val="1"/>
        <c:lblAlgn val="ctr"/>
        <c:lblOffset val="100"/>
        <c:noMultiLvlLbl val="0"/>
      </c:catAx>
      <c:valAx>
        <c:axId val="25076957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uk-UA"/>
                  <a:t>Довговічність, р.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077114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circle"/>
            <c:size val="8"/>
            <c:spPr>
              <a:solidFill>
                <a:srgbClr val="00B0F0"/>
              </a:solidFill>
            </c:spPr>
          </c:marker>
          <c:xVal>
            <c:numRef>
              <c:f>Лист1!$A$2:$A$8</c:f>
              <c:numCache>
                <c:formatCode>General</c:formatCode>
                <c:ptCount val="7"/>
                <c:pt idx="0">
                  <c:v>1.05</c:v>
                </c:pt>
                <c:pt idx="1">
                  <c:v>1.0249999999999999</c:v>
                </c:pt>
                <c:pt idx="2">
                  <c:v>1.0125</c:v>
                </c:pt>
                <c:pt idx="3">
                  <c:v>1</c:v>
                </c:pt>
                <c:pt idx="4">
                  <c:v>0.98750000000000004</c:v>
                </c:pt>
                <c:pt idx="5">
                  <c:v>0.97499999999999998</c:v>
                </c:pt>
                <c:pt idx="6">
                  <c:v>0.95</c:v>
                </c:pt>
              </c:numCache>
            </c:numRef>
          </c:xVal>
          <c:yVal>
            <c:numRef>
              <c:f>Лист1!$B$2:$B$8</c:f>
              <c:numCache>
                <c:formatCode>General</c:formatCode>
                <c:ptCount val="7"/>
                <c:pt idx="0">
                  <c:v>39.435000000000002</c:v>
                </c:pt>
                <c:pt idx="1">
                  <c:v>38.984999999999999</c:v>
                </c:pt>
                <c:pt idx="2">
                  <c:v>38.593000000000004</c:v>
                </c:pt>
                <c:pt idx="3">
                  <c:v>37.798999999999999</c:v>
                </c:pt>
                <c:pt idx="4">
                  <c:v>37.543999999999997</c:v>
                </c:pt>
                <c:pt idx="5">
                  <c:v>37.44</c:v>
                </c:pt>
                <c:pt idx="6">
                  <c:v>37.140999999999998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rgbClr val="FFC000"/>
              </a:solidFill>
            </a:ln>
          </c:spPr>
          <c:xVal>
            <c:numRef>
              <c:f>Лист1!$A$2:$A$8</c:f>
              <c:numCache>
                <c:formatCode>General</c:formatCode>
                <c:ptCount val="7"/>
                <c:pt idx="0">
                  <c:v>1.05</c:v>
                </c:pt>
                <c:pt idx="1">
                  <c:v>1.0249999999999999</c:v>
                </c:pt>
                <c:pt idx="2">
                  <c:v>1.0125</c:v>
                </c:pt>
                <c:pt idx="3">
                  <c:v>1</c:v>
                </c:pt>
                <c:pt idx="4">
                  <c:v>0.98750000000000004</c:v>
                </c:pt>
                <c:pt idx="5">
                  <c:v>0.97499999999999998</c:v>
                </c:pt>
                <c:pt idx="6">
                  <c:v>0.95</c:v>
                </c:pt>
              </c:numCache>
            </c:numRef>
          </c:xVal>
          <c:yVal>
            <c:numRef>
              <c:f>Лист1!$D$2:$D$8</c:f>
              <c:numCache>
                <c:formatCode>General</c:formatCode>
                <c:ptCount val="7"/>
                <c:pt idx="0">
                  <c:v>19.838000000000001</c:v>
                </c:pt>
                <c:pt idx="1">
                  <c:v>19.812000000000001</c:v>
                </c:pt>
                <c:pt idx="2">
                  <c:v>19.798999999999999</c:v>
                </c:pt>
                <c:pt idx="3">
                  <c:v>19.786999999999999</c:v>
                </c:pt>
                <c:pt idx="4">
                  <c:v>19.774999999999999</c:v>
                </c:pt>
                <c:pt idx="5">
                  <c:v>19.762</c:v>
                </c:pt>
                <c:pt idx="6">
                  <c:v>19.736999999999998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771928"/>
        <c:axId val="250771536"/>
      </c:scatterChart>
      <c:valAx>
        <c:axId val="250771928"/>
        <c:scaling>
          <c:orientation val="minMax"/>
          <c:max val="1.05"/>
          <c:min val="0.95000000000000007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k-UA"/>
                  <a:t>Коефіцієнт навантаження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tailEnd type="stealth" w="med" len="med"/>
          </a:ln>
        </c:spPr>
        <c:crossAx val="250771536"/>
        <c:crosses val="autoZero"/>
        <c:crossBetween val="midCat"/>
      </c:valAx>
      <c:valAx>
        <c:axId val="250771536"/>
        <c:scaling>
          <c:orientation val="minMax"/>
          <c:max val="45"/>
          <c:min val="1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uk-UA"/>
                  <a:t>Довговічність, р.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tailEnd type="stealth"/>
          </a:ln>
        </c:spPr>
        <c:crossAx val="25077192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8EE4B-BF8F-4E1D-97CF-7F013F497C7D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31FA7E-7319-4A68-A433-7411212C2A6B}">
      <dgm:prSet phldrT="[Текст]" custT="1"/>
      <dgm:spPr/>
      <dgm:t>
        <a:bodyPr/>
        <a:lstStyle/>
        <a:p>
          <a:r>
            <a:rPr lang="uk-UA" sz="2800" dirty="0" smtClean="0"/>
            <a:t>Швидкість деградації</a:t>
          </a:r>
          <a:endParaRPr lang="uk-UA" sz="2800" dirty="0"/>
        </a:p>
      </dgm:t>
    </dgm:pt>
    <dgm:pt modelId="{EC8F7737-B109-43BC-BCE3-8D4D7C1FA579}" type="parTrans" cxnId="{2E0E6FD2-B3BA-432C-BEC1-82B647F4DDB6}">
      <dgm:prSet/>
      <dgm:spPr/>
      <dgm:t>
        <a:bodyPr/>
        <a:lstStyle/>
        <a:p>
          <a:endParaRPr lang="uk-UA" sz="2000"/>
        </a:p>
      </dgm:t>
    </dgm:pt>
    <dgm:pt modelId="{D56EE708-585D-4629-9B60-0D1F1F2B2AC8}" type="sibTrans" cxnId="{2E0E6FD2-B3BA-432C-BEC1-82B647F4DDB6}">
      <dgm:prSet/>
      <dgm:spPr/>
      <dgm:t>
        <a:bodyPr/>
        <a:lstStyle/>
        <a:p>
          <a:endParaRPr lang="uk-UA" sz="2000"/>
        </a:p>
      </dgm:t>
    </dgm:pt>
    <dgm:pt modelId="{21200512-AA2C-41C6-8079-36DC5C057B95}">
      <dgm:prSet phldrT="[Текст]" custT="1"/>
      <dgm:spPr/>
      <dgm:t>
        <a:bodyPr/>
        <a:lstStyle/>
        <a:p>
          <a:r>
            <a:rPr lang="uk-UA" sz="1600" dirty="0" smtClean="0"/>
            <a:t>Температура</a:t>
          </a:r>
          <a:endParaRPr lang="uk-UA" sz="1600" dirty="0"/>
        </a:p>
      </dgm:t>
    </dgm:pt>
    <dgm:pt modelId="{A1C2A3A6-1FDF-40AA-9147-3E7643C00232}" type="parTrans" cxnId="{178EFDB2-0AC5-486B-9CEF-6951CC61AA84}">
      <dgm:prSet/>
      <dgm:spPr/>
      <dgm:t>
        <a:bodyPr/>
        <a:lstStyle/>
        <a:p>
          <a:endParaRPr lang="uk-UA" sz="2000"/>
        </a:p>
      </dgm:t>
    </dgm:pt>
    <dgm:pt modelId="{5D8D543D-FE25-4613-AEFC-9E3551D91330}" type="sibTrans" cxnId="{178EFDB2-0AC5-486B-9CEF-6951CC61AA84}">
      <dgm:prSet/>
      <dgm:spPr/>
      <dgm:t>
        <a:bodyPr/>
        <a:lstStyle/>
        <a:p>
          <a:endParaRPr lang="uk-UA" sz="2000"/>
        </a:p>
      </dgm:t>
    </dgm:pt>
    <dgm:pt modelId="{080EAA72-3489-41F5-82EC-0C256042BD4D}">
      <dgm:prSet phldrT="[Текст]" custT="1"/>
      <dgm:spPr/>
      <dgm:t>
        <a:bodyPr/>
        <a:lstStyle/>
        <a:p>
          <a:r>
            <a:rPr lang="uk-UA" sz="1600" dirty="0" smtClean="0"/>
            <a:t>Вологість</a:t>
          </a:r>
          <a:endParaRPr lang="uk-UA" sz="1600" dirty="0"/>
        </a:p>
      </dgm:t>
    </dgm:pt>
    <dgm:pt modelId="{926B5F38-5F8B-47DF-8B1C-54B592B8B5BF}" type="parTrans" cxnId="{22FCA1F7-AF4F-407E-81AA-E4E2833A4B51}">
      <dgm:prSet/>
      <dgm:spPr/>
      <dgm:t>
        <a:bodyPr/>
        <a:lstStyle/>
        <a:p>
          <a:endParaRPr lang="uk-UA" sz="2000"/>
        </a:p>
      </dgm:t>
    </dgm:pt>
    <dgm:pt modelId="{C478B71E-B557-4AB9-AD5B-86F31AA6B65C}" type="sibTrans" cxnId="{22FCA1F7-AF4F-407E-81AA-E4E2833A4B51}">
      <dgm:prSet/>
      <dgm:spPr/>
      <dgm:t>
        <a:bodyPr/>
        <a:lstStyle/>
        <a:p>
          <a:endParaRPr lang="uk-UA" sz="2000"/>
        </a:p>
      </dgm:t>
    </dgm:pt>
    <dgm:pt modelId="{06FB5137-2A7C-4008-B21D-7034F165DB28}">
      <dgm:prSet phldrT="[Текст]" custT="1"/>
      <dgm:spPr/>
      <dgm:t>
        <a:bodyPr/>
        <a:lstStyle/>
        <a:p>
          <a:r>
            <a:rPr lang="uk-UA" sz="1600" dirty="0" smtClean="0"/>
            <a:t>Корозійна </a:t>
          </a:r>
          <a:r>
            <a:rPr lang="uk-UA" sz="1600" dirty="0" err="1" smtClean="0"/>
            <a:t>стійкіть</a:t>
          </a:r>
          <a:r>
            <a:rPr lang="uk-UA" sz="1600" dirty="0" smtClean="0"/>
            <a:t> </a:t>
          </a:r>
          <a:r>
            <a:rPr lang="uk-UA" sz="1600" dirty="0" err="1" smtClean="0"/>
            <a:t>арматурноїсталі</a:t>
          </a:r>
          <a:endParaRPr lang="uk-UA" sz="1600" dirty="0"/>
        </a:p>
      </dgm:t>
    </dgm:pt>
    <dgm:pt modelId="{8ECF865E-9CDB-42B9-9BFD-2B3CA2601FFE}" type="parTrans" cxnId="{06FAB7EE-E632-484C-A9CC-002CE9A49BA5}">
      <dgm:prSet/>
      <dgm:spPr/>
      <dgm:t>
        <a:bodyPr/>
        <a:lstStyle/>
        <a:p>
          <a:endParaRPr lang="uk-UA" sz="2000"/>
        </a:p>
      </dgm:t>
    </dgm:pt>
    <dgm:pt modelId="{0D34C90D-7F8E-4608-BA58-C4C86400B8B2}" type="sibTrans" cxnId="{06FAB7EE-E632-484C-A9CC-002CE9A49BA5}">
      <dgm:prSet/>
      <dgm:spPr/>
      <dgm:t>
        <a:bodyPr/>
        <a:lstStyle/>
        <a:p>
          <a:endParaRPr lang="uk-UA" sz="2000"/>
        </a:p>
      </dgm:t>
    </dgm:pt>
    <dgm:pt modelId="{BB92889E-B0E1-44DB-9A4C-CF69F479001B}">
      <dgm:prSet custT="1"/>
      <dgm:spPr/>
      <dgm:t>
        <a:bodyPr/>
        <a:lstStyle/>
        <a:p>
          <a:r>
            <a:rPr lang="uk-UA" sz="1600" smtClean="0"/>
            <a:t>Напружено-деформований стан</a:t>
          </a:r>
          <a:endParaRPr lang="uk-UA" sz="1600" dirty="0"/>
        </a:p>
      </dgm:t>
    </dgm:pt>
    <dgm:pt modelId="{0C521A84-CB90-4A4B-BF7B-B015A1BA006C}" type="parTrans" cxnId="{F8936A99-51B9-4336-976C-898D0325F647}">
      <dgm:prSet/>
      <dgm:spPr/>
      <dgm:t>
        <a:bodyPr/>
        <a:lstStyle/>
        <a:p>
          <a:endParaRPr lang="uk-UA" sz="2000"/>
        </a:p>
      </dgm:t>
    </dgm:pt>
    <dgm:pt modelId="{39984746-C934-4703-9B10-5D1932F76E9A}" type="sibTrans" cxnId="{F8936A99-51B9-4336-976C-898D0325F647}">
      <dgm:prSet/>
      <dgm:spPr/>
      <dgm:t>
        <a:bodyPr/>
        <a:lstStyle/>
        <a:p>
          <a:endParaRPr lang="uk-UA" sz="2000"/>
        </a:p>
      </dgm:t>
    </dgm:pt>
    <dgm:pt modelId="{932A4726-6A9E-4566-9738-806318D5654D}">
      <dgm:prSet custT="1"/>
      <dgm:spPr/>
      <dgm:t>
        <a:bodyPr/>
        <a:lstStyle/>
        <a:p>
          <a:r>
            <a:rPr lang="uk-UA" sz="1600" dirty="0" smtClean="0"/>
            <a:t>Концентрація хлоридів</a:t>
          </a:r>
          <a:r>
            <a:rPr lang="en-US" sz="1600" dirty="0" smtClean="0"/>
            <a:t> </a:t>
          </a:r>
          <a:r>
            <a:rPr lang="ru-RU" sz="1600" dirty="0" smtClean="0"/>
            <a:t>на </a:t>
          </a:r>
          <a:r>
            <a:rPr lang="ru-RU" sz="1600" dirty="0" err="1" smtClean="0"/>
            <a:t>денній</a:t>
          </a:r>
          <a:r>
            <a:rPr lang="ru-RU" sz="1600" dirty="0" smtClean="0"/>
            <a:t> </a:t>
          </a:r>
          <a:r>
            <a:rPr lang="ru-RU" sz="1600" dirty="0" err="1" smtClean="0"/>
            <a:t>поверхні</a:t>
          </a:r>
          <a:endParaRPr lang="uk-UA" sz="1600" dirty="0"/>
        </a:p>
      </dgm:t>
    </dgm:pt>
    <dgm:pt modelId="{AA269331-1118-4DB0-8FAF-21157B38E105}" type="parTrans" cxnId="{AE2BA9A5-8C5A-44D6-BEE0-B0E83750BA7A}">
      <dgm:prSet/>
      <dgm:spPr/>
      <dgm:t>
        <a:bodyPr/>
        <a:lstStyle/>
        <a:p>
          <a:endParaRPr lang="uk-UA" sz="2000"/>
        </a:p>
      </dgm:t>
    </dgm:pt>
    <dgm:pt modelId="{D79D0461-CFBD-4452-A4D4-A940427A3A89}" type="sibTrans" cxnId="{AE2BA9A5-8C5A-44D6-BEE0-B0E83750BA7A}">
      <dgm:prSet/>
      <dgm:spPr/>
      <dgm:t>
        <a:bodyPr/>
        <a:lstStyle/>
        <a:p>
          <a:endParaRPr lang="uk-UA" sz="2000"/>
        </a:p>
      </dgm:t>
    </dgm:pt>
    <dgm:pt modelId="{7555C4EF-20E6-4371-854C-B24847A20FEA}">
      <dgm:prSet custT="1"/>
      <dgm:spPr/>
      <dgm:t>
        <a:bodyPr/>
        <a:lstStyle/>
        <a:p>
          <a:r>
            <a:rPr lang="uk-UA" sz="1600" dirty="0" smtClean="0"/>
            <a:t>Водо-цементне співвідношення</a:t>
          </a:r>
          <a:endParaRPr lang="uk-UA" sz="1600" dirty="0"/>
        </a:p>
      </dgm:t>
    </dgm:pt>
    <dgm:pt modelId="{BC948E2D-314A-427B-BF80-71831AE0F634}" type="parTrans" cxnId="{4455F1DC-BA03-483F-ADE9-645B20DDE034}">
      <dgm:prSet/>
      <dgm:spPr/>
      <dgm:t>
        <a:bodyPr/>
        <a:lstStyle/>
        <a:p>
          <a:endParaRPr lang="uk-UA" sz="2000"/>
        </a:p>
      </dgm:t>
    </dgm:pt>
    <dgm:pt modelId="{1136525E-6C75-458D-AC3F-948935DE1985}" type="sibTrans" cxnId="{4455F1DC-BA03-483F-ADE9-645B20DDE034}">
      <dgm:prSet/>
      <dgm:spPr/>
      <dgm:t>
        <a:bodyPr/>
        <a:lstStyle/>
        <a:p>
          <a:endParaRPr lang="uk-UA" sz="2000"/>
        </a:p>
      </dgm:t>
    </dgm:pt>
    <dgm:pt modelId="{4D135FDF-F251-4239-AA05-B4ECFD9B1FE8}">
      <dgm:prSet custT="1"/>
      <dgm:spPr/>
      <dgm:t>
        <a:bodyPr/>
        <a:lstStyle/>
        <a:p>
          <a:r>
            <a:rPr lang="uk-UA" sz="1600" dirty="0" smtClean="0"/>
            <a:t>Строк </a:t>
          </a:r>
          <a:r>
            <a:rPr lang="uk-UA" sz="1600" dirty="0" err="1" smtClean="0"/>
            <a:t>експлуатаціїї</a:t>
          </a:r>
          <a:endParaRPr lang="uk-UA" sz="1600" dirty="0"/>
        </a:p>
      </dgm:t>
    </dgm:pt>
    <dgm:pt modelId="{E5A793F9-0066-4C32-92A1-9DF2C98E691C}" type="parTrans" cxnId="{A417995D-B08D-4887-A4D4-FE14D52348FB}">
      <dgm:prSet/>
      <dgm:spPr/>
      <dgm:t>
        <a:bodyPr/>
        <a:lstStyle/>
        <a:p>
          <a:endParaRPr lang="uk-UA" sz="2000"/>
        </a:p>
      </dgm:t>
    </dgm:pt>
    <dgm:pt modelId="{59920C95-59C2-4ABA-A2B7-A5BF5F74DF45}" type="sibTrans" cxnId="{A417995D-B08D-4887-A4D4-FE14D52348FB}">
      <dgm:prSet/>
      <dgm:spPr/>
      <dgm:t>
        <a:bodyPr/>
        <a:lstStyle/>
        <a:p>
          <a:endParaRPr lang="uk-UA" sz="2000"/>
        </a:p>
      </dgm:t>
    </dgm:pt>
    <dgm:pt modelId="{6E07FED6-D5D0-4179-8AE5-50D816891979}">
      <dgm:prSet custT="1"/>
      <dgm:spPr/>
      <dgm:t>
        <a:bodyPr/>
        <a:lstStyle/>
        <a:p>
          <a:r>
            <a:rPr lang="uk-UA" sz="1600" dirty="0" err="1" smtClean="0"/>
            <a:t>Модифікуючі</a:t>
          </a:r>
          <a:r>
            <a:rPr lang="uk-UA" sz="1600" dirty="0" smtClean="0"/>
            <a:t> домішки</a:t>
          </a:r>
          <a:endParaRPr lang="uk-UA" sz="1600" dirty="0"/>
        </a:p>
      </dgm:t>
    </dgm:pt>
    <dgm:pt modelId="{5C1FC7FE-9B5E-4D72-8D99-787EE521B534}" type="parTrans" cxnId="{50F5B712-132C-4887-816F-584F7E7B4058}">
      <dgm:prSet/>
      <dgm:spPr/>
      <dgm:t>
        <a:bodyPr/>
        <a:lstStyle/>
        <a:p>
          <a:endParaRPr lang="ru-RU"/>
        </a:p>
      </dgm:t>
    </dgm:pt>
    <dgm:pt modelId="{EEB1FA67-4A41-40A6-825D-DFFFB5338473}" type="sibTrans" cxnId="{50F5B712-132C-4887-816F-584F7E7B4058}">
      <dgm:prSet/>
      <dgm:spPr/>
      <dgm:t>
        <a:bodyPr/>
        <a:lstStyle/>
        <a:p>
          <a:endParaRPr lang="ru-RU"/>
        </a:p>
      </dgm:t>
    </dgm:pt>
    <dgm:pt modelId="{90A7244F-8AB8-47F5-92CF-E4762D06B952}" type="pres">
      <dgm:prSet presAssocID="{EEA8EE4B-BF8F-4E1D-97CF-7F013F497C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68DA27-B799-4B0D-A946-A7A5357D1B7A}" type="pres">
      <dgm:prSet presAssocID="{6E31FA7E-7319-4A68-A433-7411212C2A6B}" presName="centerShape" presStyleLbl="node0" presStyleIdx="0" presStyleCnt="1" custScaleX="112253" custScaleY="116120"/>
      <dgm:spPr/>
      <dgm:t>
        <a:bodyPr/>
        <a:lstStyle/>
        <a:p>
          <a:endParaRPr lang="uk-UA"/>
        </a:p>
      </dgm:t>
    </dgm:pt>
    <dgm:pt modelId="{A9A4A9D1-C44C-430C-A059-25E65C70836A}" type="pres">
      <dgm:prSet presAssocID="{BC948E2D-314A-427B-BF80-71831AE0F634}" presName="parTrans" presStyleLbl="bgSibTrans2D1" presStyleIdx="0" presStyleCnt="8"/>
      <dgm:spPr/>
      <dgm:t>
        <a:bodyPr/>
        <a:lstStyle/>
        <a:p>
          <a:endParaRPr lang="uk-UA"/>
        </a:p>
      </dgm:t>
    </dgm:pt>
    <dgm:pt modelId="{7DAE35CB-B845-40A2-8466-A588805A41C3}" type="pres">
      <dgm:prSet presAssocID="{7555C4EF-20E6-4371-854C-B24847A20FE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6B302E-A72C-4CB9-9CEA-CB3CD020505A}" type="pres">
      <dgm:prSet presAssocID="{5C1FC7FE-9B5E-4D72-8D99-787EE521B534}" presName="parTrans" presStyleLbl="bgSibTrans2D1" presStyleIdx="1" presStyleCnt="8"/>
      <dgm:spPr/>
    </dgm:pt>
    <dgm:pt modelId="{469DCFAF-9E07-4E87-A5F6-46F03A811473}" type="pres">
      <dgm:prSet presAssocID="{6E07FED6-D5D0-4179-8AE5-50D81689197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877C2-69BF-4F6D-A959-B8BE15A50DA9}" type="pres">
      <dgm:prSet presAssocID="{E5A793F9-0066-4C32-92A1-9DF2C98E691C}" presName="parTrans" presStyleLbl="bgSibTrans2D1" presStyleIdx="2" presStyleCnt="8"/>
      <dgm:spPr/>
      <dgm:t>
        <a:bodyPr/>
        <a:lstStyle/>
        <a:p>
          <a:endParaRPr lang="uk-UA"/>
        </a:p>
      </dgm:t>
    </dgm:pt>
    <dgm:pt modelId="{6F16830D-F5F1-416F-989E-0771F2062EEC}" type="pres">
      <dgm:prSet presAssocID="{4D135FDF-F251-4239-AA05-B4ECFD9B1FE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0505E2-0170-4873-A3B3-2ED825269291}" type="pres">
      <dgm:prSet presAssocID="{AA269331-1118-4DB0-8FAF-21157B38E105}" presName="parTrans" presStyleLbl="bgSibTrans2D1" presStyleIdx="3" presStyleCnt="8"/>
      <dgm:spPr/>
      <dgm:t>
        <a:bodyPr/>
        <a:lstStyle/>
        <a:p>
          <a:endParaRPr lang="uk-UA"/>
        </a:p>
      </dgm:t>
    </dgm:pt>
    <dgm:pt modelId="{17D7CF3B-B752-4DCE-8A33-678DD6B29A58}" type="pres">
      <dgm:prSet presAssocID="{932A4726-6A9E-4566-9738-806318D5654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6BECE3-85DD-4241-88E0-698FC662A69B}" type="pres">
      <dgm:prSet presAssocID="{A1C2A3A6-1FDF-40AA-9147-3E7643C00232}" presName="parTrans" presStyleLbl="bgSibTrans2D1" presStyleIdx="4" presStyleCnt="8"/>
      <dgm:spPr/>
      <dgm:t>
        <a:bodyPr/>
        <a:lstStyle/>
        <a:p>
          <a:endParaRPr lang="uk-UA"/>
        </a:p>
      </dgm:t>
    </dgm:pt>
    <dgm:pt modelId="{170E22BA-0425-4EED-B32C-C2812A9BFC45}" type="pres">
      <dgm:prSet presAssocID="{21200512-AA2C-41C6-8079-36DC5C057B9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41B5A8-7347-413A-9848-472C42682B52}" type="pres">
      <dgm:prSet presAssocID="{926B5F38-5F8B-47DF-8B1C-54B592B8B5BF}" presName="parTrans" presStyleLbl="bgSibTrans2D1" presStyleIdx="5" presStyleCnt="8"/>
      <dgm:spPr/>
      <dgm:t>
        <a:bodyPr/>
        <a:lstStyle/>
        <a:p>
          <a:endParaRPr lang="uk-UA"/>
        </a:p>
      </dgm:t>
    </dgm:pt>
    <dgm:pt modelId="{2EDAE384-DE2F-44A7-AA2D-79A16D95CEFA}" type="pres">
      <dgm:prSet presAssocID="{080EAA72-3489-41F5-82EC-0C256042BD4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FBE354-4A4F-4470-86E8-AC80540B90D4}" type="pres">
      <dgm:prSet presAssocID="{8ECF865E-9CDB-42B9-9BFD-2B3CA2601FFE}" presName="parTrans" presStyleLbl="bgSibTrans2D1" presStyleIdx="6" presStyleCnt="8"/>
      <dgm:spPr/>
      <dgm:t>
        <a:bodyPr/>
        <a:lstStyle/>
        <a:p>
          <a:endParaRPr lang="uk-UA"/>
        </a:p>
      </dgm:t>
    </dgm:pt>
    <dgm:pt modelId="{1CCBA7B8-D5EC-48F8-AD1F-A184B427DF68}" type="pres">
      <dgm:prSet presAssocID="{06FB5137-2A7C-4008-B21D-7034F165DB2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036192-DB73-4BBC-953F-5380345A9DC0}" type="pres">
      <dgm:prSet presAssocID="{0C521A84-CB90-4A4B-BF7B-B015A1BA006C}" presName="parTrans" presStyleLbl="bgSibTrans2D1" presStyleIdx="7" presStyleCnt="8"/>
      <dgm:spPr/>
      <dgm:t>
        <a:bodyPr/>
        <a:lstStyle/>
        <a:p>
          <a:endParaRPr lang="uk-UA"/>
        </a:p>
      </dgm:t>
    </dgm:pt>
    <dgm:pt modelId="{C98819FB-2E70-4B7F-9F9A-607BFBCDF70A}" type="pres">
      <dgm:prSet presAssocID="{BB92889E-B0E1-44DB-9A4C-CF69F479001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4DC0E0-21A1-465C-BEA1-080DB42E86BF}" type="presOf" srcId="{7555C4EF-20E6-4371-854C-B24847A20FEA}" destId="{7DAE35CB-B845-40A2-8466-A588805A41C3}" srcOrd="0" destOrd="0" presId="urn:microsoft.com/office/officeart/2005/8/layout/radial4"/>
    <dgm:cxn modelId="{B383C0DE-C1D9-430E-823C-C03541E7A336}" type="presOf" srcId="{932A4726-6A9E-4566-9738-806318D5654D}" destId="{17D7CF3B-B752-4DCE-8A33-678DD6B29A58}" srcOrd="0" destOrd="0" presId="urn:microsoft.com/office/officeart/2005/8/layout/radial4"/>
    <dgm:cxn modelId="{4455F1DC-BA03-483F-ADE9-645B20DDE034}" srcId="{6E31FA7E-7319-4A68-A433-7411212C2A6B}" destId="{7555C4EF-20E6-4371-854C-B24847A20FEA}" srcOrd="0" destOrd="0" parTransId="{BC948E2D-314A-427B-BF80-71831AE0F634}" sibTransId="{1136525E-6C75-458D-AC3F-948935DE1985}"/>
    <dgm:cxn modelId="{F8936A99-51B9-4336-976C-898D0325F647}" srcId="{6E31FA7E-7319-4A68-A433-7411212C2A6B}" destId="{BB92889E-B0E1-44DB-9A4C-CF69F479001B}" srcOrd="7" destOrd="0" parTransId="{0C521A84-CB90-4A4B-BF7B-B015A1BA006C}" sibTransId="{39984746-C934-4703-9B10-5D1932F76E9A}"/>
    <dgm:cxn modelId="{06FAB7EE-E632-484C-A9CC-002CE9A49BA5}" srcId="{6E31FA7E-7319-4A68-A433-7411212C2A6B}" destId="{06FB5137-2A7C-4008-B21D-7034F165DB28}" srcOrd="6" destOrd="0" parTransId="{8ECF865E-9CDB-42B9-9BFD-2B3CA2601FFE}" sibTransId="{0D34C90D-7F8E-4608-BA58-C4C86400B8B2}"/>
    <dgm:cxn modelId="{F8E14295-178D-4954-982F-21D15BE23267}" type="presOf" srcId="{080EAA72-3489-41F5-82EC-0C256042BD4D}" destId="{2EDAE384-DE2F-44A7-AA2D-79A16D95CEFA}" srcOrd="0" destOrd="0" presId="urn:microsoft.com/office/officeart/2005/8/layout/radial4"/>
    <dgm:cxn modelId="{DB5F26FE-9F72-4E26-BBBD-5EAF344954A8}" type="presOf" srcId="{6E31FA7E-7319-4A68-A433-7411212C2A6B}" destId="{3668DA27-B799-4B0D-A946-A7A5357D1B7A}" srcOrd="0" destOrd="0" presId="urn:microsoft.com/office/officeart/2005/8/layout/radial4"/>
    <dgm:cxn modelId="{173AE421-FFB3-4F6A-8FF7-C9ABF9B3FEAC}" type="presOf" srcId="{AA269331-1118-4DB0-8FAF-21157B38E105}" destId="{440505E2-0170-4873-A3B3-2ED825269291}" srcOrd="0" destOrd="0" presId="urn:microsoft.com/office/officeart/2005/8/layout/radial4"/>
    <dgm:cxn modelId="{178EFDB2-0AC5-486B-9CEF-6951CC61AA84}" srcId="{6E31FA7E-7319-4A68-A433-7411212C2A6B}" destId="{21200512-AA2C-41C6-8079-36DC5C057B95}" srcOrd="4" destOrd="0" parTransId="{A1C2A3A6-1FDF-40AA-9147-3E7643C00232}" sibTransId="{5D8D543D-FE25-4613-AEFC-9E3551D91330}"/>
    <dgm:cxn modelId="{22FCA1F7-AF4F-407E-81AA-E4E2833A4B51}" srcId="{6E31FA7E-7319-4A68-A433-7411212C2A6B}" destId="{080EAA72-3489-41F5-82EC-0C256042BD4D}" srcOrd="5" destOrd="0" parTransId="{926B5F38-5F8B-47DF-8B1C-54B592B8B5BF}" sibTransId="{C478B71E-B557-4AB9-AD5B-86F31AA6B65C}"/>
    <dgm:cxn modelId="{2E0E6FD2-B3BA-432C-BEC1-82B647F4DDB6}" srcId="{EEA8EE4B-BF8F-4E1D-97CF-7F013F497C7D}" destId="{6E31FA7E-7319-4A68-A433-7411212C2A6B}" srcOrd="0" destOrd="0" parTransId="{EC8F7737-B109-43BC-BCE3-8D4D7C1FA579}" sibTransId="{D56EE708-585D-4629-9B60-0D1F1F2B2AC8}"/>
    <dgm:cxn modelId="{1F67FB0F-0E88-4518-88B9-0E10FBEE8386}" type="presOf" srcId="{0C521A84-CB90-4A4B-BF7B-B015A1BA006C}" destId="{C6036192-DB73-4BBC-953F-5380345A9DC0}" srcOrd="0" destOrd="0" presId="urn:microsoft.com/office/officeart/2005/8/layout/radial4"/>
    <dgm:cxn modelId="{F0F0F6E6-FCAE-4E27-94BA-A7664226B2B9}" type="presOf" srcId="{EEA8EE4B-BF8F-4E1D-97CF-7F013F497C7D}" destId="{90A7244F-8AB8-47F5-92CF-E4762D06B952}" srcOrd="0" destOrd="0" presId="urn:microsoft.com/office/officeart/2005/8/layout/radial4"/>
    <dgm:cxn modelId="{AE2BA9A5-8C5A-44D6-BEE0-B0E83750BA7A}" srcId="{6E31FA7E-7319-4A68-A433-7411212C2A6B}" destId="{932A4726-6A9E-4566-9738-806318D5654D}" srcOrd="3" destOrd="0" parTransId="{AA269331-1118-4DB0-8FAF-21157B38E105}" sibTransId="{D79D0461-CFBD-4452-A4D4-A940427A3A89}"/>
    <dgm:cxn modelId="{8A412C64-7B2D-4805-8F32-AD38A5E4000A}" type="presOf" srcId="{BB92889E-B0E1-44DB-9A4C-CF69F479001B}" destId="{C98819FB-2E70-4B7F-9F9A-607BFBCDF70A}" srcOrd="0" destOrd="0" presId="urn:microsoft.com/office/officeart/2005/8/layout/radial4"/>
    <dgm:cxn modelId="{7FFA6928-16FA-4221-9E8C-4A40D5BCC72F}" type="presOf" srcId="{A1C2A3A6-1FDF-40AA-9147-3E7643C00232}" destId="{056BECE3-85DD-4241-88E0-698FC662A69B}" srcOrd="0" destOrd="0" presId="urn:microsoft.com/office/officeart/2005/8/layout/radial4"/>
    <dgm:cxn modelId="{52129B95-90F1-40F9-92AF-74CC753CBFD9}" type="presOf" srcId="{4D135FDF-F251-4239-AA05-B4ECFD9B1FE8}" destId="{6F16830D-F5F1-416F-989E-0771F2062EEC}" srcOrd="0" destOrd="0" presId="urn:microsoft.com/office/officeart/2005/8/layout/radial4"/>
    <dgm:cxn modelId="{A417995D-B08D-4887-A4D4-FE14D52348FB}" srcId="{6E31FA7E-7319-4A68-A433-7411212C2A6B}" destId="{4D135FDF-F251-4239-AA05-B4ECFD9B1FE8}" srcOrd="2" destOrd="0" parTransId="{E5A793F9-0066-4C32-92A1-9DF2C98E691C}" sibTransId="{59920C95-59C2-4ABA-A2B7-A5BF5F74DF45}"/>
    <dgm:cxn modelId="{70B498FB-5FF7-4A23-AED7-90F4130D7F94}" type="presOf" srcId="{06FB5137-2A7C-4008-B21D-7034F165DB28}" destId="{1CCBA7B8-D5EC-48F8-AD1F-A184B427DF68}" srcOrd="0" destOrd="0" presId="urn:microsoft.com/office/officeart/2005/8/layout/radial4"/>
    <dgm:cxn modelId="{A0427A2A-E6BA-4EF3-9179-97EE2A05FED3}" type="presOf" srcId="{BC948E2D-314A-427B-BF80-71831AE0F634}" destId="{A9A4A9D1-C44C-430C-A059-25E65C70836A}" srcOrd="0" destOrd="0" presId="urn:microsoft.com/office/officeart/2005/8/layout/radial4"/>
    <dgm:cxn modelId="{8BA0571F-098B-4BBC-9D39-2439CA405EC9}" type="presOf" srcId="{21200512-AA2C-41C6-8079-36DC5C057B95}" destId="{170E22BA-0425-4EED-B32C-C2812A9BFC45}" srcOrd="0" destOrd="0" presId="urn:microsoft.com/office/officeart/2005/8/layout/radial4"/>
    <dgm:cxn modelId="{86460088-354D-45CD-9444-DD8BE52507AF}" type="presOf" srcId="{926B5F38-5F8B-47DF-8B1C-54B592B8B5BF}" destId="{4841B5A8-7347-413A-9848-472C42682B52}" srcOrd="0" destOrd="0" presId="urn:microsoft.com/office/officeart/2005/8/layout/radial4"/>
    <dgm:cxn modelId="{284E3BCA-79B0-41D2-927E-1B3FAD3B1742}" type="presOf" srcId="{E5A793F9-0066-4C32-92A1-9DF2C98E691C}" destId="{381877C2-69BF-4F6D-A959-B8BE15A50DA9}" srcOrd="0" destOrd="0" presId="urn:microsoft.com/office/officeart/2005/8/layout/radial4"/>
    <dgm:cxn modelId="{50F5B712-132C-4887-816F-584F7E7B4058}" srcId="{6E31FA7E-7319-4A68-A433-7411212C2A6B}" destId="{6E07FED6-D5D0-4179-8AE5-50D816891979}" srcOrd="1" destOrd="0" parTransId="{5C1FC7FE-9B5E-4D72-8D99-787EE521B534}" sibTransId="{EEB1FA67-4A41-40A6-825D-DFFFB5338473}"/>
    <dgm:cxn modelId="{5A8D3C8D-763B-4D2E-9A2D-7FCE1ED80522}" type="presOf" srcId="{5C1FC7FE-9B5E-4D72-8D99-787EE521B534}" destId="{CF6B302E-A72C-4CB9-9CEA-CB3CD020505A}" srcOrd="0" destOrd="0" presId="urn:microsoft.com/office/officeart/2005/8/layout/radial4"/>
    <dgm:cxn modelId="{435D0455-A389-406F-B25C-04391D6C856D}" type="presOf" srcId="{8ECF865E-9CDB-42B9-9BFD-2B3CA2601FFE}" destId="{B1FBE354-4A4F-4470-86E8-AC80540B90D4}" srcOrd="0" destOrd="0" presId="urn:microsoft.com/office/officeart/2005/8/layout/radial4"/>
    <dgm:cxn modelId="{86F0304E-42B9-4D83-9754-098E924017E9}" type="presOf" srcId="{6E07FED6-D5D0-4179-8AE5-50D816891979}" destId="{469DCFAF-9E07-4E87-A5F6-46F03A811473}" srcOrd="0" destOrd="0" presId="urn:microsoft.com/office/officeart/2005/8/layout/radial4"/>
    <dgm:cxn modelId="{518B8A4E-8A37-4641-BF4A-242FA29ACD46}" type="presParOf" srcId="{90A7244F-8AB8-47F5-92CF-E4762D06B952}" destId="{3668DA27-B799-4B0D-A946-A7A5357D1B7A}" srcOrd="0" destOrd="0" presId="urn:microsoft.com/office/officeart/2005/8/layout/radial4"/>
    <dgm:cxn modelId="{8B15B530-789D-4E59-A160-2C9A1CCD72E7}" type="presParOf" srcId="{90A7244F-8AB8-47F5-92CF-E4762D06B952}" destId="{A9A4A9D1-C44C-430C-A059-25E65C70836A}" srcOrd="1" destOrd="0" presId="urn:microsoft.com/office/officeart/2005/8/layout/radial4"/>
    <dgm:cxn modelId="{DB0BFC9B-DEAC-4741-B2B8-C3F63C93FBC3}" type="presParOf" srcId="{90A7244F-8AB8-47F5-92CF-E4762D06B952}" destId="{7DAE35CB-B845-40A2-8466-A588805A41C3}" srcOrd="2" destOrd="0" presId="urn:microsoft.com/office/officeart/2005/8/layout/radial4"/>
    <dgm:cxn modelId="{88ECBBF1-E24B-47AD-B614-5BF243CBE6C3}" type="presParOf" srcId="{90A7244F-8AB8-47F5-92CF-E4762D06B952}" destId="{CF6B302E-A72C-4CB9-9CEA-CB3CD020505A}" srcOrd="3" destOrd="0" presId="urn:microsoft.com/office/officeart/2005/8/layout/radial4"/>
    <dgm:cxn modelId="{6B135E5B-BC2C-4600-AF2C-56A1EEC19317}" type="presParOf" srcId="{90A7244F-8AB8-47F5-92CF-E4762D06B952}" destId="{469DCFAF-9E07-4E87-A5F6-46F03A811473}" srcOrd="4" destOrd="0" presId="urn:microsoft.com/office/officeart/2005/8/layout/radial4"/>
    <dgm:cxn modelId="{585F61B9-B100-4B54-A3B8-D2B4962BE3DF}" type="presParOf" srcId="{90A7244F-8AB8-47F5-92CF-E4762D06B952}" destId="{381877C2-69BF-4F6D-A959-B8BE15A50DA9}" srcOrd="5" destOrd="0" presId="urn:microsoft.com/office/officeart/2005/8/layout/radial4"/>
    <dgm:cxn modelId="{7CF56746-E2BF-4249-AD59-81B224DFC30D}" type="presParOf" srcId="{90A7244F-8AB8-47F5-92CF-E4762D06B952}" destId="{6F16830D-F5F1-416F-989E-0771F2062EEC}" srcOrd="6" destOrd="0" presId="urn:microsoft.com/office/officeart/2005/8/layout/radial4"/>
    <dgm:cxn modelId="{22A4C602-7241-484D-8D00-93236248A18F}" type="presParOf" srcId="{90A7244F-8AB8-47F5-92CF-E4762D06B952}" destId="{440505E2-0170-4873-A3B3-2ED825269291}" srcOrd="7" destOrd="0" presId="urn:microsoft.com/office/officeart/2005/8/layout/radial4"/>
    <dgm:cxn modelId="{DA70CFF3-61E6-4F20-AA85-67C67D2778FF}" type="presParOf" srcId="{90A7244F-8AB8-47F5-92CF-E4762D06B952}" destId="{17D7CF3B-B752-4DCE-8A33-678DD6B29A58}" srcOrd="8" destOrd="0" presId="urn:microsoft.com/office/officeart/2005/8/layout/radial4"/>
    <dgm:cxn modelId="{6CBD274B-D959-4F2E-B235-AB5A33342CC7}" type="presParOf" srcId="{90A7244F-8AB8-47F5-92CF-E4762D06B952}" destId="{056BECE3-85DD-4241-88E0-698FC662A69B}" srcOrd="9" destOrd="0" presId="urn:microsoft.com/office/officeart/2005/8/layout/radial4"/>
    <dgm:cxn modelId="{4EE50298-4EC5-42E1-9167-39C2A2A6C8D7}" type="presParOf" srcId="{90A7244F-8AB8-47F5-92CF-E4762D06B952}" destId="{170E22BA-0425-4EED-B32C-C2812A9BFC45}" srcOrd="10" destOrd="0" presId="urn:microsoft.com/office/officeart/2005/8/layout/radial4"/>
    <dgm:cxn modelId="{4BA6FFF6-CDA0-4F90-AEA1-C66F7511EA4A}" type="presParOf" srcId="{90A7244F-8AB8-47F5-92CF-E4762D06B952}" destId="{4841B5A8-7347-413A-9848-472C42682B52}" srcOrd="11" destOrd="0" presId="urn:microsoft.com/office/officeart/2005/8/layout/radial4"/>
    <dgm:cxn modelId="{6E0EBFF0-F85A-48EF-BFF3-D53B68AE99D6}" type="presParOf" srcId="{90A7244F-8AB8-47F5-92CF-E4762D06B952}" destId="{2EDAE384-DE2F-44A7-AA2D-79A16D95CEFA}" srcOrd="12" destOrd="0" presId="urn:microsoft.com/office/officeart/2005/8/layout/radial4"/>
    <dgm:cxn modelId="{EF71BFCE-7599-4C08-8753-DB85F83195D7}" type="presParOf" srcId="{90A7244F-8AB8-47F5-92CF-E4762D06B952}" destId="{B1FBE354-4A4F-4470-86E8-AC80540B90D4}" srcOrd="13" destOrd="0" presId="urn:microsoft.com/office/officeart/2005/8/layout/radial4"/>
    <dgm:cxn modelId="{833B71CD-4B9B-4217-AAF9-118A6301A94C}" type="presParOf" srcId="{90A7244F-8AB8-47F5-92CF-E4762D06B952}" destId="{1CCBA7B8-D5EC-48F8-AD1F-A184B427DF68}" srcOrd="14" destOrd="0" presId="urn:microsoft.com/office/officeart/2005/8/layout/radial4"/>
    <dgm:cxn modelId="{0DBCE366-AC75-4818-9DAB-282B604E9B79}" type="presParOf" srcId="{90A7244F-8AB8-47F5-92CF-E4762D06B952}" destId="{C6036192-DB73-4BBC-953F-5380345A9DC0}" srcOrd="15" destOrd="0" presId="urn:microsoft.com/office/officeart/2005/8/layout/radial4"/>
    <dgm:cxn modelId="{757FED83-FC53-4B60-A11F-EB4CE70AAA2F}" type="presParOf" srcId="{90A7244F-8AB8-47F5-92CF-E4762D06B952}" destId="{C98819FB-2E70-4B7F-9F9A-607BFBCDF70A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8EE4B-BF8F-4E1D-97CF-7F013F497C7D}" type="doc">
      <dgm:prSet loTypeId="urn:microsoft.com/office/officeart/2005/8/layout/hierarchy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31FA7E-7319-4A68-A433-7411212C2A6B}">
      <dgm:prSet phldrT="[Текст]" custT="1"/>
      <dgm:spPr/>
      <dgm:t>
        <a:bodyPr/>
        <a:lstStyle/>
        <a:p>
          <a:r>
            <a:rPr lang="ru-RU" sz="2400" dirty="0" err="1" smtClean="0"/>
            <a:t>Випадков</a:t>
          </a:r>
          <a:r>
            <a:rPr lang="uk-UA" sz="2400" dirty="0" smtClean="0"/>
            <a:t>і величини</a:t>
          </a:r>
          <a:endParaRPr lang="uk-UA" sz="2400" dirty="0"/>
        </a:p>
      </dgm:t>
    </dgm:pt>
    <dgm:pt modelId="{EC8F7737-B109-43BC-BCE3-8D4D7C1FA579}" type="parTrans" cxnId="{2E0E6FD2-B3BA-432C-BEC1-82B647F4DDB6}">
      <dgm:prSet/>
      <dgm:spPr/>
      <dgm:t>
        <a:bodyPr/>
        <a:lstStyle/>
        <a:p>
          <a:endParaRPr lang="uk-UA" sz="2000"/>
        </a:p>
      </dgm:t>
    </dgm:pt>
    <dgm:pt modelId="{D56EE708-585D-4629-9B60-0D1F1F2B2AC8}" type="sibTrans" cxnId="{2E0E6FD2-B3BA-432C-BEC1-82B647F4DDB6}">
      <dgm:prSet/>
      <dgm:spPr/>
      <dgm:t>
        <a:bodyPr/>
        <a:lstStyle/>
        <a:p>
          <a:endParaRPr lang="uk-UA" sz="2000"/>
        </a:p>
      </dgm:t>
    </dgm:pt>
    <dgm:pt modelId="{932A4726-6A9E-4566-9738-806318D5654D}">
      <dgm:prSet custT="1"/>
      <dgm:spPr/>
      <dgm:t>
        <a:bodyPr/>
        <a:lstStyle/>
        <a:p>
          <a:r>
            <a:rPr lang="uk-UA" sz="2400" dirty="0" smtClean="0"/>
            <a:t>Стохастичні процеси</a:t>
          </a:r>
          <a:endParaRPr lang="uk-UA" sz="2400" dirty="0"/>
        </a:p>
      </dgm:t>
    </dgm:pt>
    <dgm:pt modelId="{AA269331-1118-4DB0-8FAF-21157B38E105}" type="parTrans" cxnId="{AE2BA9A5-8C5A-44D6-BEE0-B0E83750BA7A}">
      <dgm:prSet/>
      <dgm:spPr/>
      <dgm:t>
        <a:bodyPr/>
        <a:lstStyle/>
        <a:p>
          <a:endParaRPr lang="uk-UA" sz="2000"/>
        </a:p>
      </dgm:t>
    </dgm:pt>
    <dgm:pt modelId="{D79D0461-CFBD-4452-A4D4-A940427A3A89}" type="sibTrans" cxnId="{AE2BA9A5-8C5A-44D6-BEE0-B0E83750BA7A}">
      <dgm:prSet/>
      <dgm:spPr/>
      <dgm:t>
        <a:bodyPr/>
        <a:lstStyle/>
        <a:p>
          <a:endParaRPr lang="uk-UA" sz="2000"/>
        </a:p>
      </dgm:t>
    </dgm:pt>
    <dgm:pt modelId="{7555C4EF-20E6-4371-854C-B24847A20FEA}">
      <dgm:prSet custT="1"/>
      <dgm:spPr/>
      <dgm:t>
        <a:bodyPr/>
        <a:lstStyle/>
        <a:p>
          <a:r>
            <a:rPr lang="uk-UA" sz="1600" dirty="0" smtClean="0"/>
            <a:t>Водо-цементне співвідношення</a:t>
          </a:r>
          <a:endParaRPr lang="uk-UA" sz="1600" dirty="0"/>
        </a:p>
      </dgm:t>
    </dgm:pt>
    <dgm:pt modelId="{BC948E2D-314A-427B-BF80-71831AE0F634}" type="parTrans" cxnId="{4455F1DC-BA03-483F-ADE9-645B20DDE034}">
      <dgm:prSet/>
      <dgm:spPr/>
      <dgm:t>
        <a:bodyPr/>
        <a:lstStyle/>
        <a:p>
          <a:endParaRPr lang="uk-UA" sz="2000"/>
        </a:p>
      </dgm:t>
    </dgm:pt>
    <dgm:pt modelId="{1136525E-6C75-458D-AC3F-948935DE1985}" type="sibTrans" cxnId="{4455F1DC-BA03-483F-ADE9-645B20DDE034}">
      <dgm:prSet/>
      <dgm:spPr/>
      <dgm:t>
        <a:bodyPr/>
        <a:lstStyle/>
        <a:p>
          <a:endParaRPr lang="uk-UA" sz="2000"/>
        </a:p>
      </dgm:t>
    </dgm:pt>
    <dgm:pt modelId="{4D135FDF-F251-4239-AA05-B4ECFD9B1FE8}">
      <dgm:prSet custT="1"/>
      <dgm:spPr/>
      <dgm:t>
        <a:bodyPr/>
        <a:lstStyle/>
        <a:p>
          <a:r>
            <a:rPr lang="uk-UA" sz="1600" dirty="0" smtClean="0"/>
            <a:t>Геометричні характеристики перерізу</a:t>
          </a:r>
          <a:endParaRPr lang="uk-UA" sz="1600" dirty="0"/>
        </a:p>
      </dgm:t>
    </dgm:pt>
    <dgm:pt modelId="{E5A793F9-0066-4C32-92A1-9DF2C98E691C}" type="parTrans" cxnId="{A417995D-B08D-4887-A4D4-FE14D52348FB}">
      <dgm:prSet/>
      <dgm:spPr/>
      <dgm:t>
        <a:bodyPr/>
        <a:lstStyle/>
        <a:p>
          <a:endParaRPr lang="uk-UA" sz="2000"/>
        </a:p>
      </dgm:t>
    </dgm:pt>
    <dgm:pt modelId="{59920C95-59C2-4ABA-A2B7-A5BF5F74DF45}" type="sibTrans" cxnId="{A417995D-B08D-4887-A4D4-FE14D52348FB}">
      <dgm:prSet/>
      <dgm:spPr/>
      <dgm:t>
        <a:bodyPr/>
        <a:lstStyle/>
        <a:p>
          <a:endParaRPr lang="uk-UA" sz="2000"/>
        </a:p>
      </dgm:t>
    </dgm:pt>
    <dgm:pt modelId="{0140E95F-5B54-48AC-9B12-603D2B786CA7}">
      <dgm:prSet custT="1"/>
      <dgm:spPr/>
      <dgm:t>
        <a:bodyPr/>
        <a:lstStyle/>
        <a:p>
          <a:r>
            <a:rPr lang="uk-UA" sz="1600" dirty="0" smtClean="0"/>
            <a:t>Характеристики матеріалів</a:t>
          </a:r>
          <a:endParaRPr lang="uk-UA" sz="1600" dirty="0"/>
        </a:p>
      </dgm:t>
    </dgm:pt>
    <dgm:pt modelId="{04C5A175-7020-45F2-9E17-668BFD20EE43}" type="parTrans" cxnId="{0B74E95C-F1EC-4252-A7A1-B4FEC9AE1A57}">
      <dgm:prSet/>
      <dgm:spPr/>
      <dgm:t>
        <a:bodyPr/>
        <a:lstStyle/>
        <a:p>
          <a:endParaRPr lang="uk-UA"/>
        </a:p>
      </dgm:t>
    </dgm:pt>
    <dgm:pt modelId="{9F5A720B-1B84-4979-9342-C3451F07987B}" type="sibTrans" cxnId="{0B74E95C-F1EC-4252-A7A1-B4FEC9AE1A57}">
      <dgm:prSet/>
      <dgm:spPr/>
      <dgm:t>
        <a:bodyPr/>
        <a:lstStyle/>
        <a:p>
          <a:endParaRPr lang="uk-UA"/>
        </a:p>
      </dgm:t>
    </dgm:pt>
    <dgm:pt modelId="{E9DD3C8E-B43D-4569-94E8-94F733194B1A}">
      <dgm:prSet custT="1"/>
      <dgm:spPr/>
      <dgm:t>
        <a:bodyPr/>
        <a:lstStyle/>
        <a:p>
          <a:r>
            <a:rPr lang="uk-UA" sz="1600" dirty="0" smtClean="0"/>
            <a:t>Зміна температури</a:t>
          </a:r>
          <a:endParaRPr lang="uk-UA" sz="1600" dirty="0"/>
        </a:p>
      </dgm:t>
    </dgm:pt>
    <dgm:pt modelId="{29918455-2EBB-4F25-84CF-CCCF8A64D5F9}" type="parTrans" cxnId="{8DFC2673-209E-429A-B467-24E37939E55C}">
      <dgm:prSet/>
      <dgm:spPr/>
      <dgm:t>
        <a:bodyPr/>
        <a:lstStyle/>
        <a:p>
          <a:endParaRPr lang="uk-UA"/>
        </a:p>
      </dgm:t>
    </dgm:pt>
    <dgm:pt modelId="{57C3E89F-8166-4EFB-AD94-7EF5263DAD7A}" type="sibTrans" cxnId="{8DFC2673-209E-429A-B467-24E37939E55C}">
      <dgm:prSet/>
      <dgm:spPr/>
      <dgm:t>
        <a:bodyPr/>
        <a:lstStyle/>
        <a:p>
          <a:endParaRPr lang="uk-UA"/>
        </a:p>
      </dgm:t>
    </dgm:pt>
    <dgm:pt modelId="{EFAE54CE-CC89-4D00-9929-AC66E45C05C5}">
      <dgm:prSet custT="1"/>
      <dgm:spPr/>
      <dgm:t>
        <a:bodyPr/>
        <a:lstStyle/>
        <a:p>
          <a:r>
            <a:rPr lang="uk-UA" sz="1600" dirty="0" smtClean="0"/>
            <a:t>Зміна вологості</a:t>
          </a:r>
          <a:endParaRPr lang="uk-UA" sz="1600" dirty="0"/>
        </a:p>
      </dgm:t>
    </dgm:pt>
    <dgm:pt modelId="{0AF8455B-46F2-40A6-8F38-6A2153E9FADE}" type="parTrans" cxnId="{C0DC4CC2-E3F2-476F-BA46-18AD20D762A8}">
      <dgm:prSet/>
      <dgm:spPr/>
      <dgm:t>
        <a:bodyPr/>
        <a:lstStyle/>
        <a:p>
          <a:endParaRPr lang="uk-UA"/>
        </a:p>
      </dgm:t>
    </dgm:pt>
    <dgm:pt modelId="{C1933E6F-C891-4010-A230-CA777F809882}" type="sibTrans" cxnId="{C0DC4CC2-E3F2-476F-BA46-18AD20D762A8}">
      <dgm:prSet/>
      <dgm:spPr/>
      <dgm:t>
        <a:bodyPr/>
        <a:lstStyle/>
        <a:p>
          <a:endParaRPr lang="uk-UA"/>
        </a:p>
      </dgm:t>
    </dgm:pt>
    <dgm:pt modelId="{923E06AA-0E72-4E03-A821-E55C0782B5C4}">
      <dgm:prSet custT="1"/>
      <dgm:spPr/>
      <dgm:t>
        <a:bodyPr/>
        <a:lstStyle/>
        <a:p>
          <a:r>
            <a:rPr lang="uk-UA" sz="1600" dirty="0" smtClean="0"/>
            <a:t>Концентрація хлоридів на денній поверхні елемента</a:t>
          </a:r>
          <a:endParaRPr lang="uk-UA" sz="1600" dirty="0"/>
        </a:p>
      </dgm:t>
    </dgm:pt>
    <dgm:pt modelId="{6CE7C847-2B46-4246-8BE9-B5F7969BD8F1}" type="parTrans" cxnId="{0C8500A5-FA56-435A-9D2E-1654C3037ECD}">
      <dgm:prSet/>
      <dgm:spPr/>
      <dgm:t>
        <a:bodyPr/>
        <a:lstStyle/>
        <a:p>
          <a:endParaRPr lang="uk-UA"/>
        </a:p>
      </dgm:t>
    </dgm:pt>
    <dgm:pt modelId="{76E1F222-0ECF-44E5-A1F1-6BCB73B79CE1}" type="sibTrans" cxnId="{0C8500A5-FA56-435A-9D2E-1654C3037ECD}">
      <dgm:prSet/>
      <dgm:spPr/>
      <dgm:t>
        <a:bodyPr/>
        <a:lstStyle/>
        <a:p>
          <a:endParaRPr lang="uk-UA"/>
        </a:p>
      </dgm:t>
    </dgm:pt>
    <dgm:pt modelId="{06E53F14-A820-4209-8B2A-2A62D9225702}">
      <dgm:prSet custT="1"/>
      <dgm:spPr/>
      <dgm:t>
        <a:bodyPr/>
        <a:lstStyle/>
        <a:p>
          <a:r>
            <a:rPr lang="uk-UA" sz="1600" dirty="0" smtClean="0"/>
            <a:t>Навантаження</a:t>
          </a:r>
          <a:endParaRPr lang="uk-UA" sz="1600" dirty="0"/>
        </a:p>
      </dgm:t>
    </dgm:pt>
    <dgm:pt modelId="{A1316027-4438-4E91-BE26-D676AFC95F33}" type="parTrans" cxnId="{EAFB9598-6FA2-4227-B78E-EF6FC777123F}">
      <dgm:prSet/>
      <dgm:spPr/>
      <dgm:t>
        <a:bodyPr/>
        <a:lstStyle/>
        <a:p>
          <a:endParaRPr lang="uk-UA"/>
        </a:p>
      </dgm:t>
    </dgm:pt>
    <dgm:pt modelId="{3EF2C64B-BF8F-4A4C-91D4-9CCEA1FEAA02}" type="sibTrans" cxnId="{EAFB9598-6FA2-4227-B78E-EF6FC777123F}">
      <dgm:prSet/>
      <dgm:spPr/>
      <dgm:t>
        <a:bodyPr/>
        <a:lstStyle/>
        <a:p>
          <a:endParaRPr lang="uk-UA"/>
        </a:p>
      </dgm:t>
    </dgm:pt>
    <dgm:pt modelId="{01F059E3-3EDC-4720-9A71-9E12D4D8A901}" type="pres">
      <dgm:prSet presAssocID="{EEA8EE4B-BF8F-4E1D-97CF-7F013F497C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0F79997-5CB5-4C55-900D-9E432BCC4921}" type="pres">
      <dgm:prSet presAssocID="{6E31FA7E-7319-4A68-A433-7411212C2A6B}" presName="root" presStyleCnt="0"/>
      <dgm:spPr/>
      <dgm:t>
        <a:bodyPr/>
        <a:lstStyle/>
        <a:p>
          <a:endParaRPr lang="uk-UA"/>
        </a:p>
      </dgm:t>
    </dgm:pt>
    <dgm:pt modelId="{EA191B27-0015-4CE2-9E66-98E25EA7EF34}" type="pres">
      <dgm:prSet presAssocID="{6E31FA7E-7319-4A68-A433-7411212C2A6B}" presName="rootComposite" presStyleCnt="0"/>
      <dgm:spPr/>
      <dgm:t>
        <a:bodyPr/>
        <a:lstStyle/>
        <a:p>
          <a:endParaRPr lang="uk-UA"/>
        </a:p>
      </dgm:t>
    </dgm:pt>
    <dgm:pt modelId="{FADC14F9-88EF-4CD7-80D5-73FB10D4BD90}" type="pres">
      <dgm:prSet presAssocID="{6E31FA7E-7319-4A68-A433-7411212C2A6B}" presName="rootText" presStyleLbl="node1" presStyleIdx="0" presStyleCnt="2"/>
      <dgm:spPr/>
      <dgm:t>
        <a:bodyPr/>
        <a:lstStyle/>
        <a:p>
          <a:endParaRPr lang="uk-UA"/>
        </a:p>
      </dgm:t>
    </dgm:pt>
    <dgm:pt modelId="{CC0F6BD6-6808-433E-8DD3-5DD6E76D2AB8}" type="pres">
      <dgm:prSet presAssocID="{6E31FA7E-7319-4A68-A433-7411212C2A6B}" presName="rootConnector" presStyleLbl="node1" presStyleIdx="0" presStyleCnt="2"/>
      <dgm:spPr/>
      <dgm:t>
        <a:bodyPr/>
        <a:lstStyle/>
        <a:p>
          <a:endParaRPr lang="uk-UA"/>
        </a:p>
      </dgm:t>
    </dgm:pt>
    <dgm:pt modelId="{2F7166DC-AE91-4480-90D5-3C8F69AA0487}" type="pres">
      <dgm:prSet presAssocID="{6E31FA7E-7319-4A68-A433-7411212C2A6B}" presName="childShape" presStyleCnt="0"/>
      <dgm:spPr/>
      <dgm:t>
        <a:bodyPr/>
        <a:lstStyle/>
        <a:p>
          <a:endParaRPr lang="uk-UA"/>
        </a:p>
      </dgm:t>
    </dgm:pt>
    <dgm:pt modelId="{EECEE75E-C0E0-451A-98BB-FA3860295ED0}" type="pres">
      <dgm:prSet presAssocID="{BC948E2D-314A-427B-BF80-71831AE0F634}" presName="Name13" presStyleLbl="parChTrans1D2" presStyleIdx="0" presStyleCnt="7"/>
      <dgm:spPr/>
      <dgm:t>
        <a:bodyPr/>
        <a:lstStyle/>
        <a:p>
          <a:endParaRPr lang="uk-UA"/>
        </a:p>
      </dgm:t>
    </dgm:pt>
    <dgm:pt modelId="{16A322AD-52EC-47C2-9D16-A383DB2CCE93}" type="pres">
      <dgm:prSet presAssocID="{7555C4EF-20E6-4371-854C-B24847A20FEA}" presName="childText" presStyleLbl="bgAcc1" presStyleIdx="0" presStyleCnt="7" custScaleX="128923" custScaleY="601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7472CD-BFF0-421F-9B31-09B46DECD179}" type="pres">
      <dgm:prSet presAssocID="{E5A793F9-0066-4C32-92A1-9DF2C98E691C}" presName="Name13" presStyleLbl="parChTrans1D2" presStyleIdx="1" presStyleCnt="7"/>
      <dgm:spPr/>
      <dgm:t>
        <a:bodyPr/>
        <a:lstStyle/>
        <a:p>
          <a:endParaRPr lang="uk-UA"/>
        </a:p>
      </dgm:t>
    </dgm:pt>
    <dgm:pt modelId="{E7A9F70F-973C-4343-A6A0-377626D65313}" type="pres">
      <dgm:prSet presAssocID="{4D135FDF-F251-4239-AA05-B4ECFD9B1FE8}" presName="childText" presStyleLbl="bgAcc1" presStyleIdx="1" presStyleCnt="7" custScaleX="128923" custScaleY="596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7F446C-C3A5-407A-B87E-85CACE3BC0B9}" type="pres">
      <dgm:prSet presAssocID="{04C5A175-7020-45F2-9E17-668BFD20EE43}" presName="Name13" presStyleLbl="parChTrans1D2" presStyleIdx="2" presStyleCnt="7"/>
      <dgm:spPr/>
      <dgm:t>
        <a:bodyPr/>
        <a:lstStyle/>
        <a:p>
          <a:endParaRPr lang="uk-UA"/>
        </a:p>
      </dgm:t>
    </dgm:pt>
    <dgm:pt modelId="{467A865A-DAD1-44D4-91FE-35B78116BA3E}" type="pres">
      <dgm:prSet presAssocID="{0140E95F-5B54-48AC-9B12-603D2B786CA7}" presName="childText" presStyleLbl="bgAcc1" presStyleIdx="2" presStyleCnt="7" custScaleX="128923" custScaleY="657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56E4C2-BFB9-46E5-8FA5-E00E61B339EC}" type="pres">
      <dgm:prSet presAssocID="{932A4726-6A9E-4566-9738-806318D5654D}" presName="root" presStyleCnt="0"/>
      <dgm:spPr/>
      <dgm:t>
        <a:bodyPr/>
        <a:lstStyle/>
        <a:p>
          <a:endParaRPr lang="uk-UA"/>
        </a:p>
      </dgm:t>
    </dgm:pt>
    <dgm:pt modelId="{6C7EA3D2-BD31-40B1-B7FF-F9AA58385DD8}" type="pres">
      <dgm:prSet presAssocID="{932A4726-6A9E-4566-9738-806318D5654D}" presName="rootComposite" presStyleCnt="0"/>
      <dgm:spPr/>
      <dgm:t>
        <a:bodyPr/>
        <a:lstStyle/>
        <a:p>
          <a:endParaRPr lang="uk-UA"/>
        </a:p>
      </dgm:t>
    </dgm:pt>
    <dgm:pt modelId="{52FD40A7-B234-4779-A7EE-C943AA20F9C4}" type="pres">
      <dgm:prSet presAssocID="{932A4726-6A9E-4566-9738-806318D5654D}" presName="rootText" presStyleLbl="node1" presStyleIdx="1" presStyleCnt="2"/>
      <dgm:spPr/>
      <dgm:t>
        <a:bodyPr/>
        <a:lstStyle/>
        <a:p>
          <a:endParaRPr lang="uk-UA"/>
        </a:p>
      </dgm:t>
    </dgm:pt>
    <dgm:pt modelId="{0258B01C-176A-4E7F-8E16-0A3608BCCFA3}" type="pres">
      <dgm:prSet presAssocID="{932A4726-6A9E-4566-9738-806318D5654D}" presName="rootConnector" presStyleLbl="node1" presStyleIdx="1" presStyleCnt="2"/>
      <dgm:spPr/>
      <dgm:t>
        <a:bodyPr/>
        <a:lstStyle/>
        <a:p>
          <a:endParaRPr lang="uk-UA"/>
        </a:p>
      </dgm:t>
    </dgm:pt>
    <dgm:pt modelId="{5ABCE1C9-EF6E-46B4-8BA4-75DA95E7A0AD}" type="pres">
      <dgm:prSet presAssocID="{932A4726-6A9E-4566-9738-806318D5654D}" presName="childShape" presStyleCnt="0"/>
      <dgm:spPr/>
      <dgm:t>
        <a:bodyPr/>
        <a:lstStyle/>
        <a:p>
          <a:endParaRPr lang="uk-UA"/>
        </a:p>
      </dgm:t>
    </dgm:pt>
    <dgm:pt modelId="{4834E2B1-638C-4DDC-9D17-7A54E624081A}" type="pres">
      <dgm:prSet presAssocID="{29918455-2EBB-4F25-84CF-CCCF8A64D5F9}" presName="Name13" presStyleLbl="parChTrans1D2" presStyleIdx="3" presStyleCnt="7"/>
      <dgm:spPr/>
      <dgm:t>
        <a:bodyPr/>
        <a:lstStyle/>
        <a:p>
          <a:endParaRPr lang="uk-UA"/>
        </a:p>
      </dgm:t>
    </dgm:pt>
    <dgm:pt modelId="{CAD85989-405E-45F7-92FB-D763C69BC9D2}" type="pres">
      <dgm:prSet presAssocID="{E9DD3C8E-B43D-4569-94E8-94F733194B1A}" presName="childText" presStyleLbl="bgAcc1" presStyleIdx="3" presStyleCnt="7" custScaleX="125877" custScaleY="643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371CA5-1A27-47FF-A444-BCE0A1B740D1}" type="pres">
      <dgm:prSet presAssocID="{0AF8455B-46F2-40A6-8F38-6A2153E9FADE}" presName="Name13" presStyleLbl="parChTrans1D2" presStyleIdx="4" presStyleCnt="7"/>
      <dgm:spPr/>
      <dgm:t>
        <a:bodyPr/>
        <a:lstStyle/>
        <a:p>
          <a:endParaRPr lang="uk-UA"/>
        </a:p>
      </dgm:t>
    </dgm:pt>
    <dgm:pt modelId="{0B078541-FA04-4D0C-ACAA-C4AFC2D36C3D}" type="pres">
      <dgm:prSet presAssocID="{EFAE54CE-CC89-4D00-9929-AC66E45C05C5}" presName="childText" presStyleLbl="bgAcc1" presStyleIdx="4" presStyleCnt="7" custScaleX="125877" custScaleY="561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94B453-F295-484C-8DB9-482D472B35D3}" type="pres">
      <dgm:prSet presAssocID="{6CE7C847-2B46-4246-8BE9-B5F7969BD8F1}" presName="Name13" presStyleLbl="parChTrans1D2" presStyleIdx="5" presStyleCnt="7"/>
      <dgm:spPr/>
      <dgm:t>
        <a:bodyPr/>
        <a:lstStyle/>
        <a:p>
          <a:endParaRPr lang="uk-UA"/>
        </a:p>
      </dgm:t>
    </dgm:pt>
    <dgm:pt modelId="{0530BAF5-FC68-4E5C-9DFF-602DE24DC341}" type="pres">
      <dgm:prSet presAssocID="{923E06AA-0E72-4E03-A821-E55C0782B5C4}" presName="childText" presStyleLbl="bgAcc1" presStyleIdx="5" presStyleCnt="7" custScaleX="125877" custScaleY="642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2E9036-568F-42D5-B559-F84673185971}" type="pres">
      <dgm:prSet presAssocID="{A1316027-4438-4E91-BE26-D676AFC95F33}" presName="Name13" presStyleLbl="parChTrans1D2" presStyleIdx="6" presStyleCnt="7"/>
      <dgm:spPr/>
      <dgm:t>
        <a:bodyPr/>
        <a:lstStyle/>
        <a:p>
          <a:endParaRPr lang="uk-UA"/>
        </a:p>
      </dgm:t>
    </dgm:pt>
    <dgm:pt modelId="{8E6DD93D-023E-479A-8078-21E4B52C1062}" type="pres">
      <dgm:prSet presAssocID="{06E53F14-A820-4209-8B2A-2A62D9225702}" presName="childText" presStyleLbl="bgAcc1" presStyleIdx="6" presStyleCnt="7" custScaleX="125877" custScaleY="479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CDDF0F4-5D97-4B68-8DEB-20B3A03FC94C}" type="presOf" srcId="{932A4726-6A9E-4566-9738-806318D5654D}" destId="{0258B01C-176A-4E7F-8E16-0A3608BCCFA3}" srcOrd="1" destOrd="0" presId="urn:microsoft.com/office/officeart/2005/8/layout/hierarchy3"/>
    <dgm:cxn modelId="{5744608F-D7AE-4933-A795-F210EA0755BE}" type="presOf" srcId="{EFAE54CE-CC89-4D00-9929-AC66E45C05C5}" destId="{0B078541-FA04-4D0C-ACAA-C4AFC2D36C3D}" srcOrd="0" destOrd="0" presId="urn:microsoft.com/office/officeart/2005/8/layout/hierarchy3"/>
    <dgm:cxn modelId="{EAFB9598-6FA2-4227-B78E-EF6FC777123F}" srcId="{932A4726-6A9E-4566-9738-806318D5654D}" destId="{06E53F14-A820-4209-8B2A-2A62D9225702}" srcOrd="3" destOrd="0" parTransId="{A1316027-4438-4E91-BE26-D676AFC95F33}" sibTransId="{3EF2C64B-BF8F-4A4C-91D4-9CCEA1FEAA02}"/>
    <dgm:cxn modelId="{4455F1DC-BA03-483F-ADE9-645B20DDE034}" srcId="{6E31FA7E-7319-4A68-A433-7411212C2A6B}" destId="{7555C4EF-20E6-4371-854C-B24847A20FEA}" srcOrd="0" destOrd="0" parTransId="{BC948E2D-314A-427B-BF80-71831AE0F634}" sibTransId="{1136525E-6C75-458D-AC3F-948935DE1985}"/>
    <dgm:cxn modelId="{0B74E95C-F1EC-4252-A7A1-B4FEC9AE1A57}" srcId="{6E31FA7E-7319-4A68-A433-7411212C2A6B}" destId="{0140E95F-5B54-48AC-9B12-603D2B786CA7}" srcOrd="2" destOrd="0" parTransId="{04C5A175-7020-45F2-9E17-668BFD20EE43}" sibTransId="{9F5A720B-1B84-4979-9342-C3451F07987B}"/>
    <dgm:cxn modelId="{B1AC7E0A-F6D5-4E47-B596-6254820E73C4}" type="presOf" srcId="{7555C4EF-20E6-4371-854C-B24847A20FEA}" destId="{16A322AD-52EC-47C2-9D16-A383DB2CCE93}" srcOrd="0" destOrd="0" presId="urn:microsoft.com/office/officeart/2005/8/layout/hierarchy3"/>
    <dgm:cxn modelId="{5F37DDB6-DA8E-403D-B778-BAA9574F6B7A}" type="presOf" srcId="{6E31FA7E-7319-4A68-A433-7411212C2A6B}" destId="{FADC14F9-88EF-4CD7-80D5-73FB10D4BD90}" srcOrd="0" destOrd="0" presId="urn:microsoft.com/office/officeart/2005/8/layout/hierarchy3"/>
    <dgm:cxn modelId="{2E0E6FD2-B3BA-432C-BEC1-82B647F4DDB6}" srcId="{EEA8EE4B-BF8F-4E1D-97CF-7F013F497C7D}" destId="{6E31FA7E-7319-4A68-A433-7411212C2A6B}" srcOrd="0" destOrd="0" parTransId="{EC8F7737-B109-43BC-BCE3-8D4D7C1FA579}" sibTransId="{D56EE708-585D-4629-9B60-0D1F1F2B2AC8}"/>
    <dgm:cxn modelId="{540E5E59-B86F-468C-81F4-668FB3C2C124}" type="presOf" srcId="{4D135FDF-F251-4239-AA05-B4ECFD9B1FE8}" destId="{E7A9F70F-973C-4343-A6A0-377626D65313}" srcOrd="0" destOrd="0" presId="urn:microsoft.com/office/officeart/2005/8/layout/hierarchy3"/>
    <dgm:cxn modelId="{47008469-91B3-45C8-8AEF-6321AC68B826}" type="presOf" srcId="{04C5A175-7020-45F2-9E17-668BFD20EE43}" destId="{5C7F446C-C3A5-407A-B87E-85CACE3BC0B9}" srcOrd="0" destOrd="0" presId="urn:microsoft.com/office/officeart/2005/8/layout/hierarchy3"/>
    <dgm:cxn modelId="{4A861E52-A0F2-48AD-9EAF-0CEA9CCB2BFD}" type="presOf" srcId="{0AF8455B-46F2-40A6-8F38-6A2153E9FADE}" destId="{F2371CA5-1A27-47FF-A444-BCE0A1B740D1}" srcOrd="0" destOrd="0" presId="urn:microsoft.com/office/officeart/2005/8/layout/hierarchy3"/>
    <dgm:cxn modelId="{8DFC2673-209E-429A-B467-24E37939E55C}" srcId="{932A4726-6A9E-4566-9738-806318D5654D}" destId="{E9DD3C8E-B43D-4569-94E8-94F733194B1A}" srcOrd="0" destOrd="0" parTransId="{29918455-2EBB-4F25-84CF-CCCF8A64D5F9}" sibTransId="{57C3E89F-8166-4EFB-AD94-7EF5263DAD7A}"/>
    <dgm:cxn modelId="{0B5A906B-C863-452C-82F3-5ED6B39AFFDE}" type="presOf" srcId="{923E06AA-0E72-4E03-A821-E55C0782B5C4}" destId="{0530BAF5-FC68-4E5C-9DFF-602DE24DC341}" srcOrd="0" destOrd="0" presId="urn:microsoft.com/office/officeart/2005/8/layout/hierarchy3"/>
    <dgm:cxn modelId="{60EC0DE8-22E8-4FC9-B5EF-05B9F1E751C5}" type="presOf" srcId="{EEA8EE4B-BF8F-4E1D-97CF-7F013F497C7D}" destId="{01F059E3-3EDC-4720-9A71-9E12D4D8A901}" srcOrd="0" destOrd="0" presId="urn:microsoft.com/office/officeart/2005/8/layout/hierarchy3"/>
    <dgm:cxn modelId="{9582F6AA-FCC2-4732-A1A5-231C457BEA06}" type="presOf" srcId="{6CE7C847-2B46-4246-8BE9-B5F7969BD8F1}" destId="{8A94B453-F295-484C-8DB9-482D472B35D3}" srcOrd="0" destOrd="0" presId="urn:microsoft.com/office/officeart/2005/8/layout/hierarchy3"/>
    <dgm:cxn modelId="{F64D7DBF-36B3-41DF-A0C2-276B9936761D}" type="presOf" srcId="{6E31FA7E-7319-4A68-A433-7411212C2A6B}" destId="{CC0F6BD6-6808-433E-8DD3-5DD6E76D2AB8}" srcOrd="1" destOrd="0" presId="urn:microsoft.com/office/officeart/2005/8/layout/hierarchy3"/>
    <dgm:cxn modelId="{AE2BA9A5-8C5A-44D6-BEE0-B0E83750BA7A}" srcId="{EEA8EE4B-BF8F-4E1D-97CF-7F013F497C7D}" destId="{932A4726-6A9E-4566-9738-806318D5654D}" srcOrd="1" destOrd="0" parTransId="{AA269331-1118-4DB0-8FAF-21157B38E105}" sibTransId="{D79D0461-CFBD-4452-A4D4-A940427A3A89}"/>
    <dgm:cxn modelId="{70978980-C802-4CD4-B4B9-EE34F6B2E6D7}" type="presOf" srcId="{0140E95F-5B54-48AC-9B12-603D2B786CA7}" destId="{467A865A-DAD1-44D4-91FE-35B78116BA3E}" srcOrd="0" destOrd="0" presId="urn:microsoft.com/office/officeart/2005/8/layout/hierarchy3"/>
    <dgm:cxn modelId="{F50D1ECC-9FBF-4C61-81C9-0B4745BDCC5E}" type="presOf" srcId="{E5A793F9-0066-4C32-92A1-9DF2C98E691C}" destId="{057472CD-BFF0-421F-9B31-09B46DECD179}" srcOrd="0" destOrd="0" presId="urn:microsoft.com/office/officeart/2005/8/layout/hierarchy3"/>
    <dgm:cxn modelId="{0C8500A5-FA56-435A-9D2E-1654C3037ECD}" srcId="{932A4726-6A9E-4566-9738-806318D5654D}" destId="{923E06AA-0E72-4E03-A821-E55C0782B5C4}" srcOrd="2" destOrd="0" parTransId="{6CE7C847-2B46-4246-8BE9-B5F7969BD8F1}" sibTransId="{76E1F222-0ECF-44E5-A1F1-6BCB73B79CE1}"/>
    <dgm:cxn modelId="{C655E037-AF53-4732-8DC2-4B52A55EBD4D}" type="presOf" srcId="{06E53F14-A820-4209-8B2A-2A62D9225702}" destId="{8E6DD93D-023E-479A-8078-21E4B52C1062}" srcOrd="0" destOrd="0" presId="urn:microsoft.com/office/officeart/2005/8/layout/hierarchy3"/>
    <dgm:cxn modelId="{890DB19F-7600-4881-A617-00EABCAA7E80}" type="presOf" srcId="{A1316027-4438-4E91-BE26-D676AFC95F33}" destId="{892E9036-568F-42D5-B559-F84673185971}" srcOrd="0" destOrd="0" presId="urn:microsoft.com/office/officeart/2005/8/layout/hierarchy3"/>
    <dgm:cxn modelId="{C0DC4CC2-E3F2-476F-BA46-18AD20D762A8}" srcId="{932A4726-6A9E-4566-9738-806318D5654D}" destId="{EFAE54CE-CC89-4D00-9929-AC66E45C05C5}" srcOrd="1" destOrd="0" parTransId="{0AF8455B-46F2-40A6-8F38-6A2153E9FADE}" sibTransId="{C1933E6F-C891-4010-A230-CA777F809882}"/>
    <dgm:cxn modelId="{A417995D-B08D-4887-A4D4-FE14D52348FB}" srcId="{6E31FA7E-7319-4A68-A433-7411212C2A6B}" destId="{4D135FDF-F251-4239-AA05-B4ECFD9B1FE8}" srcOrd="1" destOrd="0" parTransId="{E5A793F9-0066-4C32-92A1-9DF2C98E691C}" sibTransId="{59920C95-59C2-4ABA-A2B7-A5BF5F74DF45}"/>
    <dgm:cxn modelId="{12BC4993-9D61-4E69-AB93-6F9082F7E1B0}" type="presOf" srcId="{932A4726-6A9E-4566-9738-806318D5654D}" destId="{52FD40A7-B234-4779-A7EE-C943AA20F9C4}" srcOrd="0" destOrd="0" presId="urn:microsoft.com/office/officeart/2005/8/layout/hierarchy3"/>
    <dgm:cxn modelId="{8D4FD70E-5FB2-4DC3-8697-7C8E577A88BD}" type="presOf" srcId="{BC948E2D-314A-427B-BF80-71831AE0F634}" destId="{EECEE75E-C0E0-451A-98BB-FA3860295ED0}" srcOrd="0" destOrd="0" presId="urn:microsoft.com/office/officeart/2005/8/layout/hierarchy3"/>
    <dgm:cxn modelId="{FB82F1AF-5179-4690-A39C-FA28E30E1501}" type="presOf" srcId="{29918455-2EBB-4F25-84CF-CCCF8A64D5F9}" destId="{4834E2B1-638C-4DDC-9D17-7A54E624081A}" srcOrd="0" destOrd="0" presId="urn:microsoft.com/office/officeart/2005/8/layout/hierarchy3"/>
    <dgm:cxn modelId="{87C44D38-E13C-48D1-8E6F-1EC7922FE2D5}" type="presOf" srcId="{E9DD3C8E-B43D-4569-94E8-94F733194B1A}" destId="{CAD85989-405E-45F7-92FB-D763C69BC9D2}" srcOrd="0" destOrd="0" presId="urn:microsoft.com/office/officeart/2005/8/layout/hierarchy3"/>
    <dgm:cxn modelId="{FBB4B49A-6229-402A-932C-562ECD843C27}" type="presParOf" srcId="{01F059E3-3EDC-4720-9A71-9E12D4D8A901}" destId="{60F79997-5CB5-4C55-900D-9E432BCC4921}" srcOrd="0" destOrd="0" presId="urn:microsoft.com/office/officeart/2005/8/layout/hierarchy3"/>
    <dgm:cxn modelId="{67185841-E071-447F-890D-468B1E9F9F7C}" type="presParOf" srcId="{60F79997-5CB5-4C55-900D-9E432BCC4921}" destId="{EA191B27-0015-4CE2-9E66-98E25EA7EF34}" srcOrd="0" destOrd="0" presId="urn:microsoft.com/office/officeart/2005/8/layout/hierarchy3"/>
    <dgm:cxn modelId="{8091AEF7-FBEB-4C2F-8321-64E0484D783C}" type="presParOf" srcId="{EA191B27-0015-4CE2-9E66-98E25EA7EF34}" destId="{FADC14F9-88EF-4CD7-80D5-73FB10D4BD90}" srcOrd="0" destOrd="0" presId="urn:microsoft.com/office/officeart/2005/8/layout/hierarchy3"/>
    <dgm:cxn modelId="{E17F830B-4A11-40D1-AC6E-5C6ED19C3148}" type="presParOf" srcId="{EA191B27-0015-4CE2-9E66-98E25EA7EF34}" destId="{CC0F6BD6-6808-433E-8DD3-5DD6E76D2AB8}" srcOrd="1" destOrd="0" presId="urn:microsoft.com/office/officeart/2005/8/layout/hierarchy3"/>
    <dgm:cxn modelId="{F2332942-3B17-40CF-B69A-91D257BB2889}" type="presParOf" srcId="{60F79997-5CB5-4C55-900D-9E432BCC4921}" destId="{2F7166DC-AE91-4480-90D5-3C8F69AA0487}" srcOrd="1" destOrd="0" presId="urn:microsoft.com/office/officeart/2005/8/layout/hierarchy3"/>
    <dgm:cxn modelId="{D1EF422F-1B24-488B-A366-4DEA4A4CE893}" type="presParOf" srcId="{2F7166DC-AE91-4480-90D5-3C8F69AA0487}" destId="{EECEE75E-C0E0-451A-98BB-FA3860295ED0}" srcOrd="0" destOrd="0" presId="urn:microsoft.com/office/officeart/2005/8/layout/hierarchy3"/>
    <dgm:cxn modelId="{C5498543-394E-4096-AB76-69FC185CDD31}" type="presParOf" srcId="{2F7166DC-AE91-4480-90D5-3C8F69AA0487}" destId="{16A322AD-52EC-47C2-9D16-A383DB2CCE93}" srcOrd="1" destOrd="0" presId="urn:microsoft.com/office/officeart/2005/8/layout/hierarchy3"/>
    <dgm:cxn modelId="{66847F4C-8560-4AD5-AD42-4EE9305D2528}" type="presParOf" srcId="{2F7166DC-AE91-4480-90D5-3C8F69AA0487}" destId="{057472CD-BFF0-421F-9B31-09B46DECD179}" srcOrd="2" destOrd="0" presId="urn:microsoft.com/office/officeart/2005/8/layout/hierarchy3"/>
    <dgm:cxn modelId="{14A89503-4391-430F-BBEE-95C25E685BC7}" type="presParOf" srcId="{2F7166DC-AE91-4480-90D5-3C8F69AA0487}" destId="{E7A9F70F-973C-4343-A6A0-377626D65313}" srcOrd="3" destOrd="0" presId="urn:microsoft.com/office/officeart/2005/8/layout/hierarchy3"/>
    <dgm:cxn modelId="{0DD48FCB-45F9-4943-9C6D-3CCD6FF9D18A}" type="presParOf" srcId="{2F7166DC-AE91-4480-90D5-3C8F69AA0487}" destId="{5C7F446C-C3A5-407A-B87E-85CACE3BC0B9}" srcOrd="4" destOrd="0" presId="urn:microsoft.com/office/officeart/2005/8/layout/hierarchy3"/>
    <dgm:cxn modelId="{B831402C-440E-4C77-8761-0BBC8BC7729B}" type="presParOf" srcId="{2F7166DC-AE91-4480-90D5-3C8F69AA0487}" destId="{467A865A-DAD1-44D4-91FE-35B78116BA3E}" srcOrd="5" destOrd="0" presId="urn:microsoft.com/office/officeart/2005/8/layout/hierarchy3"/>
    <dgm:cxn modelId="{D84A9FCD-348B-4AE1-BF95-5E4C04F49708}" type="presParOf" srcId="{01F059E3-3EDC-4720-9A71-9E12D4D8A901}" destId="{B556E4C2-BFB9-46E5-8FA5-E00E61B339EC}" srcOrd="1" destOrd="0" presId="urn:microsoft.com/office/officeart/2005/8/layout/hierarchy3"/>
    <dgm:cxn modelId="{FF06B4B5-1062-42C3-A45D-8BB71E9D723D}" type="presParOf" srcId="{B556E4C2-BFB9-46E5-8FA5-E00E61B339EC}" destId="{6C7EA3D2-BD31-40B1-B7FF-F9AA58385DD8}" srcOrd="0" destOrd="0" presId="urn:microsoft.com/office/officeart/2005/8/layout/hierarchy3"/>
    <dgm:cxn modelId="{9A92A315-5697-4C5E-B2A1-1535543309C4}" type="presParOf" srcId="{6C7EA3D2-BD31-40B1-B7FF-F9AA58385DD8}" destId="{52FD40A7-B234-4779-A7EE-C943AA20F9C4}" srcOrd="0" destOrd="0" presId="urn:microsoft.com/office/officeart/2005/8/layout/hierarchy3"/>
    <dgm:cxn modelId="{BE59D821-3C0F-474D-82B2-A1D80DD920E6}" type="presParOf" srcId="{6C7EA3D2-BD31-40B1-B7FF-F9AA58385DD8}" destId="{0258B01C-176A-4E7F-8E16-0A3608BCCFA3}" srcOrd="1" destOrd="0" presId="urn:microsoft.com/office/officeart/2005/8/layout/hierarchy3"/>
    <dgm:cxn modelId="{62C91BBA-69AC-4F62-98DE-293E3EE55973}" type="presParOf" srcId="{B556E4C2-BFB9-46E5-8FA5-E00E61B339EC}" destId="{5ABCE1C9-EF6E-46B4-8BA4-75DA95E7A0AD}" srcOrd="1" destOrd="0" presId="urn:microsoft.com/office/officeart/2005/8/layout/hierarchy3"/>
    <dgm:cxn modelId="{8BF2A216-8266-4DB4-9825-AC9CC9E1D54E}" type="presParOf" srcId="{5ABCE1C9-EF6E-46B4-8BA4-75DA95E7A0AD}" destId="{4834E2B1-638C-4DDC-9D17-7A54E624081A}" srcOrd="0" destOrd="0" presId="urn:microsoft.com/office/officeart/2005/8/layout/hierarchy3"/>
    <dgm:cxn modelId="{02DDFAFD-F084-4345-9556-0B0746024A44}" type="presParOf" srcId="{5ABCE1C9-EF6E-46B4-8BA4-75DA95E7A0AD}" destId="{CAD85989-405E-45F7-92FB-D763C69BC9D2}" srcOrd="1" destOrd="0" presId="urn:microsoft.com/office/officeart/2005/8/layout/hierarchy3"/>
    <dgm:cxn modelId="{1AE4B3EB-6060-47B9-8E4C-583303A9BBA3}" type="presParOf" srcId="{5ABCE1C9-EF6E-46B4-8BA4-75DA95E7A0AD}" destId="{F2371CA5-1A27-47FF-A444-BCE0A1B740D1}" srcOrd="2" destOrd="0" presId="urn:microsoft.com/office/officeart/2005/8/layout/hierarchy3"/>
    <dgm:cxn modelId="{61420C9B-188C-4DD2-BF8C-111BE46FBCE3}" type="presParOf" srcId="{5ABCE1C9-EF6E-46B4-8BA4-75DA95E7A0AD}" destId="{0B078541-FA04-4D0C-ACAA-C4AFC2D36C3D}" srcOrd="3" destOrd="0" presId="urn:microsoft.com/office/officeart/2005/8/layout/hierarchy3"/>
    <dgm:cxn modelId="{571E2C93-93C6-43F9-9651-21AD6ECD8020}" type="presParOf" srcId="{5ABCE1C9-EF6E-46B4-8BA4-75DA95E7A0AD}" destId="{8A94B453-F295-484C-8DB9-482D472B35D3}" srcOrd="4" destOrd="0" presId="urn:microsoft.com/office/officeart/2005/8/layout/hierarchy3"/>
    <dgm:cxn modelId="{EC26AEF7-45F6-472F-A774-0BF198EFB7DC}" type="presParOf" srcId="{5ABCE1C9-EF6E-46B4-8BA4-75DA95E7A0AD}" destId="{0530BAF5-FC68-4E5C-9DFF-602DE24DC341}" srcOrd="5" destOrd="0" presId="urn:microsoft.com/office/officeart/2005/8/layout/hierarchy3"/>
    <dgm:cxn modelId="{8593BF3D-1017-4DEF-B371-A0C6B8B60FD5}" type="presParOf" srcId="{5ABCE1C9-EF6E-46B4-8BA4-75DA95E7A0AD}" destId="{892E9036-568F-42D5-B559-F84673185971}" srcOrd="6" destOrd="0" presId="urn:microsoft.com/office/officeart/2005/8/layout/hierarchy3"/>
    <dgm:cxn modelId="{48F34BD2-C3AC-4CB8-87B8-367672BFC2A9}" type="presParOf" srcId="{5ABCE1C9-EF6E-46B4-8BA4-75DA95E7A0AD}" destId="{8E6DD93D-023E-479A-8078-21E4B52C106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8DA27-B799-4B0D-A946-A7A5357D1B7A}">
      <dsp:nvSpPr>
        <dsp:cNvPr id="0" name=""/>
        <dsp:cNvSpPr/>
      </dsp:nvSpPr>
      <dsp:spPr>
        <a:xfrm>
          <a:off x="3343378" y="2875883"/>
          <a:ext cx="2129232" cy="2202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Швидкість деградації</a:t>
          </a:r>
          <a:endParaRPr lang="uk-UA" sz="2800" kern="1200" dirty="0"/>
        </a:p>
      </dsp:txBody>
      <dsp:txXfrm>
        <a:off x="3655197" y="3198444"/>
        <a:ext cx="1505594" cy="1557459"/>
      </dsp:txXfrm>
    </dsp:sp>
    <dsp:sp modelId="{A9A4A9D1-C44C-430C-A059-25E65C70836A}">
      <dsp:nvSpPr>
        <dsp:cNvPr id="0" name=""/>
        <dsp:cNvSpPr/>
      </dsp:nvSpPr>
      <dsp:spPr>
        <a:xfrm rot="10800000">
          <a:off x="795828" y="3706878"/>
          <a:ext cx="2407435" cy="5405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E35CB-B845-40A2-8466-A588805A41C3}">
      <dsp:nvSpPr>
        <dsp:cNvPr id="0" name=""/>
        <dsp:cNvSpPr/>
      </dsp:nvSpPr>
      <dsp:spPr>
        <a:xfrm>
          <a:off x="131942" y="3446066"/>
          <a:ext cx="1327770" cy="106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Водо-цементне співвідношення</a:t>
          </a:r>
          <a:endParaRPr lang="uk-UA" sz="1600" kern="1200" dirty="0"/>
        </a:p>
      </dsp:txBody>
      <dsp:txXfrm>
        <a:off x="163053" y="3477177"/>
        <a:ext cx="1265548" cy="999994"/>
      </dsp:txXfrm>
    </dsp:sp>
    <dsp:sp modelId="{CF6B302E-A72C-4CB9-9CEA-CB3CD020505A}">
      <dsp:nvSpPr>
        <dsp:cNvPr id="0" name=""/>
        <dsp:cNvSpPr/>
      </dsp:nvSpPr>
      <dsp:spPr>
        <a:xfrm rot="12342857">
          <a:off x="1034649" y="2660533"/>
          <a:ext cx="2401175" cy="5405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DCFAF-9E07-4E87-A5F6-46F03A811473}">
      <dsp:nvSpPr>
        <dsp:cNvPr id="0" name=""/>
        <dsp:cNvSpPr/>
      </dsp:nvSpPr>
      <dsp:spPr>
        <a:xfrm>
          <a:off x="489659" y="1878806"/>
          <a:ext cx="1327770" cy="106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Модифікуючі</a:t>
          </a:r>
          <a:r>
            <a:rPr lang="uk-UA" sz="1600" kern="1200" dirty="0" smtClean="0"/>
            <a:t> домішки</a:t>
          </a:r>
          <a:endParaRPr lang="uk-UA" sz="1600" kern="1200" dirty="0"/>
        </a:p>
      </dsp:txBody>
      <dsp:txXfrm>
        <a:off x="520770" y="1909917"/>
        <a:ext cx="1265548" cy="999994"/>
      </dsp:txXfrm>
    </dsp:sp>
    <dsp:sp modelId="{381877C2-69BF-4F6D-A959-B8BE15A50DA9}">
      <dsp:nvSpPr>
        <dsp:cNvPr id="0" name=""/>
        <dsp:cNvSpPr/>
      </dsp:nvSpPr>
      <dsp:spPr>
        <a:xfrm rot="13885714">
          <a:off x="1706542" y="1815760"/>
          <a:ext cx="2386671" cy="5405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6830D-F5F1-416F-989E-0771F2062EEC}">
      <dsp:nvSpPr>
        <dsp:cNvPr id="0" name=""/>
        <dsp:cNvSpPr/>
      </dsp:nvSpPr>
      <dsp:spPr>
        <a:xfrm>
          <a:off x="1491960" y="621960"/>
          <a:ext cx="1327770" cy="106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Строк </a:t>
          </a:r>
          <a:r>
            <a:rPr lang="uk-UA" sz="1600" kern="1200" dirty="0" err="1" smtClean="0"/>
            <a:t>експлуатаціїї</a:t>
          </a:r>
          <a:endParaRPr lang="uk-UA" sz="1600" kern="1200" dirty="0"/>
        </a:p>
      </dsp:txBody>
      <dsp:txXfrm>
        <a:off x="1523071" y="653071"/>
        <a:ext cx="1265548" cy="999994"/>
      </dsp:txXfrm>
    </dsp:sp>
    <dsp:sp modelId="{440505E2-0170-4873-A3B3-2ED825269291}">
      <dsp:nvSpPr>
        <dsp:cNvPr id="0" name=""/>
        <dsp:cNvSpPr/>
      </dsp:nvSpPr>
      <dsp:spPr>
        <a:xfrm rot="15428571">
          <a:off x="2681119" y="1342797"/>
          <a:ext cx="2374578" cy="5405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7CF3B-B752-4DCE-8A33-678DD6B29A58}">
      <dsp:nvSpPr>
        <dsp:cNvPr id="0" name=""/>
        <dsp:cNvSpPr/>
      </dsp:nvSpPr>
      <dsp:spPr>
        <a:xfrm>
          <a:off x="2940326" y="-75535"/>
          <a:ext cx="1327770" cy="106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Концентрація хлоридів</a:t>
          </a:r>
          <a:r>
            <a:rPr lang="en-US" sz="1600" kern="1200" dirty="0" smtClean="0"/>
            <a:t> </a:t>
          </a:r>
          <a:r>
            <a:rPr lang="ru-RU" sz="1600" kern="1200" dirty="0" smtClean="0"/>
            <a:t>на </a:t>
          </a:r>
          <a:r>
            <a:rPr lang="ru-RU" sz="1600" kern="1200" dirty="0" err="1" smtClean="0"/>
            <a:t>денній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поверхні</a:t>
          </a:r>
          <a:endParaRPr lang="uk-UA" sz="1600" kern="1200" dirty="0"/>
        </a:p>
      </dsp:txBody>
      <dsp:txXfrm>
        <a:off x="2971437" y="-44424"/>
        <a:ext cx="1265548" cy="999994"/>
      </dsp:txXfrm>
    </dsp:sp>
    <dsp:sp modelId="{056BECE3-85DD-4241-88E0-698FC662A69B}">
      <dsp:nvSpPr>
        <dsp:cNvPr id="0" name=""/>
        <dsp:cNvSpPr/>
      </dsp:nvSpPr>
      <dsp:spPr>
        <a:xfrm rot="16971429">
          <a:off x="3760291" y="1342797"/>
          <a:ext cx="2374578" cy="5405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E22BA-0425-4EED-B32C-C2812A9BFC45}">
      <dsp:nvSpPr>
        <dsp:cNvPr id="0" name=""/>
        <dsp:cNvSpPr/>
      </dsp:nvSpPr>
      <dsp:spPr>
        <a:xfrm>
          <a:off x="4547892" y="-75535"/>
          <a:ext cx="1327770" cy="106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Температура</a:t>
          </a:r>
          <a:endParaRPr lang="uk-UA" sz="1600" kern="1200" dirty="0"/>
        </a:p>
      </dsp:txBody>
      <dsp:txXfrm>
        <a:off x="4579003" y="-44424"/>
        <a:ext cx="1265548" cy="999994"/>
      </dsp:txXfrm>
    </dsp:sp>
    <dsp:sp modelId="{4841B5A8-7347-413A-9848-472C42682B52}">
      <dsp:nvSpPr>
        <dsp:cNvPr id="0" name=""/>
        <dsp:cNvSpPr/>
      </dsp:nvSpPr>
      <dsp:spPr>
        <a:xfrm rot="18514286">
          <a:off x="4722775" y="1815760"/>
          <a:ext cx="2386671" cy="5405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AE384-DE2F-44A7-AA2D-79A16D95CEFA}">
      <dsp:nvSpPr>
        <dsp:cNvPr id="0" name=""/>
        <dsp:cNvSpPr/>
      </dsp:nvSpPr>
      <dsp:spPr>
        <a:xfrm>
          <a:off x="5996258" y="621960"/>
          <a:ext cx="1327770" cy="106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Вологість</a:t>
          </a:r>
          <a:endParaRPr lang="uk-UA" sz="1600" kern="1200" dirty="0"/>
        </a:p>
      </dsp:txBody>
      <dsp:txXfrm>
        <a:off x="6027369" y="653071"/>
        <a:ext cx="1265548" cy="999994"/>
      </dsp:txXfrm>
    </dsp:sp>
    <dsp:sp modelId="{B1FBE354-4A4F-4470-86E8-AC80540B90D4}">
      <dsp:nvSpPr>
        <dsp:cNvPr id="0" name=""/>
        <dsp:cNvSpPr/>
      </dsp:nvSpPr>
      <dsp:spPr>
        <a:xfrm rot="20057143">
          <a:off x="5380165" y="2660533"/>
          <a:ext cx="2401175" cy="5405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BA7B8-D5EC-48F8-AD1F-A184B427DF68}">
      <dsp:nvSpPr>
        <dsp:cNvPr id="0" name=""/>
        <dsp:cNvSpPr/>
      </dsp:nvSpPr>
      <dsp:spPr>
        <a:xfrm>
          <a:off x="6998559" y="1878806"/>
          <a:ext cx="1327770" cy="106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Корозійна </a:t>
          </a:r>
          <a:r>
            <a:rPr lang="uk-UA" sz="1600" kern="1200" dirty="0" err="1" smtClean="0"/>
            <a:t>стійкіть</a:t>
          </a:r>
          <a:r>
            <a:rPr lang="uk-UA" sz="1600" kern="1200" dirty="0" smtClean="0"/>
            <a:t> </a:t>
          </a:r>
          <a:r>
            <a:rPr lang="uk-UA" sz="1600" kern="1200" dirty="0" err="1" smtClean="0"/>
            <a:t>арматурноїсталі</a:t>
          </a:r>
          <a:endParaRPr lang="uk-UA" sz="1600" kern="1200" dirty="0"/>
        </a:p>
      </dsp:txBody>
      <dsp:txXfrm>
        <a:off x="7029670" y="1909917"/>
        <a:ext cx="1265548" cy="999994"/>
      </dsp:txXfrm>
    </dsp:sp>
    <dsp:sp modelId="{C6036192-DB73-4BBC-953F-5380345A9DC0}">
      <dsp:nvSpPr>
        <dsp:cNvPr id="0" name=""/>
        <dsp:cNvSpPr/>
      </dsp:nvSpPr>
      <dsp:spPr>
        <a:xfrm>
          <a:off x="5612726" y="3706878"/>
          <a:ext cx="2407435" cy="5405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819FB-2E70-4B7F-9F9A-607BFBCDF70A}">
      <dsp:nvSpPr>
        <dsp:cNvPr id="0" name=""/>
        <dsp:cNvSpPr/>
      </dsp:nvSpPr>
      <dsp:spPr>
        <a:xfrm>
          <a:off x="7356276" y="3446066"/>
          <a:ext cx="1327770" cy="106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Напружено-деформований стан</a:t>
          </a:r>
          <a:endParaRPr lang="uk-UA" sz="1600" kern="1200" dirty="0"/>
        </a:p>
      </dsp:txBody>
      <dsp:txXfrm>
        <a:off x="7387387" y="3477177"/>
        <a:ext cx="1265548" cy="999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C14F9-88EF-4CD7-80D5-73FB10D4BD90}">
      <dsp:nvSpPr>
        <dsp:cNvPr id="0" name=""/>
        <dsp:cNvSpPr/>
      </dsp:nvSpPr>
      <dsp:spPr>
        <a:xfrm>
          <a:off x="1596154" y="3285"/>
          <a:ext cx="2259958" cy="1129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Випадков</a:t>
          </a:r>
          <a:r>
            <a:rPr lang="uk-UA" sz="2400" kern="1200" dirty="0" smtClean="0"/>
            <a:t>і величини</a:t>
          </a:r>
          <a:endParaRPr lang="uk-UA" sz="2400" kern="1200" dirty="0"/>
        </a:p>
      </dsp:txBody>
      <dsp:txXfrm>
        <a:off x="1629250" y="36381"/>
        <a:ext cx="2193766" cy="1063787"/>
      </dsp:txXfrm>
    </dsp:sp>
    <dsp:sp modelId="{EECEE75E-C0E0-451A-98BB-FA3860295ED0}">
      <dsp:nvSpPr>
        <dsp:cNvPr id="0" name=""/>
        <dsp:cNvSpPr/>
      </dsp:nvSpPr>
      <dsp:spPr>
        <a:xfrm>
          <a:off x="1822150" y="1133264"/>
          <a:ext cx="225995" cy="62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386"/>
              </a:lnTo>
              <a:lnTo>
                <a:pt x="225995" y="62238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322AD-52EC-47C2-9D16-A383DB2CCE93}">
      <dsp:nvSpPr>
        <dsp:cNvPr id="0" name=""/>
        <dsp:cNvSpPr/>
      </dsp:nvSpPr>
      <dsp:spPr>
        <a:xfrm>
          <a:off x="2048146" y="1415759"/>
          <a:ext cx="2330884" cy="679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Водо-цементне співвідношення</a:t>
          </a:r>
          <a:endParaRPr lang="uk-UA" sz="1600" kern="1200" dirty="0"/>
        </a:p>
      </dsp:txBody>
      <dsp:txXfrm>
        <a:off x="2068056" y="1435669"/>
        <a:ext cx="2291064" cy="639964"/>
      </dsp:txXfrm>
    </dsp:sp>
    <dsp:sp modelId="{057472CD-BFF0-421F-9B31-09B46DECD179}">
      <dsp:nvSpPr>
        <dsp:cNvPr id="0" name=""/>
        <dsp:cNvSpPr/>
      </dsp:nvSpPr>
      <dsp:spPr>
        <a:xfrm>
          <a:off x="1822150" y="1133264"/>
          <a:ext cx="225995" cy="158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524"/>
              </a:lnTo>
              <a:lnTo>
                <a:pt x="225995" y="15815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F70F-973C-4343-A6A0-377626D65313}">
      <dsp:nvSpPr>
        <dsp:cNvPr id="0" name=""/>
        <dsp:cNvSpPr/>
      </dsp:nvSpPr>
      <dsp:spPr>
        <a:xfrm>
          <a:off x="2048146" y="2378038"/>
          <a:ext cx="2330884" cy="673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Геометричні характеристики перерізу</a:t>
          </a:r>
          <a:endParaRPr lang="uk-UA" sz="1600" kern="1200" dirty="0"/>
        </a:p>
      </dsp:txBody>
      <dsp:txXfrm>
        <a:off x="2067872" y="2397764"/>
        <a:ext cx="2291432" cy="634049"/>
      </dsp:txXfrm>
    </dsp:sp>
    <dsp:sp modelId="{5C7F446C-C3A5-407A-B87E-85CACE3BC0B9}">
      <dsp:nvSpPr>
        <dsp:cNvPr id="0" name=""/>
        <dsp:cNvSpPr/>
      </dsp:nvSpPr>
      <dsp:spPr>
        <a:xfrm>
          <a:off x="1822150" y="1133264"/>
          <a:ext cx="225995" cy="2572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358"/>
              </a:lnTo>
              <a:lnTo>
                <a:pt x="225995" y="257235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A865A-DAD1-44D4-91FE-35B78116BA3E}">
      <dsp:nvSpPr>
        <dsp:cNvPr id="0" name=""/>
        <dsp:cNvSpPr/>
      </dsp:nvSpPr>
      <dsp:spPr>
        <a:xfrm>
          <a:off x="2048146" y="3334034"/>
          <a:ext cx="2330884" cy="74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Характеристики матеріалів</a:t>
          </a:r>
          <a:endParaRPr lang="uk-UA" sz="1600" kern="1200" dirty="0"/>
        </a:p>
      </dsp:txBody>
      <dsp:txXfrm>
        <a:off x="2069913" y="3355801"/>
        <a:ext cx="2287350" cy="699642"/>
      </dsp:txXfrm>
    </dsp:sp>
    <dsp:sp modelId="{52FD40A7-B234-4779-A7EE-C943AA20F9C4}">
      <dsp:nvSpPr>
        <dsp:cNvPr id="0" name=""/>
        <dsp:cNvSpPr/>
      </dsp:nvSpPr>
      <dsp:spPr>
        <a:xfrm>
          <a:off x="4492029" y="3285"/>
          <a:ext cx="2259958" cy="1129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Стохастичні процеси</a:t>
          </a:r>
          <a:endParaRPr lang="uk-UA" sz="2400" kern="1200" dirty="0"/>
        </a:p>
      </dsp:txBody>
      <dsp:txXfrm>
        <a:off x="4525125" y="36381"/>
        <a:ext cx="2193766" cy="1063787"/>
      </dsp:txXfrm>
    </dsp:sp>
    <dsp:sp modelId="{4834E2B1-638C-4DDC-9D17-7A54E624081A}">
      <dsp:nvSpPr>
        <dsp:cNvPr id="0" name=""/>
        <dsp:cNvSpPr/>
      </dsp:nvSpPr>
      <dsp:spPr>
        <a:xfrm>
          <a:off x="4718025" y="1133264"/>
          <a:ext cx="225995" cy="64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958"/>
              </a:lnTo>
              <a:lnTo>
                <a:pt x="225995" y="64595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85989-405E-45F7-92FB-D763C69BC9D2}">
      <dsp:nvSpPr>
        <dsp:cNvPr id="0" name=""/>
        <dsp:cNvSpPr/>
      </dsp:nvSpPr>
      <dsp:spPr>
        <a:xfrm>
          <a:off x="4944020" y="1415759"/>
          <a:ext cx="2275814" cy="726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Зміна температури</a:t>
          </a:r>
          <a:endParaRPr lang="uk-UA" sz="1600" kern="1200" dirty="0"/>
        </a:p>
      </dsp:txBody>
      <dsp:txXfrm>
        <a:off x="4965311" y="1437050"/>
        <a:ext cx="2233232" cy="684344"/>
      </dsp:txXfrm>
    </dsp:sp>
    <dsp:sp modelId="{F2371CA5-1A27-47FF-A444-BCE0A1B740D1}">
      <dsp:nvSpPr>
        <dsp:cNvPr id="0" name=""/>
        <dsp:cNvSpPr/>
      </dsp:nvSpPr>
      <dsp:spPr>
        <a:xfrm>
          <a:off x="4718025" y="1133264"/>
          <a:ext cx="225995" cy="160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316"/>
              </a:lnTo>
              <a:lnTo>
                <a:pt x="225995" y="16093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78541-FA04-4D0C-ACAA-C4AFC2D36C3D}">
      <dsp:nvSpPr>
        <dsp:cNvPr id="0" name=""/>
        <dsp:cNvSpPr/>
      </dsp:nvSpPr>
      <dsp:spPr>
        <a:xfrm>
          <a:off x="4944020" y="2425180"/>
          <a:ext cx="2275814" cy="634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Зміна вологості</a:t>
          </a:r>
          <a:endParaRPr lang="uk-UA" sz="1600" kern="1200" dirty="0"/>
        </a:p>
      </dsp:txBody>
      <dsp:txXfrm>
        <a:off x="4962613" y="2443773"/>
        <a:ext cx="2238628" cy="597613"/>
      </dsp:txXfrm>
    </dsp:sp>
    <dsp:sp modelId="{8A94B453-F295-484C-8DB9-482D472B35D3}">
      <dsp:nvSpPr>
        <dsp:cNvPr id="0" name=""/>
        <dsp:cNvSpPr/>
      </dsp:nvSpPr>
      <dsp:spPr>
        <a:xfrm>
          <a:off x="4718025" y="1133264"/>
          <a:ext cx="225995" cy="2572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358"/>
              </a:lnTo>
              <a:lnTo>
                <a:pt x="225995" y="257235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0BAF5-FC68-4E5C-9DFF-602DE24DC341}">
      <dsp:nvSpPr>
        <dsp:cNvPr id="0" name=""/>
        <dsp:cNvSpPr/>
      </dsp:nvSpPr>
      <dsp:spPr>
        <a:xfrm>
          <a:off x="4944020" y="3342475"/>
          <a:ext cx="2275814" cy="726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Концентрація хлоридів на денній поверхні елемента</a:t>
          </a:r>
          <a:endParaRPr lang="uk-UA" sz="1600" kern="1200" dirty="0"/>
        </a:p>
      </dsp:txBody>
      <dsp:txXfrm>
        <a:off x="4965292" y="3363747"/>
        <a:ext cx="2233270" cy="683750"/>
      </dsp:txXfrm>
    </dsp:sp>
    <dsp:sp modelId="{892E9036-568F-42D5-B559-F84673185971}">
      <dsp:nvSpPr>
        <dsp:cNvPr id="0" name=""/>
        <dsp:cNvSpPr/>
      </dsp:nvSpPr>
      <dsp:spPr>
        <a:xfrm>
          <a:off x="4718025" y="1133264"/>
          <a:ext cx="225995" cy="3488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997"/>
              </a:lnTo>
              <a:lnTo>
                <a:pt x="225995" y="348899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DD93D-023E-479A-8078-21E4B52C1062}">
      <dsp:nvSpPr>
        <dsp:cNvPr id="0" name=""/>
        <dsp:cNvSpPr/>
      </dsp:nvSpPr>
      <dsp:spPr>
        <a:xfrm>
          <a:off x="4944020" y="4351264"/>
          <a:ext cx="2275814" cy="541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Навантаження</a:t>
          </a:r>
          <a:endParaRPr lang="uk-UA" sz="1600" kern="1200" dirty="0"/>
        </a:p>
      </dsp:txBody>
      <dsp:txXfrm>
        <a:off x="4959894" y="4367138"/>
        <a:ext cx="2244066" cy="510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0.41145</cdr:x>
      <cdr:y>0.62957</cdr:y>
    </cdr:from>
    <cdr:to>
      <cdr:x>0.53953</cdr:x>
      <cdr:y>0.99808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9445" y="1670245"/>
          <a:ext cx="941186" cy="977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0.954</cdr:x>
      <cdr:y>0.99025</cdr:y>
    </cdr:from>
    <cdr:to>
      <cdr:x>0.95425</cdr:x>
      <cdr:y>0.99025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19925" y="2171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0.967</cdr:x>
      <cdr:y>0.97175</cdr:y>
    </cdr:from>
    <cdr:to>
      <cdr:x>0.96725</cdr:x>
      <cdr:y>0.97175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05650" y="213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0.88075</cdr:x>
      <cdr:y>0.942</cdr:y>
    </cdr:from>
    <cdr:to>
      <cdr:x>0.88075</cdr:x>
      <cdr:y>0.94224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60115" y="2338736"/>
          <a:ext cx="916045" cy="191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000" b="1">
              <a:latin typeface="Arial" pitchFamily="34" charset="0"/>
              <a:cs typeface="Arial" pitchFamily="34" charset="0"/>
            </a:rPr>
            <a:t>годы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0.09259</cdr:x>
      <cdr:y>0.56989</cdr:y>
    </cdr:from>
    <cdr:to>
      <cdr:x>0.77156</cdr:x>
      <cdr:y>0.56989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32048" y="3816424"/>
          <a:ext cx="316835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uk-UA" dirty="0" smtClean="0"/>
              <a:t>Оцінка надійності і довговічності залізобетонних прогонових будов мостів</a:t>
            </a: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uk-UA" dirty="0" smtClean="0"/>
              <a:t>16 червня 2009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3E1ABF0-8E90-4254-A35B-79417E60075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885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7EDDDF6-380E-454E-AE29-C3394B97FCAE}" type="datetimeFigureOut">
              <a:rPr lang="uk-UA" smtClean="0"/>
              <a:pPr/>
              <a:t>09.10.2013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B05C7E8-B255-4164-B7A7-46A9A1AF1C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97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5C7E8-B255-4164-B7A7-46A9A1AF1C6E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20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AEC4-5AFF-4F32-BB94-B37BAB7962FE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4C8C-8324-4EFE-AD2C-3D85459D6CEF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63F8-3DC9-44EE-929A-CE158526976D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37BE-B4F5-46AB-9DB1-A915C6BD6115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9BE-7514-4FE2-939C-219CCD6F59D9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2CC-3118-4618-870D-87E4834E7D6A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EDA6-4DE7-464B-AE8E-248EF4140E90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8EF3-FAEE-44CC-A941-B0027B7DF14A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72AB-BB3C-4159-9801-007C5BA95190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8481-61DA-420F-84B9-90AEAFDF9B70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4E93-F970-40A9-9E79-3D6CF609D3E7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6A71821-7703-48C2-965E-D4C76943EB1E}" type="datetime1">
              <a:rPr lang="uk-UA" smtClean="0"/>
              <a:pPr/>
              <a:t>09.10.2013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Міжнародна науково-технічна конференція 12-14 травня Львів 2010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D5CC3E2-357C-4CC9-A491-1BAC75ECB91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4" y="2348880"/>
            <a:ext cx="7772400" cy="1205993"/>
          </a:xfrm>
        </p:spPr>
        <p:txBody>
          <a:bodyPr/>
          <a:lstStyle/>
          <a:p>
            <a:r>
              <a:rPr lang="uk-UA" dirty="0" smtClean="0"/>
              <a:t>Прогноз ресурсу залізобетонних елементів мостів</a:t>
            </a:r>
            <a:endParaRPr lang="uk-UA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6314" y="4857760"/>
            <a:ext cx="4186222" cy="928694"/>
          </a:xfrm>
          <a:prstGeom prst="rect">
            <a:avLst/>
          </a:prstGeom>
        </p:spPr>
        <p:txBody>
          <a:bodyPr vert="horz" lIns="100584" tIns="4572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Аспірант НТУ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Яцко Ф.В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5843" name="Picture 3" descr="C:\Users\Jonathan\Downloads\250px-Лого_НТ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09" y="404664"/>
            <a:ext cx="982581" cy="10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95240"/>
            <a:ext cx="7772400" cy="576064"/>
          </a:xfrm>
        </p:spPr>
        <p:txBody>
          <a:bodyPr/>
          <a:lstStyle/>
          <a:p>
            <a:pPr algn="ctr"/>
            <a:r>
              <a:rPr lang="uk-UA" dirty="0" smtClean="0"/>
              <a:t>Вираз закону А.</a:t>
            </a:r>
            <a:r>
              <a:rPr lang="uk-UA" dirty="0" err="1" smtClean="0"/>
              <a:t>Фіка</a:t>
            </a:r>
            <a:r>
              <a:rPr lang="uk-UA" dirty="0" smtClean="0"/>
              <a:t> для </a:t>
            </a:r>
            <a:r>
              <a:rPr lang="en-US" dirty="0" smtClean="0"/>
              <a:t> </a:t>
            </a:r>
            <a:r>
              <a:rPr lang="uk-UA" dirty="0" smtClean="0"/>
              <a:t>аналітичної моделі (модель </a:t>
            </a:r>
            <a:r>
              <a:rPr lang="en-US" dirty="0" err="1" smtClean="0"/>
              <a:t>Collepardi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24" name="Содержимое 2"/>
          <p:cNvSpPr>
            <a:spLocks noGrp="1"/>
          </p:cNvSpPr>
          <p:nvPr>
            <p:ph sz="quarter" idx="13"/>
          </p:nvPr>
        </p:nvSpPr>
        <p:spPr>
          <a:xfrm>
            <a:off x="142860" y="1196752"/>
            <a:ext cx="88582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uk-UA" sz="2400" dirty="0">
              <a:solidFill>
                <a:srgbClr val="FFC000"/>
              </a:solidFill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час накопичення концентрації хлорид-іонів (у роках) на глибині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(м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концентрація хлорид-іонів (у відсотках від маси в’яжучого) на денній поверхні всередині бетону;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 – початкова концентрація хлорид-іонів (у відсотках від маси в’яжучого) всередині бетону;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baseline="-25000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концентрація хлорид-іонів (у відсотках від маси в’яжучого) на глибині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, необхідна для початку активної корозії арматури;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прийнятий постійним коефіцієнт дифузії хлорид-іонів в бетоні;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erfc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() – додаткова функція помилок.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t="27111" r="53056" b="49556"/>
          <a:stretch/>
        </p:blipFill>
        <p:spPr bwMode="auto">
          <a:xfrm>
            <a:off x="2991597" y="1083745"/>
            <a:ext cx="3160806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8006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9307"/>
            <a:ext cx="7467600" cy="63351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Ана</a:t>
            </a:r>
            <a:r>
              <a:rPr lang="uk-UA" dirty="0" smtClean="0">
                <a:solidFill>
                  <a:srgbClr val="FFFF00"/>
                </a:solidFill>
              </a:rPr>
              <a:t>ліз </a:t>
            </a:r>
            <a:r>
              <a:rPr lang="uk-UA" dirty="0" err="1" smtClean="0">
                <a:solidFill>
                  <a:srgbClr val="FFFF00"/>
                </a:solidFill>
              </a:rPr>
              <a:t>резульатів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11760" y="620688"/>
            <a:ext cx="48416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Вплив В/Ц на результат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Київ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79354"/>
              </p:ext>
            </p:extLst>
          </p:nvPr>
        </p:nvGraphicFramePr>
        <p:xfrm>
          <a:off x="4832584" y="-243408"/>
          <a:ext cx="5197878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06935"/>
              </p:ext>
            </p:extLst>
          </p:nvPr>
        </p:nvGraphicFramePr>
        <p:xfrm>
          <a:off x="1126061" y="1187623"/>
          <a:ext cx="3445939" cy="25254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78597"/>
                <a:gridCol w="1292365"/>
                <a:gridCol w="774977"/>
              </a:tblGrid>
              <a:tr h="5437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Статистична модель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В/Ц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μ</a:t>
                      </a:r>
                      <a:r>
                        <a:rPr lang="uk-UA" sz="2000" baseline="-25000" dirty="0">
                          <a:effectLst/>
                        </a:rPr>
                        <a:t>Т</a:t>
                      </a:r>
                      <a:r>
                        <a:rPr lang="uk-UA" sz="2000" dirty="0">
                          <a:effectLst/>
                        </a:rPr>
                        <a:t>, років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</a:rPr>
                        <a:t>σ</a:t>
                      </a:r>
                      <a:r>
                        <a:rPr lang="uk-UA" sz="2000" baseline="-25000" dirty="0" err="1">
                          <a:effectLst/>
                        </a:rPr>
                        <a:t>Т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0,3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38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1,615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0,4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28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1,438</a:t>
                      </a:r>
                      <a:endParaRPr lang="uk-UA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1,329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05442"/>
              </p:ext>
            </p:extLst>
          </p:nvPr>
        </p:nvGraphicFramePr>
        <p:xfrm>
          <a:off x="1126061" y="3717032"/>
          <a:ext cx="2670962" cy="2525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597"/>
                <a:gridCol w="1292365"/>
              </a:tblGrid>
              <a:tr h="5437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Аналітична</a:t>
                      </a:r>
                      <a:r>
                        <a:rPr lang="uk-UA" sz="2000" baseline="0" dirty="0" smtClean="0">
                          <a:effectLst/>
                        </a:rPr>
                        <a:t> модель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В/Ц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</a:t>
                      </a:r>
                      <a:r>
                        <a:rPr lang="uk-UA" sz="2000" dirty="0" smtClean="0">
                          <a:effectLst/>
                        </a:rPr>
                        <a:t>, </a:t>
                      </a:r>
                      <a:r>
                        <a:rPr lang="uk-UA" sz="2000" dirty="0">
                          <a:effectLst/>
                        </a:rPr>
                        <a:t>років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0,3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33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0,4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uk-UA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uk-UA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5129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61826"/>
            <a:ext cx="7467600" cy="63351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Ана</a:t>
            </a:r>
            <a:r>
              <a:rPr lang="uk-UA" dirty="0" smtClean="0">
                <a:solidFill>
                  <a:srgbClr val="FFFF00"/>
                </a:solidFill>
              </a:rPr>
              <a:t>ліз </a:t>
            </a:r>
            <a:r>
              <a:rPr lang="uk-UA" dirty="0" err="1" smtClean="0">
                <a:solidFill>
                  <a:srgbClr val="FFFF00"/>
                </a:solidFill>
              </a:rPr>
              <a:t>резульатів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64747"/>
              </p:ext>
            </p:extLst>
          </p:nvPr>
        </p:nvGraphicFramePr>
        <p:xfrm>
          <a:off x="107504" y="1268760"/>
          <a:ext cx="2304256" cy="4859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004"/>
                <a:gridCol w="666188"/>
                <a:gridCol w="576064"/>
              </a:tblGrid>
              <a:tr h="43443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Статистична модель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4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Місто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μ</a:t>
                      </a:r>
                      <a:r>
                        <a:rPr lang="uk-UA" sz="1800" baseline="-25000" dirty="0">
                          <a:effectLst/>
                        </a:rPr>
                        <a:t>Т</a:t>
                      </a:r>
                      <a:r>
                        <a:rPr lang="uk-UA" sz="1800" dirty="0">
                          <a:effectLst/>
                        </a:rPr>
                        <a:t>, </a:t>
                      </a:r>
                      <a:r>
                        <a:rPr lang="uk-UA" sz="1800" dirty="0" smtClean="0">
                          <a:effectLst/>
                        </a:rPr>
                        <a:t>р.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σ</a:t>
                      </a:r>
                      <a:r>
                        <a:rPr lang="uk-UA" sz="1800" baseline="-25000">
                          <a:effectLst/>
                        </a:rPr>
                        <a:t>Т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5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Київ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37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1,539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Чернігів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34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1,528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effectLst/>
                        </a:rPr>
                        <a:t>Сімферо-поль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38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1,522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Луганськ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45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1,639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Львів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33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1,475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4126" y="699592"/>
            <a:ext cx="881574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Вплив кліматичних умов на довговічність захисного шару.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74793482"/>
              </p:ext>
            </p:extLst>
          </p:nvPr>
        </p:nvGraphicFramePr>
        <p:xfrm>
          <a:off x="4860032" y="1340768"/>
          <a:ext cx="398359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8551"/>
              </p:ext>
            </p:extLst>
          </p:nvPr>
        </p:nvGraphicFramePr>
        <p:xfrm>
          <a:off x="2483768" y="1268760"/>
          <a:ext cx="2232248" cy="48593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71755"/>
                <a:gridCol w="860493"/>
              </a:tblGrid>
              <a:tr h="4344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Аналітична модель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4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Місто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5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Київ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20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Чернігів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effectLst/>
                        </a:rPr>
                        <a:t>Сімферо-поль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Луганськ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Львів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8417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61826"/>
            <a:ext cx="7467600" cy="63351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Ана</a:t>
            </a:r>
            <a:r>
              <a:rPr lang="uk-UA" dirty="0" smtClean="0">
                <a:solidFill>
                  <a:srgbClr val="FFFF00"/>
                </a:solidFill>
              </a:rPr>
              <a:t>ліз </a:t>
            </a:r>
            <a:r>
              <a:rPr lang="uk-UA" dirty="0" err="1" smtClean="0">
                <a:solidFill>
                  <a:srgbClr val="FFFF00"/>
                </a:solidFill>
              </a:rPr>
              <a:t>резульатів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03083"/>
              </p:ext>
            </p:extLst>
          </p:nvPr>
        </p:nvGraphicFramePr>
        <p:xfrm>
          <a:off x="179512" y="1052736"/>
          <a:ext cx="2520279" cy="4982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811"/>
                <a:gridCol w="1284468"/>
              </a:tblGrid>
              <a:tr h="495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Статистична</a:t>
                      </a:r>
                      <a:r>
                        <a:rPr lang="uk-UA" sz="20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модель</a:t>
                      </a:r>
                      <a:endParaRPr lang="uk-UA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j-lt"/>
                        </a:rPr>
                        <a:t>Зміна </a:t>
                      </a:r>
                      <a:endParaRPr lang="uk-UA" sz="28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effectLst/>
                          <a:latin typeface="+mj-lt"/>
                        </a:rPr>
                        <a:t>Наванта-ження</a:t>
                      </a:r>
                      <a:r>
                        <a:rPr lang="uk-UA" sz="2000" dirty="0">
                          <a:effectLst/>
                          <a:latin typeface="+mj-lt"/>
                        </a:rPr>
                        <a:t>, %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j-lt"/>
                        </a:rPr>
                        <a:t>μ</a:t>
                      </a:r>
                      <a:r>
                        <a:rPr lang="uk-UA" sz="2000" baseline="-25000" dirty="0">
                          <a:effectLst/>
                          <a:latin typeface="+mj-lt"/>
                        </a:rPr>
                        <a:t>Т</a:t>
                      </a:r>
                      <a:r>
                        <a:rPr lang="uk-UA" sz="2000" dirty="0">
                          <a:effectLst/>
                          <a:latin typeface="+mj-lt"/>
                        </a:rPr>
                        <a:t>, років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j-lt"/>
                        </a:rPr>
                        <a:t>-5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39,435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j-lt"/>
                        </a:rPr>
                        <a:t>-2,5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38,985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j-lt"/>
                        </a:rPr>
                        <a:t>-1,25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38,893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j-lt"/>
                        </a:rPr>
                        <a:t>0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38,799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j-lt"/>
                        </a:rPr>
                        <a:t>+1,25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37,344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j-lt"/>
                        </a:rPr>
                        <a:t>+2,5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37,44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j-lt"/>
                        </a:rPr>
                        <a:t>+5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37,141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3412" y="663323"/>
            <a:ext cx="8177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Вплив інтенсивності навантаження на довговічність елемента.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36300949"/>
              </p:ext>
            </p:extLst>
          </p:nvPr>
        </p:nvGraphicFramePr>
        <p:xfrm>
          <a:off x="5220072" y="1231305"/>
          <a:ext cx="3555355" cy="442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1697"/>
              </p:ext>
            </p:extLst>
          </p:nvPr>
        </p:nvGraphicFramePr>
        <p:xfrm>
          <a:off x="2699792" y="1052736"/>
          <a:ext cx="2376263" cy="49981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1795"/>
                <a:gridCol w="1284468"/>
              </a:tblGrid>
              <a:tr h="505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Аналітична модель</a:t>
                      </a:r>
                      <a:endParaRPr lang="uk-UA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1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+mj-lt"/>
                        </a:rPr>
                        <a:t>Зміна </a:t>
                      </a:r>
                      <a:endParaRPr lang="uk-UA" sz="28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effectLst/>
                          <a:latin typeface="+mj-lt"/>
                        </a:rPr>
                        <a:t>Наванта-ження</a:t>
                      </a:r>
                      <a:r>
                        <a:rPr lang="uk-UA" sz="2000" dirty="0">
                          <a:effectLst/>
                          <a:latin typeface="+mj-lt"/>
                        </a:rPr>
                        <a:t>, %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роки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j-lt"/>
                        </a:rPr>
                        <a:t>-5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19,838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j-lt"/>
                        </a:rPr>
                        <a:t>-2,5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19,812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j-lt"/>
                        </a:rPr>
                        <a:t>-1,25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19,799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j-lt"/>
                        </a:rPr>
                        <a:t>0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19,787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j-lt"/>
                        </a:rPr>
                        <a:t>+1,25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19,775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j-lt"/>
                        </a:rPr>
                        <a:t>+2,5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19,762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j-lt"/>
                        </a:rPr>
                        <a:t>+5</a:t>
                      </a:r>
                      <a:endParaRPr lang="uk-UA" sz="2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j-lt"/>
                        </a:rPr>
                        <a:t>19,737</a:t>
                      </a:r>
                      <a:endParaRPr lang="uk-UA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9754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6472"/>
            <a:ext cx="7924800" cy="597692"/>
          </a:xfrm>
        </p:spPr>
        <p:txBody>
          <a:bodyPr/>
          <a:lstStyle/>
          <a:p>
            <a:r>
              <a:rPr lang="uk-UA" dirty="0" smtClean="0"/>
              <a:t>Приклад: прогноз довговічності балки прогонової будови моста.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093639"/>
              </p:ext>
            </p:extLst>
          </p:nvPr>
        </p:nvGraphicFramePr>
        <p:xfrm>
          <a:off x="1259632" y="1124164"/>
          <a:ext cx="6836698" cy="313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utoCAD Drawing" r:id="rId3" imgW="14432280" imgH="6652260" progId="AutoCAD.Drawing.18">
                  <p:embed/>
                </p:oleObj>
              </mc:Choice>
              <mc:Fallback>
                <p:oleObj name="AutoCAD Drawing" r:id="rId3" imgW="14432280" imgH="6652260" progId="AutoCAD.Drawing.1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24164"/>
                        <a:ext cx="6836698" cy="3132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13" y="4047546"/>
            <a:ext cx="912454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Прогонова будова довжиною 24м у поперечному перерізі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мосту розташовано 6 балок висотою 1,15м і відстанню в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осях 2,1м. Навантаження     А-15. Товщина монолітного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шару бетону плити проїзної частини над балками дорівнює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см. Габарит 10м.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будівництва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Київ.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1997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778098"/>
          </a:xfrm>
        </p:spPr>
        <p:txBody>
          <a:bodyPr/>
          <a:lstStyle/>
          <a:p>
            <a:r>
              <a:rPr lang="uk-UA" dirty="0" smtClean="0"/>
              <a:t>Армування балки</a:t>
            </a:r>
            <a:endParaRPr lang="uk-U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164" y="1259179"/>
            <a:ext cx="82116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Робоча арматура являє собою 11  арматурних пучків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загальна площею 51,81 см</a:t>
            </a:r>
            <a:r>
              <a:rPr kumimoji="0" lang="uk-UA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(площа  одного пучка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=4,71см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Розташування арматури в перерізі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балки: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957352"/>
              </p:ext>
            </p:extLst>
          </p:nvPr>
        </p:nvGraphicFramePr>
        <p:xfrm>
          <a:off x="2267744" y="2626563"/>
          <a:ext cx="5506810" cy="340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utoCAD Drawing" r:id="rId3" imgW="10469880" imgH="6438900" progId="AutoCAD.Drawing.18">
                  <p:embed/>
                </p:oleObj>
              </mc:Choice>
              <mc:Fallback>
                <p:oleObj name="AutoCAD Drawing" r:id="rId3" imgW="10469880" imgH="6438900" progId="AutoCAD.Drawing.1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26563"/>
                        <a:ext cx="5506810" cy="3404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16786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82880" cy="994122"/>
          </a:xfrm>
        </p:spPr>
        <p:txBody>
          <a:bodyPr/>
          <a:lstStyle/>
          <a:p>
            <a:r>
              <a:rPr lang="uk-UA" dirty="0" smtClean="0"/>
              <a:t>Результати: </a:t>
            </a:r>
            <a:r>
              <a:rPr lang="uk-UA" dirty="0" err="1" smtClean="0"/>
              <a:t>Гістограмма</a:t>
            </a:r>
            <a:r>
              <a:rPr lang="uk-UA" dirty="0" smtClean="0"/>
              <a:t> ресурсу захисного шару </a:t>
            </a:r>
            <a:r>
              <a:rPr lang="el-GR" cap="none" dirty="0" smtClean="0"/>
              <a:t>μ</a:t>
            </a:r>
            <a:r>
              <a:rPr lang="uk-UA" sz="3200" baseline="-25000" dirty="0" smtClean="0"/>
              <a:t>Т</a:t>
            </a:r>
            <a:r>
              <a:rPr lang="uk-UA" sz="3200" dirty="0" smtClean="0"/>
              <a:t> =38 років</a:t>
            </a:r>
            <a:r>
              <a:rPr lang="uk-UA" dirty="0" smtClean="0"/>
              <a:t>, </a:t>
            </a:r>
            <a:r>
              <a:rPr lang="uk-UA" sz="3200" cap="none" dirty="0" err="1" smtClean="0"/>
              <a:t>σ</a:t>
            </a:r>
            <a:r>
              <a:rPr lang="uk-UA" sz="3200" baseline="-25000" dirty="0" err="1" smtClean="0"/>
              <a:t>Т</a:t>
            </a:r>
            <a:r>
              <a:rPr lang="uk-UA" sz="2800" dirty="0" smtClean="0"/>
              <a:t>=1,615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97535"/>
              </p:ext>
            </p:extLst>
          </p:nvPr>
        </p:nvGraphicFramePr>
        <p:xfrm>
          <a:off x="1409702" y="1603375"/>
          <a:ext cx="6402657" cy="427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Mathcad" r:id="rId3" imgW="5006520" imgH="3650040" progId="Mathcad">
                  <p:embed/>
                </p:oleObj>
              </mc:Choice>
              <mc:Fallback>
                <p:oleObj name="Mathcad" r:id="rId3" imgW="5006520" imgH="365004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409702" y="1603375"/>
                        <a:ext cx="6402657" cy="4273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80516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82880" cy="994122"/>
          </a:xfrm>
        </p:spPr>
        <p:txBody>
          <a:bodyPr/>
          <a:lstStyle/>
          <a:p>
            <a:r>
              <a:rPr lang="uk-UA" dirty="0" smtClean="0"/>
              <a:t>Результати: </a:t>
            </a:r>
            <a:r>
              <a:rPr lang="uk-UA" dirty="0" err="1" smtClean="0"/>
              <a:t>Гістограмма</a:t>
            </a:r>
            <a:r>
              <a:rPr lang="uk-UA" dirty="0" smtClean="0"/>
              <a:t> </a:t>
            </a:r>
            <a:r>
              <a:rPr lang="uk-UA" dirty="0" smtClean="0"/>
              <a:t>ресурсу робочої </a:t>
            </a:r>
            <a:r>
              <a:rPr lang="uk-UA" dirty="0" smtClean="0"/>
              <a:t>арматури </a:t>
            </a:r>
            <a:r>
              <a:rPr lang="el-GR" cap="none" dirty="0" smtClean="0"/>
              <a:t>μ</a:t>
            </a:r>
            <a:r>
              <a:rPr lang="uk-UA" sz="3200" baseline="-25000" dirty="0" smtClean="0"/>
              <a:t>Т</a:t>
            </a:r>
            <a:r>
              <a:rPr lang="uk-UA" sz="3200" dirty="0" smtClean="0"/>
              <a:t> =11 років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043919"/>
              </p:ext>
            </p:extLst>
          </p:nvPr>
        </p:nvGraphicFramePr>
        <p:xfrm>
          <a:off x="1331640" y="1484784"/>
          <a:ext cx="6124476" cy="442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Mathcad" r:id="rId3" imgW="5265360" imgH="3802320" progId="Mathcad">
                  <p:embed/>
                </p:oleObj>
              </mc:Choice>
              <mc:Fallback>
                <p:oleObj name="Mathcad" r:id="rId3" imgW="5265360" imgH="380232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331640" y="1484784"/>
                        <a:ext cx="6124476" cy="442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86002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82880" cy="994122"/>
          </a:xfrm>
        </p:spPr>
        <p:txBody>
          <a:bodyPr/>
          <a:lstStyle/>
          <a:p>
            <a:r>
              <a:rPr lang="uk-UA" dirty="0" smtClean="0"/>
              <a:t>Результати: </a:t>
            </a:r>
            <a:r>
              <a:rPr lang="uk-UA" dirty="0" err="1" smtClean="0"/>
              <a:t>Гістограмма</a:t>
            </a:r>
            <a:r>
              <a:rPr lang="uk-UA" dirty="0" smtClean="0"/>
              <a:t> ресурсу елемента </a:t>
            </a:r>
            <a:r>
              <a:rPr lang="el-GR" cap="none" dirty="0" smtClean="0"/>
              <a:t>μ</a:t>
            </a:r>
            <a:r>
              <a:rPr lang="uk-UA" sz="2800" dirty="0" smtClean="0"/>
              <a:t> =48 </a:t>
            </a:r>
            <a:r>
              <a:rPr lang="uk-UA" sz="2800" dirty="0"/>
              <a:t>років</a:t>
            </a:r>
            <a:r>
              <a:rPr lang="uk-UA" dirty="0"/>
              <a:t>, </a:t>
            </a:r>
            <a:r>
              <a:rPr lang="uk-UA" sz="2800" cap="none" dirty="0" smtClean="0"/>
              <a:t>σ</a:t>
            </a:r>
            <a:r>
              <a:rPr lang="uk-UA" sz="2400" dirty="0" smtClean="0"/>
              <a:t>= </a:t>
            </a:r>
            <a:r>
              <a:rPr lang="uk-UA" sz="2400" dirty="0"/>
              <a:t>3.536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762708" y="1412776"/>
            <a:ext cx="5976664" cy="4479596"/>
          </a:xfrm>
          <a:prstGeom prst="rect">
            <a:avLst/>
          </a:prstGeom>
        </p:spPr>
      </p:pic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25072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uk-UA" dirty="0" smtClean="0"/>
              <a:t>Результати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10760"/>
              </p:ext>
            </p:extLst>
          </p:nvPr>
        </p:nvGraphicFramePr>
        <p:xfrm>
          <a:off x="251520" y="1484784"/>
          <a:ext cx="8715543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240"/>
                <a:gridCol w="710518"/>
                <a:gridCol w="511631"/>
                <a:gridCol w="511631"/>
                <a:gridCol w="566281"/>
                <a:gridCol w="511631"/>
                <a:gridCol w="566281"/>
                <a:gridCol w="511631"/>
                <a:gridCol w="566281"/>
                <a:gridCol w="511631"/>
                <a:gridCol w="566281"/>
                <a:gridCol w="511631"/>
                <a:gridCol w="841875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0,25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0,3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0,35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0,45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μ</a:t>
                      </a:r>
                      <a:r>
                        <a:rPr lang="uk-UA" sz="2400" baseline="-25000">
                          <a:effectLst/>
                        </a:rPr>
                        <a:t>Т</a:t>
                      </a:r>
                      <a:r>
                        <a:rPr lang="uk-UA" sz="2400">
                          <a:effectLst/>
                        </a:rPr>
                        <a:t>, років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56,317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49,689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43,975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39,186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35,057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31,568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σ</a:t>
                      </a:r>
                      <a:r>
                        <a:rPr lang="uk-UA" sz="2400" baseline="-25000">
                          <a:effectLst/>
                        </a:rPr>
                        <a:t>Т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1,661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1,615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1,53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1,438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1,351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1,329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Різниця, %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11,8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11,5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10,8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10,5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9,95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48165" y="980728"/>
            <a:ext cx="67958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1. Вплив В/Ц на довговічність елемента.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6750"/>
              </p:ext>
            </p:extLst>
          </p:nvPr>
        </p:nvGraphicFramePr>
        <p:xfrm>
          <a:off x="228602" y="3861048"/>
          <a:ext cx="8807893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936"/>
                <a:gridCol w="1036680"/>
                <a:gridCol w="1464977"/>
                <a:gridCol w="1956346"/>
                <a:gridCol w="1418897"/>
                <a:gridCol w="1467057"/>
              </a:tblGrid>
              <a:tr h="37796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Київ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Чернігів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Сімферополь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Луганськ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Львів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06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μ</a:t>
                      </a:r>
                      <a:r>
                        <a:rPr lang="uk-UA" sz="2400" baseline="-25000">
                          <a:effectLst/>
                        </a:rPr>
                        <a:t>Т</a:t>
                      </a:r>
                      <a:r>
                        <a:rPr lang="uk-UA" sz="2400">
                          <a:effectLst/>
                        </a:rPr>
                        <a:t>, років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48,799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45,822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49,484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56,598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44,277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06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σ</a:t>
                      </a:r>
                      <a:r>
                        <a:rPr lang="uk-UA" sz="2400" baseline="-25000">
                          <a:effectLst/>
                        </a:rPr>
                        <a:t>Т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1,539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1,528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1,522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1,639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1,475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06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Різниця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-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-6,1%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+1,4%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+16,0</a:t>
                      </a:r>
                      <a:r>
                        <a:rPr lang="en-US" sz="2400">
                          <a:effectLst/>
                        </a:rPr>
                        <a:t>%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-9,3</a:t>
                      </a:r>
                      <a:r>
                        <a:rPr lang="en-US" sz="2400" dirty="0">
                          <a:effectLst/>
                        </a:rPr>
                        <a:t>%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5319" y="3360763"/>
            <a:ext cx="852868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2. Вплив кліматичних умов на довговічність елемента.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1261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14400"/>
          </a:xfrm>
        </p:spPr>
        <p:txBody>
          <a:bodyPr/>
          <a:lstStyle/>
          <a:p>
            <a:pPr algn="ctr"/>
            <a:r>
              <a:rPr lang="ru-RU" sz="4400" dirty="0" smtClean="0"/>
              <a:t>Мета </a:t>
            </a:r>
            <a:r>
              <a:rPr lang="uk-UA" sz="4400" dirty="0" smtClean="0"/>
              <a:t>дослідження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28662" y="1071546"/>
            <a:ext cx="7772400" cy="989302"/>
          </a:xfrm>
        </p:spPr>
        <p:txBody>
          <a:bodyPr>
            <a:noAutofit/>
          </a:bodyPr>
          <a:lstStyle/>
          <a:p>
            <a:r>
              <a:rPr lang="uk-UA" sz="2800" dirty="0"/>
              <a:t>Метою роботи є розробка </a:t>
            </a:r>
            <a:r>
              <a:rPr lang="uk-UA" sz="2800" dirty="0" smtClean="0"/>
              <a:t>моделі</a:t>
            </a:r>
            <a:r>
              <a:rPr lang="en-US" sz="2800" dirty="0" smtClean="0"/>
              <a:t> </a:t>
            </a:r>
            <a:r>
              <a:rPr lang="uk-UA" sz="2800" dirty="0" smtClean="0"/>
              <a:t>деградації </a:t>
            </a:r>
            <a:r>
              <a:rPr lang="uk-UA" sz="2800" dirty="0"/>
              <a:t>залізобетонного елемента </a:t>
            </a:r>
            <a:r>
              <a:rPr lang="uk-UA" sz="2800" dirty="0" smtClean="0"/>
              <a:t>під впливом </a:t>
            </a:r>
            <a:r>
              <a:rPr lang="uk-UA" sz="2800" dirty="0"/>
              <a:t>оточуючого </a:t>
            </a:r>
            <a:r>
              <a:rPr lang="uk-UA" sz="2800" dirty="0" smtClean="0"/>
              <a:t>середовища</a:t>
            </a:r>
            <a:r>
              <a:rPr lang="uk-UA" sz="2800" dirty="0"/>
              <a:t>, корозійних процесів та зовнішніх </a:t>
            </a:r>
            <a:r>
              <a:rPr lang="uk-UA" sz="2800" dirty="0" smtClean="0"/>
              <a:t>навантажень.</a:t>
            </a:r>
            <a:endParaRPr lang="uk-UA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3107529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-10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ЗадачІ</a:t>
            </a:r>
            <a:r>
              <a:rPr kumimoji="0" lang="ru-RU" sz="4400" b="0" i="0" u="none" strike="noStrike" kern="1200" cap="all" spc="-10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0" i="0" u="none" strike="noStrike" kern="1200" cap="all" spc="-10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дослідження</a:t>
            </a:r>
            <a:endParaRPr kumimoji="0" lang="uk-UA" sz="4400" b="0" i="0" u="none" strike="noStrike" kern="1200" cap="all" spc="-10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3933056"/>
            <a:ext cx="7772400" cy="239703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uk-UA" sz="2400" spc="30" dirty="0" smtClean="0"/>
              <a:t>Надати функцію деградації в часі</a:t>
            </a:r>
            <a:endParaRPr lang="uk-UA" sz="2400" spc="30" dirty="0" smtClean="0"/>
          </a:p>
          <a:p>
            <a:pPr marL="342900" marR="0" lvl="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uk-UA" sz="2400" spc="30" dirty="0" smtClean="0"/>
              <a:t>Побудувати алгоритм числового визначення ресурсу</a:t>
            </a:r>
          </a:p>
          <a:p>
            <a:pPr marL="342900" marR="0" lvl="0" indent="-3429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uk-UA" sz="2400" spc="30" dirty="0" smtClean="0"/>
              <a:t>Виконати </a:t>
            </a:r>
            <a:r>
              <a:rPr lang="uk-UA" sz="2400" spc="30" dirty="0" err="1" smtClean="0"/>
              <a:t>обгрунтування</a:t>
            </a:r>
            <a:r>
              <a:rPr lang="uk-UA" sz="2400" spc="30" dirty="0" smtClean="0"/>
              <a:t> моделі шляхом числових </a:t>
            </a:r>
            <a:r>
              <a:rPr lang="uk-UA" sz="2400" spc="30" dirty="0" smtClean="0"/>
              <a:t>експериментів 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uk-UA" dirty="0" smtClean="0"/>
              <a:t>Результати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18642"/>
              </p:ext>
            </p:extLst>
          </p:nvPr>
        </p:nvGraphicFramePr>
        <p:xfrm>
          <a:off x="323528" y="2132856"/>
          <a:ext cx="8568949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064"/>
                <a:gridCol w="991663"/>
                <a:gridCol w="991663"/>
                <a:gridCol w="1019867"/>
                <a:gridCol w="991663"/>
                <a:gridCol w="1081917"/>
                <a:gridCol w="944655"/>
                <a:gridCol w="1279457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-5%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-2,5%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-1,25%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+0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+1,25%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+2,5%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5%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μ</a:t>
                      </a:r>
                      <a:r>
                        <a:rPr lang="uk-UA" sz="2400" baseline="-25000">
                          <a:effectLst/>
                        </a:rPr>
                        <a:t>Т</a:t>
                      </a:r>
                      <a:r>
                        <a:rPr lang="uk-UA" sz="2400">
                          <a:effectLst/>
                        </a:rPr>
                        <a:t>, років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50,435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49,985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49,893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48,799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48,544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48,44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48,141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σ</a:t>
                      </a:r>
                      <a:r>
                        <a:rPr lang="uk-UA" sz="2400" baseline="-25000">
                          <a:effectLst/>
                        </a:rPr>
                        <a:t>Т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1,655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1,641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1,826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1,539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1,496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1,576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1,496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Різниця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+3,4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+2,4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+2,242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-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-0,5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-0,7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-1,3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1196752"/>
            <a:ext cx="85520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4. Вплив інтенсивності навантаження на довговічність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елемента.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853589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4000528" cy="642942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4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640960" cy="396044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uk-UA" sz="1800" dirty="0"/>
              <a:t>1.Розробка адекватної моделі оцінки ресурсу  дає важелі </a:t>
            </a:r>
            <a:r>
              <a:rPr lang="uk-UA" sz="1800" dirty="0" smtClean="0"/>
              <a:t>ефективного </a:t>
            </a:r>
            <a:r>
              <a:rPr lang="uk-UA" sz="1800" dirty="0"/>
              <a:t>управління життєвим циклом споруди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2. </a:t>
            </a:r>
            <a:r>
              <a:rPr lang="uk-UA" sz="1800" dirty="0"/>
              <a:t>Аналіз моделі показав значну її гнучкість і можливість використання в реальних розрахунках.</a:t>
            </a:r>
          </a:p>
          <a:p>
            <a:r>
              <a:rPr lang="uk-UA" sz="1800" dirty="0" smtClean="0"/>
              <a:t>3.Підсумовуючи </a:t>
            </a:r>
            <a:r>
              <a:rPr lang="uk-UA" sz="1800" dirty="0"/>
              <a:t>наведені результати і аналізуючи натурні спостереження необхідно зазначити, що навіть в межах України, споруди однакових конструктивних рішень мають різний  ресурс, в залежності від регіону.</a:t>
            </a:r>
          </a:p>
          <a:p>
            <a:r>
              <a:rPr lang="uk-UA" sz="1800" dirty="0" smtClean="0"/>
              <a:t>4. </a:t>
            </a:r>
            <a:r>
              <a:rPr lang="uk-UA" sz="1800" dirty="0"/>
              <a:t>Постає питання про необхідність збору інформації про концентрацію хлоридів на території України в місцях розташування мостів або місцях де планується їх будівництво.</a:t>
            </a:r>
            <a:endParaRPr lang="uk-UA" sz="2800" dirty="0" smtClean="0">
              <a:latin typeface="+mj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989" y="-1819"/>
            <a:ext cx="7801004" cy="2059680"/>
          </a:xfrm>
        </p:spPr>
        <p:txBody>
          <a:bodyPr/>
          <a:lstStyle/>
          <a:p>
            <a:pPr algn="ctr"/>
            <a:r>
              <a:rPr lang="uk-UA" dirty="0" smtClean="0"/>
              <a:t>Експлуатаційна характеристика мостів, що підпорядковані «Укравтодору»</a:t>
            </a:r>
            <a:r>
              <a:rPr lang="uk-UA" i="1" dirty="0" smtClean="0"/>
              <a:t>  </a:t>
            </a:r>
            <a:br>
              <a:rPr lang="uk-UA" i="1" dirty="0" smtClean="0"/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4523" y="5589240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Середній термін служби збірно-монолітних прогонових будов лише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36 років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07936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Рік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67179006"/>
              </p:ext>
            </p:extLst>
          </p:nvPr>
        </p:nvGraphicFramePr>
        <p:xfrm>
          <a:off x="323527" y="1700808"/>
          <a:ext cx="840546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3747"/>
            <a:ext cx="7772400" cy="914400"/>
          </a:xfrm>
        </p:spPr>
        <p:txBody>
          <a:bodyPr/>
          <a:lstStyle/>
          <a:p>
            <a:pPr algn="ctr"/>
            <a:r>
              <a:rPr lang="uk-UA" dirty="0" smtClean="0"/>
              <a:t>Фактори, що впливають на процес деградації елемента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5573916"/>
              </p:ext>
            </p:extLst>
          </p:nvPr>
        </p:nvGraphicFramePr>
        <p:xfrm>
          <a:off x="179512" y="980728"/>
          <a:ext cx="8815990" cy="500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3747"/>
            <a:ext cx="7772400" cy="914400"/>
          </a:xfrm>
        </p:spPr>
        <p:txBody>
          <a:bodyPr/>
          <a:lstStyle/>
          <a:p>
            <a:pPr algn="ctr"/>
            <a:r>
              <a:rPr lang="uk-UA" dirty="0" smtClean="0"/>
              <a:t>Фактори, що впливають на процес деградації елемента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4833320"/>
              </p:ext>
            </p:extLst>
          </p:nvPr>
        </p:nvGraphicFramePr>
        <p:xfrm>
          <a:off x="179512" y="980728"/>
          <a:ext cx="881599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7864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772400" cy="576064"/>
          </a:xfrm>
        </p:spPr>
        <p:txBody>
          <a:bodyPr/>
          <a:lstStyle/>
          <a:p>
            <a:pPr algn="ctr"/>
            <a:r>
              <a:rPr lang="uk-UA" dirty="0" smtClean="0"/>
              <a:t>Теоретичний базис моделі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Содержимое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620688"/>
                <a:ext cx="8858280" cy="5472608"/>
              </a:xfrm>
            </p:spPr>
            <p:txBody>
              <a:bodyPr>
                <a:normAutofit/>
              </a:bodyPr>
              <a:lstStyle/>
              <a:p>
                <a:r>
                  <a:rPr lang="uk-UA" sz="2800" dirty="0" smtClean="0">
                    <a:solidFill>
                      <a:srgbClr val="FFC000"/>
                    </a:solidFill>
                  </a:rPr>
                  <a:t>Функція </a:t>
                </a:r>
                <a:r>
                  <a:rPr lang="uk-UA" sz="2800" dirty="0">
                    <a:solidFill>
                      <a:srgbClr val="FFC000"/>
                    </a:solidFill>
                  </a:rPr>
                  <a:t>граничного </a:t>
                </a:r>
                <a:r>
                  <a:rPr lang="uk-UA" sz="2800" dirty="0" smtClean="0">
                    <a:solidFill>
                      <a:srgbClr val="FFC000"/>
                    </a:solidFill>
                  </a:rPr>
                  <a:t>стану:</a:t>
                </a:r>
              </a:p>
              <a:p>
                <a:pPr marL="3322638" indent="-3175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uk-UA" sz="2000" i="1" smtClean="0">
                        <a:latin typeface="Cambria Math"/>
                      </a:rPr>
                      <m:t>𝑅</m:t>
                    </m:r>
                    <m:r>
                      <a:rPr lang="uk-UA" sz="2000">
                        <a:latin typeface="Cambria Math"/>
                      </a:rPr>
                      <m:t>(х,</m:t>
                    </m:r>
                    <m:r>
                      <m:rPr>
                        <m:sty m:val="p"/>
                      </m:rPr>
                      <a:rPr lang="uk-UA" sz="2000" i="0">
                        <a:latin typeface="Cambria Math"/>
                      </a:rPr>
                      <m:t>δ</m:t>
                    </m:r>
                    <m:r>
                      <a:rPr lang="uk-UA" sz="2000">
                        <a:latin typeface="Cambria Math"/>
                      </a:rPr>
                      <m:t>,</m:t>
                    </m:r>
                    <m:r>
                      <a:rPr lang="uk-UA" sz="2000" i="1">
                        <a:latin typeface="Cambria Math"/>
                      </a:rPr>
                      <m:t>𝛥𝜏</m:t>
                    </m:r>
                    <m:r>
                      <a:rPr lang="uk-UA" sz="2000">
                        <a:latin typeface="Cambria Math"/>
                      </a:rPr>
                      <m:t>)</m:t>
                    </m:r>
                  </m:oMath>
                </a14:m>
                <a:r>
                  <a:rPr lang="uk-UA" sz="2000" i="1" dirty="0">
                    <a:latin typeface="Times New Roman" pitchFamily="18" charset="0"/>
                    <a:cs typeface="Times New Roman" pitchFamily="18" charset="0"/>
                  </a:rPr>
                  <a:t>– опір елемента у заданий період часу з урахуванням деградації, </a:t>
                </a:r>
                <a:endParaRPr lang="uk-UA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322638" indent="-3175">
                  <a:lnSpc>
                    <a:spcPct val="90000"/>
                  </a:lnSpc>
                  <a:buNone/>
                </a:pP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uk-UA" sz="2000" i="1" dirty="0">
                    <a:latin typeface="Times New Roman" pitchFamily="18" charset="0"/>
                    <a:cs typeface="Times New Roman" pitchFamily="18" charset="0"/>
                  </a:rPr>
                  <a:t>– навантаження.</a:t>
                </a:r>
              </a:p>
              <a:p>
                <a:r>
                  <a:rPr lang="ru-RU" sz="2800" dirty="0">
                    <a:solidFill>
                      <a:srgbClr val="FFC000"/>
                    </a:solidFill>
                  </a:rPr>
                  <a:t>Ч</a:t>
                </a:r>
                <a:r>
                  <a:rPr lang="uk-UA" sz="2800" dirty="0" smtClean="0">
                    <a:solidFill>
                      <a:srgbClr val="FFC000"/>
                    </a:solidFill>
                  </a:rPr>
                  <a:t>ас </a:t>
                </a:r>
                <a:r>
                  <a:rPr lang="uk-UA" sz="2800" dirty="0">
                    <a:solidFill>
                      <a:srgbClr val="FFC000"/>
                    </a:solidFill>
                  </a:rPr>
                  <a:t>до настання граничного </a:t>
                </a:r>
                <a:r>
                  <a:rPr lang="uk-UA" sz="2800" dirty="0" smtClean="0">
                    <a:solidFill>
                      <a:srgbClr val="FFC000"/>
                    </a:solidFill>
                  </a:rPr>
                  <a:t>стану:</a:t>
                </a:r>
              </a:p>
              <a:p>
                <a:endParaRPr lang="uk-UA" sz="2400" dirty="0" smtClean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4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620688"/>
                <a:ext cx="8858280" cy="5472608"/>
              </a:xfrm>
              <a:blipFill rotWithShape="0">
                <a:blip r:embed="rId2"/>
                <a:stretch>
                  <a:fillRect l="-1238" t="-1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1473" y="1844824"/>
                <a:ext cx="33123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𝑔</m:t>
                      </m:r>
                      <m:r>
                        <a:rPr lang="uk-UA" sz="2400" smtClean="0">
                          <a:solidFill>
                            <a:srgbClr val="FFFFFF"/>
                          </a:solidFill>
                          <a:latin typeface="Cambria Math"/>
                        </a:rPr>
                        <m:t>=</m:t>
                      </m:r>
                      <m:r>
                        <a:rPr lang="uk-UA" sz="2400" i="1">
                          <a:solidFill>
                            <a:srgbClr val="FFFFFF"/>
                          </a:solidFill>
                          <a:latin typeface="Cambria Math"/>
                        </a:rPr>
                        <m:t>𝑅</m:t>
                      </m:r>
                      <m:r>
                        <a:rPr lang="uk-UA" sz="2400">
                          <a:solidFill>
                            <a:srgbClr val="FFFFFF"/>
                          </a:solidFill>
                          <a:latin typeface="Cambria Math"/>
                        </a:rPr>
                        <m:t>(х,</m:t>
                      </m:r>
                      <m:r>
                        <m:rPr>
                          <m:sty m:val="p"/>
                        </m:rPr>
                        <a:rPr lang="uk-UA" sz="2400">
                          <a:solidFill>
                            <a:srgbClr val="FFFFFF"/>
                          </a:solidFill>
                          <a:latin typeface="Cambria Math"/>
                        </a:rPr>
                        <m:t>δ</m:t>
                      </m:r>
                      <m:r>
                        <a:rPr lang="uk-UA" sz="2400">
                          <a:solidFill>
                            <a:srgbClr val="FFFFFF"/>
                          </a:solidFill>
                          <a:latin typeface="Cambria Math"/>
                        </a:rPr>
                        <m:t>,</m:t>
                      </m:r>
                      <m:r>
                        <a:rPr lang="uk-UA" sz="2400" i="1">
                          <a:solidFill>
                            <a:srgbClr val="FFFFFF"/>
                          </a:solidFill>
                          <a:latin typeface="Cambria Math"/>
                        </a:rPr>
                        <m:t>𝛥𝜏</m:t>
                      </m:r>
                      <m:r>
                        <a:rPr lang="uk-UA" sz="2400">
                          <a:solidFill>
                            <a:srgbClr val="FFFFFF"/>
                          </a:solidFill>
                          <a:latin typeface="Cambria Math"/>
                        </a:rPr>
                        <m:t>)−</m:t>
                      </m:r>
                      <m:r>
                        <a:rPr lang="uk-UA" sz="2400" i="1">
                          <a:solidFill>
                            <a:srgbClr val="FFFFFF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uk-UA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3" y="1844824"/>
                <a:ext cx="331236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03847" y="3488349"/>
                <a:ext cx="2407647" cy="1135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i="1">
                          <a:solidFill>
                            <a:srgbClr val="FFFFFF"/>
                          </a:solidFill>
                          <a:latin typeface="Cambria Math"/>
                        </a:rPr>
                        <m:t>𝑇</m:t>
                      </m:r>
                      <m:r>
                        <a:rPr lang="uk-UA" sz="2800">
                          <a:solidFill>
                            <a:srgbClr val="FFFF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uk-UA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uk-UA" sz="2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uk-UA" sz="2800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uk-UA" sz="2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800" i="1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uk-UA" sz="2800" i="1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uk-UA" sz="280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</a:rPr>
                                    <m:t>&gt;0</m:t>
                                  </m:r>
                                </m:sub>
                              </m:sSub>
                            </m:e>
                          </m:nary>
                        </m:e>
                        <m:sup>
                          <m:r>
                            <m:rPr>
                              <m:nor/>
                            </m:rPr>
                            <a:rPr lang="uk-UA" sz="2800" i="1">
                              <a:solidFill>
                                <a:srgbClr val="FFFFFF"/>
                              </a:solidFill>
                            </a:rPr>
                            <m:t>​</m:t>
                          </m:r>
                        </m:sup>
                      </m:sSup>
                    </m:oMath>
                  </m:oMathPara>
                </a14:m>
                <a:endParaRPr lang="uk-UA" sz="2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7" y="3488349"/>
                <a:ext cx="2407647" cy="11356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0667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772400" cy="576064"/>
          </a:xfrm>
        </p:spPr>
        <p:txBody>
          <a:bodyPr/>
          <a:lstStyle/>
          <a:p>
            <a:pPr algn="ctr"/>
            <a:r>
              <a:rPr lang="uk-UA" dirty="0" smtClean="0"/>
              <a:t>Теоретичний базис моделі</a:t>
            </a:r>
            <a:endParaRPr lang="uk-UA" dirty="0"/>
          </a:p>
        </p:txBody>
      </p:sp>
      <p:sp>
        <p:nvSpPr>
          <p:cNvPr id="24" name="Содержимое 2"/>
          <p:cNvSpPr>
            <a:spLocks noGrp="1"/>
          </p:cNvSpPr>
          <p:nvPr>
            <p:ph sz="quarter" idx="13"/>
          </p:nvPr>
        </p:nvSpPr>
        <p:spPr>
          <a:xfrm>
            <a:off x="163782" y="836712"/>
            <a:ext cx="8858280" cy="5472608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FFC000"/>
                </a:solidFill>
              </a:rPr>
              <a:t>Теоретичною базою опису швидкості деградації захисного шару бетону є </a:t>
            </a:r>
            <a:r>
              <a:rPr lang="uk-UA" sz="2800" dirty="0" smtClean="0">
                <a:solidFill>
                  <a:srgbClr val="FFC000"/>
                </a:solidFill>
              </a:rPr>
              <a:t>рівняння </a:t>
            </a:r>
            <a:r>
              <a:rPr lang="uk-UA" sz="2800" dirty="0">
                <a:solidFill>
                  <a:srgbClr val="FFC000"/>
                </a:solidFill>
              </a:rPr>
              <a:t>другого закону Адольфа </a:t>
            </a:r>
            <a:r>
              <a:rPr lang="uk-UA" sz="2800" dirty="0" err="1">
                <a:solidFill>
                  <a:srgbClr val="FFC000"/>
                </a:solidFill>
              </a:rPr>
              <a:t>Фіка</a:t>
            </a:r>
            <a:r>
              <a:rPr lang="uk-UA" sz="2800" dirty="0" smtClean="0">
                <a:solidFill>
                  <a:srgbClr val="FFC000"/>
                </a:solidFill>
              </a:rPr>
              <a:t>:</a:t>
            </a:r>
          </a:p>
          <a:p>
            <a:pPr marL="3322638" indent="-3175">
              <a:lnSpc>
                <a:spcPct val="110000"/>
              </a:lnSpc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)  - концентрація іонів речовини на глибині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у час τ; 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322638" indent="-3175">
              <a:lnSpc>
                <a:spcPct val="110000"/>
              </a:lnSpc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еф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 - ефективний коефіцієнт дифузії; 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322638" indent="-3175">
              <a:lnSpc>
                <a:spcPct val="110000"/>
              </a:lnSpc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– час (рахується від початку експлуатації); 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322638" indent="-3175">
              <a:lnSpc>
                <a:spcPct val="110000"/>
              </a:lnSpc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– координата нормальна до поверхні бетону.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-108520" y="3356991"/>
                <a:ext cx="3714448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>
                              <a:latin typeface="Cambria Math"/>
                            </a:rPr>
                            <m:t>𝜕</m:t>
                          </m:r>
                          <m:r>
                            <a:rPr lang="uk-UA" sz="2400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uk-UA" sz="2400">
                                  <a:latin typeface="Cambria Math"/>
                                </a:rPr>
                                <m:t>,</m:t>
                              </m:r>
                              <m:r>
                                <a:rPr lang="uk-UA" sz="2400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r>
                            <a:rPr lang="uk-UA" sz="2400">
                              <a:latin typeface="Cambria Math"/>
                            </a:rPr>
                            <m:t>𝜕</m:t>
                          </m:r>
                          <m:r>
                            <a:rPr lang="uk-UA" sz="2400" i="1">
                              <a:latin typeface="Cambria Math"/>
                            </a:rPr>
                            <m:t>𝜏</m:t>
                          </m:r>
                        </m:den>
                      </m:f>
                      <m:r>
                        <a:rPr lang="uk-UA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uk-UA" sz="2400">
                              <a:latin typeface="Cambria Math"/>
                            </a:rPr>
                            <m:t>еф</m:t>
                          </m:r>
                        </m:sub>
                      </m:sSub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uk-UA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2400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uk-UA" sz="2400">
                                  <a:latin typeface="Cambria Math"/>
                                </a:rPr>
                                <m:t>,</m:t>
                              </m:r>
                              <m:r>
                                <a:rPr lang="uk-UA" sz="2400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r>
                            <a:rPr lang="uk-UA" sz="240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uk-UA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356991"/>
                <a:ext cx="3714448" cy="8334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858" y="508247"/>
            <a:ext cx="7772400" cy="576064"/>
          </a:xfrm>
        </p:spPr>
        <p:txBody>
          <a:bodyPr/>
          <a:lstStyle/>
          <a:p>
            <a:pPr algn="ctr"/>
            <a:r>
              <a:rPr lang="uk-UA" dirty="0" smtClean="0"/>
              <a:t>Вираз закону А.</a:t>
            </a:r>
            <a:r>
              <a:rPr lang="uk-UA" dirty="0" err="1" smtClean="0"/>
              <a:t>Фіка</a:t>
            </a:r>
            <a:r>
              <a:rPr lang="uk-UA" dirty="0" smtClean="0"/>
              <a:t> для </a:t>
            </a:r>
            <a:r>
              <a:rPr lang="en-US" dirty="0" smtClean="0"/>
              <a:t> </a:t>
            </a:r>
            <a:r>
              <a:rPr lang="ru-RU" dirty="0" err="1" smtClean="0"/>
              <a:t>статистично</a:t>
            </a:r>
            <a:r>
              <a:rPr lang="uk-UA" dirty="0" smtClean="0"/>
              <a:t>ї моделі</a:t>
            </a:r>
            <a:endParaRPr lang="uk-UA" dirty="0"/>
          </a:p>
        </p:txBody>
      </p:sp>
      <p:sp>
        <p:nvSpPr>
          <p:cNvPr id="24" name="Содержимое 2"/>
          <p:cNvSpPr>
            <a:spLocks noGrp="1"/>
          </p:cNvSpPr>
          <p:nvPr>
            <p:ph sz="quarter" idx="13"/>
          </p:nvPr>
        </p:nvSpPr>
        <p:spPr>
          <a:xfrm>
            <a:off x="142860" y="1196752"/>
            <a:ext cx="88582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400" dirty="0">
              <a:solidFill>
                <a:srgbClr val="FFC000"/>
              </a:solidFill>
            </a:endParaRPr>
          </a:p>
          <a:p>
            <a:endParaRPr lang="uk-UA" sz="2400" dirty="0" smtClean="0">
              <a:solidFill>
                <a:srgbClr val="FFC000"/>
              </a:solidFill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 – фактор впливу часу;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вологість повітря (%);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критична вологість повітря (75%);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константа активації дифузії;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кімнатна температура;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- температура в час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коефіцієнт, що залежить від типу напружень в бетоні (при стисканні -0,0236, розтягу +0,0496);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– напруження в бетоні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8038" indent="-3175">
              <a:lnSpc>
                <a:spcPct val="90000"/>
              </a:lnSpc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 – граничний опір бетону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908720"/>
                <a:ext cx="8352928" cy="1289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000">
                              <a:latin typeface="Cambria Math"/>
                            </a:rPr>
                            <m:t>х</m:t>
                          </m:r>
                        </m:e>
                        <m:sub>
                          <m:r>
                            <a:rPr lang="uk-UA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uk-UA" sz="20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uk-UA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00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uk-U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00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uk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uk-UA" sz="2000">
                                          <a:latin typeface="Cambria Math"/>
                                        </a:rPr>
                                        <m:t>−12,06+2,4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uk-U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nor/>
                                            </m:rPr>
                                            <a:rPr lang="uk-UA" sz="2000" i="1"/>
                                            <m:t>В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nor/>
                                            </m:rPr>
                                            <a:rPr lang="uk-UA" sz="2000" i="1"/>
                                            <m:t>Ц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uk-U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k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uk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uk-UA" sz="2000">
                                          <a:latin typeface="Cambria Math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uk-U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uk-U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uk-UA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uk-UA" sz="2000">
                                                      <a:latin typeface="Cambria Math"/>
                                                    </a:rPr>
                                                    <m:t>1−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uk-UA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uk-UA" sz="2000" i="1">
                                                          <a:latin typeface="Cambria Math"/>
                                                        </a:rPr>
                                                        <m:t>𝐻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uk-UA" sz="2000" i="1"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uk-UA" sz="2000">
                                                  <a:latin typeface="Cambria Math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uk-U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uk-UA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uk-UA" sz="2000">
                                                      <a:latin typeface="Cambria Math"/>
                                                    </a:rPr>
                                                    <m:t>1−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uk-UA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uk-UA" sz="2000" i="1">
                                                          <a:latin typeface="Cambria Math"/>
                                                        </a:rPr>
                                                        <m:t>𝐻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uk-UA" sz="2000" i="1">
                                                          <a:latin typeface="Cambria Math"/>
                                                        </a:rPr>
                                                        <m:t>𝑐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uk-UA" sz="2000">
                                                  <a:latin typeface="Cambria Math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uk-UA" sz="20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uk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uk-UA" sz="200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uk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uk-U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sz="20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uk-U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uk-UA" sz="2000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uk-UA" sz="200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uk-UA" sz="20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uk-U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sz="20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uk-U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uk-UA" sz="2000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uk-UA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  <m:r>
                                <a:rPr lang="uk-UA" sz="200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uk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20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uk-UA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uk-UA" sz="2000" i="1" smtClean="0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uk-U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uk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000">
                                      <a:latin typeface="Cambria Math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uk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20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uk-UA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uk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uk-U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uk-U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uk-UA" sz="2000" i="1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uk-UA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uk-UA" sz="20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uk-UA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2000">
                              <a:latin typeface="Cambria Math"/>
                            </a:rPr>
                            <m:t>⋅</m:t>
                          </m:r>
                          <m:r>
                            <a:rPr lang="uk-UA" sz="2000" i="1">
                              <a:latin typeface="Cambria Math"/>
                            </a:rPr>
                            <m:t>𝛥𝜏</m:t>
                          </m:r>
                        </m:e>
                      </m:ra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352928" cy="12897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0039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772400" cy="936104"/>
          </a:xfrm>
        </p:spPr>
        <p:txBody>
          <a:bodyPr/>
          <a:lstStyle/>
          <a:p>
            <a:pPr algn="ctr"/>
            <a:r>
              <a:rPr lang="uk-UA" dirty="0" smtClean="0"/>
              <a:t>Вираз швидкості деградації арматури для моделі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одержимое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980728"/>
                <a:ext cx="8858280" cy="5472608"/>
              </a:xfrm>
            </p:spPr>
            <p:txBody>
              <a:bodyPr>
                <a:normAutofit/>
              </a:bodyPr>
              <a:lstStyle/>
              <a:p>
                <a:r>
                  <a:rPr lang="uk-UA" sz="2200" dirty="0">
                    <a:solidFill>
                      <a:srgbClr val="FFC000"/>
                    </a:solidFill>
                  </a:rPr>
                  <a:t>Глибина корозії арматури за обраний проміжок</a:t>
                </a:r>
                <a:r>
                  <a:rPr lang="ru-RU" sz="2200" dirty="0" smtClean="0">
                    <a:solidFill>
                      <a:srgbClr val="FFC000"/>
                    </a:solidFill>
                  </a:rPr>
                  <a:t>:</a:t>
                </a:r>
              </a:p>
              <a:p>
                <a:pPr marL="3770313" indent="-3175">
                  <a:buNone/>
                </a:pPr>
                <a:r>
                  <a:rPr lang="uk-UA" sz="1900" i="1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2000" baseline="-25000" dirty="0"/>
                  <a:t> </a:t>
                </a:r>
                <a14:m>
                  <m:oMath xmlns:m="http://schemas.openxmlformats.org/officeDocument/2006/math">
                    <m:r>
                      <a:rPr lang="en-US" sz="20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uk-UA" sz="1900" i="1" dirty="0">
                    <a:latin typeface="Times New Roman" pitchFamily="18" charset="0"/>
                    <a:cs typeface="Times New Roman" pitchFamily="18" charset="0"/>
                  </a:rPr>
                  <a:t>– глибина корозійного ушкодження арматури; ν</a:t>
                </a:r>
                <a:r>
                  <a:rPr lang="ru-RU" sz="1900" i="1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1900" i="1" dirty="0">
                    <a:latin typeface="Times New Roman" pitchFamily="18" charset="0"/>
                    <a:cs typeface="Times New Roman" pitchFamily="18" charset="0"/>
                  </a:rPr>
                  <a:t>– швидкість корозії за відсутності напружень; </a:t>
                </a:r>
                <a:endParaRPr lang="uk-UA" sz="19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770313" indent="-3175">
                  <a:buNone/>
                </a:pPr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aseline="-25000" dirty="0"/>
                  <a:t> </a:t>
                </a:r>
                <a14:m>
                  <m:oMath xmlns:m="http://schemas.openxmlformats.org/officeDocument/2006/math">
                    <m:r>
                      <a:rPr lang="en-US" sz="20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1900" i="1" dirty="0">
                    <a:latin typeface="Times New Roman" pitchFamily="18" charset="0"/>
                    <a:cs typeface="Times New Roman" pitchFamily="18" charset="0"/>
                  </a:rPr>
                  <a:t>– мольний об’єм кородуючого металу</a:t>
                </a:r>
                <a:r>
                  <a:rPr lang="uk-UA" sz="1900" i="1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3770313" indent="-3175">
                  <a:buNone/>
                </a:pPr>
                <a:r>
                  <a:rPr lang="uk-UA" sz="1900" i="1" dirty="0" smtClean="0"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en-US" sz="2000" baseline="-25000" dirty="0"/>
                  <a:t> </a:t>
                </a:r>
                <a14:m>
                  <m:oMath xmlns:m="http://schemas.openxmlformats.org/officeDocument/2006/math">
                    <m:r>
                      <a:rPr lang="en-US" sz="20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uk-UA" sz="19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1900" i="1" dirty="0">
                    <a:latin typeface="Times New Roman" pitchFamily="18" charset="0"/>
                    <a:cs typeface="Times New Roman" pitchFamily="18" charset="0"/>
                  </a:rPr>
                  <a:t>– напруження в арматурі; </a:t>
                </a:r>
                <a:endParaRPr lang="uk-UA" sz="19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770313" indent="-3175">
                  <a:buNone/>
                </a:pPr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uk-UA" sz="1900" i="1" dirty="0">
                    <a:latin typeface="Times New Roman" pitchFamily="18" charset="0"/>
                    <a:cs typeface="Times New Roman" pitchFamily="18" charset="0"/>
                  </a:rPr>
                  <a:t>– універсальна газова стала; </a:t>
                </a:r>
                <a:endParaRPr lang="uk-UA" sz="19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770313" indent="-3175">
                  <a:buNone/>
                </a:pPr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-25000" dirty="0"/>
                  <a:t> </a:t>
                </a:r>
                <a14:m>
                  <m:oMath xmlns:m="http://schemas.openxmlformats.org/officeDocument/2006/math">
                    <m:r>
                      <a:rPr lang="en-US" sz="20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900" i="1" dirty="0">
                    <a:latin typeface="Times New Roman" pitchFamily="18" charset="0"/>
                    <a:cs typeface="Times New Roman" pitchFamily="18" charset="0"/>
                  </a:rPr>
                  <a:t>– температура</a:t>
                </a:r>
                <a:r>
                  <a:rPr lang="ru-RU" sz="19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uk-UA" sz="19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980728"/>
                <a:ext cx="8858280" cy="5472608"/>
              </a:xfrm>
              <a:blipFill rotWithShape="0">
                <a:blip r:embed="rId2"/>
                <a:stretch>
                  <a:fillRect l="-757" t="-66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11560" y="2550976"/>
                <a:ext cx="3112471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uk-UA" sz="2400">
                              <a:solidFill>
                                <a:srgbClr val="FFFFFF"/>
                              </a:solidFill>
                            </a:rPr>
                            <m:t>δ</m:t>
                          </m:r>
                        </m:e>
                        <m:sub>
                          <m:r>
                            <a:rPr lang="uk-UA" sz="24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uk-UA" sz="2400">
                          <a:solidFill>
                            <a:srgbClr val="FFFF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uk-UA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uk-UA" sz="24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uk-UA" sz="2400" i="1">
                          <a:solidFill>
                            <a:srgbClr val="FFFFFF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uk-UA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400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400" i="1" baseline="-25000" smtClean="0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uk-UA" sz="2400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𝜎</m:t>
                              </m:r>
                              <m:r>
                                <a:rPr lang="en-US" sz="2400" i="1" baseline="-25000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uk-UA" sz="2400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𝑅𝑇</m:t>
                              </m:r>
                              <m:r>
                                <a:rPr lang="en-US" sz="2400" i="1" baseline="-25000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r>
                        <a:rPr lang="uk-UA" sz="2400" i="1">
                          <a:solidFill>
                            <a:srgbClr val="FFFFFF"/>
                          </a:solidFill>
                          <a:latin typeface="Cambria Math"/>
                        </a:rPr>
                        <m:t>𝛥𝜏</m:t>
                      </m:r>
                    </m:oMath>
                  </m:oMathPara>
                </a14:m>
                <a:endParaRPr lang="uk-UA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50976"/>
                <a:ext cx="3112471" cy="922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072206"/>
            <a:ext cx="9144000" cy="709595"/>
          </a:xfrm>
        </p:spPr>
        <p:txBody>
          <a:bodyPr/>
          <a:lstStyle/>
          <a:p>
            <a:pPr algn="ctr"/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2240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2825</TotalTime>
  <Words>995</Words>
  <Application>Microsoft Office PowerPoint</Application>
  <PresentationFormat>Экран (4:3)</PresentationFormat>
  <Paragraphs>315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Cambria Math</vt:lpstr>
      <vt:lpstr>Times New Roman</vt:lpstr>
      <vt:lpstr>Wingdings</vt:lpstr>
      <vt:lpstr>Горизонт</vt:lpstr>
      <vt:lpstr>AutoCAD Drawing</vt:lpstr>
      <vt:lpstr>Mathcad</vt:lpstr>
      <vt:lpstr>Прогноз ресурсу залізобетонних елементів мостів</vt:lpstr>
      <vt:lpstr>Мета дослідження</vt:lpstr>
      <vt:lpstr>Експлуатаційна характеристика мостів, що підпорядковані «Укравтодору»   </vt:lpstr>
      <vt:lpstr>Фактори, що впливають на процес деградації елемента</vt:lpstr>
      <vt:lpstr>Фактори, що впливають на процес деградації елемента</vt:lpstr>
      <vt:lpstr>Теоретичний базис моделі</vt:lpstr>
      <vt:lpstr>Теоретичний базис моделі</vt:lpstr>
      <vt:lpstr>Вираз закону А.Фіка для  статистичної моделі</vt:lpstr>
      <vt:lpstr>Вираз швидкості деградації арматури для моделі</vt:lpstr>
      <vt:lpstr>Вираз закону А.Фіка для  аналітичної моделі (модель Collepardi)</vt:lpstr>
      <vt:lpstr>Аналіз резульатів</vt:lpstr>
      <vt:lpstr>Аналіз резульатів</vt:lpstr>
      <vt:lpstr>Аналіз резульатів</vt:lpstr>
      <vt:lpstr>Приклад: прогноз довговічності балки прогонової будови моста.</vt:lpstr>
      <vt:lpstr>Армування балки</vt:lpstr>
      <vt:lpstr>Результати: Гістограмма ресурсу захисного шару μТ =38 років, σТ=1,615</vt:lpstr>
      <vt:lpstr>Результати: Гістограмма ресурсу робочої арматури μТ =11 років</vt:lpstr>
      <vt:lpstr>Результати: Гістограмма ресурсу елемента μ =48 років, σ= 3.536</vt:lpstr>
      <vt:lpstr>Результати</vt:lpstr>
      <vt:lpstr>Результати</vt:lpstr>
      <vt:lpstr>Висновки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Монте-Карло в задачах надійності і довговічності залізобетонних елементів мостів</dc:title>
  <dc:creator>Theodor</dc:creator>
  <cp:lastModifiedBy>Пользователь Windows</cp:lastModifiedBy>
  <cp:revision>163</cp:revision>
  <dcterms:created xsi:type="dcterms:W3CDTF">2009-06-12T04:36:38Z</dcterms:created>
  <dcterms:modified xsi:type="dcterms:W3CDTF">2013-10-09T08:57:42Z</dcterms:modified>
</cp:coreProperties>
</file>