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9" r:id="rId3"/>
    <p:sldId id="257" r:id="rId4"/>
    <p:sldId id="275" r:id="rId5"/>
    <p:sldId id="278" r:id="rId6"/>
    <p:sldId id="276" r:id="rId7"/>
    <p:sldId id="277" r:id="rId8"/>
    <p:sldId id="267" r:id="rId9"/>
    <p:sldId id="271" r:id="rId10"/>
    <p:sldId id="27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FF7979"/>
    <a:srgbClr val="FBBFB3"/>
    <a:srgbClr val="FAAD9E"/>
    <a:srgbClr val="FF0000"/>
    <a:srgbClr val="CCECFF"/>
    <a:srgbClr val="99CCFF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71" autoAdjust="0"/>
  </p:normalViewPr>
  <p:slideViewPr>
    <p:cSldViewPr>
      <p:cViewPr>
        <p:scale>
          <a:sx n="80" d="100"/>
          <a:sy n="80" d="100"/>
        </p:scale>
        <p:origin x="-6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62E6-D407-403F-A602-5D830A965776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785C-D2A6-4513-9244-3B74ABDB4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3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5785C-D2A6-4513-9244-3B74ABDB402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2174-E8DF-4ED1-AC82-A2A2E6E9D7C2}" type="datetime1">
              <a:rPr lang="ru-RU" smtClean="0"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E28-B218-4076-AF68-CB69686C58E1}" type="datetime1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C41F-7BA0-435A-AB33-0628DD3B3F2A}" type="datetime1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BB40-890A-47AC-A6D2-8B23D53C1449}" type="datetime1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5CE4-941A-4A1B-823E-D02AEE1E2B92}" type="datetime1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4C2A-A4BF-48BE-BD33-8C29B5710CB4}" type="datetime1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992B-F2AA-4181-A3A4-13D1CE86F841}" type="datetime1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59A-038F-4D94-AB3C-68155F7E71DB}" type="datetime1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9ABE-6FE2-4286-B027-E60C529A6504}" type="datetime1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8B86-E78D-4E26-95C0-BD8B7BF77555}" type="datetime1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FF92-7EA5-43B7-BE68-78F97472C54B}" type="datetime1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1CA44-B44C-4ADC-8C75-CEE4C17893E3}" type="datetime1">
              <a:rPr lang="ru-RU" smtClean="0"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6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Segoe"/>
                <a:ea typeface="Calibri"/>
                <a:cs typeface="Times New Roman"/>
              </a:rPr>
              <a:t>ПРИМЕНЕНИЕ РАСЧЕТНОГО КОМПЛЕКСА </a:t>
            </a:r>
            <a:r>
              <a:rPr lang="en-US" sz="3600" dirty="0" smtClean="0">
                <a:latin typeface="Segoe"/>
                <a:ea typeface="Calibri"/>
                <a:cs typeface="Times New Roman"/>
              </a:rPr>
              <a:t>SCAD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Segoe"/>
                <a:ea typeface="Calibri"/>
                <a:cs typeface="Times New Roman"/>
              </a:rPr>
              <a:t>ПРИ ПРОЕКТИРОВАНИИ УНИКЛЬНЫХ БОЛЬШЕПРОЛЕТНЫХ СООРУЖЕНИЙ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Segoe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Segoe"/>
                <a:ea typeface="Calibri"/>
                <a:cs typeface="Times New Roman"/>
              </a:rPr>
              <a:t>Н</a:t>
            </a:r>
            <a:r>
              <a:rPr lang="ru-RU" dirty="0" smtClean="0">
                <a:latin typeface="Segoe"/>
                <a:ea typeface="Calibri"/>
                <a:cs typeface="Times New Roman"/>
              </a:rPr>
              <a:t>а примере стадиона на 45000 зрителей в г. </a:t>
            </a:r>
            <a:r>
              <a:rPr lang="ru-RU" dirty="0">
                <a:latin typeface="Segoe"/>
                <a:ea typeface="Calibri"/>
                <a:cs typeface="Times New Roman"/>
              </a:rPr>
              <a:t>К</a:t>
            </a:r>
            <a:r>
              <a:rPr lang="ru-RU" dirty="0" smtClean="0">
                <a:latin typeface="Segoe"/>
                <a:ea typeface="Calibri"/>
                <a:cs typeface="Times New Roman"/>
              </a:rPr>
              <a:t>азань</a:t>
            </a:r>
          </a:p>
          <a:p>
            <a:endParaRPr lang="ru-RU" dirty="0" smtClean="0">
              <a:latin typeface="Segoe"/>
            </a:endParaRPr>
          </a:p>
          <a:p>
            <a:endParaRPr lang="ru-RU" dirty="0" smtClean="0">
              <a:latin typeface="Segoe"/>
            </a:endParaRPr>
          </a:p>
          <a:p>
            <a:pPr algn="r">
              <a:buNone/>
            </a:pPr>
            <a:endParaRPr lang="ru-RU" sz="1800" dirty="0" smtClean="0">
              <a:latin typeface="Segoe"/>
              <a:cs typeface="Arial" pitchFamily="34" charset="0"/>
            </a:endParaRPr>
          </a:p>
          <a:p>
            <a:pPr algn="r">
              <a:buNone/>
            </a:pPr>
            <a:r>
              <a:rPr lang="ru-RU" sz="1800" dirty="0" smtClean="0">
                <a:latin typeface="Segoe"/>
                <a:cs typeface="Arial" pitchFamily="34" charset="0"/>
              </a:rPr>
              <a:t>Главный конструктор</a:t>
            </a:r>
          </a:p>
          <a:p>
            <a:pPr algn="r">
              <a:buNone/>
            </a:pPr>
            <a:r>
              <a:rPr lang="ru-RU" sz="1800" dirty="0" smtClean="0">
                <a:latin typeface="Segoe"/>
                <a:cs typeface="Arial" pitchFamily="34" charset="0"/>
              </a:rPr>
              <a:t>ООО «</a:t>
            </a:r>
            <a:r>
              <a:rPr lang="ru-RU" sz="1800" dirty="0" err="1" smtClean="0">
                <a:latin typeface="Segoe"/>
                <a:cs typeface="Arial" pitchFamily="34" charset="0"/>
              </a:rPr>
              <a:t>СтальПроект</a:t>
            </a:r>
            <a:r>
              <a:rPr lang="ru-RU" sz="1800" dirty="0" smtClean="0">
                <a:latin typeface="Segoe"/>
                <a:cs typeface="Arial" pitchFamily="34" charset="0"/>
              </a:rPr>
              <a:t>»</a:t>
            </a:r>
          </a:p>
          <a:p>
            <a:pPr algn="r">
              <a:buNone/>
            </a:pPr>
            <a:r>
              <a:rPr lang="ru-RU" sz="1800" dirty="0" smtClean="0">
                <a:latin typeface="Segoe"/>
                <a:cs typeface="Arial" pitchFamily="34" charset="0"/>
              </a:rPr>
              <a:t>Тамбовцев М.В.</a:t>
            </a:r>
          </a:p>
          <a:p>
            <a:pPr algn="ctr">
              <a:buNone/>
            </a:pPr>
            <a:r>
              <a:rPr lang="ru-RU" sz="1900" dirty="0" smtClean="0">
                <a:latin typeface="Segoe"/>
                <a:cs typeface="Arial" pitchFamily="34" charset="0"/>
              </a:rPr>
              <a:t>Москва</a:t>
            </a:r>
          </a:p>
          <a:p>
            <a:pPr algn="ctr">
              <a:buNone/>
            </a:pPr>
            <a:r>
              <a:rPr lang="ru-RU" sz="1900" dirty="0" smtClean="0">
                <a:latin typeface="Segoe"/>
                <a:cs typeface="Arial" pitchFamily="34" charset="0"/>
              </a:rPr>
              <a:t>23 апреля 2013 г.</a:t>
            </a:r>
            <a:endParaRPr lang="ru-RU" sz="1900" dirty="0"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10</a:t>
            </a:fld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3713" y="620688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"/>
                <a:cs typeface="Arial" pitchFamily="34" charset="0"/>
              </a:rPr>
              <a:t>Заключение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8280920" cy="570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Segoe"/>
              </a:rPr>
              <a:t>Проект </a:t>
            </a:r>
            <a:r>
              <a:rPr lang="ru-RU" sz="1600" dirty="0">
                <a:latin typeface="Segoe"/>
              </a:rPr>
              <a:t>стал </a:t>
            </a:r>
            <a:r>
              <a:rPr lang="ru-RU" sz="1600" dirty="0" smtClean="0">
                <a:latin typeface="Segoe"/>
              </a:rPr>
              <a:t>эксклюзивным </a:t>
            </a:r>
            <a:r>
              <a:rPr lang="ru-RU" sz="1600" dirty="0">
                <a:latin typeface="Segoe"/>
              </a:rPr>
              <a:t>для нашей страны, многие конструктивные идеи и технические решения уникальны. Ранее при проектировании покрытий круглые трубы большого  диаметра и толщины стенки </a:t>
            </a:r>
            <a:r>
              <a:rPr lang="ru-RU" sz="1600" dirty="0" smtClean="0">
                <a:latin typeface="Segoe"/>
              </a:rPr>
              <a:t>(1420х45 </a:t>
            </a:r>
            <a:r>
              <a:rPr lang="ru-RU" sz="1600" dirty="0">
                <a:latin typeface="Segoe"/>
              </a:rPr>
              <a:t>и </a:t>
            </a:r>
            <a:r>
              <a:rPr lang="ru-RU" sz="1600" dirty="0" smtClean="0">
                <a:latin typeface="Segoe"/>
              </a:rPr>
              <a:t>1220х30) в </a:t>
            </a:r>
            <a:r>
              <a:rPr lang="ru-RU" sz="1600" dirty="0">
                <a:latin typeface="Segoe"/>
              </a:rPr>
              <a:t>качестве основного конструктивного элемента не применялись. </a:t>
            </a:r>
            <a:endParaRPr lang="ru-RU" sz="1600" dirty="0" smtClean="0">
              <a:latin typeface="Segoe"/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Segoe"/>
              </a:rPr>
              <a:t>При </a:t>
            </a:r>
            <a:r>
              <a:rPr lang="ru-RU" sz="1600" dirty="0">
                <a:latin typeface="Segoe"/>
              </a:rPr>
              <a:t>проектировании конструкций из круглых труб </a:t>
            </a:r>
            <a:r>
              <a:rPr lang="ru-RU" sz="1600" dirty="0" smtClean="0">
                <a:latin typeface="Segoe"/>
              </a:rPr>
              <a:t>целесообразно </a:t>
            </a:r>
            <a:r>
              <a:rPr lang="ru-RU" sz="1600" dirty="0">
                <a:latin typeface="Segoe"/>
              </a:rPr>
              <a:t>выбирать конструктивные схемы покрытия для снижения диаметра труб и толщины стенок. Применение круглых труб для проектирования конструкций со сложной геометрией оправдано и позволяет     упростить узлы, снизить металлоемкость, улучшить эстетический вид конструкции и снизить технологические затраты на эксплуатацию конструкции. </a:t>
            </a:r>
            <a:endParaRPr lang="ru-RU" sz="1600" dirty="0" smtClean="0">
              <a:latin typeface="Segoe"/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Segoe"/>
              </a:rPr>
              <a:t>Проектирование объектов такого </a:t>
            </a:r>
            <a:r>
              <a:rPr lang="ru-RU" sz="1600" dirty="0">
                <a:latin typeface="Segoe"/>
              </a:rPr>
              <a:t>уровня </a:t>
            </a:r>
            <a:r>
              <a:rPr lang="ru-RU" sz="1600" dirty="0" smtClean="0">
                <a:latin typeface="Segoe"/>
              </a:rPr>
              <a:t>требует применения </a:t>
            </a:r>
            <a:r>
              <a:rPr lang="ru-RU" sz="1600" dirty="0">
                <a:latin typeface="Segoe"/>
              </a:rPr>
              <a:t>современных расчетных комплексов. 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 err="1" smtClean="0">
                <a:latin typeface="Segoe"/>
              </a:rPr>
              <a:t>ScadSoft</a:t>
            </a:r>
            <a:r>
              <a:rPr lang="en-US" sz="1600" dirty="0" smtClean="0">
                <a:latin typeface="Segoe"/>
              </a:rPr>
              <a:t> </a:t>
            </a:r>
            <a:r>
              <a:rPr lang="ru-RU" sz="1600" dirty="0" smtClean="0">
                <a:latin typeface="Segoe"/>
              </a:rPr>
              <a:t> в сочетании с другими проектными комплексами позволяет решать </a:t>
            </a:r>
            <a:r>
              <a:rPr lang="ru-RU" sz="1600" dirty="0">
                <a:latin typeface="Segoe"/>
              </a:rPr>
              <a:t>задачи </a:t>
            </a:r>
            <a:r>
              <a:rPr lang="ru-RU" sz="1600" dirty="0" smtClean="0">
                <a:latin typeface="Segoe"/>
              </a:rPr>
              <a:t>такого уровня на высоком уровне</a:t>
            </a:r>
            <a:r>
              <a:rPr lang="ru-RU" sz="1600" dirty="0">
                <a:latin typeface="Segoe"/>
              </a:rPr>
              <a:t>.</a:t>
            </a:r>
            <a:endParaRPr lang="ru-RU" sz="1600" dirty="0" smtClean="0">
              <a:latin typeface="Segoe"/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Segoe"/>
              </a:rPr>
              <a:t>Расчеты в </a:t>
            </a:r>
            <a:r>
              <a:rPr lang="en-US" sz="1600" dirty="0" err="1" smtClean="0">
                <a:latin typeface="Segoe"/>
              </a:rPr>
              <a:t>ScadSoft</a:t>
            </a:r>
            <a:r>
              <a:rPr lang="en-US" sz="1600" dirty="0" smtClean="0">
                <a:latin typeface="Segoe"/>
              </a:rPr>
              <a:t> </a:t>
            </a:r>
            <a:r>
              <a:rPr lang="ru-RU" sz="1600" dirty="0" smtClean="0">
                <a:latin typeface="Segoe"/>
              </a:rPr>
              <a:t>были подтверждены поверочными расчетами в </a:t>
            </a:r>
            <a:r>
              <a:rPr lang="en-US" sz="1600" dirty="0" smtClean="0">
                <a:latin typeface="Segoe"/>
              </a:rPr>
              <a:t>ANSYS </a:t>
            </a:r>
            <a:r>
              <a:rPr lang="ru-RU" sz="1600" dirty="0" smtClean="0">
                <a:latin typeface="Segoe"/>
              </a:rPr>
              <a:t>специалистами ЦНИИСК им. Кучеренко, а также реальными процессом </a:t>
            </a:r>
            <a:r>
              <a:rPr lang="ru-RU" sz="1600" dirty="0" err="1" smtClean="0">
                <a:latin typeface="Segoe"/>
              </a:rPr>
              <a:t>раскружаливания</a:t>
            </a:r>
            <a:r>
              <a:rPr lang="ru-RU" sz="1600" dirty="0" smtClean="0">
                <a:latin typeface="Segoe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Segoe"/>
              </a:rPr>
              <a:t>Однако хочется выразить пожелания </a:t>
            </a:r>
            <a:r>
              <a:rPr lang="ru-RU" sz="1600" dirty="0">
                <a:latin typeface="Segoe"/>
              </a:rPr>
              <a:t> </a:t>
            </a:r>
            <a:r>
              <a:rPr lang="ru-RU" sz="1600" dirty="0" smtClean="0">
                <a:latin typeface="Segoe"/>
              </a:rPr>
              <a:t>разработчикам программного комплекса по улучшения визуализации результатов расчета РСУ а также упростить визуальную работу с моделью.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3588" y="22768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Segoe"/>
                <a:cs typeface="Arial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latin typeface="Segoe"/>
                <a:cs typeface="Arial" pitchFamily="34" charset="0"/>
              </a:rPr>
              <a:t>ЗА ВНИМАНИЕ</a:t>
            </a:r>
            <a:endParaRPr lang="ru-RU" sz="3600" b="1" dirty="0">
              <a:latin typeface="Sego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3565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Segoe"/>
                <a:ea typeface="Calibri"/>
              </a:rPr>
              <a:t>Работа </a:t>
            </a:r>
            <a:r>
              <a:rPr lang="ru-RU" sz="1800" b="1" dirty="0">
                <a:latin typeface="Segoe"/>
                <a:ea typeface="Calibri"/>
              </a:rPr>
              <a:t>по подготовке спортивных </a:t>
            </a:r>
            <a:r>
              <a:rPr lang="ru-RU" sz="1800" b="1" dirty="0" smtClean="0">
                <a:latin typeface="Segoe"/>
                <a:ea typeface="Calibri"/>
              </a:rPr>
              <a:t>объектов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Segoe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Segoe"/>
                <a:ea typeface="Calibri"/>
              </a:rPr>
              <a:t>● Универсиада 2013 г.</a:t>
            </a:r>
            <a:endParaRPr lang="en-US" sz="1600" dirty="0" smtClean="0">
              <a:latin typeface="Segoe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Segoe"/>
                <a:ea typeface="Calibri"/>
              </a:rPr>
              <a:t>● Олимпиад</a:t>
            </a:r>
            <a:r>
              <a:rPr lang="ru-RU" sz="1600" dirty="0">
                <a:latin typeface="Segoe"/>
                <a:ea typeface="Calibri"/>
              </a:rPr>
              <a:t>а</a:t>
            </a:r>
            <a:r>
              <a:rPr lang="ru-RU" sz="1600" dirty="0" smtClean="0">
                <a:latin typeface="Segoe"/>
                <a:ea typeface="Calibri"/>
              </a:rPr>
              <a:t> 2014 г.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●</a:t>
            </a:r>
            <a:r>
              <a:rPr lang="ru-RU" sz="1600" dirty="0" smtClean="0">
                <a:latin typeface="Segoe"/>
                <a:ea typeface="Calibri"/>
              </a:rPr>
              <a:t> Чемпионат </a:t>
            </a:r>
            <a:r>
              <a:rPr lang="ru-RU" sz="1600" dirty="0">
                <a:latin typeface="Segoe"/>
                <a:ea typeface="Calibri"/>
              </a:rPr>
              <a:t>мира по футболу 2018 г. </a:t>
            </a:r>
            <a:endParaRPr lang="ru-RU" sz="1600" dirty="0" smtClean="0">
              <a:latin typeface="Sego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2</a:t>
            </a:fld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8220"/>
            <a:ext cx="3096344" cy="21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Mihail\Pictures\Sochi_olimpic_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9" y="3910159"/>
            <a:ext cx="3096344" cy="21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hail\Pictures\0QG_-QvQ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3" y="1481462"/>
            <a:ext cx="3096344" cy="21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hail\Pictures\R17e1XksK5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2211"/>
            <a:ext cx="3096344" cy="2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680" y="6153401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"/>
                <a:cs typeface="Times New Roman" pitchFamily="18" charset="0"/>
              </a:rPr>
              <a:t>Центральный олимпийский стадион, г. Сочи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439" y="3635307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Segoe"/>
                <a:cs typeface="Times New Roman" pitchFamily="18" charset="0"/>
              </a:rPr>
              <a:t>Стадион на 45000 зрителей, г. Казань</a:t>
            </a:r>
            <a:endParaRPr lang="ru-RU" sz="1100" dirty="0">
              <a:latin typeface="Segoe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3658235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Segoe"/>
                <a:cs typeface="Times New Roman" pitchFamily="18" charset="0"/>
              </a:rPr>
              <a:t>Стадион на 45000 зрителей, г. Саранск</a:t>
            </a:r>
            <a:endParaRPr lang="ru-RU" sz="1100" dirty="0">
              <a:latin typeface="Segoe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8609" y="6153401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"/>
                <a:cs typeface="Times New Roman" pitchFamily="18" charset="0"/>
              </a:rPr>
              <a:t>Стадион на 45000 зрителей, г. Казань</a:t>
            </a:r>
          </a:p>
        </p:txBody>
      </p:sp>
    </p:spTree>
    <p:extLst>
      <p:ext uri="{BB962C8B-B14F-4D97-AF65-F5344CB8AC3E}">
        <p14:creationId xmlns:p14="http://schemas.microsoft.com/office/powerpoint/2010/main" val="10881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5" y="580280"/>
            <a:ext cx="86633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Конструктивные и архитектурные решения</a:t>
            </a:r>
            <a:endParaRPr lang="en-US" b="1" dirty="0" smtClean="0">
              <a:latin typeface="Segoe"/>
              <a:cs typeface="Times New Roman" pitchFamily="18" charset="0"/>
            </a:endParaRPr>
          </a:p>
          <a:p>
            <a:pPr algn="ctr"/>
            <a:endParaRPr lang="ru-RU" b="1" dirty="0" smtClean="0">
              <a:latin typeface="Segoe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>
                <a:latin typeface="Segoe"/>
                <a:cs typeface="Times New Roman" pitchFamily="18" charset="0"/>
              </a:rPr>
              <a:t>Ф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орма </a:t>
            </a:r>
            <a:r>
              <a:rPr lang="ru-RU" sz="1600" dirty="0">
                <a:latin typeface="Segoe"/>
                <a:cs typeface="Times New Roman" pitchFamily="18" charset="0"/>
              </a:rPr>
              <a:t>покрытия над трибунами футбольного стадиона в плане - круг диаметром 250 </a:t>
            </a:r>
            <a:r>
              <a:rPr lang="en-US" sz="1600" dirty="0" smtClean="0">
                <a:latin typeface="Segoe"/>
                <a:cs typeface="Times New Roman" pitchFamily="18" charset="0"/>
              </a:rPr>
              <a:t> 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</a:t>
            </a:r>
            <a:r>
              <a:rPr lang="ru-RU" sz="1600" dirty="0">
                <a:latin typeface="Segoe"/>
                <a:cs typeface="Times New Roman" pitchFamily="18" charset="0"/>
              </a:rPr>
              <a:t>, с центральным прямоугольным вырезом размером 129,6 х 91,2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м.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>
                <a:latin typeface="Segoe"/>
                <a:cs typeface="Times New Roman" pitchFamily="18" charset="0"/>
              </a:rPr>
              <a:t>О</a:t>
            </a:r>
            <a:r>
              <a:rPr lang="ru-RU" sz="1600" dirty="0" smtClean="0">
                <a:latin typeface="Segoe"/>
                <a:cs typeface="Times New Roman" pitchFamily="18" charset="0"/>
              </a:rPr>
              <a:t>болочка </a:t>
            </a:r>
            <a:r>
              <a:rPr lang="ru-RU" sz="1600" dirty="0">
                <a:latin typeface="Segoe"/>
                <a:cs typeface="Times New Roman" pitchFamily="18" charset="0"/>
              </a:rPr>
              <a:t>покрытия – часть цилиндрической поверхности радиусом 272,7 м с горизонтальной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осью.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>
                <a:latin typeface="Segoe"/>
                <a:cs typeface="Times New Roman" pitchFamily="18" charset="0"/>
              </a:rPr>
              <a:t>О</a:t>
            </a:r>
            <a:r>
              <a:rPr lang="ru-RU" sz="1600" dirty="0" smtClean="0">
                <a:latin typeface="Segoe"/>
                <a:cs typeface="Times New Roman" pitchFamily="18" charset="0"/>
              </a:rPr>
              <a:t>сновной </a:t>
            </a:r>
            <a:r>
              <a:rPr lang="ru-RU" sz="1600" dirty="0">
                <a:latin typeface="Segoe"/>
                <a:cs typeface="Times New Roman" pitchFamily="18" charset="0"/>
              </a:rPr>
              <a:t>несущий элемент покрытия - главный ригель, 197.440 х 161.530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</a:t>
            </a:r>
            <a:r>
              <a:rPr lang="ru-RU" sz="1600" dirty="0">
                <a:latin typeface="Segoe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Segoe"/>
                <a:cs typeface="Times New Roman" pitchFamily="18" charset="0"/>
              </a:rPr>
              <a:t>пролет </a:t>
            </a:r>
            <a:r>
              <a:rPr lang="ru-RU" sz="1600" dirty="0">
                <a:latin typeface="Segoe"/>
                <a:cs typeface="Times New Roman" pitchFamily="18" charset="0"/>
              </a:rPr>
              <a:t>по длинной стороне стадиона - 127 м, по короткой - 98 м. </a:t>
            </a: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>
                <a:latin typeface="Segoe"/>
                <a:cs typeface="Times New Roman" pitchFamily="18" charset="0"/>
              </a:rPr>
              <a:t>Н</a:t>
            </a:r>
            <a:r>
              <a:rPr lang="ru-RU" sz="1600" dirty="0" smtClean="0">
                <a:latin typeface="Segoe"/>
                <a:cs typeface="Times New Roman" pitchFamily="18" charset="0"/>
              </a:rPr>
              <a:t>а </a:t>
            </a:r>
            <a:r>
              <a:rPr lang="ru-RU" sz="1600" dirty="0">
                <a:latin typeface="Segoe"/>
                <a:cs typeface="Times New Roman" pitchFamily="18" charset="0"/>
              </a:rPr>
              <a:t>главный ригель опираются консольные фермы с шагом 15,3 м, вылет консолей до 45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м.</a:t>
            </a:r>
            <a:endParaRPr lang="ru-RU" sz="1600" dirty="0">
              <a:latin typeface="Segoe"/>
              <a:cs typeface="Times New Roman" pitchFamily="18" charset="0"/>
            </a:endParaRPr>
          </a:p>
        </p:txBody>
      </p:sp>
      <p:pic>
        <p:nvPicPr>
          <p:cNvPr id="19" name="Рисунок 7" descr="C:\Users\Mihail\Pictures\Рис.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55" y="3155008"/>
            <a:ext cx="5266034" cy="337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5" y="980728"/>
            <a:ext cx="86633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Расчетная модель </a:t>
            </a:r>
            <a:endParaRPr lang="en-US" b="1" dirty="0" smtClean="0">
              <a:latin typeface="Segoe"/>
              <a:cs typeface="Times New Roman" pitchFamily="18" charset="0"/>
            </a:endParaRPr>
          </a:p>
          <a:p>
            <a:pPr algn="ctr"/>
            <a:endParaRPr lang="ru-RU" b="1" dirty="0" smtClean="0">
              <a:latin typeface="Segoe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Модель разрабатывалась в расчетном комплексе </a:t>
            </a:r>
            <a:r>
              <a:rPr lang="en-US" sz="1600" dirty="0" err="1" smtClean="0">
                <a:latin typeface="Segoe"/>
                <a:cs typeface="Times New Roman" pitchFamily="18" charset="0"/>
              </a:rPr>
              <a:t>Scad</a:t>
            </a:r>
            <a:r>
              <a:rPr lang="en-US" sz="1600" dirty="0" smtClean="0">
                <a:latin typeface="Segoe"/>
                <a:cs typeface="Times New Roman" pitchFamily="18" charset="0"/>
              </a:rPr>
              <a:t> 11.1</a:t>
            </a:r>
            <a:r>
              <a:rPr lang="ru-RU" sz="1600" dirty="0" smtClean="0">
                <a:latin typeface="Segoe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Расчетные модели:</a:t>
            </a:r>
          </a:p>
          <a:p>
            <a:pPr lvl="1" algn="just"/>
            <a:r>
              <a:rPr lang="ru-RU" sz="1600" dirty="0" smtClean="0">
                <a:latin typeface="Segoe"/>
                <a:cs typeface="Times New Roman" pitchFamily="18" charset="0"/>
              </a:rPr>
              <a:t>модель на этап монтажа и эксплуатации;</a:t>
            </a:r>
          </a:p>
          <a:p>
            <a:pPr lvl="1" algn="just"/>
            <a:r>
              <a:rPr lang="ru-RU" sz="1600" dirty="0" smtClean="0">
                <a:latin typeface="Segoe"/>
                <a:cs typeface="Times New Roman" pitchFamily="18" charset="0"/>
              </a:rPr>
              <a:t>модели для случая </a:t>
            </a:r>
            <a:r>
              <a:rPr lang="ru-RU" sz="1600" dirty="0" err="1" smtClean="0">
                <a:latin typeface="Segoe"/>
                <a:cs typeface="Times New Roman" pitchFamily="18" charset="0"/>
              </a:rPr>
              <a:t>раскружаливания</a:t>
            </a:r>
            <a:r>
              <a:rPr lang="ru-RU" sz="1600" dirty="0" smtClean="0">
                <a:latin typeface="Segoe"/>
                <a:cs typeface="Times New Roman" pitchFamily="18" charset="0"/>
              </a:rPr>
              <a:t>.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>
                <a:latin typeface="Segoe"/>
                <a:cs typeface="Times New Roman" pitchFamily="18" charset="0"/>
              </a:rPr>
              <a:t>Геометрия покрытия передавалась в </a:t>
            </a:r>
            <a:r>
              <a:rPr lang="en-US" sz="1600" dirty="0" err="1">
                <a:latin typeface="Segoe"/>
                <a:cs typeface="Times New Roman" pitchFamily="18" charset="0"/>
              </a:rPr>
              <a:t>Scad</a:t>
            </a:r>
            <a:r>
              <a:rPr lang="en-US" sz="1600" dirty="0">
                <a:latin typeface="Segoe"/>
                <a:cs typeface="Times New Roman" pitchFamily="18" charset="0"/>
              </a:rPr>
              <a:t> 11.1</a:t>
            </a:r>
            <a:r>
              <a:rPr lang="ru-RU" sz="1600" dirty="0">
                <a:latin typeface="Segoe"/>
                <a:cs typeface="Times New Roman" pitchFamily="18" charset="0"/>
              </a:rPr>
              <a:t> из других программных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продуктов.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При расчете металлического покрытия учитывались жесткость:</a:t>
            </a:r>
          </a:p>
          <a:p>
            <a:pPr lvl="1"/>
            <a:r>
              <a:rPr lang="ru-RU" sz="1600" dirty="0" smtClean="0">
                <a:latin typeface="Segoe"/>
                <a:cs typeface="Times New Roman" pitchFamily="18" charset="0"/>
              </a:rPr>
              <a:t>грунтового основания;</a:t>
            </a:r>
          </a:p>
          <a:p>
            <a:pPr lvl="1"/>
            <a:r>
              <a:rPr lang="ru-RU" sz="1600" dirty="0" smtClean="0">
                <a:latin typeface="Segoe"/>
                <a:cs typeface="Times New Roman" pitchFamily="18" charset="0"/>
              </a:rPr>
              <a:t>плиты ростверка;</a:t>
            </a:r>
          </a:p>
          <a:p>
            <a:pPr lvl="1"/>
            <a:r>
              <a:rPr lang="ru-RU" sz="1600" dirty="0" smtClean="0">
                <a:latin typeface="Segoe"/>
                <a:cs typeface="Times New Roman" pitchFamily="18" charset="0"/>
              </a:rPr>
              <a:t>железобетонных пилонов;</a:t>
            </a:r>
          </a:p>
          <a:p>
            <a:pPr lvl="1"/>
            <a:r>
              <a:rPr lang="ru-RU" sz="1600" dirty="0" smtClean="0">
                <a:latin typeface="Segoe"/>
                <a:cs typeface="Times New Roman" pitchFamily="18" charset="0"/>
              </a:rPr>
              <a:t>пирамидальных </a:t>
            </a:r>
            <a:r>
              <a:rPr lang="ru-RU" sz="1600" dirty="0" err="1" smtClean="0">
                <a:latin typeface="Segoe"/>
                <a:cs typeface="Times New Roman" pitchFamily="18" charset="0"/>
              </a:rPr>
              <a:t>наверший</a:t>
            </a:r>
            <a:r>
              <a:rPr lang="ru-RU" sz="1600" dirty="0" smtClean="0">
                <a:latin typeface="Segoe"/>
                <a:cs typeface="Times New Roman" pitchFamily="18" charset="0"/>
              </a:rPr>
              <a:t> пилонов.</a:t>
            </a:r>
          </a:p>
          <a:p>
            <a:pPr lvl="1"/>
            <a:endParaRPr lang="en-US" sz="1600" dirty="0" smtClean="0">
              <a:latin typeface="Segoe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Нагрузки собирались и заводились в модель согласно рекомендациям разработанным в ЦНИИСК им. Кучеренко.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Анализ модели проводился по данным РСУ. </a:t>
            </a:r>
          </a:p>
        </p:txBody>
      </p:sp>
    </p:spTree>
    <p:extLst>
      <p:ext uri="{BB962C8B-B14F-4D97-AF65-F5344CB8AC3E}">
        <p14:creationId xmlns:p14="http://schemas.microsoft.com/office/powerpoint/2010/main" val="40912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5" y="580280"/>
            <a:ext cx="866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Расчетная</a:t>
            </a:r>
            <a:r>
              <a:rPr lang="en-US" b="1" dirty="0" smtClean="0">
                <a:latin typeface="Segoe"/>
                <a:cs typeface="Times New Roman" pitchFamily="18" charset="0"/>
              </a:rPr>
              <a:t> </a:t>
            </a:r>
            <a:r>
              <a:rPr lang="ru-RU" b="1" dirty="0">
                <a:latin typeface="Segoe"/>
                <a:cs typeface="Times New Roman" pitchFamily="18" charset="0"/>
              </a:rPr>
              <a:t>модель на этап монтажа и </a:t>
            </a:r>
            <a:r>
              <a:rPr lang="ru-RU" b="1" dirty="0" smtClean="0">
                <a:latin typeface="Segoe"/>
                <a:cs typeface="Times New Roman" pitchFamily="18" charset="0"/>
              </a:rPr>
              <a:t>эксплуатации</a:t>
            </a:r>
            <a:endParaRPr lang="ru-RU" sz="1600" dirty="0" smtClean="0">
              <a:latin typeface="Segoe"/>
              <a:cs typeface="Times New Roman" pitchFamily="18" charset="0"/>
            </a:endParaRPr>
          </a:p>
        </p:txBody>
      </p:sp>
      <p:pic>
        <p:nvPicPr>
          <p:cNvPr id="4" name="Рисунок 3" descr="Structure CAD () (D:\НОУТ\Файлы Mail.Ru Агента\asterics-86@mail.ru\l.e.n_ok@mail.ru\с опорами окончательная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9521" r="21169" b="8543"/>
          <a:stretch/>
        </p:blipFill>
        <p:spPr>
          <a:xfrm>
            <a:off x="1484656" y="2708920"/>
            <a:ext cx="5751639" cy="3756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1407" y="10527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 pitchFamily="18" charset="0"/>
              </a:rPr>
              <a:t>Цели создания модели: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</a:t>
            </a:r>
            <a:r>
              <a:rPr lang="ru-RU" sz="1600" dirty="0">
                <a:latin typeface="Segoe"/>
                <a:cs typeface="Times New Roman" pitchFamily="18" charset="0"/>
              </a:rPr>
              <a:t>усилий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в элементах покрытия;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</a:t>
            </a:r>
            <a:r>
              <a:rPr lang="ru-RU" sz="1600" dirty="0" err="1" smtClean="0">
                <a:latin typeface="Segoe"/>
                <a:cs typeface="Times New Roman" pitchFamily="18" charset="0"/>
              </a:rPr>
              <a:t>деформативности</a:t>
            </a:r>
            <a:r>
              <a:rPr lang="ru-RU" sz="1600" dirty="0" smtClean="0">
                <a:latin typeface="Segoe"/>
                <a:cs typeface="Times New Roman" pitchFamily="18" charset="0"/>
              </a:rPr>
              <a:t> системы;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нагрузок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на фундаментное основание;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нагрузок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на ВПК;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усилий и деформаций для выбора ШСОЧ.</a:t>
            </a:r>
            <a:endParaRPr lang="ru-RU" sz="1600" dirty="0">
              <a:latin typeface="Sego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5" y="580280"/>
            <a:ext cx="86633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Расчетная модель для случая </a:t>
            </a:r>
            <a:r>
              <a:rPr lang="ru-RU" b="1" dirty="0" err="1" smtClean="0">
                <a:latin typeface="Segoe"/>
                <a:cs typeface="Times New Roman" pitchFamily="18" charset="0"/>
              </a:rPr>
              <a:t>раскружаливания</a:t>
            </a:r>
            <a:r>
              <a:rPr lang="ru-RU" b="1" dirty="0" smtClean="0">
                <a:latin typeface="Segoe"/>
                <a:cs typeface="Times New Roman" pitchFamily="18" charset="0"/>
              </a:rPr>
              <a:t> </a:t>
            </a:r>
            <a:endParaRPr lang="en-US" b="1" dirty="0" smtClean="0">
              <a:latin typeface="Segoe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1600" dirty="0" smtClean="0">
                <a:latin typeface="Segoe"/>
                <a:cs typeface="Times New Roman" pitchFamily="18" charset="0"/>
              </a:rPr>
              <a:t>Цели создания модели для случая </a:t>
            </a:r>
            <a:r>
              <a:rPr lang="ru-RU" sz="1600" dirty="0" err="1" smtClean="0">
                <a:latin typeface="Segoe"/>
                <a:cs typeface="Times New Roman" pitchFamily="18" charset="0"/>
              </a:rPr>
              <a:t>раскружаливания</a:t>
            </a:r>
            <a:r>
              <a:rPr lang="ru-RU" sz="1600" dirty="0" smtClean="0">
                <a:latin typeface="Segoe"/>
                <a:cs typeface="Times New Roman" pitchFamily="18" charset="0"/>
              </a:rPr>
              <a:t>: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усилий на домкратах;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определение перемещений на домкратах; </a:t>
            </a:r>
          </a:p>
          <a:p>
            <a:pPr lvl="1"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оценка нарушения очередности опускания домкратов.</a:t>
            </a:r>
          </a:p>
        </p:txBody>
      </p:sp>
      <p:pic>
        <p:nvPicPr>
          <p:cNvPr id="1027" name="Picture 3" descr="C:\Users\Mihail\Pictures\Модель раскружалив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33" y="2420888"/>
            <a:ext cx="6840760" cy="36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5" y="580280"/>
            <a:ext cx="866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Результаты расчета для случая </a:t>
            </a:r>
            <a:r>
              <a:rPr lang="ru-RU" b="1" dirty="0" err="1" smtClean="0">
                <a:latin typeface="Segoe"/>
                <a:cs typeface="Times New Roman" pitchFamily="18" charset="0"/>
              </a:rPr>
              <a:t>раскружаливания</a:t>
            </a:r>
            <a:endParaRPr lang="en-US" b="1" dirty="0" smtClean="0">
              <a:latin typeface="Segoe"/>
              <a:cs typeface="Times New Roman" pitchFamily="18" charset="0"/>
            </a:endParaRPr>
          </a:p>
        </p:txBody>
      </p:sp>
      <p:pic>
        <p:nvPicPr>
          <p:cNvPr id="1026" name="Picture 2" descr="C:\Users\Mihail\Pictures\IMG_0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08" y="3756771"/>
            <a:ext cx="4080321" cy="27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Точки раскружаливания Model (2)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26088" r="19104" b="7929"/>
          <a:stretch/>
        </p:blipFill>
        <p:spPr>
          <a:xfrm>
            <a:off x="4283968" y="1124744"/>
            <a:ext cx="4080322" cy="2418815"/>
          </a:xfrm>
          <a:prstGeom prst="rect">
            <a:avLst/>
          </a:prstGeom>
        </p:spPr>
      </p:pic>
      <p:pic>
        <p:nvPicPr>
          <p:cNvPr id="7" name="Рисунок 6" descr="Книга1 (Автосохраненный)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21979" r="55417" b="34749"/>
          <a:stretch/>
        </p:blipFill>
        <p:spPr>
          <a:xfrm>
            <a:off x="755576" y="1156111"/>
            <a:ext cx="3171826" cy="24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455" y="476672"/>
            <a:ext cx="84370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Расчет и  моделирование узлов</a:t>
            </a:r>
          </a:p>
          <a:p>
            <a:r>
              <a:rPr lang="ru-RU" sz="1600" dirty="0" smtClean="0">
                <a:latin typeface="Segoe"/>
                <a:cs typeface="Times New Roman" pitchFamily="18" charset="0"/>
              </a:rPr>
              <a:t>Типы узловых соединений: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 pitchFamily="18" charset="0"/>
              </a:rPr>
              <a:t>сварка </a:t>
            </a:r>
            <a:r>
              <a:rPr lang="ru-RU" sz="1600" dirty="0">
                <a:latin typeface="Segoe"/>
                <a:cs typeface="Times New Roman" pitchFamily="18" charset="0"/>
              </a:rPr>
              <a:t>трубчатых элементов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встык;</a:t>
            </a:r>
          </a:p>
          <a:p>
            <a:pPr lvl="0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Segoe"/>
                <a:cs typeface="Times New Roman" pitchFamily="18" charset="0"/>
              </a:rPr>
              <a:t> непосредственное примыкание элементов;</a:t>
            </a:r>
          </a:p>
          <a:p>
            <a:pPr lvl="0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 pitchFamily="18" charset="0"/>
              </a:rPr>
              <a:t>фланцевое </a:t>
            </a:r>
            <a:r>
              <a:rPr lang="ru-RU" sz="1600" dirty="0">
                <a:latin typeface="Segoe"/>
                <a:cs typeface="Times New Roman" pitchFamily="18" charset="0"/>
              </a:rPr>
              <a:t>соединение на высокопрочных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болтах;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применение </a:t>
            </a:r>
            <a:r>
              <a:rPr lang="ru-RU" sz="1600" dirty="0">
                <a:latin typeface="Segoe"/>
                <a:cs typeface="Times New Roman" pitchFamily="18" charset="0"/>
              </a:rPr>
              <a:t>крестового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переходника;</a:t>
            </a:r>
            <a:endParaRPr lang="ru-RU" sz="1600" dirty="0">
              <a:latin typeface="Segoe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комбинированное </a:t>
            </a:r>
            <a:r>
              <a:rPr lang="ru-RU" sz="1600" dirty="0">
                <a:latin typeface="Segoe"/>
                <a:cs typeface="Times New Roman" pitchFamily="18" charset="0"/>
              </a:rPr>
              <a:t>соединение с помощью фланца и продольных ребер («граната</a:t>
            </a:r>
            <a:r>
              <a:rPr lang="ru-RU" sz="1600" dirty="0" smtClean="0">
                <a:latin typeface="Segoe"/>
                <a:cs typeface="Times New Roman" pitchFamily="18" charset="0"/>
              </a:rPr>
              <a:t>»).</a:t>
            </a:r>
            <a:endParaRPr lang="ru-RU" sz="1600" dirty="0">
              <a:latin typeface="Segoe"/>
              <a:cs typeface="Times New Roman" pitchFamily="18" charset="0"/>
            </a:endParaRPr>
          </a:p>
        </p:txBody>
      </p:sp>
      <p:pic>
        <p:nvPicPr>
          <p:cNvPr id="7" name="Рисунок 1" descr="C:\Users\Mihail\Desktop\IMG_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43" y="3356993"/>
            <a:ext cx="43773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5" descr="C:\Users\Mihail\Desktop\IMG_1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3" y="2323331"/>
            <a:ext cx="4270924" cy="297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299" y="568735"/>
            <a:ext cx="83014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"/>
                <a:cs typeface="Times New Roman" pitchFamily="18" charset="0"/>
              </a:rPr>
              <a:t>Комбинированное соединение с помощью фланца </a:t>
            </a:r>
            <a:endParaRPr lang="ru-RU" b="1" dirty="0" smtClean="0">
              <a:latin typeface="Segoe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Segoe"/>
                <a:cs typeface="Times New Roman" pitchFamily="18" charset="0"/>
              </a:rPr>
              <a:t>и </a:t>
            </a:r>
            <a:r>
              <a:rPr lang="ru-RU" b="1" dirty="0">
                <a:latin typeface="Segoe"/>
                <a:cs typeface="Times New Roman" pitchFamily="18" charset="0"/>
              </a:rPr>
              <a:t>продольных ребер («граната</a:t>
            </a:r>
            <a:r>
              <a:rPr lang="ru-RU" b="1" dirty="0" smtClean="0">
                <a:latin typeface="Segoe"/>
                <a:cs typeface="Times New Roman" pitchFamily="18" charset="0"/>
              </a:rPr>
              <a:t>»)</a:t>
            </a:r>
            <a:endParaRPr lang="ru-RU" b="1" dirty="0">
              <a:latin typeface="Segoe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использовалось </a:t>
            </a:r>
            <a:r>
              <a:rPr lang="ru-RU" sz="1600" dirty="0">
                <a:latin typeface="Segoe"/>
                <a:cs typeface="Times New Roman" pitchFamily="18" charset="0"/>
              </a:rPr>
              <a:t>для  соединения элементов с большими растягивающими усилиями и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моментами; </a:t>
            </a: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Segoe"/>
                <a:cs typeface="Times New Roman"/>
              </a:rPr>
              <a:t>м</a:t>
            </a:r>
            <a:r>
              <a:rPr lang="ru-RU" sz="1600" dirty="0" smtClean="0">
                <a:latin typeface="Segoe"/>
                <a:cs typeface="Times New Roman" pitchFamily="18" charset="0"/>
              </a:rPr>
              <a:t>етоды расчета данных типов соединений в специализированной литературе отсутствуют;</a:t>
            </a:r>
          </a:p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•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Segoe"/>
                <a:cs typeface="Times New Roman" pitchFamily="18" charset="0"/>
              </a:rPr>
              <a:t>трехмерное моделирование </a:t>
            </a:r>
            <a:r>
              <a:rPr lang="ru-RU" sz="1600" dirty="0" smtClean="0">
                <a:latin typeface="Segoe"/>
                <a:cs typeface="Times New Roman" pitchFamily="18" charset="0"/>
              </a:rPr>
              <a:t>выполнялось в </a:t>
            </a:r>
            <a:r>
              <a:rPr lang="ru-RU" sz="1600" dirty="0">
                <a:latin typeface="Segoe"/>
                <a:cs typeface="Times New Roman" pitchFamily="18" charset="0"/>
              </a:rPr>
              <a:t>программном комплексе </a:t>
            </a:r>
            <a:r>
              <a:rPr lang="en-US" sz="1600" dirty="0" err="1" smtClean="0">
                <a:latin typeface="Segoe"/>
                <a:cs typeface="Times New Roman" pitchFamily="18" charset="0"/>
              </a:rPr>
              <a:t>SolidWorks</a:t>
            </a:r>
            <a:r>
              <a:rPr lang="ru-RU" sz="1600" dirty="0" smtClean="0">
                <a:latin typeface="Segoe"/>
                <a:cs typeface="Times New Roman" pitchFamily="18" charset="0"/>
              </a:rPr>
              <a:t>.</a:t>
            </a:r>
            <a:endParaRPr lang="ru-RU" sz="1600" dirty="0">
              <a:latin typeface="Segoe"/>
              <a:cs typeface="Times New Roman" pitchFamily="18" charset="0"/>
            </a:endParaRPr>
          </a:p>
        </p:txBody>
      </p:sp>
      <p:pic>
        <p:nvPicPr>
          <p:cNvPr id="3074" name="Рисунок 8" descr="C:\Users\Mihail\Pictures\Рис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38884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C:\Users\Mihail\Pictures\рис.3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1" y="2996952"/>
            <a:ext cx="37104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299" y="5898669"/>
            <a:ext cx="830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"/>
              </a:rPr>
              <a:t>При проектировании </a:t>
            </a:r>
            <a:r>
              <a:rPr lang="ru-RU" sz="1600" dirty="0" err="1" smtClean="0">
                <a:latin typeface="Segoe"/>
              </a:rPr>
              <a:t>высоконагружанных</a:t>
            </a:r>
            <a:r>
              <a:rPr lang="ru-RU" sz="1600" dirty="0" smtClean="0">
                <a:latin typeface="Segoe"/>
              </a:rPr>
              <a:t> узлов </a:t>
            </a:r>
            <a:r>
              <a:rPr lang="ru-RU" sz="1600" dirty="0">
                <a:latin typeface="Segoe"/>
              </a:rPr>
              <a:t>конструкции из круглых труб необходимо отдавать предпочтение сварным узлам и в некоторых случаях применять фланцы. </a:t>
            </a:r>
          </a:p>
        </p:txBody>
      </p:sp>
    </p:spTree>
    <p:extLst>
      <p:ext uri="{BB962C8B-B14F-4D97-AF65-F5344CB8AC3E}">
        <p14:creationId xmlns:p14="http://schemas.microsoft.com/office/powerpoint/2010/main" val="1071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620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Mihail</cp:lastModifiedBy>
  <cp:revision>215</cp:revision>
  <dcterms:modified xsi:type="dcterms:W3CDTF">2013-04-22T10:34:04Z</dcterms:modified>
</cp:coreProperties>
</file>