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5445" r:id="rId1"/>
  </p:sldMasterIdLst>
  <p:notesMasterIdLst>
    <p:notesMasterId r:id="rId65"/>
  </p:notesMasterIdLst>
  <p:sldIdLst>
    <p:sldId id="555" r:id="rId2"/>
    <p:sldId id="823" r:id="rId3"/>
    <p:sldId id="824" r:id="rId4"/>
    <p:sldId id="825" r:id="rId5"/>
    <p:sldId id="827" r:id="rId6"/>
    <p:sldId id="829" r:id="rId7"/>
    <p:sldId id="830" r:id="rId8"/>
    <p:sldId id="831" r:id="rId9"/>
    <p:sldId id="832" r:id="rId10"/>
    <p:sldId id="833" r:id="rId11"/>
    <p:sldId id="834" r:id="rId12"/>
    <p:sldId id="835" r:id="rId13"/>
    <p:sldId id="726" r:id="rId14"/>
    <p:sldId id="813" r:id="rId15"/>
    <p:sldId id="814" r:id="rId16"/>
    <p:sldId id="761" r:id="rId17"/>
    <p:sldId id="762" r:id="rId18"/>
    <p:sldId id="763" r:id="rId19"/>
    <p:sldId id="764" r:id="rId20"/>
    <p:sldId id="765" r:id="rId21"/>
    <p:sldId id="803" r:id="rId22"/>
    <p:sldId id="732" r:id="rId23"/>
    <p:sldId id="837" r:id="rId24"/>
    <p:sldId id="838" r:id="rId25"/>
    <p:sldId id="733" r:id="rId26"/>
    <p:sldId id="734" r:id="rId27"/>
    <p:sldId id="735" r:id="rId28"/>
    <p:sldId id="815" r:id="rId29"/>
    <p:sldId id="818" r:id="rId30"/>
    <p:sldId id="819" r:id="rId31"/>
    <p:sldId id="820" r:id="rId32"/>
    <p:sldId id="821" r:id="rId33"/>
    <p:sldId id="822" r:id="rId34"/>
    <p:sldId id="741" r:id="rId35"/>
    <p:sldId id="787" r:id="rId36"/>
    <p:sldId id="789" r:id="rId37"/>
    <p:sldId id="712" r:id="rId38"/>
    <p:sldId id="840" r:id="rId39"/>
    <p:sldId id="806" r:id="rId40"/>
    <p:sldId id="518" r:id="rId41"/>
    <p:sldId id="546" r:id="rId42"/>
    <p:sldId id="785" r:id="rId43"/>
    <p:sldId id="836" r:id="rId44"/>
    <p:sldId id="521" r:id="rId45"/>
    <p:sldId id="744" r:id="rId46"/>
    <p:sldId id="791" r:id="rId47"/>
    <p:sldId id="654" r:id="rId48"/>
    <p:sldId id="792" r:id="rId49"/>
    <p:sldId id="841" r:id="rId50"/>
    <p:sldId id="842" r:id="rId51"/>
    <p:sldId id="843" r:id="rId52"/>
    <p:sldId id="844" r:id="rId53"/>
    <p:sldId id="845" r:id="rId54"/>
    <p:sldId id="846" r:id="rId55"/>
    <p:sldId id="807" r:id="rId56"/>
    <p:sldId id="847" r:id="rId57"/>
    <p:sldId id="848" r:id="rId58"/>
    <p:sldId id="808" r:id="rId59"/>
    <p:sldId id="849" r:id="rId60"/>
    <p:sldId id="850" r:id="rId61"/>
    <p:sldId id="852" r:id="rId62"/>
    <p:sldId id="839" r:id="rId63"/>
    <p:sldId id="851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99FF99"/>
    <a:srgbClr val="FF6600"/>
    <a:srgbClr val="66FF99"/>
    <a:srgbClr val="66FFFF"/>
    <a:srgbClr val="CC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3317" autoAdjust="0"/>
  </p:normalViewPr>
  <p:slideViewPr>
    <p:cSldViewPr>
      <p:cViewPr varScale="1">
        <p:scale>
          <a:sx n="100" d="100"/>
          <a:sy n="100" d="100"/>
        </p:scale>
        <p:origin x="-25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jpeg"/><Relationship Id="rId5" Type="http://schemas.openxmlformats.org/officeDocument/2006/relationships/image" Target="../media/image57.wmf"/><Relationship Id="rId4" Type="http://schemas.openxmlformats.org/officeDocument/2006/relationships/image" Target="../media/image51.jpe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905AEC5-25ED-4780-ABF6-6B0924F74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629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145EAA-4F95-4726-8ADE-76CCCE0C54DB}" type="slidenum">
              <a:rPr lang="ru-RU" smtClean="0"/>
              <a:pPr eaLnBrk="1" hangingPunct="1"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75C59C-EDD1-49DD-BBD9-DDBE70F52927}" type="slidenum">
              <a:rPr lang="ru-RU" smtClean="0"/>
              <a:pPr eaLnBrk="1" hangingPunct="1"/>
              <a:t>43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CA20A3-4647-466C-B0DD-25E81D0413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32647-6732-46AE-BECE-B75C29352D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B0463-303D-45DF-9DD9-9DFDD67084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35F7-7A7A-4964-BF56-EA3F7AFFE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6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4C54D8-E307-49B4-93E0-1A3AC02210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EE06CA-EAB0-4218-A544-EAB1EACBAD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B2748-0BAF-4AF7-B4DB-6DFB7A9D9D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7C7CC5-F6CE-42E8-BE08-E540CD2BC9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356F40-54BA-45D3-A8C4-CCF419E004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3657D-30B5-4DCD-AA43-57C9008399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DEE1B1-84A2-4535-B4A2-A32DAA0D07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04F4DB-E3DE-4B70-9E30-55CB57AA90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1CF191A2-89DD-4427-9666-E78C02C155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446" r:id="rId1"/>
    <p:sldLayoutId id="2147485447" r:id="rId2"/>
    <p:sldLayoutId id="2147485448" r:id="rId3"/>
    <p:sldLayoutId id="2147485449" r:id="rId4"/>
    <p:sldLayoutId id="2147485450" r:id="rId5"/>
    <p:sldLayoutId id="2147485451" r:id="rId6"/>
    <p:sldLayoutId id="2147485452" r:id="rId7"/>
    <p:sldLayoutId id="2147485453" r:id="rId8"/>
    <p:sldLayoutId id="2147485454" r:id="rId9"/>
    <p:sldLayoutId id="2147485455" r:id="rId10"/>
    <p:sldLayoutId id="2147485456" r:id="rId11"/>
    <p:sldLayoutId id="2147485457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#&#1090;&#1072;&#1073;&#1083;3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41;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StroyConsultant\Temp\763.htm#_&#1055;&#1056;&#1048;&#1051;&#1054;&#1046;&#1045;&#1053;&#1048;&#1045;_3*__&#1054;&#1073;&#1103;&#1079;&#1072;&#1090;&#1077;&#1083;&#1100;&#1085;&#1086;&#1077;#_&#1055;&#1056;&#1048;&#1051;&#1054;&#1046;&#1045;&#1053;&#1048;&#1045;_3*__&#1054;&#1073;&#1103;&#1079;&#1072;&#1090;&#1077;&#1083;&#1100;&#1085;&#1086;&#1077;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#&#1055;&#1088;&#1041;"/><Relationship Id="rId2" Type="http://schemas.openxmlformats.org/officeDocument/2006/relationships/hyperlink" Target="#&#1055;&#1088;&#1080;&#1083;&#1045;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4.jpeg"/><Relationship Id="rId10" Type="http://schemas.openxmlformats.org/officeDocument/2006/relationships/image" Target="../media/image51.jpeg"/><Relationship Id="rId4" Type="http://schemas.openxmlformats.org/officeDocument/2006/relationships/image" Target="../media/image55.wmf"/><Relationship Id="rId9" Type="http://schemas.openxmlformats.org/officeDocument/2006/relationships/image" Target="../media/image5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42;1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1.jpe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5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5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6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0.emf"/><Relationship Id="rId4" Type="http://schemas.openxmlformats.org/officeDocument/2006/relationships/image" Target="../media/image77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80;&#1083;&#1045;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#&#1090;31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85750" y="333375"/>
            <a:ext cx="7381875" cy="136743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FFC000"/>
                </a:solidFill>
              </a:rPr>
              <a:t>Свод Правил СП 20.13330.2011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FFC000"/>
                </a:solidFill>
              </a:rPr>
              <a:t>«СНиП 2.01.07-85* Нагрузки и воздействия»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 dirty="0" smtClean="0">
                <a:solidFill>
                  <a:srgbClr val="FFC000"/>
                </a:solidFill>
              </a:rPr>
              <a:t>Изменение № 1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998663" y="1844675"/>
            <a:ext cx="5435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endParaRPr lang="ru-RU" altLang="ru-RU" sz="1200" dirty="0"/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altLang="ru-RU" sz="1600" dirty="0"/>
              <a:t>Разработан: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endParaRPr lang="ru-RU" altLang="ru-RU" sz="1200" dirty="0"/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Кандидаты технических наук: </a:t>
            </a:r>
            <a:r>
              <a:rPr lang="ru-RU" altLang="ru-RU" sz="1400" dirty="0">
                <a:solidFill>
                  <a:srgbClr val="99FF33"/>
                </a:solidFill>
              </a:rPr>
              <a:t>Попов Н.А.,</a:t>
            </a:r>
            <a:r>
              <a:rPr lang="ru-RU" altLang="ru-RU" sz="1400" dirty="0"/>
              <a:t> </a:t>
            </a:r>
            <a:r>
              <a:rPr lang="ru-RU" altLang="ru-RU" sz="1400" dirty="0">
                <a:solidFill>
                  <a:srgbClr val="99FF33"/>
                </a:solidFill>
              </a:rPr>
              <a:t>Лебедева И.В., 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(ОАО "НИЦ "Строительство" </a:t>
            </a:r>
            <a:r>
              <a:rPr lang="ru-RU" altLang="ru-RU" sz="1400" b="1" i="1" dirty="0"/>
              <a:t>, </a:t>
            </a:r>
            <a:r>
              <a:rPr lang="ru-RU" altLang="ru-RU" sz="1400" dirty="0"/>
              <a:t>ЦНИИСК им. В.А. Кучеренко)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Доктор технических наук, профессор </a:t>
            </a:r>
            <a:r>
              <a:rPr lang="ru-RU" altLang="ru-RU" sz="1400" dirty="0" err="1">
                <a:solidFill>
                  <a:srgbClr val="99FF33"/>
                </a:solidFill>
              </a:rPr>
              <a:t>Ведяков</a:t>
            </a:r>
            <a:r>
              <a:rPr lang="ru-RU" altLang="ru-RU" sz="1400" dirty="0">
                <a:solidFill>
                  <a:srgbClr val="99FF33"/>
                </a:solidFill>
              </a:rPr>
              <a:t> И.И.</a:t>
            </a:r>
            <a:endParaRPr lang="ru-RU" altLang="ru-RU" sz="1400" dirty="0"/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ru-RU" altLang="ru-RU" sz="1400" dirty="0"/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доктор технических  наук, профессор </a:t>
            </a:r>
            <a:r>
              <a:rPr lang="ru-RU" altLang="ru-RU" sz="1400" dirty="0" err="1">
                <a:solidFill>
                  <a:srgbClr val="99FF33"/>
                </a:solidFill>
              </a:rPr>
              <a:t>Травуш</a:t>
            </a:r>
            <a:r>
              <a:rPr lang="ru-RU" altLang="ru-RU" sz="1400" dirty="0">
                <a:solidFill>
                  <a:srgbClr val="99FF33"/>
                </a:solidFill>
              </a:rPr>
              <a:t> В.И.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(РААСН),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доктор геогр. наук, проф. </a:t>
            </a:r>
            <a:r>
              <a:rPr lang="ru-RU" altLang="ru-RU" sz="1400" dirty="0" err="1">
                <a:solidFill>
                  <a:srgbClr val="99FF33"/>
                </a:solidFill>
              </a:rPr>
              <a:t>Кобышева</a:t>
            </a:r>
            <a:r>
              <a:rPr lang="ru-RU" altLang="ru-RU" sz="1400" dirty="0">
                <a:solidFill>
                  <a:srgbClr val="99FF33"/>
                </a:solidFill>
              </a:rPr>
              <a:t> Н.В.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/>
              <a:t>(ГГО им. </a:t>
            </a:r>
            <a:r>
              <a:rPr lang="ru-RU" altLang="ru-RU" sz="1400" dirty="0" err="1"/>
              <a:t>Воейкова</a:t>
            </a:r>
            <a:r>
              <a:rPr lang="ru-RU" altLang="ru-RU" sz="1400" dirty="0"/>
              <a:t>)</a:t>
            </a:r>
          </a:p>
        </p:txBody>
      </p:sp>
      <p:pic>
        <p:nvPicPr>
          <p:cNvPr id="512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5"/>
            <a:ext cx="3995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463"/>
            <a:ext cx="39957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157788"/>
            <a:ext cx="20161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88"/>
            <a:ext cx="1979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129213"/>
            <a:ext cx="17287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20713"/>
            <a:ext cx="11350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19732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Прямоугольник 29"/>
          <p:cNvSpPr>
            <a:spLocks noChangeArrowheads="1"/>
          </p:cNvSpPr>
          <p:nvPr/>
        </p:nvSpPr>
        <p:spPr bwMode="auto">
          <a:xfrm>
            <a:off x="2051050" y="452913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rgbClr val="FFC000"/>
                </a:solidFill>
              </a:rPr>
              <a:t>Введен в действие с 20 мая 2011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490537"/>
          </a:xfrm>
        </p:spPr>
        <p:txBody>
          <a:bodyPr/>
          <a:lstStyle/>
          <a:p>
            <a:pPr>
              <a:defRPr/>
            </a:pPr>
            <a:r>
              <a:rPr lang="ru-RU" sz="2000" dirty="0">
                <a:solidFill>
                  <a:srgbClr val="FFFF00"/>
                </a:solidFill>
              </a:rPr>
              <a:t>8.2 РАВНОМЕРНО РАСПРЕДЕЛЕННЫЕ НАГРУЗКИ</a:t>
            </a:r>
            <a:endParaRPr lang="ru-RU" sz="2000" dirty="0" smtClean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765175"/>
            <a:ext cx="8640763" cy="5976938"/>
          </a:xfrm>
        </p:spPr>
        <p:txBody>
          <a:bodyPr>
            <a:normAutofit fontScale="92500"/>
          </a:bodyPr>
          <a:lstStyle/>
          <a:p>
            <a:pPr marL="18288" indent="0">
              <a:buNone/>
              <a:defRPr/>
            </a:pPr>
            <a:r>
              <a:rPr lang="ru-RU" sz="1800" dirty="0" smtClean="0">
                <a:solidFill>
                  <a:srgbClr val="FFFF00"/>
                </a:solidFill>
              </a:rPr>
              <a:t>Нормативные значения равномерно распределенных временных нагрузок на плиты перекрытий, лестницы и полы на грунтах приведены в таблице 8.3. </a:t>
            </a:r>
          </a:p>
          <a:p>
            <a:pPr marL="18288" indent="0">
              <a:buNone/>
              <a:defRPr/>
            </a:pPr>
            <a:r>
              <a:rPr lang="ru-RU" sz="1800" dirty="0" smtClean="0">
                <a:solidFill>
                  <a:srgbClr val="FFFF00"/>
                </a:solidFill>
              </a:rPr>
              <a:t>Пониженные нормативные значения </a:t>
            </a:r>
            <a:r>
              <a:rPr lang="ru-RU" sz="1800" dirty="0" smtClean="0"/>
              <a:t>равномерно распределенных нагрузок определяются умножением их нормативных значений на </a:t>
            </a:r>
            <a:r>
              <a:rPr lang="ru-RU" sz="1800" dirty="0" smtClean="0">
                <a:solidFill>
                  <a:srgbClr val="FF0000"/>
                </a:solidFill>
              </a:rPr>
              <a:t>коэффициент</a:t>
            </a: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0,35.</a:t>
            </a:r>
            <a:r>
              <a:rPr lang="ru-RU" sz="1800" dirty="0" smtClean="0"/>
              <a:t>  Для нагрузок, указанных в </a:t>
            </a:r>
            <a:r>
              <a:rPr lang="ru-RU" sz="1800" dirty="0" err="1" smtClean="0"/>
              <a:t>п.п</a:t>
            </a:r>
            <a:r>
              <a:rPr lang="ru-RU" sz="1800" dirty="0" smtClean="0"/>
              <a:t>. 5, 8, 9в и  11 </a:t>
            </a:r>
            <a:r>
              <a:rPr lang="ru-RU" sz="1800" u="sng" dirty="0" smtClean="0">
                <a:hlinkClick r:id="rId2" action="ppaction://hlinkfile"/>
              </a:rPr>
              <a:t>таблицы 8.3</a:t>
            </a:r>
            <a:r>
              <a:rPr lang="ru-RU" sz="1800" dirty="0" smtClean="0"/>
              <a:t>, пониженные значения  не устанавливаются. Таблица 8.3, в основном, оставлена без изменений. </a:t>
            </a:r>
          </a:p>
          <a:p>
            <a:pPr marL="18288" indent="0"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effectLst/>
                <a:cs typeface="Times New Roman" pitchFamily="18" charset="0"/>
              </a:rPr>
              <a:t>8.4 НАГРУЗКИ ОТ ТРАНСПОРТНЫХ СРЕДСТВ</a:t>
            </a:r>
          </a:p>
          <a:p>
            <a:pPr marL="18288" indent="0">
              <a:buNone/>
              <a:defRPr/>
            </a:pPr>
            <a:r>
              <a:rPr lang="ru-RU" sz="1800" dirty="0" smtClean="0"/>
              <a:t>8.4.1 Настоящий раздел регламентирует значения вертикальных строительных нагрузок на перекрытия, покрытия и полы на грунтах </a:t>
            </a:r>
            <a:r>
              <a:rPr lang="ru-RU" sz="1800" dirty="0" smtClean="0">
                <a:solidFill>
                  <a:srgbClr val="FFFF00"/>
                </a:solidFill>
              </a:rPr>
              <a:t>от колесных транспортных средств</a:t>
            </a:r>
            <a:r>
              <a:rPr lang="ru-RU" sz="1800" dirty="0" smtClean="0"/>
              <a:t>, движущихся как свободно, так и по рельсовым путям.</a:t>
            </a:r>
          </a:p>
          <a:p>
            <a:pPr marL="18288" indent="0">
              <a:buNone/>
              <a:defRPr/>
            </a:pPr>
            <a:r>
              <a:rPr lang="ru-RU" sz="1800" dirty="0" smtClean="0"/>
              <a:t>В случаях, оговоренных в нормах на проектирование конструкций, необходим также учет горизонтальных нагрузок, передаваемых на элементы несущих конструкций зданий и сооружений. </a:t>
            </a:r>
            <a:r>
              <a:rPr lang="ru-RU" sz="1800" dirty="0" smtClean="0">
                <a:solidFill>
                  <a:srgbClr val="FFFF00"/>
                </a:solidFill>
              </a:rPr>
              <a:t>Расчетные значения таких нагрузок включают собственный вес транспортных средств и полезные нагрузки</a:t>
            </a:r>
            <a:r>
              <a:rPr lang="ru-RU" sz="1800" dirty="0" smtClean="0"/>
              <a:t>, определяемыми их техническими параметрами в соответствии с паспортной документацией заводов-изготовителей. Вертикальные, горизонтальные нагрузки, способы их приложения и расположение должны определяться в каждом конкретном случае специальным расчетом. </a:t>
            </a:r>
          </a:p>
          <a:p>
            <a:pPr marL="18288" indent="0">
              <a:buNone/>
              <a:defRPr/>
            </a:pPr>
            <a:r>
              <a:rPr lang="ru-RU" sz="1800" dirty="0" smtClean="0"/>
              <a:t>Нормативные значения эквивалентных вертикальных равномерно распределенных нагрузок на перекрытия, покрытия и полы на грунтах автостоянок следует определять по </a:t>
            </a:r>
            <a:r>
              <a:rPr lang="ru-RU" sz="1800" dirty="0" smtClean="0">
                <a:solidFill>
                  <a:srgbClr val="FF0000"/>
                </a:solidFill>
              </a:rPr>
              <a:t>таблице 8.4</a:t>
            </a:r>
            <a:r>
              <a:rPr lang="ru-RU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88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6538"/>
            <a:ext cx="8229600" cy="456158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 8.4 НАГРУЗКИ ОТ ТРАНСПОРТНЫХ СРЕДСТВ</a:t>
            </a:r>
            <a:endParaRPr lang="ru-RU" sz="2000" dirty="0" smtClean="0">
              <a:latin typeface="Arial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189888"/>
              </p:ext>
            </p:extLst>
          </p:nvPr>
        </p:nvGraphicFramePr>
        <p:xfrm>
          <a:off x="611560" y="1082705"/>
          <a:ext cx="7796212" cy="5314949"/>
        </p:xfrm>
        <a:graphic>
          <a:graphicData uri="http://schemas.openxmlformats.org/drawingml/2006/table">
            <a:tbl>
              <a:tblPr/>
              <a:tblGrid>
                <a:gridCol w="420687"/>
                <a:gridCol w="3570288"/>
                <a:gridCol w="2065337"/>
                <a:gridCol w="1739900"/>
              </a:tblGrid>
              <a:tr h="8839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зданий и сооружений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Нормативные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равномерно распределенных нагрузок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кПа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Нормативные значения сосредоточенных нагрузок </a:t>
                      </a: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кН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62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Автостоянки в зданиях  для автомашин общим весом до 3 тс включительно: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площади парковки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209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9888" marR="0" lvl="0" indent="-2444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пандусы и подъездные пути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62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Автостоянки в зданиях для автомашин общим весом от 3 до 16 тс: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площади парковки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5,0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90,0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209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9888" marR="0" lvl="0" indent="-2444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пандусы и подъездные пути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100,0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41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Автостоянки для автомашин общим весом свыше 16 тс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строительному заданию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1277">
                <a:tc gridSpan="4">
                  <a:txBody>
                    <a:bodyPr/>
                    <a:lstStyle/>
                    <a:p>
                      <a:pPr marL="0" marR="0" lvl="0" indent="1127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Примечания</a:t>
                      </a:r>
                    </a:p>
                    <a:p>
                      <a:pPr marL="0" marR="0" lvl="0" indent="1127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Общий вес – совокупность собственного веса автомобиля и максимальной полезной нагрузки.</a:t>
                      </a:r>
                    </a:p>
                    <a:p>
                      <a:pPr marL="0" marR="0" lvl="0" indent="11271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Нормативные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нагрузок для зданий и помещений, указанных в 3, 4, следует принимать по строительному заданию на основании технологических решений.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1271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Если внутригаражные проезды доступны для проезда автотранспорта, не размещаемого на автостоянке, то их следует относить к подъездным путям.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591" name="Прямоугольник 4"/>
          <p:cNvSpPr>
            <a:spLocks noChangeArrowheads="1"/>
          </p:cNvSpPr>
          <p:nvPr/>
        </p:nvSpPr>
        <p:spPr bwMode="auto">
          <a:xfrm>
            <a:off x="6804025" y="682595"/>
            <a:ext cx="1447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Garamond" pitchFamily="18" charset="0"/>
              </a:rPr>
              <a:t>Таблица 8.4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0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611188" y="765175"/>
            <a:ext cx="80645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79388" algn="just"/>
            <a:r>
              <a:rPr lang="ru-RU" sz="2000">
                <a:latin typeface="Garamond" pitchFamily="18" charset="0"/>
              </a:rPr>
              <a:t>8.4.2 При расчете плит перекрытий на продавливание и в других случаях учета местных воздействий следует учитывать сосредоточенные нагрузки Qt /2, приложенные на две квадратные площадки стороной 100 мм для позиций 1 и 2 таблицы 8.4 и 200 мм для позиций 3 и 4 таблицы 8.4, расположенные на расстоянии 1,8 м друг от друга, в наиболее неблагоприятном возможном положении. Указанные нагрузки не следует рассматривать одновременно с равномерно распределенной нагрузкой Pt.</a:t>
            </a:r>
            <a:r>
              <a:rPr lang="ru-RU" sz="2000">
                <a:latin typeface="Garamond" pitchFamily="18" charset="0"/>
                <a:cs typeface="Times New Roman" pitchFamily="18" charset="0"/>
              </a:rPr>
              <a:t> </a:t>
            </a:r>
          </a:p>
          <a:p>
            <a:pPr indent="179388" algn="just"/>
            <a:endParaRPr lang="ru-RU" sz="2000">
              <a:latin typeface="Garamond" pitchFamily="18" charset="0"/>
              <a:cs typeface="Times New Roman" pitchFamily="18" charset="0"/>
            </a:endParaRPr>
          </a:p>
          <a:p>
            <a:pPr indent="179388" algn="just"/>
            <a:r>
              <a:rPr lang="ru-RU" sz="2000">
                <a:latin typeface="Garamond" pitchFamily="18" charset="0"/>
                <a:cs typeface="Times New Roman" pitchFamily="18" charset="0"/>
              </a:rPr>
              <a:t>8.4.3 Допускается уточнять расчетные значения нагрузок в соответствии с техническими данными транспортных средств. </a:t>
            </a:r>
          </a:p>
          <a:p>
            <a:pPr indent="179388" algn="just"/>
            <a:endParaRPr lang="ru-RU" sz="2000">
              <a:latin typeface="Garamond" pitchFamily="18" charset="0"/>
              <a:cs typeface="Times New Roman" pitchFamily="18" charset="0"/>
            </a:endParaRPr>
          </a:p>
          <a:p>
            <a:pPr indent="179388" algn="just"/>
            <a:r>
              <a:rPr lang="ru-RU" sz="2000">
                <a:latin typeface="Garamond" pitchFamily="18" charset="0"/>
                <a:cs typeface="Times New Roman" pitchFamily="18" charset="0"/>
              </a:rPr>
              <a:t>8.4.4 </a:t>
            </a:r>
            <a:r>
              <a:rPr lang="ru-RU" sz="2000" b="1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Пониженные значения </a:t>
            </a:r>
            <a:r>
              <a:rPr lang="ru-RU" sz="2000">
                <a:latin typeface="Garamond" pitchFamily="18" charset="0"/>
                <a:cs typeface="Times New Roman" pitchFamily="18" charset="0"/>
              </a:rPr>
              <a:t>равномерно распределенных нагрузок от транспортных средств (см. поз. 4) </a:t>
            </a:r>
            <a:r>
              <a:rPr lang="ru-RU" sz="200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следует устанавливать умножением их нормативных значений </a:t>
            </a:r>
            <a:r>
              <a:rPr lang="ru-RU" sz="2000" b="1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на коэффициент 0,35</a:t>
            </a:r>
            <a:r>
              <a:rPr lang="ru-RU" sz="2000">
                <a:latin typeface="Garamond" pitchFamily="18" charset="0"/>
                <a:cs typeface="Times New Roman" pitchFamily="18" charset="0"/>
              </a:rPr>
              <a:t>. </a:t>
            </a:r>
          </a:p>
          <a:p>
            <a:pPr indent="179388" algn="just"/>
            <a:endParaRPr lang="ru-RU" sz="2000">
              <a:latin typeface="Garamond" pitchFamily="18" charset="0"/>
              <a:cs typeface="Times New Roman" pitchFamily="18" charset="0"/>
            </a:endParaRPr>
          </a:p>
          <a:p>
            <a:pPr indent="179388"/>
            <a:r>
              <a:rPr lang="ru-RU" sz="2000">
                <a:latin typeface="Garamond" pitchFamily="18" charset="0"/>
                <a:cs typeface="Times New Roman" pitchFamily="18" charset="0"/>
              </a:rPr>
              <a:t> 8.4.5 Для нагрузок, указанных в 8.4.1, следует принимать </a:t>
            </a:r>
            <a:r>
              <a:rPr lang="ru-RU" sz="2000" b="1">
                <a:solidFill>
                  <a:srgbClr val="FF3300"/>
                </a:solidFill>
                <a:latin typeface="Garamond" pitchFamily="18" charset="0"/>
                <a:cs typeface="Times New Roman" pitchFamily="18" charset="0"/>
              </a:rPr>
              <a:t>коэффициент надежности по нагрузке  </a:t>
            </a:r>
            <a:r>
              <a:rPr lang="ru-RU" sz="2000" b="1">
                <a:solidFill>
                  <a:srgbClr val="FF33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="1" i="1" baseline="-25000">
                <a:solidFill>
                  <a:srgbClr val="FF3300"/>
                </a:solidFill>
                <a:latin typeface="Garamond" pitchFamily="18" charset="0"/>
                <a:cs typeface="Times New Roman" pitchFamily="18" charset="0"/>
              </a:rPr>
              <a:t>f</a:t>
            </a:r>
            <a:r>
              <a:rPr lang="ru-RU" sz="2000" b="1" i="1">
                <a:solidFill>
                  <a:srgbClr val="FF3300"/>
                </a:solidFill>
                <a:latin typeface="Garamond" pitchFamily="18" charset="0"/>
                <a:cs typeface="Times New Roman" pitchFamily="18" charset="0"/>
              </a:rPr>
              <a:t>  = </a:t>
            </a:r>
            <a:r>
              <a:rPr lang="ru-RU" sz="2000" b="1">
                <a:solidFill>
                  <a:srgbClr val="FF3300"/>
                </a:solidFill>
                <a:latin typeface="Garamond" pitchFamily="18" charset="0"/>
                <a:cs typeface="Times New Roman" pitchFamily="18" charset="0"/>
              </a:rPr>
              <a:t>1,2.</a:t>
            </a:r>
            <a:endParaRPr lang="ru-RU" b="1">
              <a:solidFill>
                <a:srgbClr val="FF3300"/>
              </a:solidFill>
              <a:latin typeface="Garamond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9263" y="188913"/>
            <a:ext cx="8229600" cy="503783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 8.4 НАГРУЗКИ ОТ ТРАНСПОРТНЫХ СРЕДСТВ</a:t>
            </a:r>
            <a:endParaRPr lang="ru-RU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2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3960812"/>
          </a:xfrm>
        </p:spPr>
        <p:txBody>
          <a:bodyPr>
            <a:normAutofit fontScale="92500"/>
          </a:bodyPr>
          <a:lstStyle/>
          <a:p>
            <a:pPr marL="18288" indent="0">
              <a:buNone/>
              <a:defRPr/>
            </a:pPr>
            <a:r>
              <a:rPr lang="ru-RU" sz="2400" dirty="0" smtClean="0"/>
              <a:t>10.1 </a:t>
            </a:r>
            <a:r>
              <a:rPr lang="ru-RU" sz="2400" dirty="0" smtClean="0">
                <a:effectLst/>
                <a:cs typeface="Times New Roman" pitchFamily="18" charset="0"/>
              </a:rPr>
              <a:t>Нормативное значение снеговой нагрузки на горизонтальную проекцию покрытия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400" dirty="0" smtClean="0"/>
              <a:t> </a:t>
            </a:r>
            <a:r>
              <a:rPr lang="ru-RU" sz="2600" dirty="0" smtClean="0"/>
              <a:t>		</a:t>
            </a:r>
            <a:r>
              <a:rPr lang="en-US" sz="2600" i="1" dirty="0" smtClean="0">
                <a:solidFill>
                  <a:srgbClr val="FFFF00"/>
                </a:solidFill>
              </a:rPr>
              <a:t>S</a:t>
            </a:r>
            <a:r>
              <a:rPr lang="ru-RU" sz="2600" i="1" baseline="-25000" dirty="0" smtClean="0">
                <a:solidFill>
                  <a:srgbClr val="FFFF00"/>
                </a:solidFill>
              </a:rPr>
              <a:t>0</a:t>
            </a:r>
            <a:r>
              <a:rPr lang="ru-RU" sz="2600" i="1" dirty="0" smtClean="0">
                <a:solidFill>
                  <a:srgbClr val="FFFF00"/>
                </a:solidFill>
              </a:rPr>
              <a:t> = </a:t>
            </a:r>
            <a:r>
              <a:rPr lang="en-US" sz="2600" i="1" dirty="0" err="1" smtClean="0">
                <a:solidFill>
                  <a:srgbClr val="FFFF00"/>
                </a:solidFill>
              </a:rPr>
              <a:t>c</a:t>
            </a:r>
            <a:r>
              <a:rPr lang="en-US" sz="2600" i="1" baseline="-25000" dirty="0" err="1" smtClean="0">
                <a:solidFill>
                  <a:srgbClr val="FFFF00"/>
                </a:solidFill>
              </a:rPr>
              <a:t>e</a:t>
            </a:r>
            <a:r>
              <a:rPr lang="en-US" sz="2600" i="1" dirty="0" smtClean="0">
                <a:solidFill>
                  <a:srgbClr val="FFFF00"/>
                </a:solidFill>
              </a:rPr>
              <a:t> </a:t>
            </a:r>
            <a:r>
              <a:rPr lang="en-US" sz="2600" i="1" dirty="0" err="1" smtClean="0">
                <a:solidFill>
                  <a:srgbClr val="FFFF00"/>
                </a:solidFill>
              </a:rPr>
              <a:t>c</a:t>
            </a:r>
            <a:r>
              <a:rPr lang="en-US" sz="2600" i="1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600" i="1" dirty="0" smtClean="0">
                <a:solidFill>
                  <a:srgbClr val="FFFF00"/>
                </a:solidFill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  <a:sym typeface="Symbol" pitchFamily="18" charset="2"/>
              </a:rPr>
              <a:t></a:t>
            </a:r>
            <a:r>
              <a:rPr lang="en-US" sz="2600" i="1" dirty="0" smtClean="0">
                <a:solidFill>
                  <a:srgbClr val="FFFF00"/>
                </a:solidFill>
              </a:rPr>
              <a:t> </a:t>
            </a:r>
            <a:r>
              <a:rPr lang="en-US" sz="2600" i="1" dirty="0" err="1" smtClean="0">
                <a:solidFill>
                  <a:srgbClr val="FFFF00"/>
                </a:solidFill>
              </a:rPr>
              <a:t>S</a:t>
            </a:r>
            <a:r>
              <a:rPr lang="en-US" sz="2600" i="1" baseline="-25000" dirty="0" err="1" smtClean="0">
                <a:solidFill>
                  <a:srgbClr val="FFFF00"/>
                </a:solidFill>
              </a:rPr>
              <a:t>g</a:t>
            </a:r>
            <a:r>
              <a:rPr lang="en-US" sz="2600" i="1" dirty="0" smtClean="0">
                <a:solidFill>
                  <a:srgbClr val="FFFF00"/>
                </a:solidFill>
              </a:rPr>
              <a:t> </a:t>
            </a:r>
            <a:r>
              <a:rPr lang="ru-RU" sz="2600" i="1" dirty="0" smtClean="0">
                <a:solidFill>
                  <a:srgbClr val="FFFF00"/>
                </a:solidFill>
              </a:rPr>
              <a:t>		(10.1)</a:t>
            </a:r>
            <a:r>
              <a:rPr lang="ru-RU" sz="2600" dirty="0" smtClean="0">
                <a:solidFill>
                  <a:srgbClr val="FFFF00"/>
                </a:solidFill>
              </a:rPr>
              <a:t>,	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effectLst/>
                <a:cs typeface="Times New Roman" pitchFamily="18" charset="0"/>
              </a:rPr>
              <a:t>где </a:t>
            </a:r>
            <a:r>
              <a:rPr lang="ru-RU" sz="2400" i="1" dirty="0" smtClean="0">
                <a:effectLst/>
                <a:cs typeface="Times New Roman" pitchFamily="18" charset="0"/>
              </a:rPr>
              <a:t>с</a:t>
            </a:r>
            <a:r>
              <a:rPr lang="en-US" sz="2400" i="1" baseline="-25000" dirty="0" smtClean="0">
                <a:effectLst/>
                <a:cs typeface="Times New Roman" pitchFamily="18" charset="0"/>
              </a:rPr>
              <a:t>e</a:t>
            </a:r>
            <a:r>
              <a:rPr lang="en-US" sz="2400" dirty="0" smtClean="0">
                <a:effectLst/>
                <a:cs typeface="Times New Roman" pitchFamily="18" charset="0"/>
              </a:rPr>
              <a:t>  </a:t>
            </a:r>
            <a:r>
              <a:rPr lang="ru-RU" sz="2400" dirty="0" smtClean="0">
                <a:effectLst/>
                <a:cs typeface="Times New Roman" pitchFamily="18" charset="0"/>
              </a:rPr>
              <a:t>– коэффициент сноса снега с покрытий;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i="1" dirty="0" smtClean="0">
                <a:effectLst/>
                <a:cs typeface="Times New Roman" pitchFamily="18" charset="0"/>
              </a:rPr>
              <a:t>      с</a:t>
            </a:r>
            <a:r>
              <a:rPr lang="en-US" sz="2400" i="1" baseline="-25000" dirty="0" smtClean="0">
                <a:effectLst/>
                <a:cs typeface="Times New Roman" pitchFamily="18" charset="0"/>
              </a:rPr>
              <a:t>t</a:t>
            </a:r>
            <a:r>
              <a:rPr lang="en-US" sz="2400" dirty="0" smtClean="0">
                <a:effectLst/>
                <a:cs typeface="Times New Roman" pitchFamily="18" charset="0"/>
              </a:rPr>
              <a:t>  </a:t>
            </a:r>
            <a:r>
              <a:rPr lang="ru-RU" sz="2400" dirty="0" smtClean="0">
                <a:effectLst/>
                <a:cs typeface="Times New Roman" pitchFamily="18" charset="0"/>
              </a:rPr>
              <a:t>–  термический коэффициент;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effectLst/>
                <a:cs typeface="Times New Roman" pitchFamily="18" charset="0"/>
                <a:sym typeface="Symbol" pitchFamily="18" charset="2"/>
              </a:rPr>
              <a:t>      </a:t>
            </a:r>
            <a:r>
              <a:rPr lang="ru-RU" sz="2400" dirty="0" smtClean="0">
                <a:effectLst/>
                <a:cs typeface="Times New Roman" pitchFamily="18" charset="0"/>
              </a:rPr>
              <a:t>  –  коэффициент перехода от веса снегового покрова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>
                <a:effectLst/>
                <a:cs typeface="Times New Roman" pitchFamily="18" charset="0"/>
              </a:rPr>
              <a:t> </a:t>
            </a:r>
            <a:r>
              <a:rPr lang="ru-RU" sz="2400" dirty="0" smtClean="0">
                <a:effectLst/>
                <a:cs typeface="Times New Roman" pitchFamily="18" charset="0"/>
              </a:rPr>
              <a:t>              земли к снеговой нагрузке на покрытие;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i="1" dirty="0" smtClean="0">
                <a:effectLst/>
                <a:cs typeface="Times New Roman" pitchFamily="18" charset="0"/>
              </a:rPr>
              <a:t>      </a:t>
            </a:r>
            <a:r>
              <a:rPr lang="en-US" sz="2400" i="1" dirty="0" err="1" smtClean="0">
                <a:effectLst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effectLst/>
                <a:cs typeface="Times New Roman" pitchFamily="18" charset="0"/>
              </a:rPr>
              <a:t>g</a:t>
            </a:r>
            <a:r>
              <a:rPr lang="ru-RU" sz="2400" dirty="0" smtClean="0">
                <a:effectLst/>
                <a:cs typeface="Times New Roman" pitchFamily="18" charset="0"/>
              </a:rPr>
              <a:t> – </a:t>
            </a:r>
            <a:r>
              <a:rPr lang="ru-RU" sz="2400" dirty="0" smtClean="0">
                <a:solidFill>
                  <a:srgbClr val="FFFF00"/>
                </a:solidFill>
                <a:effectLst/>
                <a:cs typeface="Times New Roman" pitchFamily="18" charset="0"/>
              </a:rPr>
              <a:t>нормативное </a:t>
            </a:r>
            <a:r>
              <a:rPr lang="ru-RU" sz="2400" dirty="0" smtClean="0">
                <a:effectLst/>
                <a:cs typeface="Times New Roman" pitchFamily="18" charset="0"/>
              </a:rPr>
              <a:t>значение веса снегового покрова на 1 м</a:t>
            </a:r>
            <a:r>
              <a:rPr lang="ru-RU" sz="2400" baseline="30000" dirty="0" smtClean="0">
                <a:effectLst/>
                <a:cs typeface="Times New Roman" pitchFamily="18" charset="0"/>
              </a:rPr>
              <a:t>2</a:t>
            </a:r>
            <a:r>
              <a:rPr lang="ru-RU" sz="2400" dirty="0" smtClean="0">
                <a:effectLst/>
                <a:cs typeface="Times New Roman" pitchFamily="18" charset="0"/>
              </a:rPr>
              <a:t> горизонтальной поверхности земли.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 </a:t>
            </a:r>
            <a:endParaRPr lang="ru-RU" sz="16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49006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 (изм. №1)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330200" y="4951413"/>
            <a:ext cx="83518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>
                <a:solidFill>
                  <a:srgbClr val="FFFF00"/>
                </a:solidFill>
              </a:rPr>
              <a:t>СП до Изм. №1:</a:t>
            </a:r>
          </a:p>
          <a:p>
            <a:r>
              <a:rPr lang="ru-RU">
                <a:solidFill>
                  <a:srgbClr val="FFFF00"/>
                </a:solidFill>
              </a:rPr>
              <a:t>10.1 </a:t>
            </a:r>
            <a:r>
              <a:rPr lang="ru-RU">
                <a:solidFill>
                  <a:srgbClr val="FFFF00"/>
                </a:solidFill>
                <a:cs typeface="Times New Roman" pitchFamily="18" charset="0"/>
              </a:rPr>
              <a:t>Нормативное значение снеговой нагрузки на горизонтальную проекцию покрытия </a:t>
            </a:r>
          </a:p>
          <a:p>
            <a:r>
              <a:rPr lang="ru-RU"/>
              <a:t> 		</a:t>
            </a:r>
            <a:r>
              <a:rPr lang="en-US" i="1">
                <a:solidFill>
                  <a:srgbClr val="FFFF00"/>
                </a:solidFill>
              </a:rPr>
              <a:t>S</a:t>
            </a:r>
            <a:r>
              <a:rPr lang="ru-RU" i="1" baseline="-25000">
                <a:solidFill>
                  <a:srgbClr val="FFFF00"/>
                </a:solidFill>
              </a:rPr>
              <a:t>0</a:t>
            </a:r>
            <a:r>
              <a:rPr lang="ru-RU" i="1">
                <a:solidFill>
                  <a:srgbClr val="FFFF00"/>
                </a:solidFill>
              </a:rPr>
              <a:t> = 0,7 </a:t>
            </a:r>
            <a:r>
              <a:rPr lang="en-US" i="1">
                <a:solidFill>
                  <a:srgbClr val="FFFF00"/>
                </a:solidFill>
              </a:rPr>
              <a:t>c</a:t>
            </a:r>
            <a:r>
              <a:rPr lang="en-US" i="1" baseline="-25000">
                <a:solidFill>
                  <a:srgbClr val="FFFF00"/>
                </a:solidFill>
              </a:rPr>
              <a:t>e</a:t>
            </a:r>
            <a:r>
              <a:rPr lang="en-US" i="1">
                <a:solidFill>
                  <a:srgbClr val="FFFF00"/>
                </a:solidFill>
              </a:rPr>
              <a:t> c</a:t>
            </a:r>
            <a:r>
              <a:rPr lang="en-US" i="1" baseline="-25000">
                <a:solidFill>
                  <a:srgbClr val="FFFF00"/>
                </a:solidFill>
              </a:rPr>
              <a:t>t</a:t>
            </a:r>
            <a:r>
              <a:rPr lang="en-US" i="1">
                <a:solidFill>
                  <a:srgbClr val="FFFF00"/>
                </a:solidFill>
              </a:rPr>
              <a:t> </a:t>
            </a:r>
            <a:r>
              <a:rPr lang="en-US" i="1">
                <a:solidFill>
                  <a:srgbClr val="FFFF00"/>
                </a:solidFill>
                <a:sym typeface="Symbol" pitchFamily="18" charset="2"/>
              </a:rPr>
              <a:t></a:t>
            </a:r>
            <a:r>
              <a:rPr lang="en-US" i="1">
                <a:solidFill>
                  <a:srgbClr val="FFFF00"/>
                </a:solidFill>
              </a:rPr>
              <a:t> S</a:t>
            </a:r>
            <a:r>
              <a:rPr lang="en-US" i="1" baseline="-25000">
                <a:solidFill>
                  <a:srgbClr val="FFFF00"/>
                </a:solidFill>
              </a:rPr>
              <a:t>g</a:t>
            </a:r>
            <a:r>
              <a:rPr lang="en-US" i="1">
                <a:solidFill>
                  <a:srgbClr val="FFFF00"/>
                </a:solidFill>
              </a:rPr>
              <a:t> </a:t>
            </a:r>
            <a:r>
              <a:rPr lang="ru-RU" i="1">
                <a:solidFill>
                  <a:srgbClr val="FFFF00"/>
                </a:solidFill>
              </a:rPr>
              <a:t>		(10.1)</a:t>
            </a:r>
            <a:r>
              <a:rPr lang="ru-RU">
                <a:solidFill>
                  <a:srgbClr val="FFFF00"/>
                </a:solidFill>
              </a:rPr>
              <a:t>,</a:t>
            </a:r>
          </a:p>
          <a:p>
            <a:r>
              <a:rPr lang="en-US" i="1">
                <a:solidFill>
                  <a:srgbClr val="FFFF00"/>
                </a:solidFill>
                <a:cs typeface="Times New Roman" pitchFamily="18" charset="0"/>
              </a:rPr>
              <a:t>S</a:t>
            </a:r>
            <a:r>
              <a:rPr lang="en-US" i="1" baseline="-25000">
                <a:solidFill>
                  <a:srgbClr val="FFFF00"/>
                </a:solidFill>
                <a:cs typeface="Times New Roman" pitchFamily="18" charset="0"/>
              </a:rPr>
              <a:t>g</a:t>
            </a:r>
            <a:r>
              <a:rPr lang="ru-RU">
                <a:solidFill>
                  <a:srgbClr val="FFFF00"/>
                </a:solidFill>
                <a:cs typeface="Times New Roman" pitchFamily="18" charset="0"/>
              </a:rPr>
              <a:t> – вес снегового покрова на 1 м</a:t>
            </a:r>
            <a:r>
              <a:rPr lang="ru-RU" baseline="3000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ru-RU">
                <a:solidFill>
                  <a:srgbClr val="FFFF00"/>
                </a:solidFill>
                <a:cs typeface="Times New Roman" pitchFamily="18" charset="0"/>
              </a:rPr>
              <a:t> горизонтальной поверхности земли.</a:t>
            </a:r>
          </a:p>
          <a:p>
            <a:r>
              <a:rPr lang="ru-RU">
                <a:solidFill>
                  <a:srgbClr val="FF0000"/>
                </a:solidFill>
                <a:cs typeface="Times New Roman" pitchFamily="18" charset="0"/>
              </a:rPr>
              <a:t>(ежегодный максимум ВСП, превышаемый в среднем 1 раз в 25 лет)</a:t>
            </a:r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0825" y="4941888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556792"/>
            <a:ext cx="8351838" cy="2088108"/>
          </a:xfrm>
        </p:spPr>
        <p:txBody>
          <a:bodyPr/>
          <a:lstStyle/>
          <a:p>
            <a:pPr marL="18288" indent="0">
              <a:buNone/>
              <a:defRPr/>
            </a:pPr>
            <a:r>
              <a:rPr lang="ru-RU" sz="2000" dirty="0" smtClean="0"/>
              <a:t>10.2 </a:t>
            </a:r>
            <a:r>
              <a:rPr lang="ru-RU" sz="2000" dirty="0">
                <a:solidFill>
                  <a:srgbClr val="FF0000"/>
                </a:solidFill>
              </a:rPr>
              <a:t>Нормативное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значение веса снегового покрова </a:t>
            </a:r>
            <a:r>
              <a:rPr lang="ru-RU" sz="2000" dirty="0" err="1"/>
              <a:t>S</a:t>
            </a:r>
            <a:r>
              <a:rPr lang="ru-RU" sz="2000" baseline="-25000" dirty="0" err="1"/>
              <a:t>g</a:t>
            </a:r>
            <a:r>
              <a:rPr lang="ru-RU" sz="2000" dirty="0"/>
              <a:t> на 1 м</a:t>
            </a:r>
            <a:r>
              <a:rPr lang="ru-RU" sz="2000" baseline="30000" dirty="0"/>
              <a:t>2</a:t>
            </a:r>
            <a:r>
              <a:rPr lang="ru-RU" sz="2000" dirty="0"/>
              <a:t> горизонтальной поверхности земли </a:t>
            </a:r>
            <a:r>
              <a:rPr lang="ru-RU" sz="2000" dirty="0" smtClean="0"/>
              <a:t>принимается </a:t>
            </a:r>
            <a:r>
              <a:rPr lang="ru-RU" sz="2000" dirty="0"/>
              <a:t>в зависимости от снегового района Российской Федерации по данным таблицы 10.1.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/>
              <a:t>Таблица 10.1</a:t>
            </a:r>
          </a:p>
          <a:p>
            <a:pPr>
              <a:defRPr/>
            </a:pPr>
            <a:endParaRPr lang="ru-RU" sz="2400" u="sng" dirty="0"/>
          </a:p>
          <a:p>
            <a:pPr marL="0" indent="0">
              <a:buFont typeface="Wingdings" pitchFamily="2" charset="2"/>
              <a:buNone/>
              <a:defRPr/>
            </a:pPr>
            <a:endParaRPr lang="ru-RU" sz="2400" u="sng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6875" y="2492375"/>
          <a:ext cx="8351839" cy="10367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9964"/>
                <a:gridCol w="577473"/>
                <a:gridCol w="578387"/>
                <a:gridCol w="578387"/>
                <a:gridCol w="578387"/>
                <a:gridCol w="577473"/>
                <a:gridCol w="578387"/>
                <a:gridCol w="586624"/>
                <a:gridCol w="606757"/>
              </a:tblGrid>
              <a:tr h="54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Снеговые районы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(принимаются по </a:t>
                      </a:r>
                      <a:r>
                        <a:rPr lang="ru-RU" sz="1600" u="sng" dirty="0" smtClean="0">
                          <a:solidFill>
                            <a:schemeClr val="bg2"/>
                          </a:solidFill>
                          <a:effectLst/>
                        </a:rPr>
                        <a:t>карте 1 Приложения Ж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IV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44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S</a:t>
                      </a:r>
                      <a:r>
                        <a:rPr lang="ru-RU" sz="1600" baseline="-25000" dirty="0" err="1">
                          <a:solidFill>
                            <a:srgbClr val="002060"/>
                          </a:solidFill>
                          <a:effectLst/>
                        </a:rPr>
                        <a:t>g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 , кПа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0,9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1,3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1,8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2,3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2,8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3,4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4,0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250825" y="3644900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/>
          <p:cNvSpPr txBox="1">
            <a:spLocks/>
          </p:cNvSpPr>
          <p:nvPr/>
        </p:nvSpPr>
        <p:spPr bwMode="auto">
          <a:xfrm>
            <a:off x="396875" y="3644900"/>
            <a:ext cx="835183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до Изм. №1:</a:t>
            </a:r>
          </a:p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10.2 </a:t>
            </a:r>
            <a:r>
              <a:rPr lang="ru-RU" sz="2000" dirty="0" smtClean="0">
                <a:solidFill>
                  <a:srgbClr val="FF0000"/>
                </a:solidFill>
              </a:rPr>
              <a:t>Вес снегового покрова </a:t>
            </a:r>
            <a:r>
              <a:rPr lang="ru-RU" sz="2000" dirty="0" err="1" smtClean="0">
                <a:solidFill>
                  <a:srgbClr val="FFFF00"/>
                </a:solidFill>
              </a:rPr>
              <a:t>S</a:t>
            </a:r>
            <a:r>
              <a:rPr lang="ru-RU" sz="2000" baseline="-25000" dirty="0" err="1" smtClean="0">
                <a:solidFill>
                  <a:srgbClr val="FFFF00"/>
                </a:solidFill>
              </a:rPr>
              <a:t>g</a:t>
            </a:r>
            <a:r>
              <a:rPr lang="ru-RU" sz="2000" dirty="0" smtClean="0">
                <a:solidFill>
                  <a:srgbClr val="FFFF00"/>
                </a:solidFill>
              </a:rPr>
              <a:t> на 1 м</a:t>
            </a:r>
            <a:r>
              <a:rPr lang="ru-RU" sz="2000" baseline="30000" dirty="0" smtClean="0">
                <a:solidFill>
                  <a:srgbClr val="FFFF00"/>
                </a:solidFill>
              </a:rPr>
              <a:t>2</a:t>
            </a:r>
            <a:r>
              <a:rPr lang="ru-RU" sz="2000" dirty="0" smtClean="0">
                <a:solidFill>
                  <a:srgbClr val="FFFF00"/>
                </a:solidFill>
              </a:rPr>
              <a:t> горизонтальной поверхности земли принимается в зависимости от снегового района Российской Федерации по данным таблицы 10.1.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Таблица 10.1</a:t>
            </a:r>
          </a:p>
          <a:p>
            <a:pPr>
              <a:defRPr/>
            </a:pPr>
            <a:endParaRPr lang="ru-RU" sz="2400" u="sng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sz="2400" u="sng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sz="2400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40867"/>
              </p:ext>
            </p:extLst>
          </p:nvPr>
        </p:nvGraphicFramePr>
        <p:xfrm>
          <a:off x="250825" y="5373688"/>
          <a:ext cx="8497888" cy="1265237"/>
        </p:xfrm>
        <a:graphic>
          <a:graphicData uri="http://schemas.openxmlformats.org/drawingml/2006/table">
            <a:tbl>
              <a:tblPr/>
              <a:tblGrid>
                <a:gridCol w="3956050"/>
                <a:gridCol w="512763"/>
                <a:gridCol w="585787"/>
                <a:gridCol w="585788"/>
                <a:gridCol w="585787"/>
                <a:gridCol w="585788"/>
                <a:gridCol w="587375"/>
                <a:gridCol w="585787"/>
                <a:gridCol w="512763"/>
              </a:tblGrid>
              <a:tr h="548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Снеговые районы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(принимаются по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itchFamily="18" charset="0"/>
                        </a:rPr>
                        <a:t>карте 1 Приложения Ж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II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III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IV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V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VI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VII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VIII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S</a:t>
                      </a:r>
                      <a:r>
                        <a:rPr kumimoji="0" lang="ru-RU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g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, кПа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0,8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1,2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1,8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2,4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3,2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4,0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4,8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5,6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50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Расчетные значения с Изм. №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S</a:t>
                      </a:r>
                      <a:r>
                        <a:rPr kumimoji="0" lang="ru-RU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g</a:t>
                      </a:r>
                      <a:r>
                        <a:rPr kumimoji="0" 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× 1,4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0,84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1,26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1,82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2,52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3,22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3,92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4,76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5,6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496300" cy="5616624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2400" dirty="0">
                <a:effectLst/>
              </a:rPr>
              <a:t>В горных и малоизученных районах, обозначенных на карте 1 приложения Ж, в местах со сложным рельефом, </a:t>
            </a:r>
            <a:r>
              <a:rPr lang="ru-RU" sz="2400" dirty="0">
                <a:solidFill>
                  <a:srgbClr val="FF0000"/>
                </a:solidFill>
              </a:rPr>
              <a:t>а также в случае определения нормативного значения веса снегового покрова по данным местных метеостанций (см. 4.4), значение </a:t>
            </a:r>
            <a:r>
              <a:rPr lang="ru-RU" sz="2400" dirty="0" err="1">
                <a:solidFill>
                  <a:srgbClr val="FF0000"/>
                </a:solidFill>
              </a:rPr>
              <a:t>S</a:t>
            </a:r>
            <a:r>
              <a:rPr lang="ru-RU" sz="2400" baseline="-25000" dirty="0" err="1">
                <a:solidFill>
                  <a:srgbClr val="FF0000"/>
                </a:solidFill>
              </a:rPr>
              <a:t>g</a:t>
            </a:r>
            <a:r>
              <a:rPr lang="ru-RU" sz="2400" dirty="0">
                <a:solidFill>
                  <a:srgbClr val="FF0000"/>
                </a:solidFill>
              </a:rPr>
              <a:t> вычисляется по формуле </a:t>
            </a:r>
            <a:r>
              <a:rPr lang="ru-RU" sz="2400" dirty="0" err="1">
                <a:solidFill>
                  <a:srgbClr val="FF0000"/>
                </a:solidFill>
              </a:rPr>
              <a:t>S</a:t>
            </a:r>
            <a:r>
              <a:rPr lang="ru-RU" sz="2400" baseline="-25000" dirty="0" err="1">
                <a:solidFill>
                  <a:srgbClr val="FF0000"/>
                </a:solidFill>
              </a:rPr>
              <a:t>g</a:t>
            </a:r>
            <a:r>
              <a:rPr lang="ru-RU" sz="2400" dirty="0">
                <a:solidFill>
                  <a:srgbClr val="FF0000"/>
                </a:solidFill>
              </a:rPr>
              <a:t> = 0,7S</a:t>
            </a:r>
            <a:r>
              <a:rPr lang="ru-RU" sz="2400" baseline="-25000" dirty="0">
                <a:solidFill>
                  <a:srgbClr val="FF0000"/>
                </a:solidFill>
              </a:rPr>
              <a:t>g,25</a:t>
            </a:r>
            <a:r>
              <a:rPr lang="ru-RU" sz="2400" dirty="0">
                <a:solidFill>
                  <a:srgbClr val="FF0000"/>
                </a:solidFill>
              </a:rPr>
              <a:t>, где S</a:t>
            </a:r>
            <a:r>
              <a:rPr lang="ru-RU" sz="2400" baseline="-25000" dirty="0">
                <a:solidFill>
                  <a:srgbClr val="FF0000"/>
                </a:solidFill>
              </a:rPr>
              <a:t>g,25</a:t>
            </a:r>
            <a:r>
              <a:rPr lang="ru-RU" sz="2400" dirty="0">
                <a:solidFill>
                  <a:srgbClr val="FF0000"/>
                </a:solidFill>
              </a:rPr>
              <a:t> - </a:t>
            </a:r>
            <a:r>
              <a:rPr lang="ru-RU" sz="2400" dirty="0"/>
              <a:t>превышаемый в среднем один раз в 25 лет ежегодный максимум веса снегового покрова, определяемый </a:t>
            </a:r>
            <a:r>
              <a:rPr lang="ru-RU" sz="2400" dirty="0">
                <a:solidFill>
                  <a:srgbClr val="FF0000"/>
                </a:solidFill>
              </a:rPr>
              <a:t>в установленном порядке </a:t>
            </a:r>
            <a:r>
              <a:rPr lang="ru-RU" sz="2400" dirty="0"/>
              <a:t>на основе данных маршрутных снегосъемок о запасах воды на защищенных от прямого воздействия ветра участках (в лесу под кронами деревьев или на лесных полянах) за период не менее 20 лет».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400" dirty="0">
                <a:solidFill>
                  <a:srgbClr val="FF0000"/>
                </a:solidFill>
              </a:rPr>
              <a:t>Для пунктов, расположенных на местности с локальным изменением рельефа на высоту более чем 500 м, значение веса снегового покрова необходимо корректировать в зависимости от высоты».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543800" cy="50405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4"/>
          <p:cNvSpPr>
            <a:spLocks noChangeArrowheads="1"/>
          </p:cNvSpPr>
          <p:nvPr/>
        </p:nvSpPr>
        <p:spPr bwMode="auto">
          <a:xfrm>
            <a:off x="298078" y="908720"/>
            <a:ext cx="8712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latin typeface="Garamond" pitchFamily="18" charset="0"/>
              </a:rPr>
              <a:t>10.3 В расчетах необходимо рассматривать схемы как равномерно распределенных, так и неравномерно распределенных снеговых нагрузок, образуемых на покрытиях вследствие перемещения снега под действием ветра или других факторов, в их наиболее неблагоприятных расчетных сочетаниях. </a:t>
            </a:r>
          </a:p>
          <a:p>
            <a:r>
              <a:rPr lang="ru-RU" altLang="ru-RU" sz="1600" i="1" dirty="0">
                <a:solidFill>
                  <a:srgbClr val="FFFF00"/>
                </a:solidFill>
              </a:rPr>
              <a:t>Примечание</a:t>
            </a:r>
          </a:p>
          <a:p>
            <a:r>
              <a:rPr lang="ru-RU" altLang="ru-RU" sz="1600" i="1" dirty="0">
                <a:solidFill>
                  <a:srgbClr val="FFFF00"/>
                </a:solidFill>
              </a:rPr>
              <a:t>Для конструктивных схем покрытий, чувствительных к локальной неравномерности распределения снеговой нагрузки (см., например, схемы Г.1, Г.2, Г.5 и Г.6 </a:t>
            </a:r>
            <a:r>
              <a:rPr lang="ru-RU" altLang="ru-RU" sz="1600" i="1" u="sng" dirty="0">
                <a:solidFill>
                  <a:srgbClr val="FFFF00"/>
                </a:solidFill>
                <a:hlinkClick r:id="rId2" action="ppaction://hlinkfile"/>
              </a:rPr>
              <a:t>приложения Г</a:t>
            </a:r>
            <a:r>
              <a:rPr lang="ru-RU" altLang="ru-RU" sz="1600" i="1" dirty="0">
                <a:solidFill>
                  <a:srgbClr val="FFFF00"/>
                </a:solidFill>
              </a:rPr>
              <a:t>), рекомендуется рассматривать дополнительные схемы распределения снеговой нагрузки, в которых значения коэффициентов μ увеличиваются и уменьшаются на 10% в смежных пролетах.</a:t>
            </a:r>
            <a:endParaRPr lang="ru-RU" altLang="ru-RU" sz="1600" i="1" dirty="0">
              <a:solidFill>
                <a:srgbClr val="FFFF00"/>
              </a:solidFill>
              <a:latin typeface="Garamond" pitchFamily="18" charset="0"/>
            </a:endParaRPr>
          </a:p>
          <a:p>
            <a:endParaRPr lang="ru-RU" altLang="ru-RU" dirty="0">
              <a:latin typeface="Garamond" pitchFamily="18" charset="0"/>
              <a:cs typeface="Times New Roman" pitchFamily="18" charset="0"/>
            </a:endParaRPr>
          </a:p>
          <a:p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10.4 Схемы распределения снеговой нагрузки и значения коэффициента  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 для покрытий, имеющих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наименьший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характерный размер в плане не более 100 м, следует принимать в соответствии с </a:t>
            </a:r>
            <a:r>
              <a:rPr lang="ru-RU" altLang="ru-RU" sz="2000" u="sng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  <a:hlinkClick r:id="rId2" action="ppaction://hlinkfile"/>
              </a:rPr>
              <a:t>приложением Г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,</a:t>
            </a:r>
            <a:r>
              <a:rPr lang="ru-RU" altLang="ru-RU" sz="2000" u="sng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при этом промежуточные значения коэффициента 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 определяются линейной интерполяцией.</a:t>
            </a:r>
          </a:p>
          <a:p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В тех случаях, когда более неблагоприятные условия работы элементов конструкций возникают при частичном загружении покрытия, следует рассматривать схемы со снеговой нагрузкой, действующей на половине или четверти его площади (для покрытий с фонарями – на участках шириной </a:t>
            </a:r>
            <a:r>
              <a:rPr lang="en-US" altLang="ru-RU" sz="2000" i="1" dirty="0">
                <a:latin typeface="Garamond" pitchFamily="18" charset="0"/>
                <a:cs typeface="Times New Roman" pitchFamily="18" charset="0"/>
              </a:rPr>
              <a:t>b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).</a:t>
            </a:r>
            <a:endParaRPr lang="ru-RU" altLang="ru-RU" sz="2000" dirty="0">
              <a:latin typeface="Garamond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260649"/>
            <a:ext cx="8229600" cy="50405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4071"/>
            <a:ext cx="8229600" cy="41805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251520" y="509131"/>
            <a:ext cx="8280400" cy="610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80975" algn="just" eaLnBrk="0" hangingPunct="0"/>
            <a:r>
              <a:rPr lang="ru-RU" altLang="ru-RU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Примечания</a:t>
            </a:r>
          </a:p>
          <a:p>
            <a:pPr indent="180975" algn="just" eaLnBrk="0" hangingPunct="0"/>
            <a:endParaRPr lang="ru-RU" altLang="ru-RU" dirty="0">
              <a:latin typeface="Garamond" pitchFamily="18" charset="0"/>
            </a:endParaRPr>
          </a:p>
          <a:p>
            <a:pPr indent="180975" algn="just" eaLnBrk="0" hangingPunct="0"/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1 В необходимых случаях снеговые нагрузки следует определять с учетом предусмотренного дальнейшего расширения здания.</a:t>
            </a:r>
          </a:p>
          <a:p>
            <a:pPr indent="180975" algn="just" eaLnBrk="0" hangingPunct="0">
              <a:spcBef>
                <a:spcPts val="600"/>
              </a:spcBef>
            </a:pP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2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Для покрытий, для которых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в </a:t>
            </a:r>
            <a:r>
              <a:rPr lang="ru-RU" altLang="ru-RU" sz="2000" u="sng" dirty="0">
                <a:latin typeface="Garamond" pitchFamily="18" charset="0"/>
                <a:cs typeface="Times New Roman" pitchFamily="18" charset="0"/>
                <a:hlinkClick r:id="" action="ppaction://noaction"/>
              </a:rPr>
              <a:t>приложении Г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не приводятся схемы распределения снеговой нагрузки, например, для пространственных покрытий сложной геометрической формы, а также для покрытий, имеющих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наименьший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характерный размер в плане более 100 м,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эти схемы, как правило,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необходимо устанавливать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в специально разработанных рекомендациях на основе результатов модельных испытаний в аэродинамических трубах.</a:t>
            </a:r>
          </a:p>
          <a:p>
            <a:pPr indent="180975" algn="just" eaLnBrk="0" hangingPunct="0">
              <a:spcBef>
                <a:spcPts val="600"/>
              </a:spcBef>
            </a:pP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3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В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hlinkClick r:id="" action="ppaction://noaction"/>
              </a:rPr>
              <a:t>приложении Г</a:t>
            </a:r>
            <a:r>
              <a:rPr lang="ru-RU" altLang="ru-RU" sz="2000" i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нормативное значение снеговой нагрузки </a:t>
            </a:r>
            <a:r>
              <a:rPr lang="en-US" altLang="ru-RU" sz="2000" i="1" dirty="0">
                <a:latin typeface="Garamond" pitchFamily="18" charset="0"/>
                <a:cs typeface="Times New Roman" pitchFamily="18" charset="0"/>
              </a:rPr>
              <a:t>S</a:t>
            </a:r>
            <a:r>
              <a:rPr lang="ru-RU" altLang="ru-RU" sz="2000" baseline="-30000" dirty="0">
                <a:latin typeface="Garamond" pitchFamily="18" charset="0"/>
                <a:cs typeface="Times New Roman" pitchFamily="18" charset="0"/>
              </a:rPr>
              <a:t>0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</a:rPr>
              <a:t> следует принимать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при коэффициентах </a:t>
            </a:r>
            <a:r>
              <a:rPr lang="ru-RU" altLang="ru-RU" sz="2000" i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с</a:t>
            </a:r>
            <a:r>
              <a:rPr lang="en-US" altLang="ru-RU" sz="2000" i="1" baseline="-30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e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,</a:t>
            </a:r>
            <a:r>
              <a:rPr lang="ru-RU" altLang="ru-RU" sz="2000" baseline="-30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altLang="ru-RU" sz="2000" i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с</a:t>
            </a:r>
            <a:r>
              <a:rPr lang="en-US" altLang="ru-RU" sz="2000" i="1" baseline="-30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t</a:t>
            </a:r>
            <a:r>
              <a:rPr lang="en-US" altLang="ru-RU" sz="2000" baseline="-30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и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, равных единице</a:t>
            </a:r>
            <a:r>
              <a:rPr lang="ru-RU" alt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indent="180975" algn="just" eaLnBrk="0" hangingPunct="0"/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4 При расчетах конструкций допускается применение упрощенных схем снеговых нагрузок, эквивалентных по воздействию схемам нагрузок, приведенным в 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  <a:hlinkClick r:id="rId2" action="ppaction://hlinkfile" tooltip="Приложение 3"/>
              </a:rPr>
              <a:t>приложении Г</a:t>
            </a: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. </a:t>
            </a:r>
          </a:p>
          <a:p>
            <a:pPr indent="180975" algn="just" eaLnBrk="0" hangingPunct="0">
              <a:spcBef>
                <a:spcPts val="600"/>
              </a:spcBef>
            </a:pPr>
            <a:r>
              <a:rPr lang="ru-RU" alt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5. При расчете прогонов покрытий учесть локальную неравномерность снегоотложений введением дополнительного коэффициента μ = 1,1 к расчетным значениям равномерно распределенной снеговой нагрузки.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ChangeArrowheads="1"/>
          </p:cNvSpPr>
          <p:nvPr/>
        </p:nvSpPr>
        <p:spPr bwMode="auto">
          <a:xfrm>
            <a:off x="468313" y="755650"/>
            <a:ext cx="83312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79388" eaLnBrk="0" hangingPunct="0">
              <a:defRPr/>
            </a:pPr>
            <a:r>
              <a:rPr lang="ru-RU" sz="2000" dirty="0">
                <a:latin typeface="Garamond" pitchFamily="18" charset="0"/>
                <a:cs typeface="Times New Roman" pitchFamily="18" charset="0"/>
              </a:rPr>
              <a:t>10.5 Для пологих (с уклонами до 12 % или с  </a:t>
            </a:r>
            <a:r>
              <a:rPr lang="en-US" sz="2000" i="1" dirty="0">
                <a:latin typeface="Garamond" pitchFamily="18" charset="0"/>
                <a:cs typeface="Times New Roman" pitchFamily="18" charset="0"/>
              </a:rPr>
              <a:t>f</a:t>
            </a:r>
            <a:r>
              <a:rPr lang="ru-RU" sz="2000" i="1" dirty="0">
                <a:latin typeface="Garamond" pitchFamily="18" charset="0"/>
                <a:cs typeface="Times New Roman" pitchFamily="18" charset="0"/>
              </a:rPr>
              <a:t>/</a:t>
            </a:r>
            <a:r>
              <a:rPr lang="en-US" sz="2000" i="1" dirty="0">
                <a:latin typeface="Garamond" pitchFamily="18" charset="0"/>
                <a:cs typeface="Times New Roman" pitchFamily="18" charset="0"/>
              </a:rPr>
              <a:t>l </a:t>
            </a:r>
            <a:r>
              <a:rPr lang="ru-RU" sz="2000" i="1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</a:t>
            </a:r>
            <a:r>
              <a:rPr lang="ru-RU" sz="2000" i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0,05</a:t>
            </a:r>
            <a:r>
              <a:rPr lang="ru-RU" sz="2000" i="1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покрытий однопролетных и многопролетных зданий без фонарей, проектируемых в районах со средней скоростью ветра за три наиболее холодных месяца</a:t>
            </a:r>
            <a:r>
              <a:rPr lang="ru-RU" sz="2000" i="1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i="1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V </a:t>
            </a:r>
            <a:r>
              <a:rPr 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</a:t>
            </a:r>
            <a:r>
              <a:rPr lang="ru-RU" sz="2000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4</a:t>
            </a:r>
            <a:r>
              <a:rPr 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 м/с (см. схемы Г.1, Г.2, Г.5 и Г.6 </a:t>
            </a:r>
            <a:r>
              <a:rPr lang="ru-RU" sz="2000" dirty="0">
                <a:latin typeface="Garamond" pitchFamily="18" charset="0"/>
                <a:cs typeface="Times New Roman" pitchFamily="18" charset="0"/>
                <a:sym typeface="Symbol" pitchFamily="18" charset="2"/>
                <a:hlinkClick r:id="" action="ppaction://noaction"/>
              </a:rPr>
              <a:t>приложения Г</a:t>
            </a:r>
            <a:r>
              <a:rPr lang="ru-RU" sz="2000" dirty="0">
                <a:latin typeface="+mn-lt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и расположенных на открытой местности</a:t>
            </a:r>
            <a:r>
              <a:rPr lang="ru-RU" sz="2000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, следует установить коэффициент сноса снега, </a:t>
            </a:r>
            <a:r>
              <a:rPr lang="ru-RU" sz="2000" i="1" dirty="0"/>
              <a:t> </a:t>
            </a:r>
            <a:r>
              <a:rPr lang="ru-RU" sz="2000" dirty="0">
                <a:latin typeface="+mn-lt"/>
              </a:rPr>
              <a:t>принимаемый по формуле (10.2), но не менее 0,5 и не более 1,0</a:t>
            </a:r>
            <a:endParaRPr lang="ru-RU" sz="2000" dirty="0">
              <a:latin typeface="+mn-lt"/>
              <a:sym typeface="Symbol" pitchFamily="18" charset="2"/>
            </a:endParaRPr>
          </a:p>
          <a:p>
            <a:pPr indent="179388" eaLnBrk="0" hangingPunct="0">
              <a:defRPr/>
            </a:pPr>
            <a:endParaRPr lang="ru-RU" dirty="0">
              <a:latin typeface="Garamond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8918" name="Rectangle 12"/>
          <p:cNvSpPr>
            <a:spLocks noChangeArrowheads="1"/>
          </p:cNvSpPr>
          <p:nvPr/>
        </p:nvSpPr>
        <p:spPr bwMode="auto">
          <a:xfrm>
            <a:off x="471488" y="3716338"/>
            <a:ext cx="79914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ru-RU" sz="2000" dirty="0">
                <a:latin typeface="Garamond" pitchFamily="18" charset="0"/>
                <a:cs typeface="Times New Roman" pitchFamily="18" charset="0"/>
              </a:rPr>
              <a:t>где </a:t>
            </a:r>
            <a:r>
              <a:rPr lang="en-US" sz="2000" i="1" dirty="0">
                <a:latin typeface="Garamond" pitchFamily="18" charset="0"/>
                <a:cs typeface="Times New Roman" pitchFamily="18" charset="0"/>
              </a:rPr>
              <a:t>k</a:t>
            </a:r>
            <a:r>
              <a:rPr lang="en-US" sz="2000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Garamond" pitchFamily="18" charset="0"/>
                <a:cs typeface="Times New Roman" pitchFamily="18" charset="0"/>
              </a:rPr>
              <a:t>– принимается по таблице </a:t>
            </a:r>
            <a:r>
              <a:rPr lang="ru-RU" sz="2000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11.2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для типов местности А или В (см. 11.1.6);</a:t>
            </a:r>
            <a:endParaRPr lang="ru-RU" sz="2000" dirty="0">
              <a:solidFill>
                <a:srgbClr val="FF0000"/>
              </a:solidFill>
              <a:latin typeface="Garamond" pitchFamily="18" charset="0"/>
            </a:endParaRPr>
          </a:p>
          <a:p>
            <a:pPr algn="just" eaLnBrk="0" hangingPunct="0">
              <a:defRPr/>
            </a:pPr>
            <a:r>
              <a:rPr lang="ru-RU" sz="2000" i="1" dirty="0">
                <a:latin typeface="Garamond" pitchFamily="18" charset="0"/>
                <a:cs typeface="Times New Roman" pitchFamily="18" charset="0"/>
              </a:rPr>
              <a:t>      b</a:t>
            </a:r>
            <a:r>
              <a:rPr lang="ru-RU" sz="2000" dirty="0">
                <a:latin typeface="Garamond" pitchFamily="18" charset="0"/>
                <a:cs typeface="Times New Roman" pitchFamily="18" charset="0"/>
              </a:rPr>
              <a:t> –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характерный размер покрытия в рассматриваемом направлении снегопереноса, принимаемый</a:t>
            </a:r>
            <a:r>
              <a:rPr lang="ru-RU" sz="2000" dirty="0">
                <a:latin typeface="Garamond" pitchFamily="18" charset="0"/>
                <a:cs typeface="Times New Roman" pitchFamily="18" charset="0"/>
              </a:rPr>
              <a:t> не более 100 м.</a:t>
            </a:r>
            <a:endParaRPr lang="ru-RU" sz="2000" dirty="0">
              <a:latin typeface="Garamond" pitchFamily="18" charset="0"/>
            </a:endParaRP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107950" y="5346700"/>
            <a:ext cx="87645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79388" eaLnBrk="0" hangingPunct="0"/>
            <a:r>
              <a:rPr lang="ru-RU" altLang="ru-RU" sz="2000">
                <a:latin typeface="Garamond" pitchFamily="18" charset="0"/>
                <a:cs typeface="Times New Roman" pitchFamily="18" charset="0"/>
              </a:rPr>
              <a:t>10.7 Для покрытий высотных зданий высотой свыше 75 м с уклонами до 20 % (см. схемы Г.1, Г.2, Г.5 и Г.6  </a:t>
            </a:r>
            <a:r>
              <a:rPr lang="ru-RU" altLang="ru-RU" sz="2000">
                <a:latin typeface="Garamond" pitchFamily="18" charset="0"/>
                <a:cs typeface="Times New Roman" pitchFamily="18" charset="0"/>
                <a:hlinkClick r:id="" action="ppaction://noaction"/>
              </a:rPr>
              <a:t>приложения Г</a:t>
            </a:r>
            <a:r>
              <a:rPr lang="ru-RU" altLang="ru-RU" sz="2000">
                <a:latin typeface="Garamond" pitchFamily="18" charset="0"/>
                <a:cs typeface="Times New Roman" pitchFamily="18" charset="0"/>
              </a:rPr>
              <a:t>) допускается принимать </a:t>
            </a:r>
            <a:r>
              <a:rPr lang="en-US" altLang="ru-RU" sz="2000" i="1"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sz="2000" i="1" baseline="-30000">
                <a:latin typeface="Garamond" pitchFamily="18" charset="0"/>
                <a:cs typeface="Times New Roman" pitchFamily="18" charset="0"/>
              </a:rPr>
              <a:t>e</a:t>
            </a:r>
            <a:r>
              <a:rPr lang="ru-RU" altLang="ru-RU" sz="2000" i="1">
                <a:latin typeface="Garamond" pitchFamily="18" charset="0"/>
                <a:cs typeface="Times New Roman" pitchFamily="18" charset="0"/>
              </a:rPr>
              <a:t>=</a:t>
            </a:r>
            <a:r>
              <a:rPr lang="ru-RU" altLang="ru-RU" sz="2000">
                <a:latin typeface="Garamond" pitchFamily="18" charset="0"/>
                <a:cs typeface="Times New Roman" pitchFamily="18" charset="0"/>
              </a:rPr>
              <a:t> 0,7.</a:t>
            </a:r>
          </a:p>
          <a:p>
            <a:pPr indent="179388" eaLnBrk="0" hangingPunct="0"/>
            <a:endParaRPr lang="ru-RU" altLang="ru-RU" sz="2000">
              <a:latin typeface="Garamond" pitchFamily="18" charset="0"/>
            </a:endParaRP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47988"/>
            <a:ext cx="36671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900" y="2886075"/>
            <a:ext cx="8640763" cy="3446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10.9 Снижение снеговой нагрузки, предусматриваемое пунктами 10.5–10.8, не распространяется:</a:t>
            </a:r>
          </a:p>
          <a:p>
            <a:pPr>
              <a:defRPr/>
            </a:pPr>
            <a:r>
              <a:rPr lang="ru-RU" dirty="0">
                <a:latin typeface="+mn-lt"/>
              </a:rPr>
              <a:t>а) на покрытия зданий в районах со среднемесячной температурой воздуха в январе выше минус 5 </a:t>
            </a:r>
            <a:r>
              <a:rPr lang="ru-RU" dirty="0">
                <a:latin typeface="+mn-lt"/>
                <a:sym typeface="Symbol"/>
              </a:rPr>
              <a:t></a:t>
            </a:r>
            <a:r>
              <a:rPr lang="ru-RU" dirty="0">
                <a:latin typeface="+mn-lt"/>
              </a:rPr>
              <a:t>С (см. карту 5 </a:t>
            </a:r>
            <a:r>
              <a:rPr lang="ru-RU" u="sng" dirty="0">
                <a:latin typeface="+mn-lt"/>
                <a:hlinkClick r:id="rId2" action="ppaction://hlinkfile"/>
              </a:rPr>
              <a:t>приложения </a:t>
            </a:r>
            <a:r>
              <a:rPr lang="ru-RU" dirty="0">
                <a:latin typeface="+mn-lt"/>
              </a:rPr>
              <a:t>Ж);</a:t>
            </a:r>
          </a:p>
          <a:p>
            <a:pPr>
              <a:defRPr/>
            </a:pPr>
            <a:r>
              <a:rPr lang="ru-RU" dirty="0">
                <a:latin typeface="+mn-lt"/>
              </a:rPr>
              <a:t>б)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на покрытия зданий, защищенные от прямого воздействия ветра, в том числе: соседними более высокими зданиями, удаленными менее чем на 10 h</a:t>
            </a:r>
            <a:r>
              <a:rPr lang="ru-RU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, где h</a:t>
            </a:r>
            <a:r>
              <a:rPr lang="ru-RU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- разность высот соседнего и проектируемого зданий; сплошными элементами конструкций, возвышающимися над покрытием с двух и более сторон; более высоким лесным массивом; а также на покрытия, расположенные ниже окружающей местности;</a:t>
            </a:r>
            <a:r>
              <a:rPr lang="ru-RU" dirty="0">
                <a:latin typeface="+mn-lt"/>
              </a:rPr>
              <a:t>; </a:t>
            </a:r>
          </a:p>
          <a:p>
            <a:pPr>
              <a:defRPr/>
            </a:pPr>
            <a:r>
              <a:rPr lang="ru-RU" dirty="0">
                <a:latin typeface="+mn-lt"/>
              </a:rPr>
              <a:t>в) на участки покрытий длиной  </a:t>
            </a:r>
            <a:r>
              <a:rPr lang="en-US" i="1" dirty="0">
                <a:latin typeface="+mn-lt"/>
              </a:rPr>
              <a:t>b</a:t>
            </a:r>
            <a:r>
              <a:rPr lang="ru-RU" dirty="0">
                <a:latin typeface="+mn-lt"/>
              </a:rPr>
              <a:t>, </a:t>
            </a:r>
            <a:r>
              <a:rPr lang="en-US" i="1" dirty="0">
                <a:latin typeface="+mn-lt"/>
              </a:rPr>
              <a:t>b</a:t>
            </a:r>
            <a:r>
              <a:rPr lang="ru-RU" baseline="-25000" dirty="0">
                <a:latin typeface="+mn-lt"/>
              </a:rPr>
              <a:t>1</a:t>
            </a:r>
            <a:r>
              <a:rPr lang="ru-RU" dirty="0">
                <a:latin typeface="+mn-lt"/>
              </a:rPr>
              <a:t> и </a:t>
            </a:r>
            <a:r>
              <a:rPr lang="en-US" i="1" dirty="0">
                <a:latin typeface="+mn-lt"/>
              </a:rPr>
              <a:t>b</a:t>
            </a:r>
            <a:r>
              <a:rPr lang="ru-RU" baseline="-25000" dirty="0">
                <a:latin typeface="+mn-lt"/>
              </a:rPr>
              <a:t>2</a:t>
            </a:r>
            <a:r>
              <a:rPr lang="ru-RU" dirty="0">
                <a:latin typeface="+mn-lt"/>
              </a:rPr>
              <a:t> , у перепадов высот зданий и парапетов (см. схемы Г.8–Г.11 </a:t>
            </a:r>
            <a:r>
              <a:rPr lang="ru-RU" u="sng" dirty="0">
                <a:latin typeface="+mn-lt"/>
                <a:hlinkClick r:id="rId3" action="ppaction://hlinkfile"/>
              </a:rPr>
              <a:t>приложения Г</a:t>
            </a:r>
            <a:r>
              <a:rPr lang="ru-RU" dirty="0">
                <a:latin typeface="+mn-lt"/>
              </a:rPr>
              <a:t>);</a:t>
            </a:r>
          </a:p>
          <a:p>
            <a:pPr>
              <a:defRPr/>
            </a:pPr>
            <a:r>
              <a:rPr lang="ru-RU" dirty="0">
                <a:latin typeface="+mn-lt"/>
              </a:rPr>
              <a:t>В остальных случаях, не указанных 10.5–10.8, следует принимать  </a:t>
            </a:r>
            <a:r>
              <a:rPr lang="en-US" i="1" dirty="0" err="1">
                <a:latin typeface="+mn-lt"/>
              </a:rPr>
              <a:t>c</a:t>
            </a:r>
            <a:r>
              <a:rPr lang="en-US" i="1" baseline="-25000" dirty="0" err="1">
                <a:latin typeface="+mn-lt"/>
              </a:rPr>
              <a:t>e</a:t>
            </a:r>
            <a:r>
              <a:rPr lang="ru-RU" i="1" dirty="0">
                <a:latin typeface="+mn-lt"/>
              </a:rPr>
              <a:t> = </a:t>
            </a:r>
            <a:r>
              <a:rPr lang="ru-RU" dirty="0">
                <a:latin typeface="+mn-lt"/>
              </a:rPr>
              <a:t>1,0.   </a:t>
            </a:r>
            <a:r>
              <a:rPr lang="ru-RU" sz="2000" dirty="0">
                <a:latin typeface="+mn-lt"/>
              </a:rPr>
              <a:t>                                                          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41805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215900" y="836613"/>
            <a:ext cx="87487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79388" eaLnBrk="0" hangingPunct="0"/>
            <a:r>
              <a:rPr lang="ru-RU" altLang="ru-RU">
                <a:latin typeface="Garamond" pitchFamily="18" charset="0"/>
                <a:cs typeface="Times New Roman" pitchFamily="18" charset="0"/>
              </a:rPr>
              <a:t>10.8 Для купольных сферических и конических покрытий зданий на круглом плане, регламентируемых схемами Г.13, Г.14 </a:t>
            </a:r>
            <a:r>
              <a:rPr lang="ru-RU" altLang="ru-RU">
                <a:latin typeface="Garamond" pitchFamily="18" charset="0"/>
                <a:cs typeface="Times New Roman" pitchFamily="18" charset="0"/>
                <a:hlinkClick r:id="rId4" action="ppaction://hlinksldjump"/>
              </a:rPr>
              <a:t>приложения Г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, при задании равномерно распределенной снеговой нагрузки значения коэффициента </a:t>
            </a:r>
            <a:r>
              <a:rPr lang="en-US" altLang="ru-RU" i="1"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>
                <a:latin typeface="Garamond" pitchFamily="18" charset="0"/>
                <a:cs typeface="Times New Roman" pitchFamily="18" charset="0"/>
              </a:rPr>
              <a:t>e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 следует устанавливать в зависимости от диаметра </a:t>
            </a:r>
            <a:r>
              <a:rPr lang="en-US" altLang="ru-RU" i="1">
                <a:latin typeface="Garamond" pitchFamily="18" charset="0"/>
                <a:cs typeface="Times New Roman" pitchFamily="18" charset="0"/>
              </a:rPr>
              <a:t>d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 основания купола:</a:t>
            </a:r>
            <a:endParaRPr lang="ru-RU" altLang="ru-RU">
              <a:latin typeface="Garamond" pitchFamily="18" charset="0"/>
            </a:endParaRPr>
          </a:p>
          <a:p>
            <a:pPr indent="179388" eaLnBrk="0" hangingPunct="0"/>
            <a:r>
              <a:rPr lang="en-US" altLang="ru-RU" i="1"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>
                <a:latin typeface="Garamond" pitchFamily="18" charset="0"/>
                <a:cs typeface="Times New Roman" pitchFamily="18" charset="0"/>
              </a:rPr>
              <a:t>e</a:t>
            </a:r>
            <a:r>
              <a:rPr lang="ru-RU" altLang="ru-RU" i="1">
                <a:latin typeface="Garamond" pitchFamily="18" charset="0"/>
                <a:cs typeface="Times New Roman" pitchFamily="18" charset="0"/>
              </a:rPr>
              <a:t> =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0,85  при  </a:t>
            </a:r>
            <a:r>
              <a:rPr lang="en-US" altLang="ru-RU" i="1">
                <a:latin typeface="Garamond" pitchFamily="18" charset="0"/>
                <a:cs typeface="Times New Roman" pitchFamily="18" charset="0"/>
              </a:rPr>
              <a:t>d</a:t>
            </a:r>
            <a:r>
              <a:rPr lang="ru-RU" altLang="ru-RU" i="1">
                <a:latin typeface="Garamond" pitchFamily="18" charset="0"/>
                <a:cs typeface="Times New Roman" pitchFamily="18" charset="0"/>
              </a:rPr>
              <a:t> ≤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60 м;</a:t>
            </a:r>
            <a:endParaRPr lang="ru-RU" altLang="ru-RU">
              <a:latin typeface="Garamond" pitchFamily="18" charset="0"/>
            </a:endParaRPr>
          </a:p>
          <a:p>
            <a:pPr indent="179388" eaLnBrk="0" hangingPunct="0"/>
            <a:r>
              <a:rPr lang="en-US" altLang="ru-RU" i="1"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>
                <a:latin typeface="Garamond" pitchFamily="18" charset="0"/>
                <a:cs typeface="Times New Roman" pitchFamily="18" charset="0"/>
              </a:rPr>
              <a:t>e   </a:t>
            </a:r>
            <a:r>
              <a:rPr lang="ru-RU" altLang="ru-RU" i="1">
                <a:latin typeface="Garamond" pitchFamily="18" charset="0"/>
                <a:cs typeface="Times New Roman" pitchFamily="18" charset="0"/>
              </a:rPr>
              <a:t>=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1,0  при  </a:t>
            </a:r>
            <a:r>
              <a:rPr lang="en-US" altLang="ru-RU" i="1">
                <a:latin typeface="Garamond" pitchFamily="18" charset="0"/>
                <a:cs typeface="Times New Roman" pitchFamily="18" charset="0"/>
              </a:rPr>
              <a:t>d</a:t>
            </a:r>
            <a:r>
              <a:rPr lang="ru-RU" altLang="ru-RU" i="1">
                <a:latin typeface="Garamond" pitchFamily="18" charset="0"/>
                <a:cs typeface="Times New Roman" pitchFamily="18" charset="0"/>
              </a:rPr>
              <a:t> &gt;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100 м;</a:t>
            </a:r>
            <a:endParaRPr lang="ru-RU" altLang="ru-RU">
              <a:latin typeface="Garamond" pitchFamily="18" charset="0"/>
            </a:endParaRPr>
          </a:p>
          <a:p>
            <a:pPr indent="179388" eaLnBrk="0" hangingPunct="0"/>
            <a:r>
              <a:rPr lang="en-US" altLang="ru-RU" i="1"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>
                <a:latin typeface="Garamond" pitchFamily="18" charset="0"/>
                <a:cs typeface="Times New Roman" pitchFamily="18" charset="0"/>
              </a:rPr>
              <a:t>e</a:t>
            </a:r>
            <a:r>
              <a:rPr lang="en-US" altLang="ru-RU" baseline="-30000">
                <a:latin typeface="Garamond" pitchFamily="18" charset="0"/>
                <a:cs typeface="Times New Roman" pitchFamily="18" charset="0"/>
              </a:rPr>
              <a:t> </a:t>
            </a:r>
            <a:r>
              <a:rPr lang="en-US" altLang="ru-RU" i="1" baseline="-3000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altLang="ru-RU" i="1">
                <a:latin typeface="Garamond" pitchFamily="18" charset="0"/>
                <a:cs typeface="Times New Roman" pitchFamily="18" charset="0"/>
              </a:rPr>
              <a:t>=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0,85</a:t>
            </a:r>
            <a:r>
              <a:rPr lang="ru-RU" altLang="ru-RU" i="1">
                <a:latin typeface="Garamond" pitchFamily="18" charset="0"/>
                <a:cs typeface="Times New Roman" pitchFamily="18" charset="0"/>
              </a:rPr>
              <a:t> +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0,00375(</a:t>
            </a:r>
            <a:r>
              <a:rPr lang="en-US" altLang="ru-RU" i="1">
                <a:latin typeface="Garamond" pitchFamily="18" charset="0"/>
                <a:cs typeface="Times New Roman" pitchFamily="18" charset="0"/>
              </a:rPr>
              <a:t>d </a:t>
            </a:r>
            <a:r>
              <a:rPr lang="ru-RU" altLang="ru-RU">
                <a:latin typeface="Garamond" pitchFamily="18" charset="0"/>
                <a:cs typeface="Times New Roman" pitchFamily="18" charset="0"/>
              </a:rPr>
              <a:t>– 60)  –  в промежуточных случаях.</a:t>
            </a:r>
            <a:endParaRPr lang="ru-RU" altLang="ru-RU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0" y="1268413"/>
            <a:ext cx="8229600" cy="54006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1800" dirty="0" smtClean="0"/>
              <a:t>Настоящий своди правил устанавливает требования по назначению нагрузок, воздействий и их сочетаний, учитываемых при расчетах зданий и сооружений по предельным состояниям первой и второй групп, в соответствии с положениями </a:t>
            </a:r>
            <a:r>
              <a:rPr lang="ru-RU" sz="1800" dirty="0" smtClean="0">
                <a:solidFill>
                  <a:srgbClr val="FFFF00"/>
                </a:solidFill>
              </a:rPr>
              <a:t>ГОСТ Р 54257</a:t>
            </a:r>
            <a:r>
              <a:rPr lang="ru-RU" sz="1800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 smtClean="0"/>
          </a:p>
          <a:p>
            <a:pPr>
              <a:buFont typeface="Wingdings" pitchFamily="2" charset="2"/>
              <a:buChar char="q"/>
              <a:defRPr/>
            </a:pPr>
            <a:r>
              <a:rPr lang="ru-RU" sz="1800" dirty="0" smtClean="0"/>
              <a:t>Дополнительные требования по назначению расчетных нагрузок допускается устанавливать в нормативных документах на отдельные виды сооружений, строительных конструкций и оснований.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 smtClean="0"/>
          </a:p>
          <a:p>
            <a:pPr>
              <a:buFont typeface="Wingdings" pitchFamily="2" charset="2"/>
              <a:buChar char="q"/>
              <a:defRPr/>
            </a:pPr>
            <a:r>
              <a:rPr lang="ru-RU" sz="1800" dirty="0" smtClean="0">
                <a:solidFill>
                  <a:srgbClr val="FFFF00"/>
                </a:solidFill>
              </a:rPr>
              <a:t>Для зданий и сооружений повышенного уровня ответственности дополнительные требования к нагрузкам и воздействиям на строительные конструкции и основания необходимо устанавливать в соответствующих нормативных документах, специальных технических условиях (СТУ), технических заданиях на проектирование с учетом рекомендаций, разработанных </a:t>
            </a:r>
            <a:r>
              <a:rPr lang="ru-RU" sz="1800" dirty="0">
                <a:solidFill>
                  <a:srgbClr val="FFFF00"/>
                </a:solidFill>
              </a:rPr>
              <a:t>в рамках научно-технического сопровождения проектирования</a:t>
            </a:r>
            <a:r>
              <a:rPr lang="ru-RU" sz="1800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dirty="0" smtClean="0">
                <a:solidFill>
                  <a:srgbClr val="FFC000"/>
                </a:solidFill>
              </a:rPr>
              <a:t>СП 20.13330.2011 «НАГРУЗКИ И ВОЗДЕЙСТВИЯ»</a:t>
            </a:r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1 ОБЛАСТЬ ПРИМЕНЕНИЯ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3007" y="764704"/>
            <a:ext cx="8135938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10.10 Термический коэффициент </a:t>
            </a:r>
            <a:r>
              <a:rPr lang="en-US" i="1" dirty="0">
                <a:latin typeface="+mn-lt"/>
              </a:rPr>
              <a:t>C</a:t>
            </a:r>
            <a:r>
              <a:rPr lang="en-US" i="1" baseline="-25000" dirty="0">
                <a:latin typeface="+mn-lt"/>
              </a:rPr>
              <a:t>t</a:t>
            </a:r>
            <a:r>
              <a:rPr lang="ru-RU" dirty="0">
                <a:latin typeface="+mn-lt"/>
              </a:rPr>
              <a:t> следует применять для учета понижения снеговых нагрузок на покрытия с высоким коэффициентом теплопередачи (&gt;1 Вт/(м</a:t>
            </a:r>
            <a:r>
              <a:rPr lang="ru-RU" baseline="30000" dirty="0">
                <a:latin typeface="+mn-lt"/>
              </a:rPr>
              <a:t>2</a:t>
            </a:r>
            <a:r>
              <a:rPr lang="ru-RU" dirty="0">
                <a:latin typeface="+mn-lt"/>
                <a:sym typeface="Symbol"/>
              </a:rPr>
              <a:t></a:t>
            </a:r>
            <a:r>
              <a:rPr lang="ru-RU" dirty="0">
                <a:latin typeface="+mn-lt"/>
              </a:rPr>
              <a:t>С) вследствие таяния, вызванного потерей тепла.</a:t>
            </a:r>
          </a:p>
          <a:p>
            <a:pPr>
              <a:defRPr/>
            </a:pPr>
            <a:r>
              <a:rPr lang="ru-RU" dirty="0">
                <a:latin typeface="+mn-lt"/>
              </a:rPr>
              <a:t>При определении снеговых нагрузок для не утепленных покрытий зданий с повышенными тепловыделениями, приводящими к таянию снега, при уклонах кровли свыше 3 % и обеспечении надлежащего отвода талой воды следует вводить термический коэффициент</a:t>
            </a:r>
          </a:p>
          <a:p>
            <a:pPr algn="ctr">
              <a:defRPr/>
            </a:pPr>
            <a:r>
              <a:rPr lang="en-US" i="1" dirty="0" err="1">
                <a:latin typeface="+mn-lt"/>
              </a:rPr>
              <a:t>c</a:t>
            </a:r>
            <a:r>
              <a:rPr lang="en-US" i="1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</a:t>
            </a:r>
            <a:r>
              <a:rPr lang="ru-RU" i="1" dirty="0">
                <a:latin typeface="+mn-lt"/>
              </a:rPr>
              <a:t>=</a:t>
            </a:r>
            <a:r>
              <a:rPr lang="ru-RU" dirty="0">
                <a:latin typeface="+mn-lt"/>
              </a:rPr>
              <a:t> 0,8.                                                               (10.5)</a:t>
            </a:r>
          </a:p>
          <a:p>
            <a:pPr>
              <a:defRPr/>
            </a:pPr>
            <a:r>
              <a:rPr lang="ru-RU" i="1" dirty="0">
                <a:solidFill>
                  <a:srgbClr val="FFFF00"/>
                </a:solidFill>
                <a:latin typeface="+mn-lt"/>
              </a:rPr>
              <a:t>Примечание</a:t>
            </a:r>
            <a:r>
              <a:rPr lang="ru-RU" dirty="0">
                <a:solidFill>
                  <a:srgbClr val="FFFF00"/>
                </a:solidFill>
                <a:latin typeface="+mn-lt"/>
              </a:rPr>
              <a:t>–Допускаемые пониженные значения </a:t>
            </a:r>
            <a:r>
              <a:rPr lang="ru-RU" i="1" dirty="0" err="1">
                <a:solidFill>
                  <a:srgbClr val="FFFF00"/>
                </a:solidFill>
                <a:latin typeface="+mn-lt"/>
              </a:rPr>
              <a:t>C</a:t>
            </a:r>
            <a:r>
              <a:rPr lang="ru-RU" i="1" baseline="-25000" dirty="0" err="1">
                <a:solidFill>
                  <a:srgbClr val="FFFF00"/>
                </a:solidFill>
                <a:latin typeface="+mn-lt"/>
              </a:rPr>
              <a:t>t</a:t>
            </a:r>
            <a:r>
              <a:rPr lang="ru-RU" i="1" baseline="-25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ru-RU" dirty="0">
                <a:solidFill>
                  <a:srgbClr val="FFFF00"/>
                </a:solidFill>
                <a:latin typeface="+mn-lt"/>
              </a:rPr>
              <a:t>, основанные на термоизоляционных свойствах материалов и форме конструктивных элементов, могут быть заданы в специальных рекомендациях.</a:t>
            </a:r>
          </a:p>
          <a:p>
            <a:pPr>
              <a:defRPr/>
            </a:pPr>
            <a:r>
              <a:rPr lang="ru-RU" dirty="0">
                <a:latin typeface="+mn-lt"/>
              </a:rPr>
              <a:t>В остальных случаях </a:t>
            </a:r>
          </a:p>
          <a:p>
            <a:pPr algn="ctr">
              <a:defRPr/>
            </a:pPr>
            <a:r>
              <a:rPr lang="en-US" i="1" dirty="0" err="1">
                <a:latin typeface="+mn-lt"/>
              </a:rPr>
              <a:t>c</a:t>
            </a:r>
            <a:r>
              <a:rPr lang="en-US" i="1" baseline="-25000" dirty="0" err="1">
                <a:latin typeface="+mn-lt"/>
              </a:rPr>
              <a:t>t</a:t>
            </a:r>
            <a:r>
              <a:rPr lang="ru-RU" i="1" dirty="0">
                <a:latin typeface="+mn-lt"/>
              </a:rPr>
              <a:t> = </a:t>
            </a:r>
            <a:r>
              <a:rPr lang="ru-RU" dirty="0">
                <a:latin typeface="+mn-lt"/>
              </a:rPr>
              <a:t>1,0.                                                               (10.6)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41805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10. СНЕГОВЫЕ НАГРУЗКИ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(изм</a:t>
            </a:r>
            <a:r>
              <a:rPr lang="ru-RU" sz="2400" dirty="0">
                <a:solidFill>
                  <a:srgbClr val="FFFF00"/>
                </a:solidFill>
                <a:latin typeface="Arial" charset="0"/>
              </a:rPr>
              <a:t>. №1)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376238" y="4732338"/>
            <a:ext cx="8316912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79388" algn="just" eaLnBrk="0" hangingPunct="0"/>
            <a:r>
              <a:rPr lang="ru-RU" altLang="ru-RU" dirty="0">
                <a:latin typeface="Garamond" pitchFamily="18" charset="0"/>
                <a:cs typeface="Times New Roman" pitchFamily="18" charset="0"/>
              </a:rPr>
              <a:t>10.11 Для районов со средней температурой января минус 5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dirty="0">
                <a:latin typeface="Garamond" pitchFamily="18" charset="0"/>
                <a:cs typeface="Times New Roman" pitchFamily="18" charset="0"/>
              </a:rPr>
              <a:t>С и ниже (по карте 5 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  <a:hlinkClick r:id="" action="ppaction://noaction"/>
              </a:rPr>
              <a:t>приложения Ж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ru-RU" altLang="ru-RU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пониженное нормативное значение снеговой нагрузки 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(см. 4.1) </a:t>
            </a:r>
            <a:r>
              <a:rPr lang="ru-RU" altLang="ru-RU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определяется умножением ее нормативного значения на коэффициент </a:t>
            </a:r>
            <a:r>
              <a:rPr lang="ru-RU" altLang="ru-RU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  <a:sym typeface="Symbol" pitchFamily="18" charset="2"/>
              </a:rPr>
              <a:t>0,5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altLang="ru-RU" dirty="0">
              <a:latin typeface="Garamond" pitchFamily="18" charset="0"/>
              <a:sym typeface="Symbol" pitchFamily="18" charset="2"/>
            </a:endParaRPr>
          </a:p>
          <a:p>
            <a:pPr indent="179388" algn="just" eaLnBrk="0" hangingPunct="0"/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Для районов со средней температурой января выше минус 5 </a:t>
            </a:r>
            <a:r>
              <a:rPr lang="ru-RU" altLang="ru-RU" dirty="0">
                <a:latin typeface="Garamond" pitchFamily="18" charset="0"/>
                <a:cs typeface="Times New Roman" pitchFamily="18" charset="0"/>
              </a:rPr>
              <a:t>С пониженное значение снеговой нагрузки 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не учитывается.</a:t>
            </a:r>
          </a:p>
          <a:p>
            <a:pPr indent="179388" algn="just" eaLnBrk="0" hangingPunct="0"/>
            <a:endParaRPr lang="ru-RU" altLang="ru-RU" dirty="0">
              <a:latin typeface="Garamond" pitchFamily="18" charset="0"/>
              <a:sym typeface="Symbol" pitchFamily="18" charset="2"/>
            </a:endParaRPr>
          </a:p>
          <a:p>
            <a:pPr indent="179388" algn="just" eaLnBrk="0" hangingPunct="0"/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10.12 Коэффициент надежности по снеговой нагрузке </a:t>
            </a:r>
            <a:r>
              <a:rPr lang="en-US" altLang="ru-RU" i="1" baseline="-30000" dirty="0">
                <a:latin typeface="Garamond" pitchFamily="18" charset="0"/>
                <a:cs typeface="Times New Roman" pitchFamily="18" charset="0"/>
              </a:rPr>
              <a:t>f</a:t>
            </a:r>
            <a:r>
              <a:rPr lang="ru-RU" altLang="ru-RU" dirty="0">
                <a:latin typeface="Garamond" pitchFamily="18" charset="0"/>
                <a:cs typeface="Times New Roman" pitchFamily="18" charset="0"/>
                <a:sym typeface="Symbol" pitchFamily="18" charset="2"/>
              </a:rPr>
              <a:t> принимается равным 1,4.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8" y="1125538"/>
            <a:ext cx="4870450" cy="434975"/>
          </a:xfrm>
        </p:spPr>
        <p:txBody>
          <a:bodyPr>
            <a:normAutofit fontScale="92500"/>
          </a:bodyPr>
          <a:lstStyle/>
          <a:p>
            <a:pPr marL="18288" indent="0">
              <a:buNone/>
              <a:defRPr/>
            </a:pPr>
            <a:r>
              <a:rPr lang="ru-RU" sz="2000" dirty="0">
                <a:solidFill>
                  <a:srgbClr val="66FF99"/>
                </a:solidFill>
              </a:rPr>
              <a:t>Г.8 Здания с </a:t>
            </a:r>
            <a:r>
              <a:rPr lang="ru-RU" sz="2000" dirty="0" smtClean="0">
                <a:solidFill>
                  <a:srgbClr val="66FF99"/>
                </a:solidFill>
              </a:rPr>
              <a:t>перепадом высоты (Изм. 1)</a:t>
            </a:r>
            <a:endParaRPr lang="ru-RU" sz="1800" dirty="0">
              <a:solidFill>
                <a:srgbClr val="66FF99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638" y="188913"/>
            <a:ext cx="4391025" cy="1009650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60513"/>
            <a:ext cx="75803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60788"/>
            <a:ext cx="7580313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1913"/>
            <a:ext cx="424815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358775"/>
          </a:xfrm>
        </p:spPr>
        <p:txBody>
          <a:bodyPr>
            <a:normAutofit fontScale="92500"/>
          </a:bodyPr>
          <a:lstStyle/>
          <a:p>
            <a:pPr marL="18288" indent="0">
              <a:buNone/>
              <a:defRPr/>
            </a:pPr>
            <a:r>
              <a:rPr lang="ru-RU" sz="1800" b="1" dirty="0" smtClean="0">
                <a:solidFill>
                  <a:srgbClr val="66FF99"/>
                </a:solidFill>
              </a:rPr>
              <a:t>Г.2 Здания со сводчатыми и близкими к ним по очертанию покрытиями</a:t>
            </a:r>
            <a:endParaRPr lang="ru-RU" sz="1800" b="1" dirty="0">
              <a:solidFill>
                <a:srgbClr val="66FF9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1619250" y="6488113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i="1"/>
              <a:t>Рисунок Г.2</a:t>
            </a:r>
            <a:endParaRPr lang="ru-RU" altLang="ru-RU"/>
          </a:p>
        </p:txBody>
      </p:sp>
      <p:sp>
        <p:nvSpPr>
          <p:cNvPr id="15366" name="Прямоугольник 5"/>
          <p:cNvSpPr>
            <a:spLocks noChangeArrowheads="1"/>
          </p:cNvSpPr>
          <p:nvPr/>
        </p:nvSpPr>
        <p:spPr bwMode="auto">
          <a:xfrm>
            <a:off x="179388" y="1557338"/>
            <a:ext cx="43926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b="1"/>
              <a:t>Г.2.1 Здания со сводчатыми и близкими к ним по очертанию покрытиями</a:t>
            </a:r>
            <a:endParaRPr lang="ru-RU" altLang="ru-RU" sz="1400"/>
          </a:p>
        </p:txBody>
      </p:sp>
      <p:graphicFrame>
        <p:nvGraphicFramePr>
          <p:cNvPr id="15369" name="Object 3"/>
          <p:cNvGraphicFramePr>
            <a:graphicFrameLocks/>
          </p:cNvGraphicFramePr>
          <p:nvPr/>
        </p:nvGraphicFramePr>
        <p:xfrm>
          <a:off x="0" y="0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Формула" r:id="rId3" imgW="126725" imgH="177415" progId="Equation.3">
                  <p:embed/>
                </p:oleObj>
              </mc:Choice>
              <mc:Fallback>
                <p:oleObj name="Формула" r:id="rId3" imgW="126725" imgH="177415" progId="Equation.3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3825" cy="18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16016" y="1976498"/>
            <a:ext cx="4067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Приложение Г, пункт Г.2.1. Первый абзац записать в новой редакции</a:t>
            </a:r>
            <a:r>
              <a:rPr lang="ru-RU" sz="1600" dirty="0" smtClean="0"/>
              <a:t>: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dirty="0">
                <a:solidFill>
                  <a:srgbClr val="FFFF00"/>
                </a:solidFill>
              </a:rPr>
              <a:t>«Для зданий со сводчатыми и близкими к ним по очертанию покрытиями (рисунок Г.2) следует </a:t>
            </a:r>
            <a:r>
              <a:rPr lang="ru-RU" sz="1600" dirty="0" smtClean="0">
                <a:solidFill>
                  <a:srgbClr val="FFFF00"/>
                </a:solidFill>
              </a:rPr>
              <a:t>принимать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1</a:t>
            </a:r>
            <a:r>
              <a:rPr lang="ru-RU" sz="1600" dirty="0">
                <a:solidFill>
                  <a:srgbClr val="FFFF00"/>
                </a:solidFill>
              </a:rPr>
              <a:t> = </a:t>
            </a:r>
            <a:r>
              <a:rPr lang="ru-RU" sz="1600" dirty="0" err="1">
                <a:solidFill>
                  <a:srgbClr val="FFFF00"/>
                </a:solidFill>
              </a:rPr>
              <a:t>cos</a:t>
            </a:r>
            <a:r>
              <a:rPr lang="ru-RU" sz="1600" dirty="0">
                <a:solidFill>
                  <a:srgbClr val="FFFF00"/>
                </a:solidFill>
              </a:rPr>
              <a:t>(1,5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</a:t>
            </a:r>
            <a:r>
              <a:rPr lang="ru-RU" sz="1600" dirty="0">
                <a:solidFill>
                  <a:srgbClr val="FFFF00"/>
                </a:solidFill>
              </a:rPr>
              <a:t>);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2</a:t>
            </a:r>
            <a:r>
              <a:rPr lang="ru-RU" sz="1600" dirty="0">
                <a:solidFill>
                  <a:srgbClr val="FFFF00"/>
                </a:solidFill>
              </a:rPr>
              <a:t> = 2 </a:t>
            </a:r>
            <a:r>
              <a:rPr lang="ru-RU" sz="1600" dirty="0" err="1">
                <a:solidFill>
                  <a:srgbClr val="FFFF00"/>
                </a:solidFill>
              </a:rPr>
              <a:t>sin</a:t>
            </a:r>
            <a:r>
              <a:rPr lang="ru-RU" sz="1600" dirty="0">
                <a:solidFill>
                  <a:srgbClr val="FFFF00"/>
                </a:solidFill>
              </a:rPr>
              <a:t>(3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</a:t>
            </a:r>
            <a:r>
              <a:rPr lang="ru-RU" sz="1600" dirty="0" smtClean="0">
                <a:solidFill>
                  <a:srgbClr val="FFFF00"/>
                </a:solidFill>
              </a:rPr>
              <a:t>),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dirty="0">
                <a:solidFill>
                  <a:srgbClr val="FFFF00"/>
                </a:solidFill>
              </a:rPr>
              <a:t>где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</a:t>
            </a:r>
            <a:r>
              <a:rPr lang="ru-RU" sz="1600" dirty="0">
                <a:solidFill>
                  <a:srgbClr val="FFFF00"/>
                </a:solidFill>
              </a:rPr>
              <a:t> – уклон покрытия, град; значения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1</a:t>
            </a:r>
            <a:r>
              <a:rPr lang="ru-RU" sz="1600" dirty="0">
                <a:solidFill>
                  <a:srgbClr val="FFFF00"/>
                </a:solidFill>
              </a:rPr>
              <a:t> вычисляются в каждой точке покрытия; значения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2</a:t>
            </a:r>
            <a:r>
              <a:rPr lang="ru-RU" sz="1600" dirty="0">
                <a:solidFill>
                  <a:srgbClr val="FFFF00"/>
                </a:solidFill>
              </a:rPr>
              <a:t> вычисляются в точках А, В и С покрытия. Промежуточные значения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2 </a:t>
            </a:r>
            <a:r>
              <a:rPr lang="ru-RU" sz="1600" dirty="0">
                <a:solidFill>
                  <a:srgbClr val="FFFF00"/>
                </a:solidFill>
              </a:rPr>
              <a:t>определяются линейной интерполяцией. При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</a:t>
            </a:r>
            <a:r>
              <a:rPr lang="ru-RU" sz="1600" dirty="0">
                <a:solidFill>
                  <a:srgbClr val="FFFF00"/>
                </a:solidFill>
              </a:rPr>
              <a:t>≥60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1</a:t>
            </a:r>
            <a:r>
              <a:rPr lang="ru-RU" sz="1600" dirty="0">
                <a:solidFill>
                  <a:srgbClr val="FFFF00"/>
                </a:solidFill>
              </a:rPr>
              <a:t>=0 и </a:t>
            </a:r>
            <a:r>
              <a:rPr lang="ru-RU" sz="1600" dirty="0">
                <a:solidFill>
                  <a:srgbClr val="FFFF00"/>
                </a:solidFill>
                <a:sym typeface="Symbol"/>
              </a:rPr>
              <a:t></a:t>
            </a:r>
            <a:r>
              <a:rPr lang="ru-RU" sz="1600" baseline="-25000" dirty="0">
                <a:solidFill>
                  <a:srgbClr val="FFFF00"/>
                </a:solidFill>
              </a:rPr>
              <a:t>2</a:t>
            </a:r>
            <a:r>
              <a:rPr lang="ru-RU" sz="1600" dirty="0">
                <a:solidFill>
                  <a:srgbClr val="FFFF00"/>
                </a:solidFill>
              </a:rPr>
              <a:t>=0».</a:t>
            </a:r>
          </a:p>
          <a:p>
            <a:r>
              <a:rPr lang="ru-RU" sz="1600" dirty="0">
                <a:solidFill>
                  <a:srgbClr val="FFFF00"/>
                </a:solidFill>
              </a:rPr>
              <a:t>На рисунке Г.2 добавить обозначения точек А, В и </a:t>
            </a:r>
            <a:r>
              <a:rPr lang="ru-RU" sz="1600" dirty="0" smtClean="0">
                <a:solidFill>
                  <a:srgbClr val="FFFF00"/>
                </a:solidFill>
              </a:rPr>
              <a:t>С.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034349"/>
              </p:ext>
            </p:extLst>
          </p:nvPr>
        </p:nvGraphicFramePr>
        <p:xfrm>
          <a:off x="323528" y="2204864"/>
          <a:ext cx="4213754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CorelDRAW" r:id="rId5" imgW="5818320" imgH="5785200" progId="CorelDRAW.Graphic.13">
                  <p:embed/>
                </p:oleObj>
              </mc:Choice>
              <mc:Fallback>
                <p:oleObj name="CorelDRAW" r:id="rId5" imgW="5818320" imgH="5785200" progId="CorelDRAW.Graphic.1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204864"/>
                        <a:ext cx="4213754" cy="4176464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15616" y="5733256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419872" y="5733256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358775"/>
          </a:xfrm>
        </p:spPr>
        <p:txBody>
          <a:bodyPr>
            <a:normAutofit fontScale="92500"/>
          </a:bodyPr>
          <a:lstStyle/>
          <a:p>
            <a:pPr marL="18288" indent="0">
              <a:buNone/>
              <a:defRPr/>
            </a:pPr>
            <a:r>
              <a:rPr lang="ru-RU" sz="1800" b="1" dirty="0" smtClean="0">
                <a:solidFill>
                  <a:srgbClr val="66FF99"/>
                </a:solidFill>
              </a:rPr>
              <a:t>Г.2 Здания со сводчатыми и близкими к ним по очертанию покрытиями</a:t>
            </a:r>
            <a:endParaRPr lang="ru-RU" sz="1800" b="1" dirty="0">
              <a:solidFill>
                <a:srgbClr val="66FF9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67" name="Прямоугольник 6"/>
          <p:cNvSpPr>
            <a:spLocks noChangeArrowheads="1"/>
          </p:cNvSpPr>
          <p:nvPr/>
        </p:nvSpPr>
        <p:spPr bwMode="auto">
          <a:xfrm>
            <a:off x="539552" y="1700212"/>
            <a:ext cx="3960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b="1" dirty="0"/>
              <a:t>Г.2.2 Покрытия в виде стрельчатых арок</a:t>
            </a:r>
            <a:endParaRPr lang="ru-RU" altLang="ru-RU" sz="1400" dirty="0"/>
          </a:p>
        </p:txBody>
      </p:sp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5322912" y="3131326"/>
            <a:ext cx="35269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endParaRPr lang="ru-RU" altLang="ru-RU" sz="1600" i="1" dirty="0"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graphicFrame>
        <p:nvGraphicFramePr>
          <p:cNvPr id="1536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420118"/>
              </p:ext>
            </p:extLst>
          </p:nvPr>
        </p:nvGraphicFramePr>
        <p:xfrm>
          <a:off x="8388425" y="3476726"/>
          <a:ext cx="216024" cy="24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Формула" r:id="rId3" imgW="126720" imgH="177480" progId="Equation.3">
                  <p:embed/>
                </p:oleObj>
              </mc:Choice>
              <mc:Fallback>
                <p:oleObj name="Формула" r:id="rId3" imgW="126720" imgH="17748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425" y="3476726"/>
                        <a:ext cx="216024" cy="24030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4" y="2564904"/>
            <a:ext cx="4796252" cy="367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Прямоугольник 11"/>
          <p:cNvSpPr>
            <a:spLocks noChangeArrowheads="1"/>
          </p:cNvSpPr>
          <p:nvPr/>
        </p:nvSpPr>
        <p:spPr bwMode="auto">
          <a:xfrm>
            <a:off x="1890176" y="6309320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i="1" dirty="0"/>
              <a:t>Рисунок Г.3</a:t>
            </a:r>
            <a:endParaRPr lang="ru-RU" altLang="ru-RU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713809" y="2419581"/>
            <a:ext cx="299251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покрытий в виде стрельчатых арок (рисунок Г.3) при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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15° необходимо использовать схему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 pitchFamily="34" charset="0"/>
              </a:rPr>
              <a:t>Г.1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 pitchFamily="34" charset="0"/>
              </a:rPr>
              <a:t> – рисунок Г.1,б, принимая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 pitchFamily="34" charset="0"/>
              </a:rPr>
              <a:t>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 pitchFamily="34" charset="0"/>
              </a:rPr>
              <a:t> =   </a:t>
            </a:r>
            <a:r>
              <a:rPr lang="ru-RU" sz="1600" dirty="0" smtClean="0"/>
              <a:t>, </a:t>
            </a:r>
            <a:r>
              <a:rPr lang="ru-RU" sz="1600" dirty="0"/>
              <a:t>при </a:t>
            </a:r>
            <a:r>
              <a:rPr lang="ru-RU" sz="1600" dirty="0">
                <a:sym typeface="Symbol"/>
              </a:rPr>
              <a:t></a:t>
            </a:r>
            <a:r>
              <a:rPr lang="ru-RU" sz="1600" dirty="0"/>
              <a:t> &lt; </a:t>
            </a:r>
            <a:r>
              <a:rPr lang="ru-RU" sz="1600" dirty="0" smtClean="0"/>
              <a:t>15° </a:t>
            </a:r>
            <a:r>
              <a:rPr lang="ru-RU" sz="1600" dirty="0"/>
              <a:t>схему Г.2.1.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4008" y="764704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Приложение Г, пункт Г.3.1. В первом абзаце после формул, заменить слова: </a:t>
            </a:r>
            <a:endParaRPr lang="ru-RU" dirty="0" smtClean="0"/>
          </a:p>
          <a:p>
            <a:r>
              <a:rPr lang="ru-RU" strike="sngStrike" dirty="0" smtClean="0">
                <a:solidFill>
                  <a:srgbClr val="FF0000"/>
                </a:solidFill>
              </a:rPr>
              <a:t>«</a:t>
            </a:r>
            <a:r>
              <a:rPr lang="ru-RU" strike="sngStrike" dirty="0">
                <a:solidFill>
                  <a:srgbClr val="FF0000"/>
                </a:solidFill>
              </a:rPr>
              <a:t>но не более:</a:t>
            </a:r>
          </a:p>
          <a:p>
            <a:r>
              <a:rPr lang="ru-RU" strike="sngStrike" dirty="0">
                <a:solidFill>
                  <a:srgbClr val="FF0000"/>
                </a:solidFill>
              </a:rPr>
              <a:t>4,0 – для ферм и балок при нормативном значении веса покрытия 1,5 кПа и менее; </a:t>
            </a:r>
          </a:p>
          <a:p>
            <a:r>
              <a:rPr lang="ru-RU" strike="sngStrike" dirty="0">
                <a:solidFill>
                  <a:srgbClr val="FF0000"/>
                </a:solidFill>
              </a:rPr>
              <a:t>2,5 – для ферм и балок при нормативном значении веса покрытия свыше 1,5 кПа; для железобетонных плит пролетом свыше 6 м, для стального профилированного настила, а также для прогонов независимо от пролета;</a:t>
            </a:r>
          </a:p>
          <a:p>
            <a:r>
              <a:rPr lang="ru-RU" strike="sngStrike" dirty="0">
                <a:solidFill>
                  <a:srgbClr val="FF0000"/>
                </a:solidFill>
              </a:rPr>
              <a:t>2,0 – для железобетонных плит покрытий пролетом 6 м и менее</a:t>
            </a:r>
            <a:r>
              <a:rPr lang="ru-RU" strike="sngStrike" dirty="0" smtClean="0">
                <a:solidFill>
                  <a:srgbClr val="FF0000"/>
                </a:solidFill>
              </a:rPr>
              <a:t>;»</a:t>
            </a:r>
          </a:p>
          <a:p>
            <a:endParaRPr lang="ru-RU" dirty="0"/>
          </a:p>
          <a:p>
            <a:r>
              <a:rPr lang="ru-RU" dirty="0"/>
              <a:t>на слова: </a:t>
            </a:r>
            <a:r>
              <a:rPr lang="ru-RU" dirty="0">
                <a:solidFill>
                  <a:srgbClr val="FFFF00"/>
                </a:solidFill>
              </a:rPr>
              <a:t>«но не более 4,0;»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rg-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15995" cy="32842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115616" y="116632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Г.3 Здания с продольными фонарями</a:t>
            </a:r>
            <a:endParaRPr lang="ru-RU" b="1" i="1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Г.3.1 Здания с продольными фонарями, закрытыми сверху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427941"/>
              </p:ext>
            </p:extLst>
          </p:nvPr>
        </p:nvGraphicFramePr>
        <p:xfrm>
          <a:off x="661938" y="4509120"/>
          <a:ext cx="312720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7" name="Формула" r:id="rId4" imgW="1447172" imgH="393529" progId="Equation.3">
                  <p:embed/>
                </p:oleObj>
              </mc:Choice>
              <mc:Fallback>
                <p:oleObj name="Формула" r:id="rId4" imgW="1447172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38" y="4509120"/>
                        <a:ext cx="3127205" cy="86409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211483"/>
              </p:ext>
            </p:extLst>
          </p:nvPr>
        </p:nvGraphicFramePr>
        <p:xfrm>
          <a:off x="1404717" y="5517232"/>
          <a:ext cx="1641648" cy="79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8" name="Формула" r:id="rId6" imgW="888614" imgH="431613" progId="Equation.3">
                  <p:embed/>
                </p:oleObj>
              </mc:Choice>
              <mc:Fallback>
                <p:oleObj name="Формула" r:id="rId6" imgW="888614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717" y="5517232"/>
                        <a:ext cx="1641648" cy="79434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06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272" y="836712"/>
            <a:ext cx="8514531" cy="503238"/>
          </a:xfrm>
        </p:spPr>
        <p:txBody>
          <a:bodyPr>
            <a:normAutofit fontScale="92500"/>
          </a:bodyPr>
          <a:lstStyle/>
          <a:p>
            <a:pPr marL="18288" indent="0">
              <a:buNone/>
              <a:defRPr/>
            </a:pPr>
            <a:r>
              <a:rPr lang="ru-RU" sz="1600" b="1" dirty="0" smtClean="0">
                <a:solidFill>
                  <a:srgbClr val="66FF99"/>
                </a:solidFill>
              </a:rPr>
              <a:t>Г.13 Здания с купольными круговыми и близкими к ним по очертанию покрытиями</a:t>
            </a:r>
            <a:endParaRPr lang="ru-RU" sz="1600" b="1" dirty="0">
              <a:solidFill>
                <a:srgbClr val="66FF9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latin typeface="Arial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813425"/>
            <a:ext cx="426561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85888"/>
            <a:ext cx="3357562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385888"/>
            <a:ext cx="430530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6238" y="3598863"/>
            <a:ext cx="360362" cy="2889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908051"/>
            <a:ext cx="8785671" cy="403311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а) Для зданий с купольными круговыми и близкими к ним по очертанию покрытиями</a:t>
            </a:r>
            <a:r>
              <a:rPr lang="ru-RU" sz="1800" i="1" dirty="0" smtClean="0"/>
              <a:t> </a:t>
            </a:r>
            <a:r>
              <a:rPr lang="ru-RU" sz="1800" dirty="0" smtClean="0"/>
              <a:t>(</a:t>
            </a:r>
            <a:r>
              <a:rPr lang="ru-RU" sz="1800" u="sng" dirty="0" smtClean="0">
                <a:solidFill>
                  <a:srgbClr val="FF0000"/>
                </a:solidFill>
              </a:rPr>
              <a:t>рисунок Г.16</a:t>
            </a:r>
            <a:r>
              <a:rPr lang="ru-RU" sz="1800" dirty="0" smtClean="0"/>
              <a:t>) коэффициент  </a:t>
            </a:r>
            <a:r>
              <a:rPr lang="ru-RU" sz="1800" dirty="0" smtClean="0">
                <a:sym typeface="Symbol"/>
              </a:rPr>
              <a:t></a:t>
            </a:r>
            <a:r>
              <a:rPr lang="ru-RU" sz="1800" baseline="-25000" dirty="0" smtClean="0"/>
              <a:t>1</a:t>
            </a:r>
            <a:r>
              <a:rPr lang="ru-RU" sz="1800" dirty="0" smtClean="0"/>
              <a:t> определяется по </a:t>
            </a:r>
            <a:r>
              <a:rPr lang="ru-RU" sz="1800" u="sng" dirty="0" smtClean="0"/>
              <a:t>таблице Г.2 . </a:t>
            </a:r>
            <a:r>
              <a:rPr lang="ru-RU" sz="1800" dirty="0" smtClean="0"/>
              <a:t>Промежуточные значения определяются линейной интерполяцией.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б) для пологих куполов с отношением </a:t>
            </a:r>
            <a:r>
              <a:rPr lang="en-US" sz="1800" i="1" dirty="0" smtClean="0"/>
              <a:t>f</a:t>
            </a:r>
            <a:r>
              <a:rPr lang="ru-RU" sz="1800" i="1" dirty="0" smtClean="0"/>
              <a:t>/</a:t>
            </a:r>
            <a:r>
              <a:rPr lang="en-US" sz="1800" i="1" dirty="0" smtClean="0"/>
              <a:t>d </a:t>
            </a:r>
            <a:r>
              <a:rPr lang="ru-RU" sz="1800" i="1" dirty="0" smtClean="0">
                <a:sym typeface="Symbol"/>
              </a:rPr>
              <a:t></a:t>
            </a:r>
            <a:r>
              <a:rPr lang="ru-RU" sz="1800" dirty="0" smtClean="0"/>
              <a:t>0,05 следует учитывать только вариант 1.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в) для куполов с отношением </a:t>
            </a:r>
            <a:r>
              <a:rPr lang="en-US" sz="1800" i="1" dirty="0" smtClean="0"/>
              <a:t>f</a:t>
            </a:r>
            <a:r>
              <a:rPr lang="ru-RU" sz="1800" i="1" dirty="0" smtClean="0"/>
              <a:t>/</a:t>
            </a:r>
            <a:r>
              <a:rPr lang="en-US" sz="1800" i="1" dirty="0" smtClean="0"/>
              <a:t>d</a:t>
            </a:r>
            <a:r>
              <a:rPr lang="ru-RU" sz="1800" i="1" dirty="0" smtClean="0"/>
              <a:t> &gt;</a:t>
            </a:r>
            <a:r>
              <a:rPr lang="ru-RU" sz="1800" dirty="0" smtClean="0"/>
              <a:t>0,05 следует учитывать варианты 1, 2 и 3, при уклонах </a:t>
            </a:r>
            <a:r>
              <a:rPr lang="ru-RU" sz="1800" dirty="0" smtClean="0">
                <a:sym typeface="Symbol"/>
              </a:rPr>
              <a:t></a:t>
            </a:r>
            <a:r>
              <a:rPr lang="ru-RU" sz="1800" dirty="0" smtClean="0"/>
              <a:t> &lt; 60</a:t>
            </a:r>
            <a:r>
              <a:rPr lang="ru-RU" sz="1800" dirty="0" smtClean="0">
                <a:sym typeface="Symbol"/>
              </a:rPr>
              <a:t></a:t>
            </a:r>
            <a:r>
              <a:rPr lang="ru-RU" sz="1800" dirty="0" smtClean="0"/>
              <a:t>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г) для варианта 2 на рисунок Г.16. следует принимать при </a:t>
            </a:r>
            <a:r>
              <a:rPr lang="en-US" sz="1800" dirty="0" smtClean="0"/>
              <a:t>z </a:t>
            </a:r>
            <a:r>
              <a:rPr lang="ru-RU" sz="1800" dirty="0" smtClean="0">
                <a:sym typeface="Symbol"/>
              </a:rPr>
              <a:t></a:t>
            </a:r>
            <a:r>
              <a:rPr lang="ru-RU" sz="1800" dirty="0" smtClean="0"/>
              <a:t> </a:t>
            </a:r>
            <a:r>
              <a:rPr lang="en-US" sz="1800" dirty="0" smtClean="0"/>
              <a:t>r</a:t>
            </a:r>
            <a:r>
              <a:rPr lang="ru-RU" sz="1800" baseline="-25000" dirty="0" smtClean="0"/>
              <a:t>1</a:t>
            </a:r>
            <a:r>
              <a:rPr lang="ru-RU" sz="1800" dirty="0" smtClean="0"/>
              <a:t> </a:t>
            </a:r>
            <a:r>
              <a:rPr lang="ru-RU" sz="1800" baseline="-250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>
                <a:latin typeface="Symbol" pitchFamily="18" charset="2"/>
              </a:rPr>
              <a:t>m</a:t>
            </a:r>
            <a:r>
              <a:rPr lang="ru-RU" sz="1800" baseline="-25000" dirty="0" smtClean="0"/>
              <a:t>2</a:t>
            </a:r>
            <a:r>
              <a:rPr lang="ru-RU" sz="1800" dirty="0" smtClean="0"/>
              <a:t> = </a:t>
            </a:r>
            <a:r>
              <a:rPr lang="en-US" sz="1800" dirty="0" smtClean="0"/>
              <a:t>C</a:t>
            </a:r>
            <a:r>
              <a:rPr lang="en-US" sz="1800" baseline="-25000" dirty="0" smtClean="0"/>
              <a:t>r</a:t>
            </a:r>
            <a:r>
              <a:rPr lang="ru-RU" sz="1800" baseline="-25000" dirty="0" smtClean="0"/>
              <a:t>1</a:t>
            </a:r>
            <a:r>
              <a:rPr lang="ru-RU" sz="1800" dirty="0" smtClean="0"/>
              <a:t> (</a:t>
            </a:r>
            <a:r>
              <a:rPr lang="en-US" sz="1800" dirty="0" smtClean="0"/>
              <a:t>z</a:t>
            </a:r>
            <a:r>
              <a:rPr lang="ru-RU" sz="1800" dirty="0" smtClean="0"/>
              <a:t>/</a:t>
            </a:r>
            <a:r>
              <a:rPr lang="en-US" sz="1800" dirty="0" smtClean="0"/>
              <a:t>r</a:t>
            </a:r>
            <a:r>
              <a:rPr lang="ru-RU" sz="1800" baseline="-25000" dirty="0" smtClean="0"/>
              <a:t>1</a:t>
            </a:r>
            <a:r>
              <a:rPr lang="ru-RU" sz="1800" dirty="0" smtClean="0"/>
              <a:t>)</a:t>
            </a:r>
            <a:r>
              <a:rPr lang="ru-RU" sz="1800" baseline="30000" dirty="0" smtClean="0"/>
              <a:t>2</a:t>
            </a:r>
            <a:r>
              <a:rPr lang="ru-RU" sz="1800" dirty="0" smtClean="0"/>
              <a:t> </a:t>
            </a:r>
            <a:r>
              <a:rPr lang="en-US" sz="1800" dirty="0" err="1" smtClean="0"/>
              <a:t>sin</a:t>
            </a:r>
            <a:r>
              <a:rPr lang="en-US" sz="1800" dirty="0" err="1" smtClean="0">
                <a:latin typeface="Symbol" pitchFamily="18" charset="2"/>
              </a:rPr>
              <a:t>b</a:t>
            </a:r>
            <a:r>
              <a:rPr lang="ru-RU" sz="1800" dirty="0" smtClean="0"/>
              <a:t>, где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                                                               ; при </a:t>
            </a:r>
            <a:r>
              <a:rPr lang="en-US" sz="1800" dirty="0" smtClean="0"/>
              <a:t>z</a:t>
            </a:r>
            <a:r>
              <a:rPr lang="ru-RU" sz="1800" dirty="0" smtClean="0"/>
              <a:t>&gt;</a:t>
            </a:r>
            <a:r>
              <a:rPr lang="en-US" sz="1800" dirty="0" smtClean="0"/>
              <a:t>r</a:t>
            </a:r>
            <a:r>
              <a:rPr lang="ru-RU" sz="1800" baseline="-25000" dirty="0" smtClean="0"/>
              <a:t>1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ru-RU" sz="1800" baseline="-25000" dirty="0" smtClean="0"/>
              <a:t>3</a:t>
            </a:r>
            <a:r>
              <a:rPr lang="ru-RU" sz="1800" dirty="0" smtClean="0"/>
              <a:t> = 1,5 </a:t>
            </a:r>
            <a:r>
              <a:rPr lang="en-US" sz="1800" dirty="0" err="1" smtClean="0"/>
              <a:t>sin</a:t>
            </a:r>
            <a:r>
              <a:rPr lang="en-US" sz="1800" dirty="0" err="1" smtClean="0">
                <a:latin typeface="Symbol" pitchFamily="18" charset="2"/>
              </a:rPr>
              <a:t>b</a:t>
            </a:r>
            <a:r>
              <a:rPr lang="ru-RU" sz="1800" dirty="0" smtClean="0"/>
              <a:t>, при </a:t>
            </a:r>
            <a:r>
              <a:rPr lang="ru-RU" sz="1800" dirty="0" smtClean="0">
                <a:sym typeface="Symbol"/>
              </a:rPr>
              <a:t></a:t>
            </a:r>
            <a:r>
              <a:rPr lang="ru-RU" sz="1800" dirty="0" smtClean="0"/>
              <a:t>=45</a:t>
            </a:r>
            <a:r>
              <a:rPr lang="ru-RU" sz="1800" dirty="0" smtClean="0">
                <a:sym typeface="Symbol"/>
              </a:rPr>
              <a:t></a:t>
            </a:r>
            <a:r>
              <a:rPr lang="ru-RU" sz="1800" dirty="0" smtClean="0"/>
              <a:t>; 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ru-RU" sz="1800" baseline="-25000" dirty="0" smtClean="0"/>
              <a:t>3</a:t>
            </a:r>
            <a:r>
              <a:rPr lang="ru-RU" sz="1800" dirty="0" smtClean="0"/>
              <a:t>=0, при </a:t>
            </a:r>
            <a:r>
              <a:rPr lang="ru-RU" sz="1800" dirty="0" smtClean="0">
                <a:sym typeface="Symbol"/>
              </a:rPr>
              <a:t></a:t>
            </a:r>
            <a:r>
              <a:rPr lang="ru-RU" sz="1800" dirty="0" smtClean="0"/>
              <a:t>&gt;60</a:t>
            </a:r>
            <a:r>
              <a:rPr lang="ru-RU" sz="1800" dirty="0" smtClean="0">
                <a:sym typeface="Symbol"/>
              </a:rPr>
              <a:t></a:t>
            </a:r>
            <a:r>
              <a:rPr lang="ru-RU" sz="1800" dirty="0" smtClean="0"/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Промежуточные значения определяются линейной интерполяцией.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err="1" smtClean="0"/>
              <a:t>д</a:t>
            </a:r>
            <a:r>
              <a:rPr lang="ru-RU" sz="1800" dirty="0" smtClean="0"/>
              <a:t>) для варианта 3 следует принимать</a:t>
            </a:r>
          </a:p>
          <a:p>
            <a:pPr>
              <a:defRPr/>
            </a:pP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latin typeface="Arial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74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148163"/>
              </p:ext>
            </p:extLst>
          </p:nvPr>
        </p:nvGraphicFramePr>
        <p:xfrm>
          <a:off x="251520" y="3356992"/>
          <a:ext cx="22225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Формула" r:id="rId3" imgW="1701720" imgH="393480" progId="Equation.3">
                  <p:embed/>
                </p:oleObj>
              </mc:Choice>
              <mc:Fallback>
                <p:oleObj name="Формула" r:id="rId3" imgW="170172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56992"/>
                        <a:ext cx="2222500" cy="50958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338138" y="5516563"/>
            <a:ext cx="8208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180975" algn="just" eaLnBrk="0" hangingPunct="0"/>
            <a:r>
              <a:rPr lang="ru-RU" altLang="ru-RU" sz="1400">
                <a:cs typeface="Times New Roman" pitchFamily="18" charset="0"/>
              </a:rPr>
              <a:t>Вариант 3 следует учитывать для куполов с </a:t>
            </a:r>
            <a:r>
              <a:rPr lang="en-US" altLang="ru-RU" sz="1400">
                <a:cs typeface="Times New Roman" pitchFamily="18" charset="0"/>
              </a:rPr>
              <a:t>f</a:t>
            </a:r>
            <a:r>
              <a:rPr lang="ru-RU" altLang="ru-RU" sz="1400">
                <a:cs typeface="Times New Roman" pitchFamily="18" charset="0"/>
              </a:rPr>
              <a:t>/</a:t>
            </a:r>
            <a:r>
              <a:rPr lang="en-US" altLang="ru-RU" sz="1400">
                <a:cs typeface="Times New Roman" pitchFamily="18" charset="0"/>
              </a:rPr>
              <a:t>d</a:t>
            </a:r>
            <a:r>
              <a:rPr lang="ru-RU" altLang="ru-RU" sz="1400">
                <a:cs typeface="Times New Roman" pitchFamily="18" charset="0"/>
              </a:rPr>
              <a:t> &gt;0,05 при сильно шероховатой поверхности покрытия, наличии на нём возвышающихся надстроек, фонарей или снегозадерживающих преград, а также для покрытий, защищенных от ветра соседними более высокими зданиями или объектами окружающей застройки.</a:t>
            </a:r>
            <a:endParaRPr lang="ru-RU" altLang="ru-RU" sz="1400"/>
          </a:p>
        </p:txBody>
      </p:sp>
      <p:sp>
        <p:nvSpPr>
          <p:cNvPr id="174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741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450773"/>
              </p:ext>
            </p:extLst>
          </p:nvPr>
        </p:nvGraphicFramePr>
        <p:xfrm>
          <a:off x="4373563" y="4425950"/>
          <a:ext cx="2851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Формула" r:id="rId5" imgW="1549080" imgH="444240" progId="Equation.3">
                  <p:embed/>
                </p:oleObj>
              </mc:Choice>
              <mc:Fallback>
                <p:oleObj name="Формула" r:id="rId5" imgW="1549080" imgH="44424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4425950"/>
                        <a:ext cx="2851150" cy="815975"/>
                      </a:xfrm>
                      <a:prstGeom prst="rect">
                        <a:avLst/>
                      </a:prstGeom>
                      <a:solidFill>
                        <a:srgbClr val="CEDA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1156" y="927794"/>
            <a:ext cx="4762500" cy="2016225"/>
          </a:xfrm>
        </p:spPr>
        <p:txBody>
          <a:bodyPr>
            <a:noAutofit/>
          </a:bodyPr>
          <a:lstStyle/>
          <a:p>
            <a:pPr marL="18288" indent="0">
              <a:buNone/>
              <a:defRPr/>
            </a:pPr>
            <a:r>
              <a:rPr lang="ru-RU" sz="1600" b="1" dirty="0" smtClean="0">
                <a:solidFill>
                  <a:srgbClr val="66FF99"/>
                </a:solidFill>
              </a:rPr>
              <a:t>Г.14 Здания с коническими круговыми покрытиями</a:t>
            </a:r>
          </a:p>
          <a:p>
            <a:pPr marL="18288" indent="0">
              <a:buNone/>
              <a:defRPr/>
            </a:pPr>
            <a:r>
              <a:rPr lang="ru-RU" sz="1600" dirty="0" smtClean="0"/>
              <a:t>а) Для зданий с коническими круговыми покрытиями (рисунок Г.17.) коэффициент  </a:t>
            </a:r>
            <a:r>
              <a:rPr lang="ru-RU" sz="1600" dirty="0" smtClean="0">
                <a:sym typeface="Symbol"/>
              </a:rPr>
              <a:t></a:t>
            </a:r>
            <a:r>
              <a:rPr lang="ru-RU" sz="1600" baseline="-25000" dirty="0" smtClean="0"/>
              <a:t>1</a:t>
            </a:r>
            <a:r>
              <a:rPr lang="ru-RU" sz="1600" dirty="0" smtClean="0"/>
              <a:t>  определяется по </a:t>
            </a:r>
            <a:r>
              <a:rPr lang="ru-RU" sz="1600" u="sng" dirty="0" smtClean="0">
                <a:solidFill>
                  <a:srgbClr val="FFC000"/>
                </a:solidFill>
              </a:rPr>
              <a:t>таблице Г.3.</a:t>
            </a:r>
            <a:r>
              <a:rPr lang="ru-RU" sz="1600" dirty="0" smtClean="0">
                <a:solidFill>
                  <a:srgbClr val="FFC000"/>
                </a:solidFill>
              </a:rPr>
              <a:t> </a:t>
            </a:r>
            <a:r>
              <a:rPr lang="ru-RU" sz="1600" dirty="0" smtClean="0"/>
              <a:t>Промежуточные значения определяются линейной интерполяцией.</a:t>
            </a: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ПРИЛОЖЕНИЕ Г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FFFF00"/>
                </a:solidFill>
                <a:sym typeface="Symbol"/>
              </a:rPr>
              <a:t></a:t>
            </a:r>
            <a:endParaRPr lang="ru-RU" sz="20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24175"/>
            <a:ext cx="3886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4284663" y="4030960"/>
            <a:ext cx="47148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180975" eaLnBrk="0" hangingPunct="0"/>
            <a:r>
              <a:rPr lang="ru-RU" altLang="ru-RU" sz="1400" dirty="0">
                <a:cs typeface="Times New Roman" pitchFamily="18" charset="0"/>
              </a:rPr>
              <a:t>б) Для пологих куполов при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</a:t>
            </a:r>
            <a:r>
              <a:rPr lang="ru-RU" altLang="ru-RU" sz="1400" dirty="0">
                <a:cs typeface="Times New Roman" pitchFamily="18" charset="0"/>
              </a:rPr>
              <a:t> 7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cs typeface="Times New Roman" pitchFamily="18" charset="0"/>
              </a:rPr>
              <a:t> следует учитывать только вариант 1. </a:t>
            </a:r>
            <a:endParaRPr lang="ru-RU" altLang="ru-RU" sz="1400" dirty="0">
              <a:latin typeface="Times New Roman" pitchFamily="18" charset="0"/>
              <a:sym typeface="Symbol" pitchFamily="18" charset="2"/>
            </a:endParaRPr>
          </a:p>
          <a:p>
            <a:pPr indent="180975" eaLnBrk="0" hangingPunct="0"/>
            <a:r>
              <a:rPr lang="ru-RU" altLang="ru-RU" sz="1400" dirty="0">
                <a:ea typeface="Times New Roman" pitchFamily="18" charset="0"/>
                <a:cs typeface="Arial" charset="0"/>
                <a:sym typeface="Symbol" pitchFamily="18" charset="2"/>
              </a:rPr>
              <a:t>в) для менее пологих куполов при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7</a:t>
            </a:r>
            <a:r>
              <a:rPr lang="ru-RU" altLang="ru-RU" sz="1400" dirty="0">
                <a:cs typeface="Times New Roman" pitchFamily="18" charset="0"/>
              </a:rPr>
              <a:t>&lt;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</a:t>
            </a:r>
            <a:r>
              <a:rPr lang="ru-RU" altLang="ru-RU" sz="1400" dirty="0">
                <a:cs typeface="Times New Roman" pitchFamily="18" charset="0"/>
              </a:rPr>
              <a:t>30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cs typeface="Times New Roman" pitchFamily="18" charset="0"/>
              </a:rPr>
              <a:t> для варианта 2 следует принимать</a:t>
            </a:r>
            <a:endParaRPr lang="ru-RU" altLang="ru-RU" sz="1400" dirty="0">
              <a:latin typeface="Times New Roman" pitchFamily="18" charset="0"/>
              <a:sym typeface="Symbol" pitchFamily="18" charset="2"/>
            </a:endParaRPr>
          </a:p>
          <a:p>
            <a:pPr indent="180975" eaLnBrk="0" hangingPunct="0"/>
            <a:r>
              <a:rPr lang="en-US" altLang="ru-RU" sz="1400" dirty="0">
                <a:latin typeface="Symbol" pitchFamily="18" charset="2"/>
                <a:cs typeface="Times New Roman" pitchFamily="18" charset="0"/>
                <a:sym typeface="Symbol" pitchFamily="18" charset="2"/>
              </a:rPr>
              <a:t>m</a:t>
            </a:r>
            <a:r>
              <a:rPr lang="ru-RU" altLang="ru-RU" sz="1400" baseline="-30000" dirty="0"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en-US" altLang="ru-RU" sz="1400" baseline="-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baseline="-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altLang="ru-RU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sin</a:t>
            </a:r>
            <a:r>
              <a:rPr lang="en-US" altLang="ru-RU" sz="1400" dirty="0" err="1">
                <a:latin typeface="Symbol" pitchFamily="18" charset="2"/>
                <a:cs typeface="Times New Roman" pitchFamily="18" charset="0"/>
                <a:sym typeface="Symbol" pitchFamily="18" charset="2"/>
              </a:rPr>
              <a:t>b</a:t>
            </a:r>
            <a:r>
              <a:rPr lang="ru-RU" altLang="ru-RU" sz="1400" dirty="0">
                <a:cs typeface="Times New Roman" pitchFamily="18" charset="0"/>
                <a:sym typeface="Symbol" pitchFamily="18" charset="2"/>
              </a:rPr>
              <a:t>, где</a:t>
            </a:r>
            <a:endParaRPr lang="ru-RU" altLang="ru-RU" sz="1400" dirty="0">
              <a:latin typeface="Times New Roman" pitchFamily="18" charset="0"/>
              <a:sym typeface="Symbol" pitchFamily="18" charset="2"/>
            </a:endParaRPr>
          </a:p>
          <a:p>
            <a:pPr indent="180975" eaLnBrk="0" hangingPunct="0"/>
            <a:endParaRPr lang="ru-RU" altLang="ru-RU" sz="1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4356100" y="5586760"/>
            <a:ext cx="4392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180975" algn="just" eaLnBrk="0" hangingPunct="0"/>
            <a:r>
              <a:rPr lang="ru-RU" altLang="ru-RU" sz="1600" dirty="0" smtClean="0">
                <a:cs typeface="Times New Roman" pitchFamily="18" charset="0"/>
              </a:rPr>
              <a:t>г</a:t>
            </a:r>
            <a:r>
              <a:rPr lang="ru-RU" altLang="ru-RU" sz="1600" dirty="0">
                <a:cs typeface="Times New Roman" pitchFamily="18" charset="0"/>
              </a:rPr>
              <a:t>) при 30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600" dirty="0">
                <a:cs typeface="Times New Roman" pitchFamily="18" charset="0"/>
              </a:rPr>
              <a:t>&lt;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ru-RU" altLang="ru-RU" sz="1600" dirty="0">
                <a:cs typeface="Times New Roman" pitchFamily="18" charset="0"/>
              </a:rPr>
              <a:t> &lt;60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600" dirty="0">
                <a:cs typeface="Times New Roman" pitchFamily="18" charset="0"/>
              </a:rPr>
              <a:t> для варианта 2 следует принимать</a:t>
            </a:r>
            <a:endParaRPr lang="ru-RU" altLang="ru-RU" sz="1600" dirty="0">
              <a:latin typeface="Times New Roman" pitchFamily="18" charset="0"/>
              <a:sym typeface="Symbol" pitchFamily="18" charset="2"/>
            </a:endParaRPr>
          </a:p>
          <a:p>
            <a:pPr indent="180975" algn="just" eaLnBrk="0" hangingPunct="0"/>
            <a:r>
              <a:rPr lang="en-US" altLang="ru-RU" sz="1600" dirty="0">
                <a:latin typeface="Symbol" pitchFamily="18" charset="2"/>
                <a:cs typeface="Times New Roman" pitchFamily="18" charset="0"/>
                <a:sym typeface="Symbol" pitchFamily="18" charset="2"/>
              </a:rPr>
              <a:t>m</a:t>
            </a:r>
            <a:r>
              <a:rPr lang="ru-RU" altLang="ru-RU" sz="1600" baseline="-30000" dirty="0"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en-US" altLang="ru-RU" sz="1600" baseline="-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600" baseline="-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altLang="ru-RU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sin</a:t>
            </a:r>
            <a:r>
              <a:rPr lang="en-US" altLang="ru-RU" sz="1600" dirty="0" err="1">
                <a:latin typeface="Symbol" pitchFamily="18" charset="2"/>
                <a:cs typeface="Times New Roman" pitchFamily="18" charset="0"/>
                <a:sym typeface="Symbol" pitchFamily="18" charset="2"/>
              </a:rPr>
              <a:t>b</a:t>
            </a:r>
            <a:r>
              <a:rPr lang="ru-RU" altLang="ru-RU" sz="1600" dirty="0">
                <a:cs typeface="Times New Roman" pitchFamily="18" charset="0"/>
                <a:sym typeface="Symbol" pitchFamily="18" charset="2"/>
              </a:rPr>
              <a:t>, </a:t>
            </a:r>
            <a:endParaRPr lang="ru-RU" altLang="ru-RU" sz="1600" dirty="0">
              <a:latin typeface="Times New Roman" pitchFamily="18" charset="0"/>
              <a:sym typeface="Symbol" pitchFamily="18" charset="2"/>
            </a:endParaRPr>
          </a:p>
          <a:p>
            <a:pPr indent="180975" algn="just" eaLnBrk="0" hangingPunct="0"/>
            <a:r>
              <a:rPr lang="en-US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en-US" altLang="ru-RU" sz="1600" baseline="-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600" baseline="-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=1,7</a:t>
            </a:r>
            <a:r>
              <a:rPr lang="ru-RU" altLang="ru-RU" sz="1600" dirty="0">
                <a:cs typeface="Times New Roman" pitchFamily="18" charset="0"/>
              </a:rPr>
              <a:t>30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600" dirty="0">
                <a:cs typeface="Times New Roman" pitchFamily="18" charset="0"/>
              </a:rPr>
              <a:t>/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ru-RU" altLang="ru-RU" sz="1600" dirty="0">
                <a:cs typeface="Times New Roman" pitchFamily="18" charset="0"/>
              </a:rPr>
              <a:t>.</a:t>
            </a:r>
            <a:endParaRPr lang="ru-RU" altLang="ru-RU" sz="16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1323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6553200"/>
            <a:ext cx="113188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8442" name="Объект 4"/>
          <p:cNvGraphicFramePr>
            <a:graphicFrameLocks noChangeAspect="1"/>
          </p:cNvGraphicFramePr>
          <p:nvPr/>
        </p:nvGraphicFramePr>
        <p:xfrm>
          <a:off x="468313" y="1052513"/>
          <a:ext cx="3311525" cy="536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CorelDRAW" r:id="rId6" imgW="4226040" imgH="6846480" progId="CorelDRAW.Graphic.13">
                  <p:embed/>
                </p:oleObj>
              </mc:Choice>
              <mc:Fallback>
                <p:oleObj name="CorelDRAW" r:id="rId6" imgW="4226040" imgH="6846480" progId="CorelDRAW.Graphic.1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3311525" cy="536733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Примеры определения расчетных схем снеговых нагрузок по данным модельных аэродинамических испытаний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7576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557338"/>
            <a:ext cx="5394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257175" y="4724400"/>
            <a:ext cx="3311525" cy="1477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rgbClr val="FFC000"/>
                </a:solidFill>
              </a:rPr>
              <a:t>Модель </a:t>
            </a:r>
            <a:r>
              <a:rPr lang="ru-RU">
                <a:solidFill>
                  <a:srgbClr val="FFC000"/>
                </a:solidFill>
              </a:rPr>
              <a:t>ММДЦ «Москва-Сити» – Центральное ядро</a:t>
            </a:r>
          </a:p>
          <a:p>
            <a:pPr algn="ctr"/>
            <a:r>
              <a:rPr lang="ru-RU" altLang="ru-RU">
                <a:solidFill>
                  <a:srgbClr val="FFC000"/>
                </a:solidFill>
              </a:rPr>
              <a:t>в аэродинамической трубе Института Механики МГУ, </a:t>
            </a:r>
          </a:p>
          <a:p>
            <a:pPr algn="ctr"/>
            <a:r>
              <a:rPr lang="ru-RU" altLang="ru-RU">
                <a:solidFill>
                  <a:srgbClr val="FFC000"/>
                </a:solidFill>
              </a:rPr>
              <a:t>г. Москва,  </a:t>
            </a:r>
            <a:r>
              <a:rPr lang="ru-RU" altLang="ru-RU" b="1">
                <a:solidFill>
                  <a:srgbClr val="FFC000"/>
                </a:solidFill>
              </a:rPr>
              <a:t>М 1:500</a:t>
            </a:r>
            <a:endParaRPr lang="ru-RU" altLang="ru-RU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_2480_нов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59023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6370638" y="2492375"/>
            <a:ext cx="25939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Модель комплекса «Лахта-центр» </a:t>
            </a:r>
          </a:p>
          <a:p>
            <a:r>
              <a:rPr lang="ru-RU" altLang="ru-RU"/>
              <a:t>в г. Санкт-Петербурге в аэродинамической трубе компании «Уникон», </a:t>
            </a:r>
          </a:p>
          <a:p>
            <a:r>
              <a:rPr lang="ru-RU" altLang="ru-RU"/>
              <a:t>г. Новосибирск, 2013 г.</a:t>
            </a:r>
          </a:p>
          <a:p>
            <a:r>
              <a:rPr lang="ru-RU" altLang="ru-RU"/>
              <a:t>Модель выполнена в масштабе </a:t>
            </a:r>
            <a:r>
              <a:rPr lang="ru-RU" altLang="ru-RU" b="1"/>
              <a:t>М 1:500</a:t>
            </a:r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4 ОБЩИЕ ТРЕБОВАНИЯ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4213" y="981075"/>
            <a:ext cx="7991475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360000"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lang="ru-RU" sz="2000" dirty="0" smtClean="0">
                <a:solidFill>
                  <a:srgbClr val="FFFFFF"/>
                </a:solidFill>
                <a:latin typeface="Garamond"/>
              </a:rPr>
              <a:t>Основными </a:t>
            </a:r>
            <a:r>
              <a:rPr lang="ru-RU" sz="2000" dirty="0">
                <a:solidFill>
                  <a:srgbClr val="FFFFFF"/>
                </a:solidFill>
                <a:latin typeface="Garamond"/>
              </a:rPr>
              <a:t>характеристиками </a:t>
            </a:r>
            <a:r>
              <a:rPr lang="ru-RU" sz="2000" dirty="0" smtClean="0">
                <a:solidFill>
                  <a:srgbClr val="FFFFFF"/>
                </a:solidFill>
                <a:latin typeface="Garamond"/>
              </a:rPr>
              <a:t>нагрузок являются </a:t>
            </a:r>
            <a:r>
              <a:rPr lang="ru-RU" sz="2000" dirty="0">
                <a:solidFill>
                  <a:srgbClr val="FFFFFF"/>
                </a:solidFill>
                <a:latin typeface="Garamond"/>
              </a:rPr>
              <a:t>их </a:t>
            </a:r>
            <a:r>
              <a:rPr lang="ru-RU" sz="2000" dirty="0">
                <a:solidFill>
                  <a:srgbClr val="FFFF00"/>
                </a:solidFill>
                <a:latin typeface="Garamond"/>
              </a:rPr>
              <a:t>нормативные (базовые) </a:t>
            </a:r>
            <a:r>
              <a:rPr lang="ru-RU" sz="2000" dirty="0" smtClean="0">
                <a:solidFill>
                  <a:srgbClr val="FFFFFF"/>
                </a:solidFill>
                <a:latin typeface="Garamond"/>
              </a:rPr>
              <a:t>значения...</a:t>
            </a:r>
            <a:endParaRPr lang="ru-RU" sz="2000" dirty="0">
              <a:solidFill>
                <a:srgbClr val="FFFFFF"/>
              </a:solidFill>
              <a:latin typeface="Garamond"/>
            </a:endParaRPr>
          </a:p>
          <a:p>
            <a:pPr>
              <a:tabLst>
                <a:tab pos="360000" algn="l"/>
              </a:tabLst>
              <a:defRPr/>
            </a:pPr>
            <a:r>
              <a:rPr lang="ru-RU" sz="2000" dirty="0">
                <a:solidFill>
                  <a:srgbClr val="FFFFFF"/>
                </a:solidFill>
                <a:latin typeface="Times New Roman"/>
              </a:rPr>
              <a:t>	</a:t>
            </a:r>
            <a:r>
              <a:rPr lang="ru-RU" sz="2000" dirty="0" smtClean="0">
                <a:solidFill>
                  <a:srgbClr val="FFFFFF"/>
                </a:solidFill>
                <a:latin typeface="Garamond"/>
              </a:rPr>
              <a:t>Расчетное </a:t>
            </a:r>
            <a:r>
              <a:rPr lang="ru-RU" sz="2000" dirty="0">
                <a:solidFill>
                  <a:srgbClr val="FFFFFF"/>
                </a:solidFill>
                <a:latin typeface="Garamond"/>
              </a:rPr>
              <a:t>значение нагрузки  следует определять как произведение ее нормативного значения  на коэффициент надежности по нагрузке  </a:t>
            </a:r>
            <a:r>
              <a:rPr lang="en-US" sz="2000" dirty="0">
                <a:solidFill>
                  <a:srgbClr val="FFFFFF"/>
                </a:solidFill>
                <a:latin typeface="Garamond"/>
                <a:sym typeface="Symbol"/>
              </a:rPr>
              <a:t></a:t>
            </a:r>
            <a:r>
              <a:rPr lang="en-US" sz="2000" baseline="-25000" dirty="0">
                <a:solidFill>
                  <a:srgbClr val="FFFFFF"/>
                </a:solidFill>
                <a:latin typeface="Garamond"/>
              </a:rPr>
              <a:t>f</a:t>
            </a:r>
            <a:r>
              <a:rPr lang="en-US" sz="2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Garamond"/>
              </a:rPr>
              <a:t>, соответствующий рассматриваемому предельному состоянию. </a:t>
            </a:r>
            <a:r>
              <a:rPr lang="ru-RU" sz="2000" dirty="0" smtClean="0">
                <a:solidFill>
                  <a:srgbClr val="FFFFFF"/>
                </a:solidFill>
                <a:latin typeface="Garamond"/>
              </a:rPr>
              <a:t>…</a:t>
            </a:r>
          </a:p>
          <a:p>
            <a:pPr>
              <a:tabLst>
                <a:tab pos="360000" algn="l"/>
              </a:tabLst>
              <a:defRPr/>
            </a:pPr>
            <a:endParaRPr lang="ru-RU" sz="2000" dirty="0">
              <a:solidFill>
                <a:srgbClr val="FFFFFF"/>
              </a:solidFill>
              <a:latin typeface="Garamond"/>
            </a:endParaRPr>
          </a:p>
          <a:p>
            <a:pPr marL="285750" indent="-285750"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lang="ru-RU" sz="2000" dirty="0" smtClean="0">
                <a:solidFill>
                  <a:srgbClr val="FFFF00"/>
                </a:solidFill>
                <a:latin typeface="Garamond"/>
              </a:rPr>
              <a:t>В </a:t>
            </a:r>
            <a:r>
              <a:rPr lang="ru-RU" sz="2000" dirty="0">
                <a:solidFill>
                  <a:srgbClr val="FFFF00"/>
                </a:solidFill>
                <a:latin typeface="Garamond"/>
              </a:rPr>
              <a:t>СНиП устанавливаются минимальные значения </a:t>
            </a:r>
            <a:r>
              <a:rPr lang="en-US" sz="2000" dirty="0">
                <a:solidFill>
                  <a:srgbClr val="FFFF00"/>
                </a:solidFill>
                <a:sym typeface="Symbol"/>
              </a:rPr>
              <a:t></a:t>
            </a:r>
            <a:r>
              <a:rPr lang="en-US" sz="2000" baseline="-25000" dirty="0">
                <a:solidFill>
                  <a:srgbClr val="FFFF00"/>
                </a:solidFill>
              </a:rPr>
              <a:t>f</a:t>
            </a:r>
            <a:r>
              <a:rPr lang="ru-RU" sz="2000" baseline="-25000" dirty="0">
                <a:solidFill>
                  <a:srgbClr val="FFFF00"/>
                </a:solidFill>
              </a:rPr>
              <a:t>.</a:t>
            </a:r>
            <a:endParaRPr lang="ru-RU" sz="2000" dirty="0">
              <a:solidFill>
                <a:srgbClr val="FFFF00"/>
              </a:solidFill>
              <a:latin typeface="Garamond"/>
            </a:endParaRPr>
          </a:p>
          <a:p>
            <a:pPr>
              <a:tabLst>
                <a:tab pos="360000" algn="l"/>
              </a:tabLst>
              <a:defRPr/>
            </a:pPr>
            <a:r>
              <a:rPr lang="ru-RU" sz="2000" dirty="0">
                <a:solidFill>
                  <a:srgbClr val="FFFFFF"/>
                </a:solidFill>
                <a:latin typeface="Garamond"/>
              </a:rPr>
              <a:t>	</a:t>
            </a:r>
            <a:endParaRPr lang="ru-RU" sz="2000" dirty="0" smtClean="0">
              <a:solidFill>
                <a:srgbClr val="FFFFFF"/>
              </a:solidFill>
              <a:latin typeface="Garamond"/>
            </a:endParaRPr>
          </a:p>
          <a:p>
            <a:pPr marL="285750" indent="-285750"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lang="ru-RU" sz="2000" dirty="0" smtClean="0">
                <a:solidFill>
                  <a:srgbClr val="FFFF00"/>
                </a:solidFill>
                <a:latin typeface="Garamond"/>
              </a:rPr>
              <a:t>В </a:t>
            </a:r>
            <a:r>
              <a:rPr lang="ru-RU" sz="2000" dirty="0">
                <a:solidFill>
                  <a:srgbClr val="FFFF00"/>
                </a:solidFill>
                <a:latin typeface="Garamond"/>
              </a:rPr>
              <a:t>особых сочетаниях </a:t>
            </a:r>
            <a:r>
              <a:rPr lang="ru-RU" sz="2000" dirty="0" smtClean="0">
                <a:solidFill>
                  <a:srgbClr val="FFFF00"/>
                </a:solidFill>
                <a:latin typeface="Garamond"/>
              </a:rPr>
              <a:t>коэффициент </a:t>
            </a:r>
            <a:r>
              <a:rPr lang="ru-RU" sz="2000" dirty="0">
                <a:solidFill>
                  <a:srgbClr val="FFFF00"/>
                </a:solidFill>
                <a:latin typeface="Garamond"/>
              </a:rPr>
              <a:t>надежности по нагрузке</a:t>
            </a:r>
            <a:r>
              <a:rPr lang="ru-RU" sz="2000" dirty="0">
                <a:solidFill>
                  <a:srgbClr val="FFFFFF"/>
                </a:solidFill>
                <a:latin typeface="Garamond"/>
              </a:rPr>
              <a:t> для постоянных, длительных и кратковременных нагрузок следует принимать </a:t>
            </a:r>
            <a:r>
              <a:rPr lang="ru-RU" sz="2000" dirty="0">
                <a:solidFill>
                  <a:srgbClr val="FFFF00"/>
                </a:solidFill>
                <a:latin typeface="Garamond"/>
              </a:rPr>
              <a:t>равным единице</a:t>
            </a:r>
            <a:r>
              <a:rPr lang="ru-RU" sz="2000" dirty="0">
                <a:solidFill>
                  <a:srgbClr val="FFFFFF"/>
                </a:solidFill>
                <a:latin typeface="Garamond"/>
              </a:rPr>
              <a:t>, за исключением случаев, оговоренных в других нормативных документах.</a:t>
            </a:r>
          </a:p>
          <a:p>
            <a:pPr>
              <a:tabLst>
                <a:tab pos="360000" algn="l"/>
              </a:tabLst>
              <a:defRPr/>
            </a:pPr>
            <a:r>
              <a:rPr lang="ru-RU" sz="2000" dirty="0">
                <a:solidFill>
                  <a:srgbClr val="FFFFFF"/>
                </a:solidFill>
                <a:latin typeface="Garamond"/>
              </a:rPr>
              <a:t>	</a:t>
            </a:r>
            <a:endParaRPr lang="ru-RU" sz="2000" dirty="0" smtClean="0">
              <a:solidFill>
                <a:srgbClr val="FFFFFF"/>
              </a:solidFill>
              <a:latin typeface="Garamond"/>
            </a:endParaRPr>
          </a:p>
          <a:p>
            <a:pPr marL="285750" indent="-285750"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lang="ru-RU" sz="2000" dirty="0" smtClean="0">
                <a:solidFill>
                  <a:srgbClr val="FFFF00"/>
                </a:solidFill>
                <a:latin typeface="Garamond"/>
              </a:rPr>
              <a:t>4.4 </a:t>
            </a:r>
            <a:r>
              <a:rPr lang="ru-RU" sz="2000" dirty="0">
                <a:solidFill>
                  <a:srgbClr val="FFFF00"/>
                </a:solidFill>
                <a:latin typeface="Garamond"/>
              </a:rPr>
              <a:t>Расчетные значения климатических нагрузок и воздействий (снеговые и гололедные нагрузки, воздействия ветра, температуры и др.) допускается назначать в установленном порядке на основе анализа соответствующих  климатических данных для места строительства.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4172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533_Lahta_ugol-30_V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414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2555_Lahta_ugol-75_V=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563563"/>
            <a:ext cx="44481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2586_Lahta_ugol-120_V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573463"/>
            <a:ext cx="44386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2632_Lahta_ugol-210_V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13150"/>
            <a:ext cx="4732338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187325" y="109538"/>
            <a:ext cx="866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Испытания по назначению схем снеговых нагрузок в аэродинамической трубе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4533_новый разм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49313"/>
            <a:ext cx="4144963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92550"/>
            <a:ext cx="414496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5084763" y="5300663"/>
            <a:ext cx="3311525" cy="1477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/>
              <a:t>Модель Центрального Стадиона в г. Сочи в аэродинамической трубе Института Механики МГУ, </a:t>
            </a:r>
          </a:p>
          <a:p>
            <a:pPr algn="ctr"/>
            <a:r>
              <a:rPr lang="ru-RU" altLang="ru-RU"/>
              <a:t>г. Москва,  </a:t>
            </a:r>
            <a:r>
              <a:rPr lang="ru-RU" altLang="ru-RU" b="1"/>
              <a:t>М 1:500</a:t>
            </a:r>
            <a:endParaRPr lang="ru-RU" altLang="ru-RU"/>
          </a:p>
        </p:txBody>
      </p:sp>
      <p:sp>
        <p:nvSpPr>
          <p:cNvPr id="22533" name="Прямоугольник 1"/>
          <p:cNvSpPr>
            <a:spLocks noChangeArrowheads="1"/>
          </p:cNvSpPr>
          <p:nvPr/>
        </p:nvSpPr>
        <p:spPr bwMode="auto">
          <a:xfrm>
            <a:off x="1300163" y="182563"/>
            <a:ext cx="6911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FFFF00"/>
                </a:solidFill>
              </a:rPr>
              <a:t>Проведение модельных аэродинамических испытаний </a:t>
            </a:r>
          </a:p>
          <a:p>
            <a:pPr algn="ctr"/>
            <a:r>
              <a:rPr lang="ru-RU" altLang="ru-RU" b="1">
                <a:solidFill>
                  <a:srgbClr val="FFFF00"/>
                </a:solidFill>
              </a:rPr>
              <a:t>при назначении расчетных снеговых и ветровых нагрузок </a:t>
            </a:r>
            <a:endParaRPr lang="ru-RU" altLang="ru-RU"/>
          </a:p>
        </p:txBody>
      </p:sp>
      <p:graphicFrame>
        <p:nvGraphicFramePr>
          <p:cNvPr id="22534" name="Объект 2"/>
          <p:cNvGraphicFramePr>
            <a:graphicFrameLocks noChangeAspect="1"/>
          </p:cNvGraphicFramePr>
          <p:nvPr/>
        </p:nvGraphicFramePr>
        <p:xfrm>
          <a:off x="4183063" y="1052513"/>
          <a:ext cx="4676775" cy="41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" name="CorelDRAW" r:id="rId5" imgW="8103600" imgH="7192800" progId="CorelDRAW.Graphic.13">
                  <p:embed/>
                </p:oleObj>
              </mc:Choice>
              <mc:Fallback>
                <p:oleObj name="CorelDRAW" r:id="rId5" imgW="8103600" imgH="7192800" progId="CorelDRAW.Graphic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63" y="1052513"/>
                        <a:ext cx="4676775" cy="416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лево 7"/>
          <p:cNvSpPr/>
          <p:nvPr/>
        </p:nvSpPr>
        <p:spPr>
          <a:xfrm>
            <a:off x="4173538" y="5949950"/>
            <a:ext cx="903287" cy="44450"/>
          </a:xfrm>
          <a:prstGeom prst="lef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F:\Work\Объекты\2013\Волгоград Арена\Фото модели\Volgogra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6748463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2627313" y="404813"/>
            <a:ext cx="3816350" cy="1200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/>
              <a:t>Модель стадиона в г. Волгограде </a:t>
            </a:r>
          </a:p>
          <a:p>
            <a:pPr algn="ctr"/>
            <a:r>
              <a:rPr lang="ru-RU" altLang="ru-RU"/>
              <a:t> в аэродинамической трубе компании «УНИКОН», </a:t>
            </a:r>
          </a:p>
          <a:p>
            <a:pPr algn="ctr"/>
            <a:r>
              <a:rPr lang="ru-RU" altLang="ru-RU"/>
              <a:t>г. Новосибирск, 2013 г.,  </a:t>
            </a:r>
            <a:r>
              <a:rPr lang="ru-RU" altLang="ru-RU" b="1"/>
              <a:t>М 1:500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34178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0829_Volgograd_Ugol=45_V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437063"/>
            <a:ext cx="338137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502025"/>
            <a:ext cx="23749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9050"/>
            <a:ext cx="23939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Прямоугольник 8"/>
          <p:cNvSpPr>
            <a:spLocks noChangeArrowheads="1"/>
          </p:cNvSpPr>
          <p:nvPr/>
        </p:nvSpPr>
        <p:spPr bwMode="auto">
          <a:xfrm>
            <a:off x="1908175" y="4422775"/>
            <a:ext cx="4208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</a:rPr>
              <a:t>Назначение схем снеговой нагрузки</a:t>
            </a:r>
            <a:endParaRPr lang="ru-RU" sz="1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47164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4932363" y="115888"/>
            <a:ext cx="3814762" cy="1477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/>
              <a:t>Центральный стадион Динамо</a:t>
            </a:r>
          </a:p>
          <a:p>
            <a:pPr algn="ctr"/>
            <a:r>
              <a:rPr lang="ru-RU" altLang="ru-RU"/>
              <a:t>в г. Москве</a:t>
            </a:r>
          </a:p>
          <a:p>
            <a:pPr algn="ctr"/>
            <a:r>
              <a:rPr lang="ru-RU" altLang="ru-RU"/>
              <a:t> Модель в аэродинамической трубе компании «УНИКОН»,</a:t>
            </a:r>
          </a:p>
          <a:p>
            <a:pPr algn="ctr"/>
            <a:r>
              <a:rPr lang="ru-RU" altLang="ru-RU"/>
              <a:t>г. Новосибирск, 2013 г.,  </a:t>
            </a:r>
            <a:r>
              <a:rPr lang="ru-RU" altLang="ru-RU" b="1"/>
              <a:t>М 1:500</a:t>
            </a:r>
          </a:p>
        </p:txBody>
      </p:sp>
      <p:pic>
        <p:nvPicPr>
          <p:cNvPr id="24580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6142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6142038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3" descr="1539_Dinamo_Ugol=0_V=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4213225"/>
            <a:ext cx="29876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1578_Dinamo_Ugol=47_V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663700"/>
            <a:ext cx="29829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Прямоугольник 7"/>
          <p:cNvSpPr>
            <a:spLocks noChangeArrowheads="1"/>
          </p:cNvSpPr>
          <p:nvPr/>
        </p:nvSpPr>
        <p:spPr bwMode="auto">
          <a:xfrm>
            <a:off x="6142038" y="1665288"/>
            <a:ext cx="2982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</a:rPr>
              <a:t>Схемы снеговой нагрузки</a:t>
            </a:r>
            <a:endParaRPr lang="ru-RU" sz="1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8928100" cy="5760293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D4402C"/>
                </a:solidFill>
                <a:latin typeface="Impact" pitchFamily="34" charset="0"/>
              </a:rPr>
              <a:t>Расчетные ситуации</a:t>
            </a:r>
          </a:p>
          <a:p>
            <a:pPr marL="18288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Для зданий и сооружений необходимо учитывать следующие воздействия ветра:</a:t>
            </a:r>
          </a:p>
          <a:p>
            <a:pPr marL="18288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расчетную ветровую нагрузку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определяемую как сумму </a:t>
            </a:r>
            <a:r>
              <a:rPr lang="ru-RU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средней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и </a:t>
            </a:r>
            <a:r>
              <a:rPr lang="ru-RU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пульсационной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1800" i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составляющих  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;</a:t>
            </a:r>
          </a:p>
          <a:p>
            <a:pPr marL="18288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пиковые значения расчетной ветровой нагрузки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действующие на конструктивные элементы ограждения и элементы их крепления;</a:t>
            </a:r>
          </a:p>
          <a:p>
            <a:pPr marL="18288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резонансное вихревое возбуждение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18288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аэродинамические неустойчивые колебания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типа галопирования, дивергенции и флаттера.</a:t>
            </a:r>
          </a:p>
          <a:p>
            <a:pPr marL="18288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Резонансное вихревое возбуждение и аэродинамические неустойчивые колебания типа галопирования необходимо учитывать для зданий и сплошностенчатых сооружений, у которых  </a:t>
            </a:r>
            <a:r>
              <a:rPr lang="ru-RU" sz="1800" i="1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λ</a:t>
            </a:r>
            <a:r>
              <a:rPr lang="ru-RU" sz="1800" baseline="-250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&gt; 5, где</a:t>
            </a:r>
            <a:r>
              <a:rPr lang="ru-RU" sz="1800" i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ru-RU" sz="1800" i="1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λ</a:t>
            </a:r>
            <a:r>
              <a:rPr lang="ru-RU" sz="1800" baseline="-25000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определено в Д.1.15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ru-RU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(с Изм.1)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9550" y="2057400"/>
            <a:ext cx="41465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algn="ctr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285750" algn="l"/>
              </a:tabLst>
              <a:defRPr/>
            </a:pPr>
            <a:r>
              <a:rPr lang="ru-RU" b="1" i="1" dirty="0">
                <a:solidFill>
                  <a:schemeClr val="hlink"/>
                </a:solidFill>
                <a:latin typeface="+mn-lt"/>
              </a:rPr>
              <a:t>Метеорологические параметры</a:t>
            </a:r>
            <a:endParaRPr lang="en-US" b="1" i="1" dirty="0">
              <a:solidFill>
                <a:schemeClr val="hlink"/>
              </a:solidFill>
              <a:latin typeface="+mn-lt"/>
            </a:endParaRP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dirty="0">
                <a:solidFill>
                  <a:schemeClr val="hlink"/>
                </a:solidFill>
                <a:latin typeface="+mn-lt"/>
              </a:rPr>
              <a:t>- </a:t>
            </a:r>
            <a:r>
              <a:rPr lang="ru-RU" dirty="0">
                <a:latin typeface="+mn-lt"/>
              </a:rPr>
              <a:t>нормативное (</a:t>
            </a:r>
            <a:r>
              <a:rPr lang="en-US" dirty="0" err="1">
                <a:latin typeface="+mn-lt"/>
                <a:cs typeface="Times New Roman" pitchFamily="18" charset="0"/>
              </a:rPr>
              <a:t>w</a:t>
            </a:r>
            <a:r>
              <a:rPr lang="en-US" baseline="-25000" dirty="0" err="1">
                <a:latin typeface="+mn-lt"/>
                <a:cs typeface="Times New Roman" pitchFamily="18" charset="0"/>
              </a:rPr>
              <a:t>o</a:t>
            </a:r>
            <a:r>
              <a:rPr lang="ru-RU" dirty="0">
                <a:latin typeface="+mn-lt"/>
              </a:rPr>
              <a:t>)  </a:t>
            </a:r>
          </a:p>
          <a:p>
            <a:pPr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>
                <a:tab pos="285750" algn="l"/>
              </a:tabLst>
              <a:defRPr/>
            </a:pPr>
            <a:r>
              <a:rPr lang="ru-RU" dirty="0">
                <a:latin typeface="+mn-lt"/>
              </a:rPr>
              <a:t>     и расчетное (</a:t>
            </a:r>
            <a:r>
              <a:rPr lang="en-US" dirty="0" err="1">
                <a:latin typeface="+mn-lt"/>
                <a:cs typeface="Times New Roman" pitchFamily="18" charset="0"/>
              </a:rPr>
              <a:t>w</a:t>
            </a:r>
            <a:r>
              <a:rPr lang="en-US" baseline="-25000" dirty="0" err="1">
                <a:latin typeface="+mn-lt"/>
                <a:cs typeface="Times New Roman" pitchFamily="18" charset="0"/>
              </a:rPr>
              <a:t>o</a:t>
            </a:r>
            <a:r>
              <a:rPr lang="en-US" baseline="-25000" dirty="0">
                <a:latin typeface="+mn-lt"/>
                <a:cs typeface="Times New Roman" pitchFamily="18" charset="0"/>
              </a:rPr>
              <a:t> 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</a:t>
            </a:r>
            <a:r>
              <a:rPr lang="en-US" baseline="-25000" dirty="0">
                <a:latin typeface="+mn-lt"/>
                <a:cs typeface="Times New Roman" pitchFamily="18" charset="0"/>
                <a:sym typeface="Symbol" pitchFamily="18" charset="2"/>
              </a:rPr>
              <a:t>v</a:t>
            </a:r>
            <a:r>
              <a:rPr lang="en-US" dirty="0">
                <a:latin typeface="+mn-lt"/>
                <a:cs typeface="Times New Roman" pitchFamily="18" charset="0"/>
              </a:rPr>
              <a:t> </a:t>
            </a:r>
            <a:r>
              <a:rPr lang="ru-RU" dirty="0">
                <a:latin typeface="+mn-lt"/>
              </a:rPr>
              <a:t>) давления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dirty="0">
                <a:latin typeface="+mn-lt"/>
              </a:rPr>
              <a:t>- коэффициент надежности (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</a:t>
            </a:r>
            <a:r>
              <a:rPr lang="en-US" baseline="-25000" dirty="0">
                <a:latin typeface="+mn-lt"/>
                <a:cs typeface="Times New Roman" pitchFamily="18" charset="0"/>
                <a:sym typeface="Symbol" pitchFamily="18" charset="2"/>
              </a:rPr>
              <a:t>v</a:t>
            </a:r>
            <a:r>
              <a:rPr lang="ru-RU" dirty="0">
                <a:latin typeface="+mn-lt"/>
              </a:rPr>
              <a:t>) 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dirty="0">
                <a:latin typeface="+mn-lt"/>
              </a:rPr>
              <a:t>- изменение нагрузки по высоте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dirty="0">
                <a:latin typeface="+mn-lt"/>
              </a:rPr>
              <a:t>- повторяемость по направлениям</a:t>
            </a:r>
            <a:endParaRPr lang="en-US" dirty="0">
              <a:latin typeface="+mn-lt"/>
            </a:endParaRPr>
          </a:p>
        </p:txBody>
      </p:sp>
      <p:sp>
        <p:nvSpPr>
          <p:cNvPr id="17412" name="Rectangle 4" descr="Голубая тисненая бумага"/>
          <p:cNvSpPr>
            <a:spLocks noChangeArrowheads="1"/>
          </p:cNvSpPr>
          <p:nvPr/>
        </p:nvSpPr>
        <p:spPr bwMode="auto">
          <a:xfrm>
            <a:off x="5175250" y="4724400"/>
            <a:ext cx="33512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tabLst>
                <a:tab pos="288925" algn="l"/>
              </a:tabLst>
              <a:defRPr/>
            </a:pPr>
            <a:r>
              <a:rPr kumimoji="1" lang="ru-RU" b="1" i="1" dirty="0">
                <a:solidFill>
                  <a:schemeClr val="hlink"/>
                </a:solidFill>
                <a:latin typeface="+mn-lt"/>
              </a:rPr>
              <a:t>Аэродинамика</a:t>
            </a:r>
            <a:endParaRPr kumimoji="1" lang="en-US" b="1" i="1" dirty="0">
              <a:solidFill>
                <a:schemeClr val="hlink"/>
              </a:solidFill>
              <a:latin typeface="+mn-lt"/>
            </a:endParaRPr>
          </a:p>
          <a:p>
            <a:pPr algn="just"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dirty="0">
                <a:latin typeface="+mn-lt"/>
              </a:rPr>
              <a:t> лобовое сопротивление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dirty="0">
                <a:latin typeface="+mn-lt"/>
              </a:rPr>
              <a:t> распределение 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dirty="0">
                <a:latin typeface="+mn-lt"/>
              </a:rPr>
              <a:t> пульсации 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dirty="0">
                <a:latin typeface="+mn-lt"/>
              </a:rPr>
              <a:t> критерии появления 	неустойчивых колебаний</a:t>
            </a:r>
          </a:p>
        </p:txBody>
      </p:sp>
      <p:sp>
        <p:nvSpPr>
          <p:cNvPr id="17413" name="Rectangle 5" descr="Пергамент"/>
          <p:cNvSpPr>
            <a:spLocks noChangeArrowheads="1"/>
          </p:cNvSpPr>
          <p:nvPr/>
        </p:nvSpPr>
        <p:spPr bwMode="auto">
          <a:xfrm>
            <a:off x="4872038" y="2057400"/>
            <a:ext cx="427196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tabLst>
                <a:tab pos="285750" algn="l"/>
              </a:tabLst>
              <a:defRPr/>
            </a:pPr>
            <a:r>
              <a:rPr kumimoji="1" lang="ru-RU" b="1" i="1" dirty="0">
                <a:solidFill>
                  <a:schemeClr val="hlink"/>
                </a:solidFill>
                <a:latin typeface="+mn-lt"/>
              </a:rPr>
              <a:t>Пульсации нагрузки</a:t>
            </a:r>
            <a:r>
              <a:rPr kumimoji="1" lang="en-US" b="1" i="1" dirty="0">
                <a:solidFill>
                  <a:schemeClr val="hlink"/>
                </a:solidFill>
                <a:latin typeface="+mn-lt"/>
              </a:rPr>
              <a:t/>
            </a:r>
            <a:br>
              <a:rPr kumimoji="1" lang="en-US" b="1" i="1" dirty="0">
                <a:solidFill>
                  <a:schemeClr val="hlink"/>
                </a:solidFill>
                <a:latin typeface="+mn-lt"/>
              </a:rPr>
            </a:br>
            <a:r>
              <a:rPr kumimoji="1" lang="ru-RU" b="1" i="1" dirty="0">
                <a:solidFill>
                  <a:schemeClr val="hlink"/>
                </a:solidFill>
                <a:latin typeface="+mn-lt"/>
              </a:rPr>
              <a:t>и динамика сооружений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dirty="0">
                <a:latin typeface="+mn-lt"/>
              </a:rPr>
              <a:t> - пульсации скорости ветра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dirty="0">
                <a:latin typeface="+mn-lt"/>
              </a:rPr>
              <a:t> - корреляция пульсаций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dirty="0">
                <a:latin typeface="+mn-lt"/>
              </a:rPr>
              <a:t> - динамическая реакция</a:t>
            </a:r>
            <a:br>
              <a:rPr kumimoji="1" lang="ru-RU" dirty="0">
                <a:latin typeface="+mn-lt"/>
              </a:rPr>
            </a:br>
            <a:r>
              <a:rPr kumimoji="1" lang="ru-RU" dirty="0">
                <a:latin typeface="+mn-lt"/>
              </a:rPr>
              <a:t>	(коэффициенты </a:t>
            </a:r>
            <a:r>
              <a:rPr kumimoji="1" lang="en-US" dirty="0">
                <a:latin typeface="+mn-lt"/>
              </a:rPr>
              <a:t>  </a:t>
            </a:r>
            <a:r>
              <a:rPr kumimoji="1" lang="ru-RU" dirty="0">
                <a:latin typeface="+mn-lt"/>
              </a:rPr>
              <a:t>динамичности)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dirty="0">
                <a:latin typeface="+mn-lt"/>
              </a:rPr>
              <a:t> - резонансное вихревое 	возбуждение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dirty="0">
                <a:latin typeface="+mn-lt"/>
              </a:rPr>
              <a:t> - неустойчивые колебания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667000" y="1371600"/>
            <a:ext cx="13716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2124075" y="1371600"/>
            <a:ext cx="609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/>
            <a:r>
              <a:rPr kumimoji="1" lang="en-US" altLang="ru-RU" i="1">
                <a:cs typeface="Times New Roman" pitchFamily="18" charset="0"/>
              </a:rPr>
              <a:t>w</a:t>
            </a:r>
            <a:r>
              <a:rPr kumimoji="1" lang="en-US" altLang="ru-RU" i="1" baseline="-30000">
                <a:cs typeface="Times New Roman" pitchFamily="18" charset="0"/>
              </a:rPr>
              <a:t>p</a:t>
            </a:r>
            <a:r>
              <a:rPr kumimoji="1" lang="en-US" altLang="ru-RU">
                <a:cs typeface="Times New Roman" pitchFamily="18" charset="0"/>
              </a:rPr>
              <a:t> = w</a:t>
            </a:r>
            <a:r>
              <a:rPr kumimoji="1" lang="en-US" altLang="ru-RU" baseline="-25000">
                <a:cs typeface="Times New Roman" pitchFamily="18" charset="0"/>
              </a:rPr>
              <a:t>o</a:t>
            </a:r>
            <a:r>
              <a:rPr kumimoji="1" lang="en-US" altLang="ru-RU">
                <a:cs typeface="Times New Roman" pitchFamily="18" charset="0"/>
              </a:rPr>
              <a:t> k(z) </a:t>
            </a:r>
            <a:r>
              <a:rPr kumimoji="1" lang="en-US" altLang="ru-RU">
                <a:cs typeface="Times New Roman" pitchFamily="18" charset="0"/>
                <a:sym typeface="Symbol" pitchFamily="18" charset="2"/>
              </a:rPr>
              <a:t></a:t>
            </a:r>
            <a:r>
              <a:rPr kumimoji="1" lang="en-US" altLang="ru-RU" baseline="-25000">
                <a:cs typeface="Times New Roman" pitchFamily="18" charset="0"/>
                <a:sym typeface="Symbol" pitchFamily="18" charset="2"/>
              </a:rPr>
              <a:t>v</a:t>
            </a:r>
            <a:r>
              <a:rPr kumimoji="1" lang="en-US" altLang="ru-RU">
                <a:cs typeface="Times New Roman" pitchFamily="18" charset="0"/>
              </a:rPr>
              <a:t> </a:t>
            </a:r>
            <a:r>
              <a:rPr kumimoji="1" lang="ru-RU" altLang="ru-RU"/>
              <a:t> </a:t>
            </a:r>
            <a:r>
              <a:rPr kumimoji="1" lang="en-US" altLang="ru-RU">
                <a:cs typeface="Times New Roman" pitchFamily="18" charset="0"/>
              </a:rPr>
              <a:t>c    </a:t>
            </a:r>
            <a:r>
              <a:rPr kumimoji="1" lang="ru-RU" altLang="ru-RU"/>
              <a:t>  </a:t>
            </a:r>
            <a:r>
              <a:rPr kumimoji="1" lang="en-US" altLang="ru-RU">
                <a:cs typeface="Times New Roman" pitchFamily="18" charset="0"/>
              </a:rPr>
              <a:t>    +          </a:t>
            </a:r>
            <a:r>
              <a:rPr kumimoji="1" lang="en-US" altLang="ru-RU" i="1">
                <a:cs typeface="Times New Roman" pitchFamily="18" charset="0"/>
              </a:rPr>
              <a:t>w</a:t>
            </a:r>
            <a:r>
              <a:rPr kumimoji="1" lang="en-US" altLang="ru-RU" i="1" baseline="-30000">
                <a:cs typeface="Times New Roman" pitchFamily="18" charset="0"/>
              </a:rPr>
              <a:t>g</a:t>
            </a:r>
            <a:r>
              <a:rPr kumimoji="1" lang="en-US" altLang="ru-RU"/>
              <a:t>(t,x, u)</a:t>
            </a:r>
            <a:endParaRPr kumimoji="1" lang="ru-RU" altLang="ru-RU"/>
          </a:p>
        </p:txBody>
      </p:sp>
      <p:grpSp>
        <p:nvGrpSpPr>
          <p:cNvPr id="26631" name="Group 8"/>
          <p:cNvGrpSpPr>
            <a:grpSpLocks/>
          </p:cNvGrpSpPr>
          <p:nvPr/>
        </p:nvGrpSpPr>
        <p:grpSpPr bwMode="auto">
          <a:xfrm>
            <a:off x="2462213" y="1066800"/>
            <a:ext cx="4700587" cy="495300"/>
            <a:chOff x="1440" y="1008"/>
            <a:chExt cx="2961" cy="312"/>
          </a:xfrm>
        </p:grpSpPr>
        <p:sp>
          <p:nvSpPr>
            <p:cNvPr id="26644" name="Rectangle 9"/>
            <p:cNvSpPr>
              <a:spLocks noChangeArrowheads="1"/>
            </p:cNvSpPr>
            <p:nvPr/>
          </p:nvSpPr>
          <p:spPr bwMode="auto">
            <a:xfrm>
              <a:off x="3009" y="103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>
                <a:spcBef>
                  <a:spcPct val="10000"/>
                </a:spcBef>
              </a:pPr>
              <a:r>
                <a:rPr kumimoji="1" lang="ru-RU" altLang="ru-RU" sz="1600" b="1" i="1"/>
                <a:t>Пульсационная</a:t>
              </a:r>
              <a:endParaRPr kumimoji="1" lang="en-US" altLang="ru-RU" sz="1600" b="1" i="1"/>
            </a:p>
          </p:txBody>
        </p:sp>
        <p:sp>
          <p:nvSpPr>
            <p:cNvPr id="26645" name="Rectangle 10"/>
            <p:cNvSpPr>
              <a:spLocks noChangeArrowheads="1"/>
            </p:cNvSpPr>
            <p:nvPr/>
          </p:nvSpPr>
          <p:spPr bwMode="auto">
            <a:xfrm>
              <a:off x="1440" y="100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>
                <a:spcBef>
                  <a:spcPct val="10000"/>
                </a:spcBef>
              </a:pPr>
              <a:r>
                <a:rPr kumimoji="1" lang="ru-RU" altLang="ru-RU" sz="1600" b="1" i="1"/>
                <a:t>Средняя</a:t>
              </a:r>
              <a:endParaRPr kumimoji="1" lang="ru-RU" altLang="ru-RU" b="1"/>
            </a:p>
          </p:txBody>
        </p:sp>
      </p:grp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1835150" y="7620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kumimoji="1" lang="ru-RU" altLang="ru-RU" sz="2000" i="1"/>
              <a:t>Компоненты</a:t>
            </a:r>
          </a:p>
        </p:txBody>
      </p:sp>
      <p:grpSp>
        <p:nvGrpSpPr>
          <p:cNvPr id="26633" name="Group 12"/>
          <p:cNvGrpSpPr>
            <a:grpSpLocks/>
          </p:cNvGrpSpPr>
          <p:nvPr/>
        </p:nvGrpSpPr>
        <p:grpSpPr bwMode="auto">
          <a:xfrm>
            <a:off x="1905000" y="762000"/>
            <a:ext cx="6096000" cy="457200"/>
            <a:chOff x="1152" y="720"/>
            <a:chExt cx="3840" cy="288"/>
          </a:xfrm>
        </p:grpSpPr>
        <p:sp>
          <p:nvSpPr>
            <p:cNvPr id="26641" name="Line 13"/>
            <p:cNvSpPr>
              <a:spLocks noChangeShapeType="1"/>
            </p:cNvSpPr>
            <p:nvPr/>
          </p:nvSpPr>
          <p:spPr bwMode="auto">
            <a:xfrm>
              <a:off x="1152" y="720"/>
              <a:ext cx="384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42" name="Line 14"/>
            <p:cNvSpPr>
              <a:spLocks noChangeShapeType="1"/>
            </p:cNvSpPr>
            <p:nvPr/>
          </p:nvSpPr>
          <p:spPr bwMode="auto">
            <a:xfrm>
              <a:off x="1152" y="720"/>
              <a:ext cx="0" cy="28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>
              <a:off x="4992" y="720"/>
              <a:ext cx="0" cy="28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34" name="Line 16"/>
          <p:cNvSpPr>
            <a:spLocks noChangeShapeType="1"/>
          </p:cNvSpPr>
          <p:nvPr/>
        </p:nvSpPr>
        <p:spPr bwMode="auto">
          <a:xfrm>
            <a:off x="1905000" y="1905000"/>
            <a:ext cx="6096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5" name="Line 17"/>
          <p:cNvSpPr>
            <a:spLocks noChangeShapeType="1"/>
          </p:cNvSpPr>
          <p:nvPr/>
        </p:nvSpPr>
        <p:spPr bwMode="auto">
          <a:xfrm>
            <a:off x="1905000" y="1371600"/>
            <a:ext cx="0" cy="533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8"/>
          <p:cNvSpPr>
            <a:spLocks noChangeShapeType="1"/>
          </p:cNvSpPr>
          <p:nvPr/>
        </p:nvSpPr>
        <p:spPr bwMode="auto">
          <a:xfrm>
            <a:off x="8001000" y="1371600"/>
            <a:ext cx="0" cy="533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AutoShape 19" descr="Упаковочная бумага"/>
          <p:cNvSpPr>
            <a:spLocks noChangeArrowheads="1"/>
          </p:cNvSpPr>
          <p:nvPr/>
        </p:nvSpPr>
        <p:spPr bwMode="auto">
          <a:xfrm>
            <a:off x="971550" y="1143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" name="Text Box 19" descr="Упаковочная бумага"/>
          <p:cNvSpPr txBox="1">
            <a:spLocks noChangeArrowheads="1"/>
          </p:cNvSpPr>
          <p:nvPr/>
        </p:nvSpPr>
        <p:spPr bwMode="auto">
          <a:xfrm>
            <a:off x="174625" y="4067567"/>
            <a:ext cx="4778375" cy="258532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расчет на прочность,</a:t>
            </a:r>
          </a:p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расчет на деформации,</a:t>
            </a:r>
          </a:p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расчет ограждений </a:t>
            </a:r>
          </a:p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(остекление, вентилируемые фасады,…)</a:t>
            </a:r>
          </a:p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оценка выносливости,</a:t>
            </a:r>
          </a:p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оценка динамической комфортности зданий,</a:t>
            </a:r>
          </a:p>
          <a:p>
            <a:pPr marL="342900" indent="-342900">
              <a:buFontTx/>
              <a:buChar char="-"/>
              <a:defRPr/>
            </a:pPr>
            <a:r>
              <a:rPr lang="ru-RU" dirty="0">
                <a:solidFill>
                  <a:srgbClr val="C00000"/>
                </a:solidFill>
                <a:latin typeface="+mn-lt"/>
              </a:rPr>
              <a:t>оценка комфортности пешеходных зон</a:t>
            </a:r>
          </a:p>
        </p:txBody>
      </p:sp>
      <p:sp>
        <p:nvSpPr>
          <p:cNvPr id="23" name="Text Box 18" descr="Упаковочная бумага"/>
          <p:cNvSpPr txBox="1">
            <a:spLocks noChangeArrowheads="1"/>
          </p:cNvSpPr>
          <p:nvPr/>
        </p:nvSpPr>
        <p:spPr bwMode="auto">
          <a:xfrm>
            <a:off x="3132138" y="4257675"/>
            <a:ext cx="1422400" cy="708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Расчетные</a:t>
            </a:r>
          </a:p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ситуации: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97260" y="188640"/>
            <a:ext cx="8229600" cy="479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idx="1"/>
          </p:nvPr>
        </p:nvSpPr>
        <p:spPr>
          <a:xfrm>
            <a:off x="14511" y="836712"/>
            <a:ext cx="6877050" cy="56880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3399"/>
                </a:solidFill>
              </a:rPr>
              <a:t>     </a:t>
            </a:r>
            <a:r>
              <a:rPr lang="ru-RU" sz="2000" b="1" i="1" dirty="0" smtClean="0">
                <a:solidFill>
                  <a:srgbClr val="FF0000"/>
                </a:solidFill>
              </a:rPr>
              <a:t>Резонансное вихревое возбуждение</a:t>
            </a:r>
            <a:r>
              <a:rPr lang="en-US" sz="2000" i="1" dirty="0" smtClean="0">
                <a:solidFill>
                  <a:schemeClr val="hlink"/>
                </a:solidFill>
              </a:rPr>
              <a:t/>
            </a:r>
            <a:br>
              <a:rPr lang="en-US" sz="2000" i="1" dirty="0" smtClean="0">
                <a:solidFill>
                  <a:schemeClr val="hlink"/>
                </a:solidFill>
              </a:rPr>
            </a:br>
            <a:r>
              <a:rPr lang="ru-RU" sz="2000" dirty="0" smtClean="0"/>
              <a:t>Регулярный срыв вихрей с боковых поверхностей сооружений с частотой, близкой  к одной собственных частот сооружения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3399"/>
                </a:solidFill>
              </a:rPr>
              <a:t>   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Бафтинг</a:t>
            </a:r>
            <a:r>
              <a:rPr lang="en-US" sz="2000" i="1" dirty="0" smtClean="0">
                <a:solidFill>
                  <a:schemeClr val="hlink"/>
                </a:solidFill>
              </a:rPr>
              <a:t/>
            </a:r>
            <a:br>
              <a:rPr lang="en-US" sz="2000" i="1" dirty="0" smtClean="0">
                <a:solidFill>
                  <a:schemeClr val="hlink"/>
                </a:solidFill>
              </a:rPr>
            </a:br>
            <a:r>
              <a:rPr lang="ru-RU" sz="2000" dirty="0" smtClean="0"/>
              <a:t>Срыв вихрей с боковых поверхностей   сооружений, расположенных выше рассматриваемого по потоку ветра	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3399"/>
                </a:solidFill>
              </a:rPr>
              <a:t>   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Аэродинамически</a:t>
            </a:r>
            <a:r>
              <a:rPr lang="ru-RU" sz="2000" b="1" i="1" dirty="0" smtClean="0">
                <a:solidFill>
                  <a:srgbClr val="FF0000"/>
                </a:solidFill>
              </a:rPr>
              <a:t> неустойчивые колебания: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err="1" smtClean="0"/>
              <a:t>галопирование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C000"/>
                </a:solidFill>
              </a:rPr>
              <a:t>(неустойчивые поперечные колебания)</a:t>
            </a:r>
            <a:r>
              <a:rPr lang="ru-RU" sz="2000" dirty="0" smtClean="0"/>
              <a:t>, дивергенция</a:t>
            </a:r>
            <a:r>
              <a:rPr lang="ru-RU" sz="2000" dirty="0" smtClean="0">
                <a:solidFill>
                  <a:schemeClr val="hlink"/>
                </a:solidFill>
              </a:rPr>
              <a:t> (неустойчивые колебания, зависящие от жесткости зданий на кручение и аэродинамических коэффициентов момента сил)</a:t>
            </a:r>
            <a:r>
              <a:rPr lang="ru-RU" sz="2000" dirty="0" smtClean="0"/>
              <a:t>, различные виды флаттера </a:t>
            </a:r>
            <a:endParaRPr lang="ru-RU" sz="2000" b="1" i="1" dirty="0" smtClean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3399"/>
                </a:solidFill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</a:rPr>
              <a:t>Внутренний и параметрический резонанс</a:t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Связные колебания различных элементов сооружения, имеющих близкие или кратные собственные частоты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3399"/>
                </a:solidFill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</a:rPr>
              <a:t>Совместное действие дождя и ветра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FF0000"/>
                </a:solidFill>
              </a:rPr>
              <a:t>    Смерчи, торнадо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993062" cy="431800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C000"/>
                </a:solidFill>
              </a:rPr>
              <a:t>Виды ветровых пульсационных нагрузок</a:t>
            </a:r>
          </a:p>
        </p:txBody>
      </p:sp>
      <p:graphicFrame>
        <p:nvGraphicFramePr>
          <p:cNvPr id="27651" name="Object 3" descr="Розовая тисненая бумага"/>
          <p:cNvGraphicFramePr>
            <a:graphicFrameLocks noChangeAspect="1"/>
          </p:cNvGraphicFramePr>
          <p:nvPr/>
        </p:nvGraphicFramePr>
        <p:xfrm>
          <a:off x="6804025" y="1268413"/>
          <a:ext cx="2228850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2" name="CorelDRAW" r:id="rId3" imgW="2771775" imgH="1838325" progId="CorelDRAW.Graphic.13">
                  <p:embed/>
                </p:oleObj>
              </mc:Choice>
              <mc:Fallback>
                <p:oleObj name="CorelDRAW" r:id="rId3" imgW="2771775" imgH="1838325" progId="CorelDRAW.Graphic.13">
                  <p:embed/>
                  <p:pic>
                    <p:nvPicPr>
                      <p:cNvPr id="0" name="Object 3" descr="Розовая тиснен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268413"/>
                        <a:ext cx="2228850" cy="1408112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6732588" y="3213100"/>
          <a:ext cx="2236787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3" name="CorelDRAW" r:id="rId6" imgW="914400" imgH="914400" progId="CorelDRAW.Graphic.13">
                  <p:embed/>
                </p:oleObj>
              </mc:Choice>
              <mc:Fallback>
                <p:oleObj name="CorelDRAW" r:id="rId6" imgW="914400" imgH="914400" progId="CorelDRAW.Graphic.1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213100"/>
                        <a:ext cx="2236787" cy="1096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 descr="Голубая тисненая бумага"/>
          <p:cNvGraphicFramePr>
            <a:graphicFrameLocks noChangeAspect="1"/>
          </p:cNvGraphicFramePr>
          <p:nvPr/>
        </p:nvGraphicFramePr>
        <p:xfrm>
          <a:off x="6875463" y="5084763"/>
          <a:ext cx="2017712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4" name="CorelDRAW" r:id="rId8" imgW="914400" imgH="914400" progId="CorelDRAW.Graphic.9">
                  <p:embed/>
                </p:oleObj>
              </mc:Choice>
              <mc:Fallback>
                <p:oleObj name="CorelDRAW" r:id="rId8" imgW="914400" imgH="914400" progId="CorelDRAW.Graphic.9">
                  <p:embed/>
                  <p:pic>
                    <p:nvPicPr>
                      <p:cNvPr id="0" name="Object 5" descr="Голубая тиснен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5084763"/>
                        <a:ext cx="2017712" cy="817562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738028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750" y="188913"/>
            <a:ext cx="76327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ru-RU" sz="200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Новая карта районирования территории России </a:t>
            </a:r>
          </a:p>
          <a:p>
            <a:pPr algn="ctr">
              <a:defRPr/>
            </a:pPr>
            <a:r>
              <a:rPr lang="ru-RU" sz="200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ветровой нагрузке к СНиП </a:t>
            </a:r>
          </a:p>
          <a:p>
            <a:pPr algn="ctr">
              <a:defRPr/>
            </a:pPr>
            <a:r>
              <a:rPr lang="ru-RU" sz="200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«Нагрузки и воздействия»</a:t>
            </a:r>
            <a:r>
              <a:rPr lang="ru-RU" sz="2000">
                <a:solidFill>
                  <a:srgbClr val="FFFF00"/>
                </a:solidFill>
              </a:rPr>
              <a:t> </a:t>
            </a:r>
            <a:r>
              <a:rPr lang="ru-RU" sz="200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(Приложение Е)</a:t>
            </a: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ltGray">
          <a:xfrm>
            <a:off x="0" y="1557338"/>
            <a:ext cx="1512888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>
                <a:solidFill>
                  <a:srgbClr val="FFCCCC"/>
                </a:solidFill>
                <a:latin typeface="Times New Roman" pitchFamily="18" charset="0"/>
              </a:rPr>
              <a:t>Карта районирования – для расчетных нагрузок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>
                <a:solidFill>
                  <a:srgbClr val="FFCCCC"/>
                </a:solidFill>
                <a:latin typeface="Times New Roman" pitchFamily="18" charset="0"/>
              </a:rPr>
              <a:t>Возможность уточнения на основе данных местных метеостанций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>
                <a:latin typeface="Times New Roman" pitchFamily="18" charset="0"/>
              </a:rPr>
              <a:t>10 минутное осреднение  скорости ветра.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Повторяемость в среднем один раз в 50 лет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>
                <a:latin typeface="Times New Roman" pitchFamily="18" charset="0"/>
              </a:rPr>
              <a:t>Укрупненное районирование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endParaRPr lang="ru-RU" altLang="ru-RU" sz="16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97260" y="188640"/>
            <a:ext cx="8229600" cy="479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ВЕТРА. Изменение №1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836711"/>
            <a:ext cx="8739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11. Последний абзац изложить в новой редакции</a:t>
            </a:r>
            <a:r>
              <a:rPr lang="ru-RU" dirty="0" smtClean="0"/>
              <a:t>: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>
                <a:solidFill>
                  <a:srgbClr val="FFFF00"/>
                </a:solidFill>
              </a:rPr>
              <a:t>Резонансное вихревое возбуждение и аэродинамические неустойчивые колебания типа галопирования необходимо учитывать для зданий и сплошностенчатых сооружений, у которых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λ</a:t>
            </a:r>
            <a:r>
              <a:rPr lang="ru-RU" i="1" baseline="-25000" dirty="0" err="1">
                <a:solidFill>
                  <a:srgbClr val="FFFF00"/>
                </a:solidFill>
              </a:rPr>
              <a:t>е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&gt; 5, где</a:t>
            </a:r>
            <a:r>
              <a:rPr lang="ru-RU" i="1" dirty="0">
                <a:solidFill>
                  <a:srgbClr val="FFFF00"/>
                </a:solidFill>
              </a:rPr>
              <a:t>  </a:t>
            </a:r>
            <a:r>
              <a:rPr lang="ru-RU" dirty="0" err="1">
                <a:solidFill>
                  <a:srgbClr val="FFFF00"/>
                </a:solidFill>
              </a:rPr>
              <a:t>λ</a:t>
            </a:r>
            <a:r>
              <a:rPr lang="ru-RU" i="1" baseline="-25000" dirty="0" err="1">
                <a:solidFill>
                  <a:srgbClr val="FFFF00"/>
                </a:solidFill>
              </a:rPr>
              <a:t>е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определено в Д.1.15.»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13285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Пункт 11.1.4. Абзац после формулы (11.3) изложить в новой редакции: </a:t>
            </a:r>
          </a:p>
          <a:p>
            <a:r>
              <a:rPr lang="ru-RU" dirty="0">
                <a:solidFill>
                  <a:srgbClr val="FFFF00"/>
                </a:solidFill>
              </a:rPr>
              <a:t>«где </a:t>
            </a:r>
            <a:r>
              <a:rPr lang="ru-RU" i="1" dirty="0">
                <a:solidFill>
                  <a:srgbClr val="FFFF00"/>
                </a:solidFill>
              </a:rPr>
              <a:t>v</a:t>
            </a:r>
            <a:r>
              <a:rPr lang="ru-RU" baseline="-25000" dirty="0">
                <a:solidFill>
                  <a:srgbClr val="FFFF00"/>
                </a:solidFill>
              </a:rPr>
              <a:t>50</a:t>
            </a:r>
            <a:r>
              <a:rPr lang="ru-RU" dirty="0">
                <a:solidFill>
                  <a:srgbClr val="FFFF00"/>
                </a:solidFill>
              </a:rPr>
              <a:t> – скорость ветра, м/с, на уровне 10 м над поверхностью земли для местности типа А (11.1.6), определяемая с 10-минутным интервалом осреднения и превышаемая в среднем один раз в 50 лет.»</a:t>
            </a:r>
          </a:p>
          <a:p>
            <a:endParaRPr lang="ru-RU" dirty="0" smtClean="0"/>
          </a:p>
          <a:p>
            <a:r>
              <a:rPr lang="ru-RU" dirty="0" smtClean="0"/>
              <a:t>Пункт </a:t>
            </a:r>
            <a:r>
              <a:rPr lang="ru-RU" dirty="0"/>
              <a:t>11.1.6, первый абзац изложить в новой редакции: </a:t>
            </a:r>
          </a:p>
          <a:p>
            <a:r>
              <a:rPr lang="ru-RU" dirty="0">
                <a:solidFill>
                  <a:srgbClr val="FFFF00"/>
                </a:solidFill>
              </a:rPr>
              <a:t>«Коэффициент </a:t>
            </a:r>
            <a:r>
              <a:rPr lang="ru-RU" i="1" dirty="0">
                <a:solidFill>
                  <a:srgbClr val="FFFF00"/>
                </a:solidFill>
              </a:rPr>
              <a:t>k</a:t>
            </a:r>
            <a:r>
              <a:rPr lang="ru-RU" dirty="0">
                <a:solidFill>
                  <a:srgbClr val="FFFF00"/>
                </a:solidFill>
              </a:rPr>
              <a:t>(</a:t>
            </a:r>
            <a:r>
              <a:rPr lang="ru-RU" i="1" dirty="0" err="1">
                <a:solidFill>
                  <a:srgbClr val="FFFF00"/>
                </a:solidFill>
              </a:rPr>
              <a:t>z</a:t>
            </a:r>
            <a:r>
              <a:rPr lang="ru-RU" i="1" baseline="-25000" dirty="0" err="1">
                <a:solidFill>
                  <a:srgbClr val="FFFF00"/>
                </a:solidFill>
              </a:rPr>
              <a:t>e</a:t>
            </a:r>
            <a:r>
              <a:rPr lang="ru-RU" dirty="0">
                <a:solidFill>
                  <a:srgbClr val="FFFF00"/>
                </a:solidFill>
              </a:rPr>
              <a:t>) определяется по таблице 11.2 (для высот </a:t>
            </a:r>
            <a:r>
              <a:rPr lang="ru-RU" i="1" dirty="0" err="1">
                <a:solidFill>
                  <a:srgbClr val="FFFF00"/>
                </a:solidFill>
              </a:rPr>
              <a:t>z</a:t>
            </a:r>
            <a:r>
              <a:rPr lang="ru-RU" i="1" baseline="-25000" dirty="0" err="1">
                <a:solidFill>
                  <a:srgbClr val="FFFF00"/>
                </a:solidFill>
              </a:rPr>
              <a:t>e</a:t>
            </a:r>
            <a:r>
              <a:rPr lang="ru-RU" dirty="0">
                <a:solidFill>
                  <a:srgbClr val="FFFF00"/>
                </a:solidFill>
              </a:rPr>
              <a:t> ≤ 300 м) или по формуле (11.4), в которых принимаются следующие типы местности:»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546" y="4581128"/>
            <a:ext cx="8403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Таблицы </a:t>
            </a:r>
            <a:r>
              <a:rPr lang="ru-RU" dirty="0"/>
              <a:t>11.2</a:t>
            </a:r>
            <a:r>
              <a:rPr lang="ru-RU" dirty="0" smtClean="0"/>
              <a:t>, 11.4 </a:t>
            </a:r>
            <a:r>
              <a:rPr lang="ru-RU" dirty="0"/>
              <a:t>изложить в новой </a:t>
            </a:r>
            <a:r>
              <a:rPr lang="ru-RU" dirty="0" smtClean="0"/>
              <a:t>редакции, ограничив их область применения высотой сооружений до 300 м.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338" y="5380672"/>
            <a:ext cx="8371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Пункт 11.1.7. Примечание 1 </a:t>
            </a:r>
            <a:r>
              <a:rPr lang="ru-RU" dirty="0" smtClean="0"/>
              <a:t>изложить в новой редакции: 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«При назначении коэффициентов </a:t>
            </a:r>
            <a:r>
              <a:rPr lang="ru-RU" i="1" dirty="0" err="1">
                <a:solidFill>
                  <a:srgbClr val="FFFF00"/>
                </a:solidFill>
              </a:rPr>
              <a:t>с</a:t>
            </a:r>
            <a:r>
              <a:rPr lang="ru-RU" i="1" baseline="-25000" dirty="0" err="1">
                <a:solidFill>
                  <a:srgbClr val="FFFF00"/>
                </a:solidFill>
              </a:rPr>
              <a:t>х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i="1" dirty="0">
                <a:solidFill>
                  <a:srgbClr val="FFFF00"/>
                </a:solidFill>
              </a:rPr>
              <a:t>с</a:t>
            </a:r>
            <a:r>
              <a:rPr lang="ru-RU" i="1" baseline="-25000" dirty="0">
                <a:solidFill>
                  <a:srgbClr val="FFFF00"/>
                </a:solidFill>
              </a:rPr>
              <a:t>у</a:t>
            </a:r>
            <a:r>
              <a:rPr lang="ru-RU" dirty="0">
                <a:solidFill>
                  <a:srgbClr val="FFFF00"/>
                </a:solidFill>
              </a:rPr>
              <a:t> и </a:t>
            </a:r>
            <a:r>
              <a:rPr lang="ru-RU" i="1" dirty="0" err="1">
                <a:solidFill>
                  <a:srgbClr val="FFFF00"/>
                </a:solidFill>
              </a:rPr>
              <a:t>с</a:t>
            </a:r>
            <a:r>
              <a:rPr lang="ru-RU" i="1" baseline="-25000" dirty="0" err="1">
                <a:solidFill>
                  <a:srgbClr val="FFFF00"/>
                </a:solidFill>
              </a:rPr>
              <a:t>z</a:t>
            </a:r>
            <a:r>
              <a:rPr lang="ru-RU" dirty="0">
                <a:solidFill>
                  <a:srgbClr val="FFFF00"/>
                </a:solidFill>
              </a:rPr>
              <a:t> необходимо указать размеры сооружения, к которым они отнесены.»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338" y="6314896"/>
            <a:ext cx="8721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Предельное значение частоты собственных колебаний </a:t>
            </a:r>
            <a:r>
              <a:rPr lang="ru-RU" i="1" dirty="0" err="1">
                <a:solidFill>
                  <a:srgbClr val="FFFF00"/>
                </a:solidFill>
              </a:rPr>
              <a:t>f</a:t>
            </a:r>
            <a:r>
              <a:rPr lang="ru-RU" i="1" baseline="-25000" dirty="0" err="1">
                <a:solidFill>
                  <a:srgbClr val="FFFF00"/>
                </a:solidFill>
              </a:rPr>
              <a:t>lim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smtClean="0">
                <a:solidFill>
                  <a:srgbClr val="FFFF00"/>
                </a:solidFill>
              </a:rPr>
              <a:t>Гц </a:t>
            </a:r>
            <a:r>
              <a:rPr lang="ru-RU" dirty="0" smtClean="0"/>
              <a:t>– везде по тексту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222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395288" y="765175"/>
            <a:ext cx="8229600" cy="5948363"/>
          </a:xfrm>
        </p:spPr>
        <p:txBody>
          <a:bodyPr>
            <a:normAutofit fontScale="92500"/>
          </a:bodyPr>
          <a:lstStyle/>
          <a:p>
            <a:pPr marL="18288" indent="0">
              <a:buNone/>
            </a:pPr>
            <a:r>
              <a:rPr lang="ru-RU" altLang="ru-RU" sz="2000" b="1" dirty="0" smtClean="0">
                <a:effectLst/>
              </a:rPr>
              <a:t>11.1.7</a:t>
            </a:r>
            <a:r>
              <a:rPr lang="ru-RU" altLang="ru-RU" sz="2000" dirty="0" smtClean="0">
                <a:effectLst/>
              </a:rPr>
              <a:t> При определении компонентов ветровой нагрузки </a:t>
            </a:r>
            <a:r>
              <a:rPr lang="en-US" altLang="ru-RU" sz="2000" i="1" dirty="0" smtClean="0">
                <a:effectLst/>
              </a:rPr>
              <a:t>w</a:t>
            </a:r>
            <a:r>
              <a:rPr lang="en-US" altLang="ru-RU" sz="2000" i="1" baseline="-25000" dirty="0" smtClean="0">
                <a:effectLst/>
              </a:rPr>
              <a:t>e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f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i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x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y</a:t>
            </a:r>
            <a:r>
              <a:rPr lang="ru-RU" altLang="ru-RU" sz="2000" dirty="0" smtClean="0">
                <a:effectLst/>
              </a:rPr>
              <a:t> и </a:t>
            </a:r>
            <a:r>
              <a:rPr lang="en-US" altLang="ru-RU" sz="2000" i="1" dirty="0" err="1" smtClean="0">
                <a:effectLst/>
              </a:rPr>
              <a:t>w</a:t>
            </a:r>
            <a:r>
              <a:rPr lang="en-US" altLang="ru-RU" sz="2000" baseline="-25000" dirty="0" err="1" smtClean="0">
                <a:effectLst/>
              </a:rPr>
              <a:t>z</a:t>
            </a:r>
            <a:r>
              <a:rPr lang="ru-RU" altLang="ru-RU" sz="2000" dirty="0" smtClean="0">
                <a:effectLst/>
              </a:rPr>
              <a:t> следует использовать соответствующие значения аэродинамических коэффициентов: внешнего давления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e</a:t>
            </a:r>
            <a:r>
              <a:rPr lang="ru-RU" altLang="ru-RU" sz="2000" dirty="0" smtClean="0">
                <a:effectLst/>
              </a:rPr>
              <a:t>, трения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f</a:t>
            </a:r>
            <a:r>
              <a:rPr lang="ru-RU" altLang="ru-RU" sz="2000" dirty="0" smtClean="0">
                <a:effectLst/>
              </a:rPr>
              <a:t>, внутреннего давления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err="1" smtClean="0">
                <a:effectLst/>
              </a:rPr>
              <a:t>i</a:t>
            </a:r>
            <a:r>
              <a:rPr lang="ru-RU" altLang="ru-RU" sz="2000" dirty="0" smtClean="0">
                <a:effectLst/>
              </a:rPr>
              <a:t> и лобового сопротивления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x</a:t>
            </a:r>
            <a:r>
              <a:rPr lang="ru-RU" altLang="ru-RU" sz="2000" dirty="0" smtClean="0">
                <a:effectLst/>
              </a:rPr>
              <a:t>, поперечной силы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y</a:t>
            </a:r>
            <a:r>
              <a:rPr lang="ru-RU" altLang="ru-RU" sz="2000" dirty="0" smtClean="0">
                <a:effectLst/>
              </a:rPr>
              <a:t>, крутящего момента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z</a:t>
            </a:r>
            <a:r>
              <a:rPr lang="ru-RU" altLang="ru-RU" sz="2000" i="1" dirty="0" smtClean="0">
                <a:effectLst/>
              </a:rPr>
              <a:t>,</a:t>
            </a:r>
            <a:r>
              <a:rPr lang="ru-RU" altLang="ru-RU" sz="2000" dirty="0" smtClean="0">
                <a:effectLst/>
              </a:rPr>
              <a:t> принимаемых по </a:t>
            </a:r>
            <a:r>
              <a:rPr lang="ru-RU" altLang="ru-RU" sz="2000" u="sng" dirty="0" smtClean="0">
                <a:effectLst/>
                <a:hlinkClick r:id="rId2" action="ppaction://hlinkfile"/>
              </a:rPr>
              <a:t>приложению Д.1</a:t>
            </a:r>
            <a:r>
              <a:rPr lang="ru-RU" altLang="ru-RU" sz="2000" dirty="0" smtClean="0">
                <a:effectLst/>
              </a:rPr>
              <a:t>, где стрелками показано направление ветра. …</a:t>
            </a:r>
          </a:p>
          <a:p>
            <a:pPr marL="18288" indent="0">
              <a:buNone/>
            </a:pPr>
            <a:r>
              <a:rPr lang="ru-RU" altLang="ru-RU" sz="2000" dirty="0" smtClean="0">
                <a:effectLst/>
              </a:rPr>
              <a:t>При определении ветровой нагрузки на поверхности внутренних стен и перегородок при отсутствии наружного ограждения (на стадии монтажа) следует использовать аэродинамические коэффициенты внешнего давления 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ru-RU" altLang="ru-RU" sz="2000" i="1" baseline="-25000" dirty="0" smtClean="0">
                <a:effectLst/>
              </a:rPr>
              <a:t>е</a:t>
            </a:r>
            <a:r>
              <a:rPr lang="ru-RU" altLang="ru-RU" sz="2000" dirty="0" smtClean="0">
                <a:effectLst/>
              </a:rPr>
              <a:t>  или лобового сопротивления  </a:t>
            </a:r>
            <a:r>
              <a:rPr lang="ru-RU" altLang="ru-RU" sz="2000" i="1" dirty="0" err="1" smtClean="0">
                <a:effectLst/>
              </a:rPr>
              <a:t>с</a:t>
            </a:r>
            <a:r>
              <a:rPr lang="ru-RU" altLang="ru-RU" sz="2000" i="1" baseline="-25000" dirty="0" err="1" smtClean="0">
                <a:effectLst/>
              </a:rPr>
              <a:t>х</a:t>
            </a:r>
            <a:r>
              <a:rPr lang="ru-RU" altLang="ru-RU" sz="2000" dirty="0" smtClean="0">
                <a:effectLst/>
              </a:rPr>
              <a:t>.</a:t>
            </a:r>
          </a:p>
          <a:p>
            <a:pPr marL="18288" indent="0">
              <a:buNone/>
            </a:pPr>
            <a:r>
              <a:rPr lang="ru-RU" altLang="ru-RU" sz="2000" dirty="0" smtClean="0">
                <a:solidFill>
                  <a:srgbClr val="FF0000"/>
                </a:solidFill>
                <a:effectLst/>
              </a:rPr>
              <a:t>Для сооружений повышенного уровня ответственности, а также во всех случаях, не предусмотренных разделом Д.1 </a:t>
            </a:r>
            <a:r>
              <a:rPr lang="ru-RU" altLang="ru-RU" sz="2000" dirty="0" smtClean="0">
                <a:solidFill>
                  <a:srgbClr val="FF0000"/>
                </a:solidFill>
                <a:effectLst/>
                <a:hlinkClick r:id="rId2" action="ppaction://hlinkfile"/>
              </a:rPr>
              <a:t>приложения Д</a:t>
            </a:r>
            <a:r>
              <a:rPr lang="ru-RU" altLang="ru-RU" sz="2000" dirty="0" smtClean="0">
                <a:solidFill>
                  <a:srgbClr val="FF0000"/>
                </a:solidFill>
                <a:effectLst/>
              </a:rPr>
              <a:t> (иные формы сооружений, учет при надлежащем обосновании других направлений ветрового потока или составляющих общего сопротивления тела по другим направлениям, необходимость учета влияния близ стоящих зданий и сооружений и т.п. случаях), аэродинамические коэффициенты, как правило, необходимо устанавливать в специально разработанных рекомендациях на основе результатов модельных испытаний в аэродинамических трубах.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11.1 </a:t>
            </a:r>
            <a:r>
              <a:rPr lang="ru-RU" sz="2400" dirty="0">
                <a:solidFill>
                  <a:srgbClr val="FFFF00"/>
                </a:solidFill>
                <a:effectLst/>
              </a:rPr>
              <a:t>Расчетная ветровая нагрузка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5 КЛАССИФИКАЦИЯ НАГРУЗОК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55451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5.1 В зависимости от продолжительности действия нагрузок следует различать постоянные  </a:t>
            </a:r>
            <a:r>
              <a:rPr lang="ru-RU" sz="2400" i="1" dirty="0" smtClean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i="1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 и временные (длительные  </a:t>
            </a:r>
            <a:r>
              <a:rPr lang="ru-RU" sz="2400" i="1" dirty="0" smtClean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i="1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,  кратковременные  </a:t>
            </a:r>
            <a:r>
              <a:rPr lang="ru-RU" sz="2400" i="1" dirty="0" smtClean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i="1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,  особые  </a:t>
            </a:r>
            <a:r>
              <a:rPr lang="ru-RU" sz="2400" i="1" dirty="0" smtClean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i="1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) нагрузки.</a:t>
            </a:r>
          </a:p>
          <a:p>
            <a:pPr marL="18288" indent="0">
              <a:buNone/>
            </a:pPr>
            <a:endParaRPr lang="ru-RU" sz="2400" dirty="0" smtClean="0">
              <a:effectLst/>
            </a:endParaRPr>
          </a:p>
          <a:p>
            <a:pPr marL="18288" indent="0">
              <a:buNone/>
            </a:pPr>
            <a:r>
              <a:rPr lang="ru-RU" sz="2000" dirty="0" smtClean="0">
                <a:effectLst/>
              </a:rPr>
              <a:t>Пункт </a:t>
            </a:r>
            <a:r>
              <a:rPr lang="ru-RU" sz="2000" dirty="0">
                <a:effectLst/>
              </a:rPr>
              <a:t>5.5 </a:t>
            </a:r>
            <a:r>
              <a:rPr lang="ru-RU" sz="2000" dirty="0" smtClean="0">
                <a:effectLst/>
              </a:rPr>
              <a:t>предлагается дополнить </a:t>
            </a:r>
            <a:r>
              <a:rPr lang="ru-RU" sz="2000" dirty="0">
                <a:effectLst/>
              </a:rPr>
              <a:t>перечислениями </a:t>
            </a:r>
            <a:endParaRPr lang="ru-RU" sz="2000" dirty="0" smtClean="0">
              <a:effectLst/>
            </a:endParaRPr>
          </a:p>
          <a:p>
            <a:pPr marL="18288" indent="0">
              <a:buNone/>
            </a:pPr>
            <a:endParaRPr lang="ru-RU" sz="2000" dirty="0">
              <a:effectLst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rgbClr val="FFFF00"/>
                </a:solidFill>
                <a:effectLst/>
              </a:rPr>
              <a:t>«ж) особые климатические воздействия;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rgbClr val="FFFF00"/>
                </a:solidFill>
                <a:effectLst/>
              </a:rPr>
              <a:t>и) иные особые воздействия, устанавливаемые в нормах проектирования конструкций и оснований, специальных технических условиях или в задании на проектирование</a:t>
            </a:r>
            <a:r>
              <a:rPr lang="ru-RU" sz="2000" dirty="0" smtClean="0">
                <a:solidFill>
                  <a:srgbClr val="FFFF00"/>
                </a:solidFill>
                <a:effectLst/>
              </a:rPr>
              <a:t>».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41132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486775" cy="57610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  <a:defRPr/>
            </a:pPr>
            <a:r>
              <a:rPr lang="ru-RU" sz="2000" dirty="0" smtClean="0"/>
              <a:t>За исключением одиночно стоящих зданий, схемы которых приведены в приложении В к СНиП , </a:t>
            </a:r>
            <a:r>
              <a:rPr lang="ru-RU" sz="2000" dirty="0" smtClean="0">
                <a:solidFill>
                  <a:srgbClr val="CC0066"/>
                </a:solidFill>
              </a:rPr>
              <a:t>аэродинамические коэффициенты сил, моментов, внутреннего и внешнего давлений, а также числа Струхаля</a:t>
            </a:r>
            <a:r>
              <a:rPr lang="ru-RU" sz="2000" dirty="0" smtClean="0"/>
              <a:t> (при оценке резонансного вихревого возбуждения) должны определяться на основе данных </a:t>
            </a:r>
            <a:r>
              <a:rPr lang="ru-RU" sz="2000" dirty="0" smtClean="0">
                <a:solidFill>
                  <a:schemeClr val="folHlink"/>
                </a:solidFill>
              </a:rPr>
              <a:t>модельных испытаний</a:t>
            </a:r>
            <a:r>
              <a:rPr lang="ru-RU" sz="2000" dirty="0" smtClean="0">
                <a:solidFill>
                  <a:srgbClr val="CC0066"/>
                </a:solidFill>
              </a:rPr>
              <a:t>, проводимых в специализированных аэродинамических трубах</a:t>
            </a:r>
            <a:r>
              <a:rPr lang="ru-RU" sz="2000" dirty="0" smtClean="0"/>
              <a:t>.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q"/>
              <a:defRPr/>
            </a:pPr>
            <a:r>
              <a:rPr lang="ru-RU" sz="2000" dirty="0" smtClean="0"/>
              <a:t>При проведении модельных аэродинамических испытаний необходимо моделировать турбулентную структуру погранслоя атмосферы, включая вертикальный градиент средней скорости ветра и энергетический спектр его пульсационной составляющей. Как правило, подобные экспериментальные </a:t>
            </a:r>
            <a:r>
              <a:rPr lang="ru-RU" sz="2000" dirty="0" smtClean="0">
                <a:solidFill>
                  <a:srgbClr val="CC0066"/>
                </a:solidFill>
              </a:rPr>
              <a:t>исследования проводятся в аэродинамических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трубах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метеорологического типа с длинной рабочей частью</a:t>
            </a:r>
            <a:r>
              <a:rPr lang="ru-RU" sz="2000" dirty="0" smtClean="0"/>
              <a:t>, в которых структура потока соответствует так называемой «пристеночной» турбулентности и формируется за счет тех же механизмов, что и в натурных условиях.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50075" cy="504354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rgbClr val="F46B50"/>
                </a:solidFill>
                <a:effectLst/>
                <a:latin typeface="Arial" charset="0"/>
                <a:cs typeface="Tahoma" pitchFamily="34" charset="0"/>
              </a:rPr>
              <a:t>Модельные аэродинамические испытания</a:t>
            </a:r>
            <a:endParaRPr lang="ru-RU" altLang="ru-RU" sz="1800" dirty="0" smtClean="0">
              <a:solidFill>
                <a:srgbClr val="FF3399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50825" y="6092825"/>
            <a:ext cx="822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>
                <a:solidFill>
                  <a:schemeClr val="hlink"/>
                </a:solidFill>
              </a:rPr>
              <a:t>Модель высотного здания в специализированной аэродинамической трубе</a:t>
            </a:r>
          </a:p>
          <a:p>
            <a:pPr algn="ctr"/>
            <a:r>
              <a:rPr lang="ru-RU" altLang="ru-RU">
                <a:solidFill>
                  <a:schemeClr val="hlink"/>
                </a:solidFill>
              </a:rPr>
              <a:t>Метеорологического типа (фирма «УНИКОН», г. Новосибирск)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490066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rgbClr val="FFC000"/>
                </a:solidFill>
              </a:rPr>
              <a:t>Аэродинамические испытания</a:t>
            </a:r>
          </a:p>
        </p:txBody>
      </p:sp>
      <p:sp>
        <p:nvSpPr>
          <p:cNvPr id="32771" name="Rectangle 3" descr="Голубая тисненая бумага"/>
          <p:cNvSpPr>
            <a:spLocks noChangeArrowheads="1"/>
          </p:cNvSpPr>
          <p:nvPr/>
        </p:nvSpPr>
        <p:spPr bwMode="auto">
          <a:xfrm>
            <a:off x="228600" y="990601"/>
            <a:ext cx="3810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tabLst>
                <a:tab pos="288925" algn="l"/>
              </a:tabLst>
            </a:pPr>
            <a:r>
              <a:rPr kumimoji="1" lang="ru-RU" altLang="ru-RU" sz="2000" b="1" i="1" dirty="0">
                <a:solidFill>
                  <a:schemeClr val="hlink"/>
                </a:solidFill>
              </a:rPr>
              <a:t>Аэродинамика</a:t>
            </a:r>
            <a:endParaRPr kumimoji="1" lang="en-US" altLang="ru-RU" sz="2000" b="1" i="1" dirty="0">
              <a:solidFill>
                <a:schemeClr val="hlink"/>
              </a:solidFill>
            </a:endParaRPr>
          </a:p>
          <a:p>
            <a:pPr algn="just" eaLnBrk="0" hangingPunct="0">
              <a:buFont typeface="Wingdings" pitchFamily="2" charset="2"/>
              <a:buChar char="§"/>
              <a:tabLst>
                <a:tab pos="288925" algn="l"/>
              </a:tabLst>
            </a:pPr>
            <a:r>
              <a:rPr kumimoji="1" lang="ru-RU" altLang="ru-RU" sz="2000" dirty="0"/>
              <a:t> лобовое сопротивление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</a:pPr>
            <a:r>
              <a:rPr kumimoji="1" lang="ru-RU" altLang="ru-RU" sz="2000" dirty="0"/>
              <a:t> распределение 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</a:pPr>
            <a:r>
              <a:rPr kumimoji="1" lang="ru-RU" altLang="ru-RU" sz="2000" dirty="0"/>
              <a:t> пиковые 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</a:pPr>
            <a:r>
              <a:rPr kumimoji="1" lang="ru-RU" altLang="ru-RU" sz="2000" dirty="0"/>
              <a:t> критерии появления 	неустойчивых колебаний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75013"/>
            <a:ext cx="9144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7FD5F3"/>
              </a:buClr>
              <a:buFont typeface="Wingdings" pitchFamily="2" charset="2"/>
              <a:buNone/>
            </a:pPr>
            <a:r>
              <a:rPr lang="ru-RU" altLang="ru-RU">
                <a:solidFill>
                  <a:srgbClr val="FFC000"/>
                </a:solidFill>
              </a:rPr>
              <a:t>Моделирование реальных ветровых режимов при аэродинамических испытаниях</a:t>
            </a:r>
          </a:p>
        </p:txBody>
      </p:sp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22238" y="3789363"/>
          <a:ext cx="4083050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6" r:id="rId4" imgW="9525" imgH="9525" progId="CorelDRAW.Graphic.9">
                  <p:embed/>
                </p:oleObj>
              </mc:Choice>
              <mc:Fallback>
                <p:oleObj r:id="rId4" imgW="9525" imgH="9525" progId="CorelDRAW.Graphic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3789363"/>
                        <a:ext cx="4083050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789363"/>
            <a:ext cx="4764087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7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868612"/>
              </p:ext>
            </p:extLst>
          </p:nvPr>
        </p:nvGraphicFramePr>
        <p:xfrm>
          <a:off x="4271963" y="846138"/>
          <a:ext cx="448151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7" name="Лист" r:id="rId7" imgW="4905846" imgH="3134157" progId="Excel.Sheet.8">
                  <p:embed/>
                </p:oleObj>
              </mc:Choice>
              <mc:Fallback>
                <p:oleObj name="Лист" r:id="rId7" imgW="4905846" imgH="3134157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846138"/>
                        <a:ext cx="4481512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AutoShape 8" descr="Упаковочная бумага"/>
          <p:cNvSpPr>
            <a:spLocks noChangeArrowheads="1"/>
          </p:cNvSpPr>
          <p:nvPr/>
        </p:nvSpPr>
        <p:spPr bwMode="auto">
          <a:xfrm>
            <a:off x="3563938" y="23241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4513263" y="992188"/>
            <a:ext cx="419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70C0"/>
                </a:solidFill>
              </a:rPr>
              <a:t>Изменение средней скорости потока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0963" name="Объект 2"/>
          <p:cNvGraphicFramePr>
            <a:graphicFrameLocks noChangeAspect="1"/>
          </p:cNvGraphicFramePr>
          <p:nvPr/>
        </p:nvGraphicFramePr>
        <p:xfrm>
          <a:off x="107950" y="404813"/>
          <a:ext cx="4248150" cy="643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0" r:id="rId4" imgW="5674680" imgH="9060120" progId="CorelDraw.Graphic.16">
                  <p:embed/>
                </p:oleObj>
              </mc:Choice>
              <mc:Fallback>
                <p:oleObj r:id="rId4" imgW="5674680" imgH="906012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04813"/>
                        <a:ext cx="4248150" cy="6435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Прямоугольник 3"/>
          <p:cNvSpPr>
            <a:spLocks noChangeArrowheads="1"/>
          </p:cNvSpPr>
          <p:nvPr/>
        </p:nvSpPr>
        <p:spPr bwMode="auto">
          <a:xfrm>
            <a:off x="1547813" y="404813"/>
            <a:ext cx="2519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2"/>
                </a:solidFill>
              </a:rPr>
              <a:t>Схема расположения участков на покрытии стадиона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0966" name="Объект 5"/>
          <p:cNvGraphicFramePr>
            <a:graphicFrameLocks noChangeAspect="1"/>
          </p:cNvGraphicFramePr>
          <p:nvPr/>
        </p:nvGraphicFramePr>
        <p:xfrm>
          <a:off x="4572000" y="404813"/>
          <a:ext cx="4481513" cy="637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1" r:id="rId6" imgW="6055200" imgH="9031680" progId="CorelDraw.Graphic.16">
                  <p:embed/>
                </p:oleObj>
              </mc:Choice>
              <mc:Fallback>
                <p:oleObj r:id="rId6" imgW="6055200" imgH="90316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4813"/>
                        <a:ext cx="4481513" cy="637381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Прямоугольник 6"/>
          <p:cNvSpPr>
            <a:spLocks noChangeArrowheads="1"/>
          </p:cNvSpPr>
          <p:nvPr/>
        </p:nvSpPr>
        <p:spPr bwMode="auto">
          <a:xfrm>
            <a:off x="5932488" y="404813"/>
            <a:ext cx="3203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2"/>
                </a:solidFill>
              </a:rPr>
              <a:t>Схема расположения участков на вертикальных поверхностях стадиона ниже </a:t>
            </a:r>
            <a:r>
              <a:rPr lang="ru-RU" sz="1600" i="1">
                <a:solidFill>
                  <a:schemeClr val="bg2"/>
                </a:solidFill>
              </a:rPr>
              <a:t>15 м</a:t>
            </a:r>
            <a:endParaRPr lang="ru-RU" sz="1600">
              <a:solidFill>
                <a:schemeClr val="bg2"/>
              </a:solidFill>
            </a:endParaRPr>
          </a:p>
        </p:txBody>
      </p:sp>
      <p:sp>
        <p:nvSpPr>
          <p:cNvPr id="40968" name="Прямоугольник 7"/>
          <p:cNvSpPr>
            <a:spLocks noChangeArrowheads="1"/>
          </p:cNvSpPr>
          <p:nvPr/>
        </p:nvSpPr>
        <p:spPr bwMode="auto">
          <a:xfrm>
            <a:off x="323850" y="34925"/>
            <a:ext cx="849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Стадион Динамо, г. Москва. Схемы для определения ветровой нагрузки</a:t>
            </a:r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778098"/>
          </a:xfrm>
        </p:spPr>
        <p:txBody>
          <a:bodyPr tIns="108000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FF6600"/>
                </a:solidFill>
                <a:latin typeface="Arial" charset="0"/>
              </a:rPr>
              <a:t>11.2 ПИКОВАЯ ВЕТРОВАЯ НАГРУЗКА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000" b="0" dirty="0" smtClean="0">
                <a:solidFill>
                  <a:srgbClr val="F46B50"/>
                </a:solidFill>
                <a:effectLst/>
                <a:latin typeface="Arial" charset="0"/>
                <a:cs typeface="Tahoma" pitchFamily="34" charset="0"/>
              </a:rPr>
              <a:t>Ветровая  нагрузка при расчете элементов ограждения</a:t>
            </a:r>
            <a:r>
              <a:rPr lang="ru-RU" sz="2000" b="0" dirty="0" smtClean="0">
                <a:solidFill>
                  <a:srgbClr val="F46B50"/>
                </a:solidFill>
                <a:effectLst/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>
          <a:xfrm>
            <a:off x="395288" y="1196975"/>
            <a:ext cx="8435975" cy="3311525"/>
          </a:xfrm>
        </p:spPr>
        <p:txBody>
          <a:bodyPr>
            <a:noAutofit/>
          </a:bodyPr>
          <a:lstStyle/>
          <a:p>
            <a:pPr marL="18288" indent="0">
              <a:buNone/>
              <a:defRPr/>
            </a:pPr>
            <a:r>
              <a:rPr lang="ru-RU" sz="1600" dirty="0" smtClean="0"/>
              <a:t>Для элементов ограждения и узлов их крепления необходимо учитывать пиковые положительные  </a:t>
            </a:r>
            <a:r>
              <a:rPr lang="en-US" sz="1600" i="1" dirty="0" smtClean="0"/>
              <a:t>w</a:t>
            </a:r>
            <a:r>
              <a:rPr lang="ru-RU" sz="1600" i="1" baseline="-25000" dirty="0" smtClean="0"/>
              <a:t>+</a:t>
            </a:r>
            <a:r>
              <a:rPr lang="ru-RU" sz="1600" dirty="0" smtClean="0"/>
              <a:t>  и отрицательные  </a:t>
            </a:r>
            <a:r>
              <a:rPr lang="en-US" sz="1600" i="1" dirty="0" smtClean="0"/>
              <a:t>w</a:t>
            </a:r>
            <a:r>
              <a:rPr lang="ru-RU" sz="1600" i="1" baseline="-25000" dirty="0" smtClean="0"/>
              <a:t>-</a:t>
            </a:r>
            <a:r>
              <a:rPr lang="ru-RU" sz="1600" dirty="0" smtClean="0"/>
              <a:t>  воздействия ветровой нагрузки, характеристические (нормативные) значения которых определяются по формуле:</a:t>
            </a:r>
          </a:p>
          <a:p>
            <a:pPr>
              <a:buFont typeface="Wingdings" pitchFamily="2" charset="2"/>
              <a:buNone/>
              <a:defRPr/>
            </a:pPr>
            <a:endParaRPr lang="ru-RU" sz="1600" dirty="0" smtClean="0"/>
          </a:p>
          <a:p>
            <a:pPr algn="r">
              <a:buFont typeface="Wingdings" pitchFamily="2" charset="2"/>
              <a:buNone/>
              <a:defRPr/>
            </a:pPr>
            <a:r>
              <a:rPr lang="ru-RU" sz="1600" dirty="0" smtClean="0"/>
              <a:t>							(11.10)</a:t>
            </a:r>
          </a:p>
          <a:p>
            <a:pPr marL="18288" indent="0">
              <a:buNone/>
              <a:defRPr/>
            </a:pPr>
            <a:r>
              <a:rPr lang="ru-RU" sz="1600" dirty="0" smtClean="0"/>
              <a:t>где </a:t>
            </a:r>
            <a:r>
              <a:rPr lang="en-US" sz="1600" i="1" dirty="0" smtClean="0"/>
              <a:t>w</a:t>
            </a:r>
            <a:r>
              <a:rPr lang="ru-RU" sz="1600" i="1" baseline="-25000" dirty="0" smtClean="0"/>
              <a:t>0</a:t>
            </a:r>
            <a:r>
              <a:rPr lang="ru-RU" sz="1600" dirty="0" smtClean="0"/>
              <a:t> </a:t>
            </a:r>
            <a:r>
              <a:rPr lang="ru-RU" sz="1600" i="1" dirty="0" smtClean="0"/>
              <a:t>-</a:t>
            </a:r>
            <a:r>
              <a:rPr lang="ru-RU" sz="1600" dirty="0" smtClean="0"/>
              <a:t> расчетное  значение давления ветра (</a:t>
            </a:r>
            <a:r>
              <a:rPr lang="ru-RU" sz="1600" u="sng" dirty="0" smtClean="0"/>
              <a:t>п. 11.1.4</a:t>
            </a:r>
            <a:r>
              <a:rPr lang="ru-RU" sz="1600" dirty="0" smtClean="0"/>
              <a:t>);</a:t>
            </a:r>
          </a:p>
          <a:p>
            <a:pPr marL="18288" indent="0">
              <a:buNone/>
              <a:defRPr/>
            </a:pPr>
            <a:r>
              <a:rPr lang="en-US" sz="1600" i="1" dirty="0" smtClean="0"/>
              <a:t>z</a:t>
            </a:r>
            <a:r>
              <a:rPr lang="en-US" sz="1600" i="1" baseline="-25000" dirty="0" smtClean="0"/>
              <a:t>e</a:t>
            </a:r>
            <a:r>
              <a:rPr lang="ru-RU" sz="1600" dirty="0" smtClean="0"/>
              <a:t> - эквивалентная высота (</a:t>
            </a:r>
            <a:r>
              <a:rPr lang="ru-RU" sz="1600" u="sng" dirty="0" smtClean="0"/>
              <a:t>п. 11.1.5</a:t>
            </a:r>
            <a:r>
              <a:rPr lang="ru-RU" sz="1600" dirty="0" smtClean="0"/>
              <a:t>);</a:t>
            </a:r>
          </a:p>
          <a:p>
            <a:pPr marL="18288" indent="0">
              <a:buNone/>
              <a:defRPr/>
            </a:pPr>
            <a:r>
              <a:rPr lang="en-US" sz="1600" i="1" dirty="0" smtClean="0"/>
              <a:t>k</a:t>
            </a:r>
            <a:r>
              <a:rPr lang="ru-RU" sz="1600" i="1" dirty="0" smtClean="0"/>
              <a:t>(</a:t>
            </a:r>
            <a:r>
              <a:rPr lang="en-US" sz="1600" i="1" dirty="0" smtClean="0"/>
              <a:t>z</a:t>
            </a:r>
            <a:r>
              <a:rPr lang="en-US" sz="1600" i="1" baseline="-25000" dirty="0" smtClean="0"/>
              <a:t>e</a:t>
            </a:r>
            <a:r>
              <a:rPr lang="ru-RU" sz="1600" i="1" dirty="0" smtClean="0"/>
              <a:t>)</a:t>
            </a:r>
            <a:r>
              <a:rPr lang="ru-RU" sz="1600" dirty="0" smtClean="0"/>
              <a:t> - коэффициент, учитывающий изменение давления  ветра на высоте  </a:t>
            </a:r>
            <a:r>
              <a:rPr lang="en-US" sz="1600" i="1" dirty="0" smtClean="0"/>
              <a:t>z</a:t>
            </a:r>
            <a:r>
              <a:rPr lang="en-US" sz="1600" i="1" baseline="-25000" dirty="0" smtClean="0"/>
              <a:t>e</a:t>
            </a:r>
            <a:r>
              <a:rPr lang="en-US" sz="1600" i="1" dirty="0" smtClean="0"/>
              <a:t> </a:t>
            </a:r>
            <a:r>
              <a:rPr lang="ru-RU" sz="1600" dirty="0" smtClean="0"/>
              <a:t>(</a:t>
            </a:r>
            <a:r>
              <a:rPr lang="ru-RU" sz="1600" u="sng" dirty="0" smtClean="0"/>
              <a:t>п. 11.1.6</a:t>
            </a:r>
            <a:r>
              <a:rPr lang="ru-RU" sz="1600" dirty="0" smtClean="0"/>
              <a:t>);</a:t>
            </a:r>
          </a:p>
          <a:p>
            <a:pPr marL="18288" indent="0">
              <a:buNone/>
              <a:defRPr/>
            </a:pPr>
            <a:r>
              <a:rPr lang="en-US" sz="1600" i="1" dirty="0" smtClean="0"/>
              <a:t>c</a:t>
            </a:r>
            <a:r>
              <a:rPr lang="en-US" sz="1600" i="1" baseline="-25000" dirty="0" smtClean="0"/>
              <a:t>p</a:t>
            </a:r>
            <a:r>
              <a:rPr lang="ru-RU" sz="1600" i="1" baseline="-25000" dirty="0" smtClean="0"/>
              <a:t>,+(-)</a:t>
            </a:r>
            <a:r>
              <a:rPr lang="ru-RU" sz="1600" i="1" dirty="0" smtClean="0"/>
              <a:t> </a:t>
            </a:r>
            <a:r>
              <a:rPr lang="ru-RU" sz="1600" b="1" i="1" dirty="0" smtClean="0"/>
              <a:t>-</a:t>
            </a:r>
            <a:r>
              <a:rPr lang="ru-RU" sz="1600" dirty="0" smtClean="0"/>
              <a:t> пиковые значения аэродинамических коэффициентов положительного давления (+) или отсоса (-);</a:t>
            </a:r>
          </a:p>
          <a:p>
            <a:pPr marL="18288" indent="0">
              <a:buNone/>
              <a:defRPr/>
            </a:pPr>
            <a:r>
              <a:rPr lang="en-US" sz="1600" i="1" dirty="0" smtClean="0">
                <a:sym typeface="Symbol"/>
              </a:rPr>
              <a:t></a:t>
            </a:r>
            <a:r>
              <a:rPr lang="ru-RU" sz="1600" i="1" baseline="-25000" dirty="0" smtClean="0"/>
              <a:t>+(-)</a:t>
            </a:r>
            <a:r>
              <a:rPr lang="ru-RU" sz="1600" dirty="0" smtClean="0"/>
              <a:t> - коэффициенты корреляции ветровой нагрузки, соответствующие положительному давлению </a:t>
            </a:r>
            <a:r>
              <a:rPr lang="ru-RU" sz="1600" i="1" dirty="0" smtClean="0"/>
              <a:t>(+)</a:t>
            </a:r>
            <a:r>
              <a:rPr lang="ru-RU" sz="1600" dirty="0" smtClean="0"/>
              <a:t> и отсосу </a:t>
            </a:r>
            <a:r>
              <a:rPr lang="ru-RU" sz="1600" i="1" dirty="0" smtClean="0"/>
              <a:t>(-)</a:t>
            </a:r>
            <a:endParaRPr lang="ru-RU" sz="1600" dirty="0" smtClean="0"/>
          </a:p>
        </p:txBody>
      </p:sp>
      <p:graphicFrame>
        <p:nvGraphicFramePr>
          <p:cNvPr id="488474" name="Group 2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9172536"/>
              </p:ext>
            </p:extLst>
          </p:nvPr>
        </p:nvGraphicFramePr>
        <p:xfrm>
          <a:off x="604640" y="5229200"/>
          <a:ext cx="4032250" cy="1171576"/>
        </p:xfrm>
        <a:graphic>
          <a:graphicData uri="http://schemas.openxmlformats.org/drawingml/2006/table">
            <a:tbl>
              <a:tblPr/>
              <a:tblGrid>
                <a:gridCol w="806450"/>
                <a:gridCol w="806450"/>
                <a:gridCol w="806450"/>
                <a:gridCol w="806450"/>
                <a:gridCol w="806450"/>
              </a:tblGrid>
              <a:tr h="305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1436" marR="91436" marT="45765" marB="457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&lt;2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&gt;20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</a:t>
                      </a:r>
                      <a:r>
                        <a:rPr kumimoji="0" lang="ru-RU" sz="14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+</a:t>
                      </a:r>
                    </a:p>
                  </a:txBody>
                  <a:tcPr marL="91436" marR="91436" marT="45765" marB="457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1.00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0.75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</a:t>
                      </a:r>
                      <a:r>
                        <a:rPr kumimoji="0" lang="ru-RU" sz="14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sym typeface="Symbol" pitchFamily="18" charset="2"/>
                      </a:endParaRPr>
                    </a:p>
                  </a:txBody>
                  <a:tcPr marL="91436" marR="91436" marT="45765" marB="4576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1.00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0.85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0.75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0.65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21" name="Rectangle 4"/>
          <p:cNvSpPr>
            <a:spLocks noChangeArrowheads="1"/>
          </p:cNvSpPr>
          <p:nvPr/>
        </p:nvSpPr>
        <p:spPr bwMode="auto">
          <a:xfrm>
            <a:off x="539552" y="4725144"/>
            <a:ext cx="50403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altLang="ru-RU" sz="1600" dirty="0">
                <a:solidFill>
                  <a:srgbClr val="FF6600"/>
                </a:solidFill>
                <a:latin typeface="Tahoma" pitchFamily="34" charset="0"/>
              </a:rPr>
              <a:t>Табл. 11.8 Значения коэффициента  корреляции </a:t>
            </a:r>
            <a:r>
              <a:rPr lang="en-US" altLang="ru-RU" sz="1600" b="1" dirty="0">
                <a:solidFill>
                  <a:srgbClr val="FF6600"/>
                </a:solidFill>
                <a:latin typeface="Tahoma" pitchFamily="34" charset="0"/>
                <a:sym typeface="Symbol" pitchFamily="18" charset="2"/>
              </a:rPr>
              <a:t></a:t>
            </a:r>
            <a:endParaRPr lang="ru-RU" altLang="ru-RU" sz="1600" dirty="0">
              <a:solidFill>
                <a:srgbClr val="FF6600"/>
              </a:solidFill>
              <a:latin typeface="Tahoma" pitchFamily="34" charset="0"/>
            </a:endParaRPr>
          </a:p>
        </p:txBody>
      </p:sp>
      <p:pic>
        <p:nvPicPr>
          <p:cNvPr id="33823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76450"/>
            <a:ext cx="2305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4" name="Прямоугольник 8"/>
          <p:cNvSpPr>
            <a:spLocks noChangeArrowheads="1"/>
          </p:cNvSpPr>
          <p:nvPr/>
        </p:nvSpPr>
        <p:spPr bwMode="auto">
          <a:xfrm>
            <a:off x="5364088" y="5085184"/>
            <a:ext cx="30607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/>
              <a:t>Аэродинамические коэффициенты  </a:t>
            </a:r>
            <a:r>
              <a:rPr lang="ru-RU" altLang="ru-RU" sz="1400" i="1" dirty="0"/>
              <a:t>с</a:t>
            </a:r>
            <a:r>
              <a:rPr lang="ru-RU" altLang="ru-RU" sz="1400" i="1" baseline="-25000" dirty="0"/>
              <a:t>р,+</a:t>
            </a:r>
            <a:r>
              <a:rPr lang="ru-RU" altLang="ru-RU" sz="1400" dirty="0"/>
              <a:t>  и  </a:t>
            </a:r>
            <a:r>
              <a:rPr lang="ru-RU" altLang="ru-RU" sz="1400" i="1" dirty="0"/>
              <a:t>с</a:t>
            </a:r>
            <a:r>
              <a:rPr lang="ru-RU" altLang="ru-RU" sz="1400" i="1" baseline="-25000" dirty="0"/>
              <a:t>р,-</a:t>
            </a:r>
            <a:r>
              <a:rPr lang="ru-RU" altLang="ru-RU" sz="1400" dirty="0"/>
              <a:t> , как правило, определяются на основе результатов модельных испытаний сооружений в аэродинамических трубах.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FF6600"/>
                </a:solidFill>
                <a:latin typeface="Arial" charset="0"/>
              </a:rPr>
              <a:t>11.3 РЕЗОНАНСНОЕ ВИХРЕВОЕ ВОЗБУЖДЕНИЕ</a:t>
            </a:r>
            <a:br>
              <a:rPr lang="ru-RU" sz="2000" dirty="0" smtClean="0">
                <a:solidFill>
                  <a:srgbClr val="FF66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6600"/>
                </a:solidFill>
                <a:latin typeface="Arial" charset="0"/>
              </a:rPr>
              <a:t>(см. также Приложение Д2)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125538"/>
            <a:ext cx="8289925" cy="5588000"/>
          </a:xfrm>
        </p:spPr>
        <p:txBody>
          <a:bodyPr/>
          <a:lstStyle/>
          <a:p>
            <a:pPr marL="18288" indent="0">
              <a:buNone/>
              <a:defRPr/>
            </a:pPr>
            <a:r>
              <a:rPr lang="ru-RU" sz="2000" dirty="0" smtClean="0"/>
              <a:t>11.3.1 </a:t>
            </a:r>
            <a:r>
              <a:rPr lang="ru-RU" sz="2000" dirty="0">
                <a:solidFill>
                  <a:srgbClr val="FF0000"/>
                </a:solidFill>
                <a:effectLst/>
              </a:rPr>
              <a:t>Для зданий и сооружений, удовлетворяющих условию</a:t>
            </a:r>
            <a:r>
              <a:rPr lang="ru-RU" sz="2000" b="1" i="1" dirty="0">
                <a:solidFill>
                  <a:srgbClr val="FF0000"/>
                </a:solidFill>
                <a:effectLst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effectLst/>
              </a:rPr>
              <a:t>λ</a:t>
            </a:r>
            <a:r>
              <a:rPr lang="ru-RU" sz="2000" b="1" i="1" baseline="-25000" dirty="0" err="1">
                <a:solidFill>
                  <a:srgbClr val="FF0000"/>
                </a:solidFill>
                <a:effectLst/>
              </a:rPr>
              <a:t>е</a:t>
            </a:r>
            <a:r>
              <a:rPr lang="ru-RU" sz="2000" b="1" i="1" dirty="0">
                <a:solidFill>
                  <a:srgbClr val="FF0000"/>
                </a:solidFill>
                <a:effectLst/>
              </a:rPr>
              <a:t> &gt; 5, </a:t>
            </a:r>
            <a:r>
              <a:rPr lang="ru-RU" sz="2000" dirty="0">
                <a:solidFill>
                  <a:srgbClr val="FF0000"/>
                </a:solidFill>
                <a:effectLst/>
              </a:rPr>
              <a:t>необходимо проводить их поверочный расчет на резонансное вихревое возбуждение; здесь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effectLst/>
              </a:rPr>
              <a:t>λ</a:t>
            </a:r>
            <a:r>
              <a:rPr lang="ru-RU" sz="2000" b="1" i="1" baseline="-25000" dirty="0" err="1">
                <a:solidFill>
                  <a:srgbClr val="FF0000"/>
                </a:solidFill>
                <a:effectLst/>
              </a:rPr>
              <a:t>е</a:t>
            </a:r>
            <a:r>
              <a:rPr lang="ru-RU" sz="2000" b="1" i="1" dirty="0">
                <a:solidFill>
                  <a:srgbClr val="FF0000"/>
                </a:solidFill>
                <a:effectLst/>
              </a:rPr>
              <a:t> 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определено в </a:t>
            </a:r>
            <a:r>
              <a:rPr lang="ru-RU" sz="2000" i="1" dirty="0" smtClean="0">
                <a:solidFill>
                  <a:srgbClr val="FF0000"/>
                </a:solidFill>
                <a:effectLst/>
              </a:rPr>
              <a:t>Д.1.15. (Изм.1)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 smtClean="0">
              <a:solidFill>
                <a:srgbClr val="FF0000"/>
              </a:solidFill>
            </a:endParaRPr>
          </a:p>
          <a:p>
            <a:pPr marL="18288" indent="0">
              <a:buNone/>
              <a:defRPr/>
            </a:pPr>
            <a:r>
              <a:rPr lang="ru-RU" sz="2000" dirty="0" smtClean="0"/>
              <a:t>11.3.2 Критические скорости ветра  </a:t>
            </a:r>
            <a:r>
              <a:rPr lang="en-US" sz="2000" i="1" dirty="0" smtClean="0"/>
              <a:t>V</a:t>
            </a:r>
            <a:r>
              <a:rPr lang="en-US" sz="2000" i="1" baseline="-25000" dirty="0" smtClean="0"/>
              <a:t>cr</a:t>
            </a:r>
            <a:r>
              <a:rPr lang="ru-RU" sz="2000" i="1" baseline="-25000" dirty="0" smtClean="0"/>
              <a:t>,</a:t>
            </a:r>
            <a:r>
              <a:rPr lang="en-US" sz="2000" i="1" baseline="-25000" dirty="0" smtClean="0"/>
              <a:t>i</a:t>
            </a:r>
            <a:r>
              <a:rPr lang="ru-RU" sz="2000" dirty="0" smtClean="0"/>
              <a:t> , при которых происходит резонансное вихревое возбуждение по  </a:t>
            </a:r>
            <a:r>
              <a:rPr lang="en-US" sz="2000" i="1" dirty="0" smtClean="0"/>
              <a:t>i</a:t>
            </a:r>
            <a:r>
              <a:rPr lang="ru-RU" sz="2000" dirty="0" smtClean="0"/>
              <a:t>-ой собственной форме колебаний, определяются по формуле: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sz="2000" i="1" dirty="0" smtClean="0"/>
              <a:t>			</a:t>
            </a:r>
            <a:r>
              <a:rPr lang="en-US" sz="2000" i="1" dirty="0" err="1" smtClean="0">
                <a:solidFill>
                  <a:srgbClr val="FFFF00"/>
                </a:solidFill>
              </a:rPr>
              <a:t>V</a:t>
            </a:r>
            <a:r>
              <a:rPr lang="en-US" sz="2000" i="1" baseline="-25000" dirty="0" err="1" smtClean="0">
                <a:solidFill>
                  <a:srgbClr val="FFFF00"/>
                </a:solidFill>
              </a:rPr>
              <a:t>cr,i</a:t>
            </a:r>
            <a:r>
              <a:rPr lang="en-US" sz="2000" i="1" dirty="0" smtClean="0">
                <a:solidFill>
                  <a:srgbClr val="FFFF00"/>
                </a:solidFill>
              </a:rPr>
              <a:t>=</a:t>
            </a:r>
            <a:r>
              <a:rPr lang="en-US" sz="2000" i="1" dirty="0" err="1" smtClean="0">
                <a:solidFill>
                  <a:srgbClr val="FFFF00"/>
                </a:solidFill>
              </a:rPr>
              <a:t>ƒ</a:t>
            </a:r>
            <a:r>
              <a:rPr lang="en-US" sz="2000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000" i="1" dirty="0" smtClean="0">
                <a:solidFill>
                  <a:srgbClr val="FFFF00"/>
                </a:solidFill>
              </a:rPr>
              <a:t> d/St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ru-RU" sz="2000" dirty="0" smtClean="0">
                <a:solidFill>
                  <a:srgbClr val="FFFF00"/>
                </a:solidFill>
              </a:rPr>
              <a:t>м</a:t>
            </a:r>
            <a:r>
              <a:rPr lang="en-US" sz="2000" dirty="0" smtClean="0">
                <a:solidFill>
                  <a:srgbClr val="FFFF00"/>
                </a:solidFill>
              </a:rPr>
              <a:t>/</a:t>
            </a:r>
            <a:r>
              <a:rPr lang="ru-RU" sz="2000" dirty="0" smtClean="0">
                <a:solidFill>
                  <a:srgbClr val="FFFF00"/>
                </a:solidFill>
              </a:rPr>
              <a:t>сек</a:t>
            </a:r>
            <a:r>
              <a:rPr lang="en-US" sz="2000" dirty="0" smtClean="0"/>
              <a:t>, 	</a:t>
            </a:r>
            <a:r>
              <a:rPr lang="ru-RU" sz="2000" dirty="0" smtClean="0"/>
              <a:t>			</a:t>
            </a:r>
            <a:r>
              <a:rPr lang="en-US" sz="2000" dirty="0" smtClean="0"/>
              <a:t>(</a:t>
            </a:r>
            <a:r>
              <a:rPr lang="ru-RU" sz="2000" dirty="0" smtClean="0"/>
              <a:t>11</a:t>
            </a:r>
            <a:r>
              <a:rPr lang="en-US" sz="2000" dirty="0" smtClean="0"/>
              <a:t>.11)</a:t>
            </a: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	где </a:t>
            </a:r>
            <a:r>
              <a:rPr lang="ru-RU" sz="2000" i="1" dirty="0" err="1" smtClean="0"/>
              <a:t>ƒ</a:t>
            </a:r>
            <a:r>
              <a:rPr lang="en-US" sz="2000" i="1" baseline="-25000" dirty="0" smtClean="0"/>
              <a:t>i</a:t>
            </a:r>
            <a:r>
              <a:rPr lang="ru-RU" sz="2000" i="1" dirty="0" smtClean="0"/>
              <a:t>  </a:t>
            </a:r>
            <a:r>
              <a:rPr lang="ru-RU" sz="2000" dirty="0" smtClean="0"/>
              <a:t>(Гц) - собственная частота колебаний по </a:t>
            </a:r>
            <a:r>
              <a:rPr lang="en-US" sz="2000" i="1" dirty="0" smtClean="0"/>
              <a:t>i</a:t>
            </a:r>
            <a:r>
              <a:rPr lang="ru-RU" sz="2000" dirty="0" smtClean="0"/>
              <a:t>-ой изгибной собственной форме;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 smtClean="0"/>
              <a:t>	</a:t>
            </a:r>
            <a:r>
              <a:rPr lang="en-US" sz="2000" i="1" dirty="0" smtClean="0"/>
              <a:t>d</a:t>
            </a:r>
            <a:r>
              <a:rPr lang="ru-RU" sz="2000" dirty="0" smtClean="0"/>
              <a:t> (м) - поперечный размер сооружения;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 smtClean="0"/>
              <a:t>	</a:t>
            </a:r>
            <a:r>
              <a:rPr lang="en-US" sz="2000" i="1" dirty="0" smtClean="0"/>
              <a:t>St</a:t>
            </a:r>
            <a:r>
              <a:rPr lang="ru-RU" sz="2000" dirty="0" smtClean="0"/>
              <a:t> - число Струхаля поперечного сечения, определяемое экспериментально или по справочным данным; для круглых поперечных сечений  </a:t>
            </a:r>
            <a:r>
              <a:rPr lang="en-US" sz="2000" i="1" dirty="0" smtClean="0"/>
              <a:t>St</a:t>
            </a:r>
            <a:r>
              <a:rPr lang="ru-RU" sz="2000" i="1" dirty="0" smtClean="0"/>
              <a:t> = </a:t>
            </a:r>
            <a:r>
              <a:rPr lang="ru-RU" sz="2000" dirty="0" smtClean="0"/>
              <a:t>0,2; для сечений с острыми кромками (в т.ч. и прямоугольных) - </a:t>
            </a:r>
            <a:r>
              <a:rPr lang="en-US" sz="2000" i="1" dirty="0" smtClean="0"/>
              <a:t>St</a:t>
            </a:r>
            <a:r>
              <a:rPr lang="ru-RU" sz="2000" i="1" dirty="0" smtClean="0"/>
              <a:t> = </a:t>
            </a:r>
            <a:r>
              <a:rPr lang="ru-RU" sz="2000" dirty="0" smtClean="0"/>
              <a:t>0,12.</a:t>
            </a:r>
          </a:p>
          <a:p>
            <a:pPr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245475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200" b="1" i="1">
                <a:solidFill>
                  <a:schemeClr val="hlink"/>
                </a:solidFill>
              </a:rPr>
              <a:t>Резонансное вихревое возбуждение</a:t>
            </a:r>
            <a:r>
              <a:rPr lang="ru-RU" altLang="ru-RU" sz="2200" i="1">
                <a:solidFill>
                  <a:schemeClr val="hlink"/>
                </a:solidFill>
              </a:rPr>
              <a:t> </a:t>
            </a:r>
            <a:r>
              <a:rPr lang="ru-RU" altLang="ru-RU" sz="2200" b="1" i="1">
                <a:solidFill>
                  <a:schemeClr val="hlink"/>
                </a:solidFill>
              </a:rPr>
              <a:t>возникает</a:t>
            </a:r>
            <a:r>
              <a:rPr lang="ru-RU" altLang="ru-RU" sz="2200" i="1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ru-RU" altLang="ru-RU" sz="2200"/>
              <a:t>на частотах, близких к собственным частотам сооружения</a:t>
            </a: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468313" y="2636838"/>
            <a:ext cx="842486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11.3.3 Резонансное вихревое возбуждение не возникает в том случае, если</a:t>
            </a:r>
          </a:p>
          <a:p>
            <a:endParaRPr lang="ru-RU" altLang="ru-RU"/>
          </a:p>
          <a:p>
            <a:pPr algn="r">
              <a:buFont typeface="Wingdings" pitchFamily="2" charset="2"/>
              <a:buNone/>
            </a:pPr>
            <a:r>
              <a:rPr lang="en-US" altLang="ru-RU" i="1">
                <a:solidFill>
                  <a:srgbClr val="FFFF00"/>
                </a:solidFill>
              </a:rPr>
              <a:t>V</a:t>
            </a:r>
            <a:r>
              <a:rPr lang="en-US" altLang="ru-RU" i="1" baseline="-25000">
                <a:solidFill>
                  <a:srgbClr val="FFFF00"/>
                </a:solidFill>
              </a:rPr>
              <a:t>cr</a:t>
            </a:r>
            <a:r>
              <a:rPr lang="ru-RU" altLang="ru-RU" i="1" baseline="-25000">
                <a:solidFill>
                  <a:srgbClr val="FFFF00"/>
                </a:solidFill>
              </a:rPr>
              <a:t>,</a:t>
            </a:r>
            <a:r>
              <a:rPr lang="en-US" altLang="ru-RU" i="1" baseline="-25000">
                <a:solidFill>
                  <a:srgbClr val="FFFF00"/>
                </a:solidFill>
              </a:rPr>
              <a:t>i</a:t>
            </a:r>
            <a:r>
              <a:rPr lang="ru-RU" altLang="ru-RU" i="1">
                <a:solidFill>
                  <a:srgbClr val="FFFF00"/>
                </a:solidFill>
              </a:rPr>
              <a:t> &gt; </a:t>
            </a:r>
            <a:r>
              <a:rPr lang="en-US" altLang="ru-RU" i="1">
                <a:solidFill>
                  <a:srgbClr val="FFFF00"/>
                </a:solidFill>
              </a:rPr>
              <a:t>V</a:t>
            </a:r>
            <a:r>
              <a:rPr lang="en-US" altLang="ru-RU" i="1" baseline="-25000">
                <a:solidFill>
                  <a:srgbClr val="FFFF00"/>
                </a:solidFill>
              </a:rPr>
              <a:t>max</a:t>
            </a:r>
            <a:r>
              <a:rPr lang="ru-RU" altLang="ru-RU" i="1">
                <a:solidFill>
                  <a:srgbClr val="FFFF00"/>
                </a:solidFill>
              </a:rPr>
              <a:t>(</a:t>
            </a:r>
            <a:r>
              <a:rPr lang="en-US" altLang="ru-RU" i="1">
                <a:solidFill>
                  <a:srgbClr val="FFFF00"/>
                </a:solidFill>
              </a:rPr>
              <a:t>z</a:t>
            </a:r>
            <a:r>
              <a:rPr lang="ru-RU" altLang="ru-RU" i="1" baseline="-25000">
                <a:solidFill>
                  <a:srgbClr val="FFFF00"/>
                </a:solidFill>
              </a:rPr>
              <a:t>эк</a:t>
            </a:r>
            <a:r>
              <a:rPr lang="ru-RU" altLang="ru-RU" i="1">
                <a:solidFill>
                  <a:srgbClr val="FFFF00"/>
                </a:solidFill>
              </a:rPr>
              <a:t>)</a:t>
            </a:r>
            <a:r>
              <a:rPr lang="ru-RU" altLang="ru-RU">
                <a:solidFill>
                  <a:srgbClr val="FFFF00"/>
                </a:solidFill>
              </a:rPr>
              <a:t>,</a:t>
            </a:r>
            <a:r>
              <a:rPr lang="ru-RU" altLang="ru-RU"/>
              <a:t>					(11.12)</a:t>
            </a:r>
          </a:p>
          <a:p>
            <a:pPr algn="r">
              <a:buFont typeface="Wingdings" pitchFamily="2" charset="2"/>
              <a:buNone/>
            </a:pPr>
            <a:endParaRPr lang="ru-RU" altLang="ru-RU"/>
          </a:p>
          <a:p>
            <a:pPr>
              <a:buFont typeface="Wingdings" pitchFamily="2" charset="2"/>
              <a:buNone/>
            </a:pPr>
            <a:r>
              <a:rPr lang="ru-RU" altLang="ru-RU"/>
              <a:t>	где</a:t>
            </a:r>
            <a:r>
              <a:rPr lang="ru-RU" altLang="ru-RU" i="1"/>
              <a:t> </a:t>
            </a:r>
            <a:r>
              <a:rPr lang="en-US" altLang="ru-RU" i="1"/>
              <a:t>V</a:t>
            </a:r>
            <a:r>
              <a:rPr lang="en-US" altLang="ru-RU" i="1" baseline="-25000"/>
              <a:t>max</a:t>
            </a:r>
            <a:r>
              <a:rPr lang="ru-RU" altLang="ru-RU" i="1"/>
              <a:t>(</a:t>
            </a:r>
            <a:r>
              <a:rPr lang="en-US" altLang="ru-RU" i="1"/>
              <a:t>z</a:t>
            </a:r>
            <a:r>
              <a:rPr lang="ru-RU" altLang="ru-RU" i="1" baseline="-25000"/>
              <a:t>эк</a:t>
            </a:r>
            <a:r>
              <a:rPr lang="ru-RU" altLang="ru-RU" i="1"/>
              <a:t>)</a:t>
            </a:r>
            <a:r>
              <a:rPr lang="ru-RU" altLang="ru-RU"/>
              <a:t> - максимальная скорость ветра на уровне  </a:t>
            </a:r>
            <a:r>
              <a:rPr lang="en-US" altLang="ru-RU" i="1"/>
              <a:t>z</a:t>
            </a:r>
            <a:r>
              <a:rPr lang="ru-RU" altLang="ru-RU" i="1" baseline="-25000"/>
              <a:t>эк</a:t>
            </a:r>
            <a:r>
              <a:rPr lang="ru-RU" altLang="ru-RU"/>
              <a:t> ,        определяемая по формуле:</a:t>
            </a:r>
          </a:p>
          <a:p>
            <a:pPr>
              <a:buFont typeface="Wingdings" pitchFamily="2" charset="2"/>
              <a:buNone/>
            </a:pPr>
            <a:endParaRPr lang="ru-RU" altLang="ru-RU"/>
          </a:p>
          <a:p>
            <a:pPr algn="r">
              <a:buFont typeface="Wingdings" pitchFamily="2" charset="2"/>
              <a:buNone/>
            </a:pPr>
            <a:r>
              <a:rPr lang="ru-RU" altLang="ru-RU"/>
              <a:t>							                 (11.13)</a:t>
            </a:r>
          </a:p>
          <a:p>
            <a:pPr>
              <a:buFont typeface="Wingdings" pitchFamily="2" charset="2"/>
              <a:buNone/>
            </a:pPr>
            <a:endParaRPr lang="ru-RU" altLang="ru-RU"/>
          </a:p>
          <a:p>
            <a:pPr>
              <a:buFont typeface="Wingdings" pitchFamily="2" charset="2"/>
              <a:buNone/>
            </a:pPr>
            <a:r>
              <a:rPr lang="ru-RU" altLang="ru-RU"/>
              <a:t>	где </a:t>
            </a:r>
            <a:r>
              <a:rPr lang="en-US" altLang="ru-RU" i="1"/>
              <a:t>w</a:t>
            </a:r>
            <a:r>
              <a:rPr lang="ru-RU" altLang="ru-RU" i="1" baseline="-25000"/>
              <a:t>0 </a:t>
            </a:r>
            <a:r>
              <a:rPr lang="ru-RU" altLang="ru-RU"/>
              <a:t>(в Па)</a:t>
            </a:r>
            <a:r>
              <a:rPr lang="ru-RU" altLang="ru-RU" i="1"/>
              <a:t> и </a:t>
            </a:r>
            <a:r>
              <a:rPr lang="en-US" altLang="ru-RU" i="1"/>
              <a:t>K</a:t>
            </a:r>
            <a:r>
              <a:rPr lang="ru-RU" altLang="ru-RU" i="1"/>
              <a:t>(</a:t>
            </a:r>
            <a:r>
              <a:rPr lang="en-US" altLang="ru-RU" i="1"/>
              <a:t>z</a:t>
            </a:r>
            <a:r>
              <a:rPr lang="ru-RU" altLang="ru-RU" i="1" baseline="-25000"/>
              <a:t>е</a:t>
            </a:r>
            <a:r>
              <a:rPr lang="ru-RU" altLang="ru-RU" i="1"/>
              <a:t>) </a:t>
            </a:r>
            <a:r>
              <a:rPr lang="ru-RU" altLang="ru-RU"/>
              <a:t>определяются в соответствии с указаниями</a:t>
            </a:r>
            <a:r>
              <a:rPr lang="ru-RU" altLang="ru-RU" u="sng"/>
              <a:t> </a:t>
            </a:r>
            <a:r>
              <a:rPr lang="ru-RU" altLang="ru-RU"/>
              <a:t>11.1.4 и 11.1.6.</a:t>
            </a:r>
          </a:p>
          <a:p>
            <a:pPr>
              <a:buFont typeface="Wingdings" pitchFamily="2" charset="2"/>
              <a:buNone/>
            </a:pPr>
            <a:r>
              <a:rPr lang="ru-RU" altLang="ru-RU"/>
              <a:t>	</a:t>
            </a:r>
          </a:p>
          <a:p>
            <a:pPr>
              <a:buFont typeface="Wingdings" pitchFamily="2" charset="2"/>
              <a:buNone/>
            </a:pPr>
            <a:r>
              <a:rPr lang="ru-RU" altLang="ru-RU"/>
              <a:t>Для зданий и башенных сооружений с плавно изменяющейся формой поперечного сечения, а также труб и мачт без оттяжек  </a:t>
            </a:r>
            <a:r>
              <a:rPr lang="en-US" altLang="ru-RU" i="1"/>
              <a:t>z</a:t>
            </a:r>
            <a:r>
              <a:rPr lang="ru-RU" altLang="ru-RU" i="1" baseline="-25000"/>
              <a:t>эк</a:t>
            </a:r>
            <a:r>
              <a:rPr lang="ru-RU" altLang="ru-RU" i="1"/>
              <a:t> = </a:t>
            </a:r>
            <a:r>
              <a:rPr lang="ru-RU" altLang="ru-RU"/>
              <a:t>0,8</a:t>
            </a:r>
            <a:r>
              <a:rPr lang="en-US" altLang="ru-RU" i="1"/>
              <a:t>h</a:t>
            </a:r>
            <a:r>
              <a:rPr lang="ru-RU" altLang="ru-RU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6600"/>
                </a:solidFill>
                <a:latin typeface="Arial" charset="0"/>
              </a:rPr>
              <a:t>11.3 РЕЗОНАНСНОЕ ВИХРЕВОЕ ВОЗБУЖДЕНИЕ</a:t>
            </a:r>
          </a:p>
        </p:txBody>
      </p:sp>
      <p:graphicFrame>
        <p:nvGraphicFramePr>
          <p:cNvPr id="35845" name="Объект 7"/>
          <p:cNvGraphicFramePr>
            <a:graphicFrameLocks noChangeAspect="1"/>
          </p:cNvGraphicFramePr>
          <p:nvPr/>
        </p:nvGraphicFramePr>
        <p:xfrm>
          <a:off x="2555875" y="4508500"/>
          <a:ext cx="2514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Формула" r:id="rId3" imgW="1548728" imgH="266584" progId="Equation.3">
                  <p:embed/>
                </p:oleObj>
              </mc:Choice>
              <mc:Fallback>
                <p:oleObj name="Формула" r:id="rId3" imgW="1548728" imgH="266584" progId="Equation.3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508500"/>
                        <a:ext cx="2514600" cy="431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2555875" y="2047875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i="1"/>
              <a:t>V</a:t>
            </a:r>
            <a:r>
              <a:rPr lang="en-US" altLang="ru-RU" i="1" baseline="-25000"/>
              <a:t>cr</a:t>
            </a:r>
            <a:r>
              <a:rPr lang="en-US" altLang="ru-RU" i="1"/>
              <a:t> = f d/St</a:t>
            </a:r>
            <a:r>
              <a:rPr lang="ru-RU" altLang="ru-RU" i="1"/>
              <a:t> </a:t>
            </a:r>
            <a:r>
              <a:rPr lang="en-US" altLang="ru-RU" i="1"/>
              <a:t>&lt; V</a:t>
            </a:r>
            <a:r>
              <a:rPr lang="en-US" altLang="ru-RU" i="1" baseline="-25000"/>
              <a:t>max</a:t>
            </a:r>
            <a:r>
              <a:rPr lang="en-US" altLang="ru-RU" i="1"/>
              <a:t>(z)</a:t>
            </a:r>
            <a:endParaRPr lang="ru-RU" altLang="ru-RU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6165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	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При оценке комфортности пребывания людей в зданиях (динамическая комфортность)  расчетные значения ветровой нагрузки  </a:t>
            </a:r>
            <a:r>
              <a:rPr lang="en-US" sz="1800" i="1" dirty="0" err="1" smtClean="0">
                <a:latin typeface="Tahoma" pitchFamily="34" charset="0"/>
                <a:cs typeface="Tahoma" pitchFamily="34" charset="0"/>
              </a:rPr>
              <a:t>w</a:t>
            </a:r>
            <a:r>
              <a:rPr lang="en-US" sz="1800" i="1" baseline="-25000" dirty="0" err="1" smtClean="0">
                <a:latin typeface="Tahoma" pitchFamily="34" charset="0"/>
                <a:cs typeface="Tahoma" pitchFamily="34" charset="0"/>
              </a:rPr>
              <a:t>c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 принимаются равными: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 algn="r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1800" i="1" dirty="0" err="1" smtClean="0">
                <a:latin typeface="Tahoma" pitchFamily="34" charset="0"/>
                <a:cs typeface="Tahoma" pitchFamily="34" charset="0"/>
              </a:rPr>
              <a:t>w</a:t>
            </a:r>
            <a:r>
              <a:rPr lang="en-US" sz="1800" i="1" baseline="-25000" dirty="0" err="1" smtClean="0">
                <a:latin typeface="Tahoma" pitchFamily="34" charset="0"/>
                <a:cs typeface="Tahoma" pitchFamily="34" charset="0"/>
              </a:rPr>
              <a:t>c</a:t>
            </a:r>
            <a:r>
              <a:rPr lang="ru-RU" sz="1800" i="1" dirty="0" smtClean="0">
                <a:latin typeface="Tahoma" pitchFamily="34" charset="0"/>
                <a:cs typeface="Tahoma" pitchFamily="34" charset="0"/>
              </a:rPr>
              <a:t>=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0,7</a:t>
            </a:r>
            <a:r>
              <a:rPr lang="en-US" sz="1800" i="1" dirty="0" smtClean="0">
                <a:latin typeface="Tahoma" pitchFamily="34" charset="0"/>
                <a:cs typeface="Tahoma" pitchFamily="34" charset="0"/>
              </a:rPr>
              <a:t>w</a:t>
            </a:r>
            <a:r>
              <a:rPr lang="ru-RU" sz="1800" i="1" baseline="-25000" dirty="0" smtClean="0">
                <a:latin typeface="Tahoma" pitchFamily="34" charset="0"/>
                <a:cs typeface="Tahoma" pitchFamily="34" charset="0"/>
              </a:rPr>
              <a:t>р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					(11.14)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	где  </a:t>
            </a:r>
            <a:r>
              <a:rPr lang="en-US" sz="1800" i="1" dirty="0" smtClean="0">
                <a:latin typeface="Tahoma" pitchFamily="34" charset="0"/>
                <a:cs typeface="Tahoma" pitchFamily="34" charset="0"/>
              </a:rPr>
              <a:t>w</a:t>
            </a:r>
            <a:r>
              <a:rPr lang="ru-RU" sz="1800" i="1" baseline="-25000" dirty="0" err="1" smtClean="0">
                <a:latin typeface="Tahoma" pitchFamily="34" charset="0"/>
                <a:cs typeface="Tahoma" pitchFamily="34" charset="0"/>
              </a:rPr>
              <a:t>р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- характеристическое (нормативное) значение пульсационной составляющей ветровой нагрузки.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	При этом максимальное ускорение этажа здания не должно превышать величины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 algn="r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i="1" dirty="0" smtClean="0">
                <a:latin typeface="Tahoma" pitchFamily="34" charset="0"/>
                <a:cs typeface="Tahoma" pitchFamily="34" charset="0"/>
              </a:rPr>
              <a:t>а</a:t>
            </a:r>
            <a:r>
              <a:rPr lang="ru-RU" sz="1800" i="1" baseline="-25000" dirty="0" smtClean="0">
                <a:latin typeface="Tahoma" pitchFamily="34" charset="0"/>
                <a:cs typeface="Tahoma" pitchFamily="34" charset="0"/>
              </a:rPr>
              <a:t>с,</a:t>
            </a:r>
            <a:r>
              <a:rPr lang="en-US" sz="1800" i="1" baseline="-25000" dirty="0" smtClean="0">
                <a:latin typeface="Tahoma" pitchFamily="34" charset="0"/>
                <a:cs typeface="Tahoma" pitchFamily="34" charset="0"/>
              </a:rPr>
              <a:t>ma</a:t>
            </a:r>
            <a:r>
              <a:rPr lang="ru-RU" sz="1800" i="1" baseline="-25000" dirty="0" smtClean="0">
                <a:latin typeface="Tahoma" pitchFamily="34" charset="0"/>
                <a:cs typeface="Tahoma" pitchFamily="34" charset="0"/>
              </a:rPr>
              <a:t>х</a:t>
            </a:r>
            <a:r>
              <a:rPr lang="ru-RU" sz="1800" i="1" dirty="0" smtClean="0">
                <a:latin typeface="Tahoma" pitchFamily="34" charset="0"/>
                <a:cs typeface="Tahoma" pitchFamily="34" charset="0"/>
              </a:rPr>
              <a:t> = 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0,08 м/с</a:t>
            </a:r>
            <a:r>
              <a:rPr lang="ru-RU" sz="1800" baseline="30000" dirty="0" smtClean="0">
                <a:latin typeface="Tahoma" pitchFamily="34" charset="0"/>
                <a:cs typeface="Tahoma" pitchFamily="34" charset="0"/>
              </a:rPr>
              <a:t>2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.				(11.15)</a:t>
            </a:r>
          </a:p>
          <a:p>
            <a:pPr>
              <a:defRPr/>
            </a:pPr>
            <a:endParaRPr lang="ru-RU" sz="1800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404813"/>
            <a:ext cx="6840538" cy="5508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0000"/>
                </a:solidFill>
                <a:latin typeface="Arial" charset="0"/>
              </a:rPr>
              <a:t>11.4 ДИНАМИЧЕСКАЯ КОМФОРТНОСТЬ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7772400" cy="3729038"/>
          </a:xfrm>
        </p:spPr>
        <p:txBody>
          <a:bodyPr/>
          <a:lstStyle/>
          <a:p>
            <a:pPr marL="18288" indent="0" eaLnBrk="1" hangingPunct="1">
              <a:lnSpc>
                <a:spcPct val="130000"/>
              </a:lnSpc>
              <a:buNone/>
              <a:defRPr/>
            </a:pPr>
            <a:r>
              <a:rPr lang="ru-RU" sz="2000" dirty="0" smtClean="0"/>
              <a:t>Коэффициент надежности  </a:t>
            </a: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 по ветровой нагрузке принимается равным: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 при расчете по предельным состояниям </a:t>
            </a:r>
            <a:r>
              <a:rPr lang="ru-RU" sz="2000" dirty="0" smtClean="0">
                <a:solidFill>
                  <a:srgbClr val="CC0066"/>
                </a:solidFill>
              </a:rPr>
              <a:t>первой группы</a:t>
            </a:r>
            <a:r>
              <a:rPr lang="ru-RU" sz="2000" dirty="0" smtClean="0"/>
              <a:t>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1,4;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 при расчете по предельным состояниям </a:t>
            </a:r>
            <a:r>
              <a:rPr lang="ru-RU" sz="2000" dirty="0" smtClean="0">
                <a:solidFill>
                  <a:srgbClr val="CC0066"/>
                </a:solidFill>
              </a:rPr>
              <a:t>второй группы</a:t>
            </a:r>
            <a:r>
              <a:rPr lang="ru-RU" sz="2000" dirty="0" smtClean="0"/>
              <a:t>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1,0;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при оценке </a:t>
            </a:r>
            <a:r>
              <a:rPr lang="ru-RU" sz="2000" dirty="0" smtClean="0">
                <a:solidFill>
                  <a:srgbClr val="CC0066"/>
                </a:solidFill>
              </a:rPr>
              <a:t>комфортности пребывания  людей</a:t>
            </a:r>
            <a:r>
              <a:rPr lang="ru-RU" sz="2000" dirty="0" smtClean="0"/>
              <a:t> 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0,7.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549275"/>
            <a:ext cx="7793037" cy="4794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КОЭФФИЦИЕНТ НАДЁЖНОСТИ ПО ВЕТРОВОЙ НАГРУЗКЕ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4213" y="5141913"/>
            <a:ext cx="77755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</a:rPr>
              <a:t>Собственные частоты допускается определять </a:t>
            </a:r>
            <a:r>
              <a:rPr lang="ru-RU" sz="2000" dirty="0">
                <a:solidFill>
                  <a:srgbClr val="C00000"/>
                </a:solidFill>
                <a:latin typeface="+mn-lt"/>
              </a:rPr>
              <a:t>при действии нормативных значений нагрузок</a:t>
            </a:r>
            <a:r>
              <a:rPr lang="ru-RU" sz="2000" dirty="0">
                <a:latin typeface="+mn-lt"/>
              </a:rPr>
              <a:t> (постоянных, длительных, кратковременных), учитываемых для рассматриваемой расчетной ситуации.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5651" y="831504"/>
            <a:ext cx="45120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Д.5. На правом верхнем рисунке для обозначения пролета свода заменить букву «</a:t>
            </a:r>
            <a:r>
              <a:rPr lang="ru-RU" i="1" dirty="0"/>
              <a:t>l</a:t>
            </a:r>
            <a:r>
              <a:rPr lang="ru-RU" dirty="0"/>
              <a:t>» на букву </a:t>
            </a:r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ru-RU" i="1" dirty="0">
                <a:solidFill>
                  <a:srgbClr val="FFFF00"/>
                </a:solidFill>
              </a:rPr>
              <a:t>d</a:t>
            </a:r>
            <a:r>
              <a:rPr lang="ru-RU" dirty="0">
                <a:solidFill>
                  <a:srgbClr val="FFFF00"/>
                </a:solidFill>
              </a:rPr>
              <a:t>»</a:t>
            </a:r>
            <a:r>
              <a:rPr lang="ru-RU" dirty="0"/>
              <a:t>, удалить знаки равенства между участками, добавить указание по определению размеров участков как </a:t>
            </a:r>
            <a:r>
              <a:rPr lang="ru-RU" dirty="0">
                <a:solidFill>
                  <a:srgbClr val="FFFF00"/>
                </a:solidFill>
              </a:rPr>
              <a:t>0.7</a:t>
            </a:r>
            <a:r>
              <a:rPr lang="ru-RU" i="1" dirty="0">
                <a:solidFill>
                  <a:srgbClr val="FFFF00"/>
                </a:solidFill>
              </a:rPr>
              <a:t>f</a:t>
            </a:r>
            <a:r>
              <a:rPr lang="ru-RU" dirty="0"/>
              <a:t>, как показано на рисунке ниже: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536" y="688448"/>
            <a:ext cx="3456384" cy="2174382"/>
            <a:chOff x="0" y="0"/>
            <a:chExt cx="2743200" cy="187204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43200" cy="1872049"/>
            </a:xfrm>
            <a:prstGeom prst="rect">
              <a:avLst/>
            </a:prstGeom>
          </p:spPr>
        </p:pic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846437" y="1458097"/>
              <a:ext cx="457200" cy="228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500448" y="636373"/>
              <a:ext cx="1027430" cy="382905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67010" y="2977366"/>
            <a:ext cx="8246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Д.5. По правой оси графиков заменить выражение «</a:t>
            </a:r>
            <a:r>
              <a:rPr lang="ru-RU" i="1" dirty="0"/>
              <a:t>f/l</a:t>
            </a:r>
            <a:r>
              <a:rPr lang="ru-RU" dirty="0"/>
              <a:t>» на </a:t>
            </a:r>
            <a:r>
              <a:rPr lang="en-US" dirty="0" smtClean="0">
                <a:solidFill>
                  <a:srgbClr val="FFFF00"/>
                </a:solidFill>
              </a:rPr>
              <a:t>f</a:t>
            </a:r>
            <a:r>
              <a:rPr lang="ru-RU" i="1" dirty="0" smtClean="0">
                <a:solidFill>
                  <a:srgbClr val="FFFF00"/>
                </a:solidFill>
              </a:rPr>
              <a:t>/d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732" y="2820770"/>
            <a:ext cx="584200" cy="60960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47613" y="3346698"/>
            <a:ext cx="8614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Пункт </a:t>
            </a:r>
            <a:r>
              <a:rPr lang="ru-RU" dirty="0" smtClean="0"/>
              <a:t>Д.1.3. </a:t>
            </a:r>
            <a:r>
              <a:rPr lang="ru-RU" dirty="0" smtClean="0">
                <a:solidFill>
                  <a:srgbClr val="FF0000"/>
                </a:solidFill>
              </a:rPr>
              <a:t>Прямоугольные </a:t>
            </a:r>
            <a:r>
              <a:rPr lang="ru-RU" dirty="0">
                <a:solidFill>
                  <a:srgbClr val="FF0000"/>
                </a:solidFill>
              </a:rPr>
              <a:t>в плане здания со </a:t>
            </a:r>
            <a:r>
              <a:rPr lang="ru-RU" dirty="0" smtClean="0">
                <a:solidFill>
                  <a:srgbClr val="FF0000"/>
                </a:solidFill>
              </a:rPr>
              <a:t>сводчатыми и </a:t>
            </a:r>
            <a:r>
              <a:rPr lang="ru-RU" dirty="0">
                <a:solidFill>
                  <a:srgbClr val="FF0000"/>
                </a:solidFill>
              </a:rPr>
              <a:t>близкими к ним по очертанию </a:t>
            </a:r>
            <a:r>
              <a:rPr lang="ru-RU" dirty="0" smtClean="0">
                <a:solidFill>
                  <a:srgbClr val="FF0000"/>
                </a:solidFill>
              </a:rPr>
              <a:t>покрытиями. </a:t>
            </a:r>
          </a:p>
          <a:p>
            <a:r>
              <a:rPr lang="ru-RU" dirty="0" smtClean="0"/>
              <a:t>в </a:t>
            </a:r>
            <a:r>
              <a:rPr lang="ru-RU" dirty="0"/>
              <a:t>Примечании заменить выражение «</a:t>
            </a:r>
            <a:r>
              <a:rPr lang="ru-RU" i="1" dirty="0"/>
              <a:t>h</a:t>
            </a:r>
            <a:r>
              <a:rPr lang="ru-RU" baseline="-25000" dirty="0"/>
              <a:t>1</a:t>
            </a:r>
            <a:r>
              <a:rPr lang="ru-RU" dirty="0"/>
              <a:t>/</a:t>
            </a:r>
            <a:r>
              <a:rPr lang="ru-RU" i="1" dirty="0"/>
              <a:t>l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</a:t>
            </a:r>
            <a:r>
              <a:rPr lang="ru-RU" dirty="0"/>
              <a:t> 0,5» на  </a:t>
            </a:r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i="1" dirty="0">
                <a:solidFill>
                  <a:srgbClr val="FFFF00"/>
                </a:solidFill>
              </a:rPr>
              <a:t>h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dirty="0">
                <a:solidFill>
                  <a:srgbClr val="FFFF00"/>
                </a:solidFill>
              </a:rPr>
              <a:t>/</a:t>
            </a:r>
            <a:r>
              <a:rPr lang="ru-RU" i="1" dirty="0">
                <a:solidFill>
                  <a:srgbClr val="FFFF00"/>
                </a:solidFill>
              </a:rPr>
              <a:t>d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</a:t>
            </a:r>
            <a:r>
              <a:rPr lang="ru-RU" dirty="0">
                <a:solidFill>
                  <a:srgbClr val="FFFF00"/>
                </a:solidFill>
              </a:rPr>
              <a:t> 0,5»</a:t>
            </a:r>
            <a:r>
              <a:rPr lang="ru-RU" dirty="0"/>
              <a:t>.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4365104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Первый </a:t>
            </a:r>
            <a:r>
              <a:rPr lang="ru-RU" dirty="0"/>
              <a:t>абзац </a:t>
            </a:r>
            <a:r>
              <a:rPr lang="ru-RU" dirty="0" smtClean="0"/>
              <a:t>: </a:t>
            </a:r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>
                <a:solidFill>
                  <a:srgbClr val="FFFF00"/>
                </a:solidFill>
              </a:rPr>
              <a:t>Распределение аэродинамических коэффициентов </a:t>
            </a:r>
            <a:r>
              <a:rPr lang="ru-RU" i="1" dirty="0" err="1">
                <a:solidFill>
                  <a:srgbClr val="FFFF00"/>
                </a:solidFill>
              </a:rPr>
              <a:t>c</a:t>
            </a:r>
            <a:r>
              <a:rPr lang="ru-RU" i="1" baseline="-25000" dirty="0" err="1">
                <a:solidFill>
                  <a:srgbClr val="FFFF00"/>
                </a:solidFill>
              </a:rPr>
              <a:t>e</a:t>
            </a:r>
            <a:r>
              <a:rPr lang="ru-RU" dirty="0">
                <a:solidFill>
                  <a:srgbClr val="FFFF00"/>
                </a:solidFill>
              </a:rPr>
              <a:t> по поверхности покрытия приведено на рисунке Д.5.»</a:t>
            </a:r>
          </a:p>
          <a:p>
            <a:r>
              <a:rPr lang="ru-RU" dirty="0" smtClean="0"/>
              <a:t>Третий </a:t>
            </a:r>
            <a:r>
              <a:rPr lang="ru-RU" dirty="0"/>
              <a:t>абзац </a:t>
            </a:r>
            <a:r>
              <a:rPr lang="ru-RU" dirty="0" smtClean="0"/>
              <a:t>: </a:t>
            </a:r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>
                <a:solidFill>
                  <a:srgbClr val="FFFF00"/>
                </a:solidFill>
              </a:rPr>
              <a:t>При определении эквивалентной высоты (11.1.5) и коэффициента </a:t>
            </a:r>
            <a:r>
              <a:rPr lang="ru-RU" i="1" dirty="0">
                <a:solidFill>
                  <a:srgbClr val="FFFF00"/>
                </a:solidFill>
                <a:sym typeface="Symbol"/>
              </a:rPr>
              <a:t></a:t>
            </a:r>
            <a:r>
              <a:rPr lang="ru-RU" dirty="0">
                <a:solidFill>
                  <a:srgbClr val="FFFF00"/>
                </a:solidFill>
              </a:rPr>
              <a:t> в соответствии с 11.1.11:  </a:t>
            </a:r>
            <a:r>
              <a:rPr lang="ru-RU" i="1" dirty="0">
                <a:solidFill>
                  <a:srgbClr val="FFFF00"/>
                </a:solidFill>
              </a:rPr>
              <a:t>h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ru-RU" i="1" dirty="0">
                <a:solidFill>
                  <a:srgbClr val="FFFF00"/>
                </a:solidFill>
              </a:rPr>
              <a:t>h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dirty="0">
                <a:solidFill>
                  <a:srgbClr val="FFFF00"/>
                </a:solidFill>
              </a:rPr>
              <a:t> + 0,7</a:t>
            </a:r>
            <a:r>
              <a:rPr lang="ru-RU" i="1" dirty="0">
                <a:solidFill>
                  <a:srgbClr val="FFFF00"/>
                </a:solidFill>
              </a:rPr>
              <a:t>f</a:t>
            </a:r>
            <a:r>
              <a:rPr lang="ru-RU" dirty="0">
                <a:solidFill>
                  <a:srgbClr val="FFFF00"/>
                </a:solidFill>
              </a:rPr>
              <a:t> .»</a:t>
            </a:r>
          </a:p>
          <a:p>
            <a:endParaRPr lang="ru-RU" dirty="0" smtClean="0"/>
          </a:p>
          <a:p>
            <a:r>
              <a:rPr lang="ru-RU" dirty="0" smtClean="0"/>
              <a:t>Пункт Д.1.4. </a:t>
            </a:r>
            <a:r>
              <a:rPr lang="ru-RU" dirty="0">
                <a:solidFill>
                  <a:srgbClr val="FF0000"/>
                </a:solidFill>
              </a:rPr>
              <a:t>Круглые в плане здания с купольными </a:t>
            </a:r>
            <a:r>
              <a:rPr lang="ru-RU" dirty="0" smtClean="0">
                <a:solidFill>
                  <a:srgbClr val="FF0000"/>
                </a:solidFill>
              </a:rPr>
              <a:t>покрытиями</a:t>
            </a:r>
          </a:p>
          <a:p>
            <a:r>
              <a:rPr lang="ru-RU" dirty="0" smtClean="0"/>
              <a:t>Второй </a:t>
            </a:r>
            <a:r>
              <a:rPr lang="ru-RU" dirty="0"/>
              <a:t>абзац </a:t>
            </a:r>
            <a:r>
              <a:rPr lang="ru-RU" dirty="0" smtClean="0"/>
              <a:t>: </a:t>
            </a:r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>
                <a:solidFill>
                  <a:srgbClr val="FFFF00"/>
                </a:solidFill>
              </a:rPr>
              <a:t>При определении эквивалентной высоты (11.1.5) и коэффициента </a:t>
            </a:r>
            <a:r>
              <a:rPr lang="ru-RU" i="1" dirty="0">
                <a:solidFill>
                  <a:srgbClr val="FFFF00"/>
                </a:solidFill>
                <a:sym typeface="Symbol"/>
              </a:rPr>
              <a:t></a:t>
            </a:r>
            <a:r>
              <a:rPr lang="ru-RU" dirty="0">
                <a:solidFill>
                  <a:srgbClr val="FFFF00"/>
                </a:solidFill>
              </a:rPr>
              <a:t> в соответствии с 11.1.11:  </a:t>
            </a:r>
            <a:r>
              <a:rPr lang="ru-RU" i="1" dirty="0">
                <a:solidFill>
                  <a:srgbClr val="FFFF00"/>
                </a:solidFill>
              </a:rPr>
              <a:t>h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ru-RU" i="1" dirty="0">
                <a:solidFill>
                  <a:srgbClr val="FFFF00"/>
                </a:solidFill>
              </a:rPr>
              <a:t>h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dirty="0">
                <a:solidFill>
                  <a:srgbClr val="FFFF00"/>
                </a:solidFill>
              </a:rPr>
              <a:t> + 0,7</a:t>
            </a:r>
            <a:r>
              <a:rPr lang="ru-RU" i="1" dirty="0">
                <a:solidFill>
                  <a:srgbClr val="FFFF00"/>
                </a:solidFill>
              </a:rPr>
              <a:t>f</a:t>
            </a:r>
            <a:r>
              <a:rPr lang="ru-RU" dirty="0">
                <a:solidFill>
                  <a:srgbClr val="FFFF00"/>
                </a:solidFill>
              </a:rPr>
              <a:t> .»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67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6 СОЧЕТАНИЯ НАГРУЗОК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616575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В зависимости от учитываемого состава нагрузок следует различать:</a:t>
            </a:r>
          </a:p>
          <a:p>
            <a:pPr marL="18288" indent="0">
              <a:buNone/>
              <a:defRPr/>
            </a:pPr>
            <a:r>
              <a:rPr lang="ru-RU" sz="2000" dirty="0" smtClean="0"/>
              <a:t>а) </a:t>
            </a:r>
            <a:r>
              <a:rPr lang="ru-RU" sz="2000" b="1" dirty="0" smtClean="0">
                <a:solidFill>
                  <a:srgbClr val="FFFF00"/>
                </a:solidFill>
              </a:rPr>
              <a:t>основные сочетания </a:t>
            </a:r>
            <a:r>
              <a:rPr lang="ru-RU" sz="2000" dirty="0" smtClean="0"/>
              <a:t>нагрузок, состоящие из постоянных, длительных и кратковременных: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 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i="1" dirty="0" smtClean="0">
                <a:solidFill>
                  <a:srgbClr val="FFFF00"/>
                </a:solidFill>
              </a:rPr>
              <a:t>		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=Р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+(ψ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+ψ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+ψ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+…)</a:t>
            </a: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+(ψ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+ψ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+ψ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+…)</a:t>
            </a: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 </a:t>
            </a:r>
          </a:p>
          <a:p>
            <a:pPr marL="18288" indent="0">
              <a:buNone/>
              <a:defRPr/>
            </a:pPr>
            <a:r>
              <a:rPr lang="ru-RU" sz="2000" dirty="0" smtClean="0"/>
              <a:t>б) </a:t>
            </a:r>
            <a:r>
              <a:rPr lang="ru-RU" sz="2000" b="1" dirty="0" smtClean="0">
                <a:solidFill>
                  <a:srgbClr val="FFFF00"/>
                </a:solidFill>
              </a:rPr>
              <a:t>особые сочетания </a:t>
            </a:r>
            <a:r>
              <a:rPr lang="ru-RU" sz="2000" dirty="0" smtClean="0"/>
              <a:t>нагрузок, состоящие из постоянных, длительных, кратковременных и одной из особых нагрузок.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800" i="1" dirty="0" smtClean="0">
                <a:solidFill>
                  <a:srgbClr val="FFFF00"/>
                </a:solidFill>
              </a:rPr>
              <a:t>				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=С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+Р</a:t>
            </a:r>
            <a:r>
              <a:rPr lang="en-US" sz="1800" b="1" i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, 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где </a:t>
            </a:r>
            <a:r>
              <a:rPr lang="ru-RU" sz="2000" i="1" dirty="0" smtClean="0"/>
              <a:t>С</a:t>
            </a:r>
            <a:r>
              <a:rPr lang="en-US" sz="2000" i="1" baseline="-25000" dirty="0" smtClean="0"/>
              <a:t>m</a:t>
            </a:r>
            <a:r>
              <a:rPr lang="ru-RU" sz="2000" dirty="0" smtClean="0"/>
              <a:t> - нагрузка для основного сочетания;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 smtClean="0"/>
              <a:t>С</a:t>
            </a:r>
            <a:r>
              <a:rPr lang="en-US" sz="2000" i="1" baseline="-25000" dirty="0" smtClean="0"/>
              <a:t>s</a:t>
            </a:r>
            <a:r>
              <a:rPr lang="ru-RU" sz="2000" dirty="0" smtClean="0"/>
              <a:t> - нагрузка для особого сочетания;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 smtClean="0"/>
              <a:t>ψ</a:t>
            </a:r>
            <a:r>
              <a:rPr lang="en-US" sz="2000" i="1" baseline="-25000" dirty="0" smtClean="0"/>
              <a:t>li</a:t>
            </a:r>
            <a:r>
              <a:rPr lang="ru-RU" sz="2000" i="1" dirty="0" smtClean="0"/>
              <a:t> (</a:t>
            </a:r>
            <a:r>
              <a:rPr lang="en-US" sz="2000" i="1" dirty="0" smtClean="0"/>
              <a:t>i</a:t>
            </a:r>
            <a:r>
              <a:rPr lang="ru-RU" sz="2000" i="1" dirty="0" smtClean="0"/>
              <a:t>=1,2,3,…..) </a:t>
            </a:r>
            <a:r>
              <a:rPr lang="ru-RU" sz="2000" dirty="0" smtClean="0"/>
              <a:t>- коэффициенты сочетаний для длительных нагрузок;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 smtClean="0"/>
              <a:t>ψ</a:t>
            </a:r>
            <a:r>
              <a:rPr lang="en-US" sz="2000" i="1" baseline="-25000" dirty="0" smtClean="0"/>
              <a:t>ti</a:t>
            </a:r>
            <a:r>
              <a:rPr lang="ru-RU" sz="2000" i="1" dirty="0" smtClean="0"/>
              <a:t> (</a:t>
            </a:r>
            <a:r>
              <a:rPr lang="en-US" sz="2000" i="1" dirty="0" smtClean="0"/>
              <a:t>i</a:t>
            </a:r>
            <a:r>
              <a:rPr lang="ru-RU" sz="2000" i="1" dirty="0" smtClean="0"/>
              <a:t>=1,2,3,…..)</a:t>
            </a:r>
            <a:r>
              <a:rPr lang="ru-RU" sz="2000" dirty="0" smtClean="0"/>
              <a:t> - коэффициенты сочетаний для кратковременных нагрузок.</a:t>
            </a:r>
            <a:endParaRPr lang="ru-RU" sz="1800" dirty="0" smtClean="0"/>
          </a:p>
          <a:p>
            <a:pPr>
              <a:defRPr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8813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5783" y="836712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Д.6. На правом верхнем рисунке удалить знак «+», 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5752"/>
            <a:ext cx="2880320" cy="23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3284984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Д.10. Заменить обозначение «</a:t>
            </a:r>
            <a:r>
              <a:rPr lang="ru-RU" i="1" dirty="0"/>
              <a:t>A</a:t>
            </a:r>
            <a:r>
              <a:rPr lang="ru-RU" dirty="0"/>
              <a:t>» на «</a:t>
            </a:r>
            <a:r>
              <a:rPr lang="ru-RU" i="1" dirty="0"/>
              <a:t>K</a:t>
            </a:r>
            <a:r>
              <a:rPr lang="ru-RU" dirty="0"/>
              <a:t>», «</a:t>
            </a:r>
            <a:r>
              <a:rPr lang="ru-RU" i="1" dirty="0"/>
              <a:t>B</a:t>
            </a:r>
            <a:r>
              <a:rPr lang="ru-RU" dirty="0"/>
              <a:t>» на «</a:t>
            </a:r>
            <a:r>
              <a:rPr lang="ru-RU" i="1" dirty="0"/>
              <a:t>L</a:t>
            </a:r>
            <a:r>
              <a:rPr lang="ru-RU" dirty="0"/>
              <a:t>» и «</a:t>
            </a:r>
            <a:r>
              <a:rPr lang="ru-RU" i="1" dirty="0"/>
              <a:t>C</a:t>
            </a:r>
            <a:r>
              <a:rPr lang="ru-RU" dirty="0"/>
              <a:t>» на «</a:t>
            </a:r>
            <a:r>
              <a:rPr lang="ru-RU" i="1" dirty="0"/>
              <a:t>M</a:t>
            </a:r>
            <a:r>
              <a:rPr lang="ru-RU" dirty="0"/>
              <a:t>», как показано на рисунке 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5" name="Рисунок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95226"/>
            <a:ext cx="4032448" cy="22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38782" y="4509120"/>
            <a:ext cx="82656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Пункт </a:t>
            </a:r>
            <a:r>
              <a:rPr lang="ru-RU" dirty="0" smtClean="0">
                <a:solidFill>
                  <a:srgbClr val="FF0000"/>
                </a:solidFill>
              </a:rPr>
              <a:t>Д.1.7.  </a:t>
            </a:r>
            <a:r>
              <a:rPr lang="ru-RU" dirty="0">
                <a:solidFill>
                  <a:srgbClr val="FF0000"/>
                </a:solidFill>
              </a:rPr>
              <a:t>Здания с </a:t>
            </a:r>
            <a:r>
              <a:rPr lang="ru-RU" dirty="0" err="1">
                <a:solidFill>
                  <a:srgbClr val="FF0000"/>
                </a:solidFill>
              </a:rPr>
              <a:t>шедовыми</a:t>
            </a:r>
            <a:r>
              <a:rPr lang="ru-RU" dirty="0">
                <a:solidFill>
                  <a:srgbClr val="FF0000"/>
                </a:solidFill>
              </a:rPr>
              <a:t> покрытиями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Первые </a:t>
            </a:r>
            <a:r>
              <a:rPr lang="ru-RU" dirty="0"/>
              <a:t>три абзаца </a:t>
            </a:r>
            <a:r>
              <a:rPr lang="ru-RU" dirty="0" smtClean="0"/>
              <a:t>: 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«Для участка </a:t>
            </a:r>
            <a:r>
              <a:rPr lang="ru-RU" i="1" dirty="0">
                <a:solidFill>
                  <a:srgbClr val="FFFF00"/>
                </a:solidFill>
              </a:rPr>
              <a:t>M</a:t>
            </a:r>
            <a:r>
              <a:rPr lang="ru-RU" dirty="0">
                <a:solidFill>
                  <a:srgbClr val="FFFF00"/>
                </a:solidFill>
              </a:rPr>
              <a:t> коэффициент  </a:t>
            </a:r>
            <a:r>
              <a:rPr lang="ru-RU" i="1" dirty="0" err="1">
                <a:solidFill>
                  <a:srgbClr val="FFFF00"/>
                </a:solidFill>
              </a:rPr>
              <a:t>c</a:t>
            </a:r>
            <a:r>
              <a:rPr lang="ru-RU" i="1" baseline="-25000" dirty="0" err="1">
                <a:solidFill>
                  <a:srgbClr val="FFFF00"/>
                </a:solidFill>
              </a:rPr>
              <a:t>e</a:t>
            </a:r>
            <a:r>
              <a:rPr lang="ru-RU" dirty="0">
                <a:solidFill>
                  <a:srgbClr val="FFFF00"/>
                </a:solidFill>
              </a:rPr>
              <a:t> = 0,8.</a:t>
            </a:r>
          </a:p>
          <a:p>
            <a:r>
              <a:rPr lang="ru-RU" dirty="0">
                <a:solidFill>
                  <a:srgbClr val="FFFF00"/>
                </a:solidFill>
              </a:rPr>
              <a:t>Для участка </a:t>
            </a:r>
            <a:r>
              <a:rPr lang="ru-RU" i="1" dirty="0">
                <a:solidFill>
                  <a:srgbClr val="FFFF00"/>
                </a:solidFill>
              </a:rPr>
              <a:t>K</a:t>
            </a:r>
            <a:r>
              <a:rPr lang="ru-RU" dirty="0">
                <a:solidFill>
                  <a:srgbClr val="FFFF00"/>
                </a:solidFill>
              </a:rPr>
              <a:t> коэффициенты  </a:t>
            </a:r>
            <a:r>
              <a:rPr lang="ru-RU" i="1" dirty="0">
                <a:solidFill>
                  <a:srgbClr val="FFFF00"/>
                </a:solidFill>
              </a:rPr>
              <a:t>с</a:t>
            </a:r>
            <a:r>
              <a:rPr lang="ru-RU" i="1" baseline="-25000" dirty="0">
                <a:solidFill>
                  <a:srgbClr val="FFFF00"/>
                </a:solidFill>
              </a:rPr>
              <a:t>е</a:t>
            </a:r>
            <a:r>
              <a:rPr lang="ru-RU" dirty="0">
                <a:solidFill>
                  <a:srgbClr val="FFFF00"/>
                </a:solidFill>
              </a:rPr>
              <a:t>  следует принимать в соответствии с таблицей Д.2.</a:t>
            </a:r>
          </a:p>
          <a:p>
            <a:r>
              <a:rPr lang="ru-RU" dirty="0">
                <a:solidFill>
                  <a:srgbClr val="FFFF00"/>
                </a:solidFill>
              </a:rPr>
              <a:t>Для участка </a:t>
            </a:r>
            <a:r>
              <a:rPr lang="ru-RU" i="1" dirty="0">
                <a:solidFill>
                  <a:srgbClr val="FFFF00"/>
                </a:solidFill>
              </a:rPr>
              <a:t>L</a:t>
            </a:r>
            <a:r>
              <a:rPr lang="ru-RU" dirty="0">
                <a:solidFill>
                  <a:srgbClr val="FFFF00"/>
                </a:solidFill>
              </a:rPr>
              <a:t> коэффициент </a:t>
            </a:r>
            <a:r>
              <a:rPr lang="ru-RU" i="1" dirty="0" err="1">
                <a:solidFill>
                  <a:srgbClr val="FFFF00"/>
                </a:solidFill>
              </a:rPr>
              <a:t>c</a:t>
            </a:r>
            <a:r>
              <a:rPr lang="ru-RU" i="1" baseline="-25000" dirty="0" err="1">
                <a:solidFill>
                  <a:srgbClr val="FFFF00"/>
                </a:solidFill>
              </a:rPr>
              <a:t>e</a:t>
            </a:r>
            <a:r>
              <a:rPr lang="ru-RU" dirty="0">
                <a:solidFill>
                  <a:srgbClr val="FFFF00"/>
                </a:solidFill>
              </a:rPr>
              <a:t> следует определять линейной интерполяцией.»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1488877"/>
            <a:ext cx="2890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Д.1.8 Здания с уступами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59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6470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Пункт Д.1.9, в заглавии заменить слова: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Здания, постоянно открытые с одной стороны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/>
              <a:t>на </a:t>
            </a:r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ru-RU" b="1" dirty="0">
                <a:solidFill>
                  <a:srgbClr val="FFFF00"/>
                </a:solidFill>
              </a:rPr>
              <a:t>Учёт внутреннего давления</a:t>
            </a:r>
            <a:r>
              <a:rPr lang="ru-RU" dirty="0">
                <a:solidFill>
                  <a:srgbClr val="FFFF00"/>
                </a:solidFill>
              </a:rPr>
              <a:t>».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411035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Третий </a:t>
            </a:r>
            <a:r>
              <a:rPr lang="ru-RU" dirty="0"/>
              <a:t>абзац изложить в </a:t>
            </a:r>
            <a:r>
              <a:rPr lang="ru-RU" dirty="0" smtClean="0"/>
              <a:t>виде: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«Аэродинамические коэффициенты для внешней поверхности следует принимать в соответствии с таблицей Д.2.»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6237312"/>
            <a:ext cx="15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Рисунок Д.11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88" y="2420888"/>
            <a:ext cx="5941060" cy="43002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59460" y="2924944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Перенести </a:t>
            </a:r>
            <a:r>
              <a:rPr lang="ru-RU" dirty="0"/>
              <a:t>стрелки направления ветра с верхней части рисунка на среднюю часть, добавить на правый верхний рисунок обозначения «</a:t>
            </a:r>
            <a:r>
              <a:rPr lang="ru-RU" i="1" dirty="0"/>
              <a:t>с</a:t>
            </a:r>
            <a:r>
              <a:rPr lang="ru-RU" i="1" baseline="-25000" dirty="0"/>
              <a:t>e</a:t>
            </a:r>
            <a:r>
              <a:rPr lang="ru-RU" baseline="-25000" dirty="0"/>
              <a:t>2</a:t>
            </a:r>
            <a:r>
              <a:rPr lang="ru-RU" dirty="0"/>
              <a:t>» и «</a:t>
            </a:r>
            <a:r>
              <a:rPr lang="ru-RU" i="1" dirty="0"/>
              <a:t>с</a:t>
            </a:r>
            <a:r>
              <a:rPr lang="ru-RU" i="1" baseline="-25000" dirty="0"/>
              <a:t>e</a:t>
            </a:r>
            <a:r>
              <a:rPr lang="ru-RU" baseline="-25000" dirty="0"/>
              <a:t>1</a:t>
            </a:r>
            <a:r>
              <a:rPr lang="ru-RU" dirty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770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364293"/>
            <a:ext cx="4176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Таблица Д.4. Дополнить Примечания к таблице примечанием 4:   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>
                <a:solidFill>
                  <a:srgbClr val="FFFF00"/>
                </a:solidFill>
              </a:rPr>
              <a:t>4 Для горизонтально расположенных навесов необходимо рассмотреть два варианта нагружения, соответствующих схемам III и IV при α=10°»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5" y="3798545"/>
            <a:ext cx="5499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Д.13. Заменить обозначение </a:t>
            </a:r>
            <a:r>
              <a:rPr lang="ru-RU" dirty="0">
                <a:solidFill>
                  <a:srgbClr val="FF3300"/>
                </a:solidFill>
              </a:rPr>
              <a:t>«</a:t>
            </a:r>
            <a:r>
              <a:rPr lang="ru-RU" i="1" dirty="0">
                <a:solidFill>
                  <a:srgbClr val="FF3300"/>
                </a:solidFill>
              </a:rPr>
              <a:t>b</a:t>
            </a:r>
            <a:r>
              <a:rPr lang="ru-RU" dirty="0">
                <a:solidFill>
                  <a:srgbClr val="FF3300"/>
                </a:solidFill>
              </a:rPr>
              <a:t>»</a:t>
            </a:r>
            <a:r>
              <a:rPr lang="ru-RU" dirty="0"/>
              <a:t> на </a:t>
            </a:r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ru-RU" i="1" dirty="0">
                <a:solidFill>
                  <a:srgbClr val="FFFF00"/>
                </a:solidFill>
              </a:rPr>
              <a:t>d</a:t>
            </a:r>
            <a:r>
              <a:rPr lang="ru-RU" dirty="0">
                <a:solidFill>
                  <a:srgbClr val="FFFF00"/>
                </a:solidFill>
              </a:rPr>
              <a:t>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37" y="1364293"/>
            <a:ext cx="4248150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67569" y="4437112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Пункт Д.1.11. Первый абзац изложить в новой редакции: </a:t>
            </a:r>
            <a:endParaRPr lang="ru-RU" dirty="0" smtClean="0"/>
          </a:p>
          <a:p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«Аэродинамические коэффициенты лобового сопротивления  </a:t>
            </a:r>
            <a:r>
              <a:rPr lang="ru-RU" i="1" dirty="0" err="1">
                <a:solidFill>
                  <a:srgbClr val="FFFF00"/>
                </a:solidFill>
              </a:rPr>
              <a:t>с</a:t>
            </a:r>
            <a:r>
              <a:rPr lang="ru-RU" i="1" baseline="-25000" dirty="0" err="1">
                <a:solidFill>
                  <a:srgbClr val="FFFF00"/>
                </a:solidFill>
              </a:rPr>
              <a:t>х</a:t>
            </a:r>
            <a:r>
              <a:rPr lang="ru-RU" dirty="0">
                <a:solidFill>
                  <a:srgbClr val="FFFF00"/>
                </a:solidFill>
              </a:rPr>
              <a:t>  сферы при     </a:t>
            </a:r>
            <a:r>
              <a:rPr lang="ru-RU" i="1" dirty="0" err="1">
                <a:solidFill>
                  <a:srgbClr val="FFFF00"/>
                </a:solidFill>
              </a:rPr>
              <a:t>z</a:t>
            </a:r>
            <a:r>
              <a:rPr lang="ru-RU" i="1" baseline="-25000" dirty="0" err="1">
                <a:solidFill>
                  <a:srgbClr val="FFFF00"/>
                </a:solidFill>
              </a:rPr>
              <a:t>g</a:t>
            </a:r>
            <a:r>
              <a:rPr lang="ru-RU" dirty="0">
                <a:solidFill>
                  <a:srgbClr val="FFFF00"/>
                </a:solidFill>
              </a:rPr>
              <a:t> &gt; </a:t>
            </a:r>
            <a:r>
              <a:rPr lang="ru-RU" i="1" dirty="0">
                <a:solidFill>
                  <a:srgbClr val="FFFF00"/>
                </a:solidFill>
              </a:rPr>
              <a:t>d/</a:t>
            </a:r>
            <a:r>
              <a:rPr lang="ru-RU" dirty="0">
                <a:solidFill>
                  <a:srgbClr val="FFFF00"/>
                </a:solidFill>
              </a:rPr>
              <a:t>2 (рисунок Д.13) приведены на рисунке Д.14 в зависимости от числа </a:t>
            </a:r>
            <a:r>
              <a:rPr lang="ru-RU" dirty="0" err="1">
                <a:solidFill>
                  <a:srgbClr val="FFFF00"/>
                </a:solidFill>
              </a:rPr>
              <a:t>Рейнольдса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Re</a:t>
            </a:r>
            <a:r>
              <a:rPr lang="ru-RU" dirty="0">
                <a:solidFill>
                  <a:srgbClr val="FFFF00"/>
                </a:solidFill>
              </a:rPr>
              <a:t> и относительной шероховатости 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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</a:t>
            </a:r>
            <a:r>
              <a:rPr lang="ru-RU" dirty="0">
                <a:solidFill>
                  <a:srgbClr val="FFFF00"/>
                </a:solidFill>
              </a:rPr>
              <a:t>/d , где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</a:t>
            </a:r>
            <a:r>
              <a:rPr lang="ru-RU" dirty="0">
                <a:solidFill>
                  <a:srgbClr val="FFFF00"/>
                </a:solidFill>
              </a:rPr>
              <a:t>, м, – шероховатость поверхности (см. Д.1.16). При  </a:t>
            </a:r>
            <a:r>
              <a:rPr lang="ru-RU" i="1" dirty="0" err="1">
                <a:solidFill>
                  <a:srgbClr val="FFFF00"/>
                </a:solidFill>
              </a:rPr>
              <a:t>z</a:t>
            </a:r>
            <a:r>
              <a:rPr lang="ru-RU" i="1" baseline="-25000" dirty="0" err="1">
                <a:solidFill>
                  <a:srgbClr val="FFFF00"/>
                </a:solidFill>
              </a:rPr>
              <a:t>g</a:t>
            </a:r>
            <a:r>
              <a:rPr lang="ru-RU" dirty="0">
                <a:solidFill>
                  <a:srgbClr val="FFFF00"/>
                </a:solidFill>
              </a:rPr>
              <a:t> &lt; </a:t>
            </a:r>
            <a:r>
              <a:rPr lang="ru-RU" i="1" dirty="0">
                <a:solidFill>
                  <a:srgbClr val="FFFF00"/>
                </a:solidFill>
              </a:rPr>
              <a:t>d/</a:t>
            </a:r>
            <a:r>
              <a:rPr lang="ru-RU" dirty="0">
                <a:solidFill>
                  <a:srgbClr val="FFFF00"/>
                </a:solidFill>
              </a:rPr>
              <a:t>2 коэффициент  </a:t>
            </a:r>
            <a:r>
              <a:rPr lang="ru-RU" i="1" dirty="0" err="1">
                <a:solidFill>
                  <a:srgbClr val="FFFF00"/>
                </a:solidFill>
              </a:rPr>
              <a:t>c</a:t>
            </a:r>
            <a:r>
              <a:rPr lang="ru-RU" i="1" baseline="-25000" dirty="0" err="1">
                <a:solidFill>
                  <a:srgbClr val="FFFF00"/>
                </a:solidFill>
              </a:rPr>
              <a:t>x</a:t>
            </a:r>
            <a:r>
              <a:rPr lang="ru-RU" dirty="0">
                <a:solidFill>
                  <a:srgbClr val="FFFF00"/>
                </a:solidFill>
              </a:rPr>
              <a:t>  следует увеличить в 1,6 раза.»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910844"/>
            <a:ext cx="174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Д.1.10 Навесы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927190"/>
            <a:ext cx="1652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Д.1.11 Сфера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16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51344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Д.1.12</a:t>
            </a:r>
            <a:r>
              <a:rPr lang="ru-RU" dirty="0">
                <a:solidFill>
                  <a:srgbClr val="FF0000"/>
                </a:solidFill>
              </a:rPr>
              <a:t>. Сооружения и конструктивные </a:t>
            </a:r>
            <a:r>
              <a:rPr lang="ru-RU" dirty="0" smtClean="0">
                <a:solidFill>
                  <a:srgbClr val="FF0000"/>
                </a:solidFill>
              </a:rPr>
              <a:t>элементы с </a:t>
            </a:r>
            <a:r>
              <a:rPr lang="ru-RU" dirty="0">
                <a:solidFill>
                  <a:srgbClr val="FF0000"/>
                </a:solidFill>
              </a:rPr>
              <a:t>круговой цилиндрической поверхностью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Третий </a:t>
            </a:r>
            <a:r>
              <a:rPr lang="ru-RU" dirty="0"/>
              <a:t>абзац изложить в новой редакции: </a:t>
            </a:r>
          </a:p>
          <a:p>
            <a:r>
              <a:rPr lang="ru-RU" dirty="0">
                <a:solidFill>
                  <a:srgbClr val="FFFF00"/>
                </a:solidFill>
              </a:rPr>
              <a:t>«Значения аэродинамических коэффициентов давления </a:t>
            </a:r>
            <a:r>
              <a:rPr lang="ru-RU" i="1" dirty="0">
                <a:solidFill>
                  <a:srgbClr val="FFFF00"/>
                </a:solidFill>
              </a:rPr>
              <a:t>с</a:t>
            </a:r>
            <a:r>
              <a:rPr lang="ru-RU" i="1" baseline="-25000" dirty="0">
                <a:solidFill>
                  <a:srgbClr val="FFFF00"/>
                </a:solidFill>
              </a:rPr>
              <a:t>e</a:t>
            </a:r>
            <a:r>
              <a:rPr lang="ru-RU" baseline="-25000" dirty="0">
                <a:solidFill>
                  <a:srgbClr val="FFFF00"/>
                </a:solidFill>
              </a:rPr>
              <a:t>2</a:t>
            </a:r>
            <a:r>
              <a:rPr lang="ru-RU" dirty="0">
                <a:solidFill>
                  <a:srgbClr val="FFFF00"/>
                </a:solidFill>
              </a:rPr>
              <a:t> и </a:t>
            </a:r>
            <a:r>
              <a:rPr lang="ru-RU" i="1" dirty="0" err="1">
                <a:solidFill>
                  <a:srgbClr val="FFFF00"/>
                </a:solidFill>
              </a:rPr>
              <a:t>c</a:t>
            </a:r>
            <a:r>
              <a:rPr lang="ru-RU" i="1" baseline="-25000" dirty="0" err="1">
                <a:solidFill>
                  <a:srgbClr val="FFFF00"/>
                </a:solidFill>
              </a:rPr>
              <a:t>i</a:t>
            </a:r>
            <a:r>
              <a:rPr lang="ru-RU" dirty="0">
                <a:solidFill>
                  <a:srgbClr val="FFFF00"/>
                </a:solidFill>
              </a:rPr>
              <a:t> (рисунок Д.15) приведены в таблице Д.6. Коэффициент </a:t>
            </a:r>
            <a:r>
              <a:rPr lang="ru-RU" i="1" dirty="0" err="1">
                <a:solidFill>
                  <a:srgbClr val="FFFF00"/>
                </a:solidFill>
              </a:rPr>
              <a:t>с</a:t>
            </a:r>
            <a:r>
              <a:rPr lang="ru-RU" i="1" baseline="-25000" dirty="0" err="1">
                <a:solidFill>
                  <a:srgbClr val="FFFF00"/>
                </a:solidFill>
              </a:rPr>
              <a:t>i</a:t>
            </a:r>
            <a:r>
              <a:rPr lang="ru-RU" dirty="0">
                <a:solidFill>
                  <a:srgbClr val="FFFF00"/>
                </a:solidFill>
              </a:rPr>
              <a:t> следует учитывать для опущенного покрытия («плавающая кровля»), а также при отсутствии покрытия.»</a:t>
            </a:r>
          </a:p>
          <a:p>
            <a:endParaRPr lang="ru-RU" dirty="0" smtClean="0"/>
          </a:p>
          <a:p>
            <a:r>
              <a:rPr lang="ru-RU" dirty="0" smtClean="0"/>
              <a:t>Приложение </a:t>
            </a:r>
            <a:r>
              <a:rPr lang="ru-RU" dirty="0"/>
              <a:t>Д. Пункт Д.1.12. Первый абзац после второй формулы изложить в новой редакции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«где </a:t>
            </a:r>
            <a:r>
              <a:rPr lang="ru-RU" i="1" dirty="0" err="1">
                <a:solidFill>
                  <a:srgbClr val="FFFF00"/>
                </a:solidFill>
              </a:rPr>
              <a:t>k</a:t>
            </a:r>
            <a:r>
              <a:rPr lang="ru-RU" baseline="-25000" dirty="0" err="1">
                <a:solidFill>
                  <a:srgbClr val="FFFF00"/>
                </a:solidFill>
              </a:rPr>
              <a:t>λ</a:t>
            </a:r>
            <a:r>
              <a:rPr lang="ru-RU" dirty="0">
                <a:solidFill>
                  <a:srgbClr val="FFFF00"/>
                </a:solidFill>
              </a:rPr>
              <a:t> – определено в Д.1 в зависимости от относительного удлинения сооружения (см.  Д.1.15). Значения коэффициентов </a:t>
            </a:r>
            <a:r>
              <a:rPr lang="ru-RU" i="1" dirty="0" err="1">
                <a:solidFill>
                  <a:srgbClr val="FFFF00"/>
                </a:solidFill>
              </a:rPr>
              <a:t>с</a:t>
            </a:r>
            <a:r>
              <a:rPr lang="ru-RU" i="1" baseline="-25000" dirty="0" err="1">
                <a:solidFill>
                  <a:srgbClr val="FFFF00"/>
                </a:solidFill>
              </a:rPr>
              <a:t>х</a:t>
            </a:r>
            <a:r>
              <a:rPr lang="ru-RU" i="1" baseline="-25000" dirty="0">
                <a:solidFill>
                  <a:srgbClr val="FFFF00"/>
                </a:solidFill>
              </a:rPr>
              <a:t>∞</a:t>
            </a:r>
            <a:r>
              <a:rPr lang="ru-RU" dirty="0">
                <a:solidFill>
                  <a:srgbClr val="FFFF00"/>
                </a:solidFill>
              </a:rPr>
              <a:t> приведены на рисунке Д.17 в зависимости от числа </a:t>
            </a:r>
            <a:r>
              <a:rPr lang="ru-RU" dirty="0" err="1">
                <a:solidFill>
                  <a:srgbClr val="FFFF00"/>
                </a:solidFill>
              </a:rPr>
              <a:t>Рейнольдса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Re</a:t>
            </a:r>
            <a:r>
              <a:rPr lang="ru-RU" dirty="0">
                <a:solidFill>
                  <a:srgbClr val="FFFF00"/>
                </a:solidFill>
              </a:rPr>
              <a:t> и относительной шероховатости 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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</a:t>
            </a:r>
            <a:r>
              <a:rPr lang="ru-RU" dirty="0">
                <a:solidFill>
                  <a:srgbClr val="FFFF00"/>
                </a:solidFill>
              </a:rPr>
              <a:t> / </a:t>
            </a:r>
            <a:r>
              <a:rPr lang="ru-RU" i="1" dirty="0">
                <a:solidFill>
                  <a:srgbClr val="FFFF00"/>
                </a:solidFill>
              </a:rPr>
              <a:t>d</a:t>
            </a:r>
            <a:r>
              <a:rPr lang="ru-RU" dirty="0">
                <a:solidFill>
                  <a:srgbClr val="FFFF00"/>
                </a:solidFill>
              </a:rPr>
              <a:t> (см. Д.1.16).»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79948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Д.15. Заменить направление стрелок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923928" y="4293096"/>
            <a:ext cx="3744416" cy="2242264"/>
            <a:chOff x="0" y="0"/>
            <a:chExt cx="3330146" cy="200797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30146" cy="2007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624016" y="1414848"/>
              <a:ext cx="490220" cy="4114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73149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18186" y="4219297"/>
            <a:ext cx="3525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Д.16. Удалить обозначения «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ru-RU" baseline="-25000" dirty="0"/>
              <a:t>0,</a:t>
            </a:r>
            <a:r>
              <a:rPr lang="en-US" i="1" baseline="-25000" dirty="0"/>
              <a:t>h</a:t>
            </a:r>
            <a:r>
              <a:rPr lang="ru-RU" dirty="0"/>
              <a:t>» и «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ru-RU" baseline="-25000" dirty="0"/>
              <a:t>0 </a:t>
            </a:r>
            <a:r>
              <a:rPr lang="en-US" i="1" baseline="-25000" dirty="0"/>
              <a:t>min</a:t>
            </a:r>
            <a:r>
              <a:rPr lang="ru-RU" dirty="0"/>
              <a:t>» вместе с линиями выносок, удалить пропуск в линиях сетки, заменить обозначение «</a:t>
            </a:r>
            <a:r>
              <a:rPr lang="ru-RU" dirty="0">
                <a:sym typeface="Symbol"/>
              </a:rPr>
              <a:t></a:t>
            </a:r>
            <a:r>
              <a:rPr lang="en-US" i="1" baseline="-25000" dirty="0"/>
              <a:t>A</a:t>
            </a:r>
            <a:r>
              <a:rPr lang="ru-RU" dirty="0"/>
              <a:t>» на «</a:t>
            </a:r>
            <a:r>
              <a:rPr lang="ru-RU" dirty="0">
                <a:sym typeface="Symbol"/>
              </a:rPr>
              <a:t></a:t>
            </a:r>
            <a:r>
              <a:rPr lang="en-US" i="1" baseline="-25000" dirty="0"/>
              <a:t>b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12" name="Рисунок 11" descr="Д16_3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b="7079"/>
          <a:stretch>
            <a:fillRect/>
          </a:stretch>
        </p:blipFill>
        <p:spPr bwMode="auto">
          <a:xfrm>
            <a:off x="395536" y="2060848"/>
            <a:ext cx="511256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563888" y="3077592"/>
            <a:ext cx="267970" cy="279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83671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Д.1.12. Сооружения и конструктивные элементы с круговой цилиндрической поверхностью</a:t>
            </a:r>
          </a:p>
        </p:txBody>
      </p:sp>
    </p:spTree>
    <p:extLst>
      <p:ext uri="{BB962C8B-B14F-4D97-AF65-F5344CB8AC3E}">
        <p14:creationId xmlns:p14="http://schemas.microsoft.com/office/powerpoint/2010/main" val="695980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0821" y="966021"/>
            <a:ext cx="4680520" cy="3600400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  <a:defRPr/>
            </a:pPr>
            <a:r>
              <a:rPr lang="ru-RU" sz="2000" dirty="0" smtClean="0">
                <a:effectLst/>
              </a:rPr>
              <a:t>Шестой </a:t>
            </a:r>
            <a:r>
              <a:rPr lang="ru-RU" sz="2000" dirty="0">
                <a:effectLst/>
              </a:rPr>
              <a:t>абзац и рисунок Д.18 </a:t>
            </a:r>
            <a:r>
              <a:rPr lang="ru-RU" sz="2000" dirty="0" smtClean="0">
                <a:effectLst/>
              </a:rPr>
              <a:t>изложить </a:t>
            </a:r>
            <a:r>
              <a:rPr lang="ru-RU" sz="2000" dirty="0">
                <a:effectLst/>
              </a:rPr>
              <a:t>в следующей редакции: </a:t>
            </a:r>
            <a:r>
              <a:rPr lang="ru-RU" sz="2000" dirty="0">
                <a:solidFill>
                  <a:srgbClr val="FF0000"/>
                </a:solidFill>
                <a:effectLst/>
              </a:rPr>
              <a:t>«Аэродинамические коэффициенты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лобового сопротивления </a:t>
            </a:r>
            <a:r>
              <a:rPr lang="ru-RU" sz="2000" dirty="0">
                <a:solidFill>
                  <a:srgbClr val="FF0000"/>
                </a:solidFill>
                <a:effectLst/>
              </a:rPr>
              <a:t>наклонных элементов (рисунок Д.18) определяются по формуле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i="1" dirty="0">
                <a:solidFill>
                  <a:srgbClr val="FF0000"/>
                </a:solidFill>
                <a:effectLst/>
              </a:rPr>
              <a:t>	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effectLst/>
              </a:rPr>
              <a:t>xβ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=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effectLst/>
              </a:rPr>
              <a:t>x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 sin</a:t>
            </a:r>
            <a:r>
              <a:rPr lang="ru-RU" sz="2000" i="1" baseline="30000" dirty="0">
                <a:solidFill>
                  <a:srgbClr val="FF0000"/>
                </a:solidFill>
                <a:effectLst/>
              </a:rPr>
              <a:t>2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β </a:t>
            </a:r>
            <a:endParaRPr lang="ru-RU" sz="2000" dirty="0">
              <a:solidFill>
                <a:srgbClr val="FF00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>
                <a:solidFill>
                  <a:srgbClr val="FF0000"/>
                </a:solidFill>
                <a:effectLst/>
              </a:rPr>
              <a:t>где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effectLst/>
              </a:rPr>
              <a:t>x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– </a:t>
            </a:r>
            <a:r>
              <a:rPr lang="ru-RU" sz="2000" dirty="0">
                <a:solidFill>
                  <a:srgbClr val="FF0000"/>
                </a:solidFill>
                <a:effectLst/>
              </a:rPr>
              <a:t>определяется в соответствии с данными рисунка Д.17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;</a:t>
            </a:r>
            <a:endParaRPr lang="ru-RU" sz="2000" dirty="0">
              <a:solidFill>
                <a:srgbClr val="FF00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i="1" dirty="0" smtClean="0">
                <a:solidFill>
                  <a:srgbClr val="FF0000"/>
                </a:solidFill>
                <a:effectLst/>
              </a:rPr>
              <a:t>β</a:t>
            </a:r>
            <a:r>
              <a:rPr lang="ru-RU" sz="2000" i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– угол между осью элемента и скоростью ветра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V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, направленной вдоль оси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x</a:t>
            </a:r>
            <a:r>
              <a:rPr lang="ru-RU" sz="2000" i="1" dirty="0" smtClean="0">
                <a:solidFill>
                  <a:srgbClr val="FF0000"/>
                </a:solidFill>
                <a:effectLst/>
              </a:rPr>
              <a:t>.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»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35" y="11119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8917" name="Прямоугольник 3"/>
          <p:cNvSpPr>
            <a:spLocks noChangeArrowheads="1"/>
          </p:cNvSpPr>
          <p:nvPr/>
        </p:nvSpPr>
        <p:spPr bwMode="auto">
          <a:xfrm>
            <a:off x="1225588" y="4211027"/>
            <a:ext cx="159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rgbClr val="FF0000"/>
                </a:solidFill>
              </a:rPr>
              <a:t>Рисунок </a:t>
            </a:r>
            <a:r>
              <a:rPr lang="ru-RU" altLang="ru-RU" dirty="0" smtClean="0">
                <a:solidFill>
                  <a:srgbClr val="FF0000"/>
                </a:solidFill>
              </a:rPr>
              <a:t>Д.18</a:t>
            </a:r>
            <a:endParaRPr lang="ru-RU" alt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641" y="1321415"/>
            <a:ext cx="3975720" cy="28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3827" y="458112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Седьмой </a:t>
            </a:r>
            <a:r>
              <a:rPr lang="ru-RU" dirty="0"/>
              <a:t>абзац изложить в новой редакции: </a:t>
            </a:r>
          </a:p>
          <a:p>
            <a:r>
              <a:rPr lang="ru-RU" dirty="0">
                <a:solidFill>
                  <a:srgbClr val="FFFF00"/>
                </a:solidFill>
              </a:rPr>
              <a:t>«При определении коэффициента </a:t>
            </a:r>
            <a:r>
              <a:rPr lang="ru-RU" i="1" dirty="0">
                <a:solidFill>
                  <a:srgbClr val="FFFF00"/>
                </a:solidFill>
                <a:sym typeface="Symbol"/>
              </a:rPr>
              <a:t></a:t>
            </a:r>
            <a:r>
              <a:rPr lang="ru-RU" dirty="0">
                <a:solidFill>
                  <a:srgbClr val="FFFF00"/>
                </a:solidFill>
              </a:rPr>
              <a:t> в соответствии с 11.1.11:</a:t>
            </a:r>
          </a:p>
          <a:p>
            <a:r>
              <a:rPr lang="ru-RU" i="1" dirty="0">
                <a:solidFill>
                  <a:srgbClr val="FFFF00"/>
                </a:solidFill>
              </a:rPr>
              <a:t>b = 0,7d;   h = h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i="1" dirty="0">
                <a:solidFill>
                  <a:srgbClr val="FFFF00"/>
                </a:solidFill>
              </a:rPr>
              <a:t> + </a:t>
            </a:r>
            <a:r>
              <a:rPr lang="ru-RU" dirty="0">
                <a:solidFill>
                  <a:srgbClr val="FFFF00"/>
                </a:solidFill>
              </a:rPr>
              <a:t>0,7</a:t>
            </a:r>
            <a:r>
              <a:rPr lang="ru-RU" i="1" dirty="0">
                <a:solidFill>
                  <a:srgbClr val="FFFF00"/>
                </a:solidFill>
              </a:rPr>
              <a:t>f.»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3827" y="5476583"/>
            <a:ext cx="84946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539750" algn="l"/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Д.1.13. </a:t>
            </a:r>
            <a:r>
              <a:rPr lang="ru-RU" i="1" dirty="0">
                <a:solidFill>
                  <a:srgbClr val="FF0000"/>
                </a:solidFill>
              </a:rPr>
              <a:t>Призматические </a:t>
            </a:r>
            <a:r>
              <a:rPr lang="ru-RU" i="1" dirty="0" smtClean="0">
                <a:solidFill>
                  <a:srgbClr val="FF0000"/>
                </a:solidFill>
              </a:rPr>
              <a:t>сооружения</a:t>
            </a:r>
            <a:r>
              <a:rPr lang="ru-RU" i="1" dirty="0" smtClean="0"/>
              <a:t> </a:t>
            </a:r>
          </a:p>
          <a:p>
            <a:pPr lvl="0">
              <a:tabLst>
                <a:tab pos="539750" algn="l"/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Второй абзац изложить в новой редакции: </a:t>
            </a:r>
          </a:p>
          <a:p>
            <a:pPr lvl="0" eaLnBrk="0" hangingPunct="0">
              <a:tabLst>
                <a:tab pos="539750" algn="l"/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«Значения коэффициента</a:t>
            </a:r>
            <a:r>
              <a:rPr lang="ru-RU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для </a:t>
            </a:r>
            <a:r>
              <a:rPr lang="ru-RU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прямоугольных </a:t>
            </a:r>
            <a:r>
              <a:rPr lang="ru-RU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сечений приведены на рисунке Д.19, а для </a:t>
            </a:r>
            <a:r>
              <a:rPr lang="ru-RU" i="1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-угольных сечений – в таблице Д.7.»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716" y="531108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Д.1.12. Сооружения и конструктивные элементы с круговой цилиндрической поверхностью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2017" y="5085433"/>
            <a:ext cx="2627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Рисунок Д.19. Уточнить подписи для шкал снизу и слева и обозначения в правом верхнем углу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89409" y="1572133"/>
            <a:ext cx="4978773" cy="4968552"/>
            <a:chOff x="0" y="0"/>
            <a:chExt cx="2854411" cy="2699952"/>
          </a:xfrm>
        </p:grpSpPr>
        <p:pic>
          <p:nvPicPr>
            <p:cNvPr id="7" name="Рисунок 6" descr="Д19_2i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54411" cy="2699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66816" y="2323071"/>
              <a:ext cx="1143000" cy="2895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779373" y="37071"/>
              <a:ext cx="1005840" cy="59242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11211" y="413952"/>
              <a:ext cx="797010" cy="42481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89409" y="692696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Д.1.12. Сооружения и конструктивные элементы с круговой цилиндрической поверхностью</a:t>
            </a:r>
          </a:p>
        </p:txBody>
      </p:sp>
    </p:spTree>
    <p:extLst>
      <p:ext uri="{BB962C8B-B14F-4D97-AF65-F5344CB8AC3E}">
        <p14:creationId xmlns:p14="http://schemas.microsoft.com/office/powerpoint/2010/main" val="6894873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12" y="2786445"/>
            <a:ext cx="878497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 где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аэродинамический коэффициент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элемента конструкции,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принимаемый равным 1,4 (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b="0" i="1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1,4) для профилей и определяемый в соответствии с указаниями Д.1.12 и Д.1.13 для элементов с круглым и прямоугольным поперечными сечениями, соответственно;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этом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ru-RU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=1;».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Шестой абзац изложить в новой редакции: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«Для ферм из профилей из труб при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&lt; 4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коэффициент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определяется по таблице Д.8 в зависимости от относительного расстояния между фермами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b/h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(рисунок Д.19) и коэффициента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заполнения ферм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512" y="787970"/>
            <a:ext cx="95471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/>
            <a:r>
              <a:rPr lang="ru-RU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Пункт Д.1.14 Решетчатые конструкции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Аэродинамические коэффициенты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отдельно стоящих плоских решетчатых конструкций определяются по формуле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901161"/>
              </p:ext>
            </p:extLst>
          </p:nvPr>
        </p:nvGraphicFramePr>
        <p:xfrm>
          <a:off x="2658004" y="1772816"/>
          <a:ext cx="2295063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8" name="Формула" r:id="rId3" imgW="1028254" imgH="431613" progId="Equation.3">
                  <p:embed/>
                </p:oleObj>
              </mc:Choice>
              <mc:Fallback>
                <p:oleObj name="Формула" r:id="rId3" imgW="1028254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8004" y="1772816"/>
                        <a:ext cx="2295063" cy="10081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094890"/>
              </p:ext>
            </p:extLst>
          </p:nvPr>
        </p:nvGraphicFramePr>
        <p:xfrm>
          <a:off x="1187624" y="5517232"/>
          <a:ext cx="1862815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9" r:id="rId5" imgW="812447" imgH="431613" progId="Equation.DSMT4">
                  <p:embed/>
                </p:oleObj>
              </mc:Choice>
              <mc:Fallback>
                <p:oleObj r:id="rId5" imgW="812447" imgH="43161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517232"/>
                        <a:ext cx="1862815" cy="10081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652120" y="5332566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trike="sngStrike" dirty="0">
                <a:solidFill>
                  <a:srgbClr val="FF0000"/>
                </a:solidFill>
              </a:rPr>
              <a:t>проницаемости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16" y="5639182"/>
            <a:ext cx="1235169" cy="82344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3275856" y="6093296"/>
            <a:ext cx="93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вместо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93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33774"/>
            <a:ext cx="5481464" cy="297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35896" y="3933056"/>
            <a:ext cx="576262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463301"/>
              </p:ext>
            </p:extLst>
          </p:nvPr>
        </p:nvGraphicFramePr>
        <p:xfrm>
          <a:off x="476400" y="1628800"/>
          <a:ext cx="7560840" cy="194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140"/>
                <a:gridCol w="1260140"/>
                <a:gridCol w="1260140"/>
                <a:gridCol w="1260140"/>
                <a:gridCol w="1260140"/>
                <a:gridCol w="1260140"/>
              </a:tblGrid>
              <a:tr h="243027">
                <a:tc rowSpan="2"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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b/h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0,93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0,99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0,75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0,81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0,87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0,9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0,93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0,3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0,56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0,65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0,73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0,78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0,83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0,4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0,38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0,48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0,59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0,65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0,72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0,19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0,32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0,44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0,52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0,61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≥</a:t>
                      </a: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0,6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0,3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0,4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0,5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580187" y="1246715"/>
            <a:ext cx="14490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</a:t>
            </a:r>
            <a:r>
              <a:rPr kumimoji="0" lang="ru-RU" sz="1600" b="0" i="0" u="none" strike="noStrike" cap="none" normalizeH="0" baseline="0" dirty="0" smtClean="0" bmk="тВ8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Д.8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6121062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Рисунок Д.23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889641"/>
            <a:ext cx="391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Д.1.14 Решетчатые конструкции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297419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Д.1.15 Учет относительного удлинения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1052736"/>
            <a:ext cx="871296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Первый абзац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«Значения коэффициента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ru-RU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λ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относительного удлинения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λ</a:t>
            </a:r>
            <a:r>
              <a:rPr kumimoji="0" lang="ru-RU" b="0" i="1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элемента или сооружения приведены на рисунке Д.23. Относительное удлинение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λ</a:t>
            </a:r>
            <a:r>
              <a:rPr kumimoji="0" lang="ru-RU" b="0" i="1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 параметра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λ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l/b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определяется по таблице Д.10; степень заполнения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602396"/>
              </p:ext>
            </p:extLst>
          </p:nvPr>
        </p:nvGraphicFramePr>
        <p:xfrm>
          <a:off x="2771800" y="2348881"/>
          <a:ext cx="1368152" cy="74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3" r:id="rId3" imgW="812447" imgH="431613" progId="Equation.DSMT4">
                  <p:embed/>
                </p:oleObj>
              </mc:Choice>
              <mc:Fallback>
                <p:oleObj r:id="rId3" imgW="812447" imgH="4316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1"/>
                        <a:ext cx="1368152" cy="740412"/>
                      </a:xfrm>
                      <a:prstGeom prst="rect">
                        <a:avLst/>
                      </a:prstGeom>
                      <a:solidFill>
                        <a:schemeClr val="accent1">
                          <a:tint val="2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1974" y="2791927"/>
            <a:ext cx="169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Таблица  Д.10</a:t>
            </a:r>
          </a:p>
        </p:txBody>
      </p:sp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61259"/>
            <a:ext cx="8030088" cy="367240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251520" y="76470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Д.1.15 Учет относительного удлинения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5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СОЧЕТАНИЯ  КРАТКОВРЕМЕННЫХ  НАГРУЗОК</a:t>
            </a:r>
            <a:endParaRPr lang="ru-RU" sz="2400" dirty="0"/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20663" y="908050"/>
            <a:ext cx="8786812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>Для основных сочетаний </a:t>
            </a:r>
            <a:r>
              <a:rPr lang="ru-RU" sz="2000" dirty="0">
                <a:solidFill>
                  <a:srgbClr val="FFFFFF"/>
                </a:solidFill>
              </a:rPr>
              <a:t>необходимо использовать следующие значения коэффициентов сочетаний </a:t>
            </a:r>
            <a:r>
              <a:rPr lang="ru-RU" sz="2000" dirty="0">
                <a:solidFill>
                  <a:srgbClr val="FF0000"/>
                </a:solidFill>
              </a:rPr>
              <a:t>кратковременных</a:t>
            </a:r>
            <a:r>
              <a:rPr lang="ru-RU" sz="2000" dirty="0">
                <a:solidFill>
                  <a:srgbClr val="FFFFFF"/>
                </a:solidFill>
              </a:rPr>
              <a:t> нагрузок:</a:t>
            </a:r>
          </a:p>
          <a:p>
            <a:endParaRPr lang="ru-RU" sz="2000" dirty="0">
              <a:solidFill>
                <a:srgbClr val="FFFFFF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2000" i="1" dirty="0">
                <a:solidFill>
                  <a:srgbClr val="FFFFFF"/>
                </a:solidFill>
              </a:rPr>
              <a:t>	</a:t>
            </a:r>
            <a:r>
              <a:rPr lang="ru-RU" sz="2000" i="1" dirty="0">
                <a:solidFill>
                  <a:srgbClr val="FFFF00"/>
                </a:solidFill>
              </a:rPr>
              <a:t>	ψ</a:t>
            </a:r>
            <a:r>
              <a:rPr lang="en-US" sz="2000" i="1" baseline="-25000" dirty="0">
                <a:solidFill>
                  <a:srgbClr val="FFFF00"/>
                </a:solidFill>
              </a:rPr>
              <a:t>t</a:t>
            </a:r>
            <a:r>
              <a:rPr lang="ru-RU" sz="2000" i="1" baseline="-25000" dirty="0">
                <a:solidFill>
                  <a:srgbClr val="FFFF00"/>
                </a:solidFill>
              </a:rPr>
              <a:t>1</a:t>
            </a:r>
            <a:r>
              <a:rPr lang="ru-RU" sz="2000" i="1" dirty="0">
                <a:solidFill>
                  <a:srgbClr val="FFFF00"/>
                </a:solidFill>
              </a:rPr>
              <a:t>= 1.0</a:t>
            </a:r>
            <a:r>
              <a:rPr lang="ru-RU" sz="2000" dirty="0">
                <a:solidFill>
                  <a:srgbClr val="FFFF00"/>
                </a:solidFill>
              </a:rPr>
              <a:t>;   </a:t>
            </a:r>
            <a:r>
              <a:rPr lang="ru-RU" sz="2000" i="1" dirty="0">
                <a:solidFill>
                  <a:srgbClr val="FFFF00"/>
                </a:solidFill>
              </a:rPr>
              <a:t>ψ</a:t>
            </a:r>
            <a:r>
              <a:rPr lang="en-US" sz="2000" i="1" baseline="-25000" dirty="0">
                <a:solidFill>
                  <a:srgbClr val="FFFF00"/>
                </a:solidFill>
              </a:rPr>
              <a:t>t</a:t>
            </a:r>
            <a:r>
              <a:rPr lang="ru-RU" sz="2000" i="1" baseline="-25000" dirty="0">
                <a:solidFill>
                  <a:srgbClr val="FFFF00"/>
                </a:solidFill>
              </a:rPr>
              <a:t>2 </a:t>
            </a:r>
            <a:r>
              <a:rPr lang="ru-RU" sz="2000" i="1" dirty="0">
                <a:solidFill>
                  <a:srgbClr val="FFFF00"/>
                </a:solidFill>
              </a:rPr>
              <a:t>= 0.9 </a:t>
            </a:r>
            <a:r>
              <a:rPr lang="ru-RU" sz="2000" dirty="0">
                <a:solidFill>
                  <a:srgbClr val="FFFF00"/>
                </a:solidFill>
              </a:rPr>
              <a:t>,   </a:t>
            </a:r>
            <a:r>
              <a:rPr lang="ru-RU" sz="2000" i="1" dirty="0">
                <a:solidFill>
                  <a:srgbClr val="FFFF00"/>
                </a:solidFill>
              </a:rPr>
              <a:t>ψ</a:t>
            </a:r>
            <a:r>
              <a:rPr lang="en-US" sz="2000" i="1" baseline="-25000" dirty="0">
                <a:solidFill>
                  <a:srgbClr val="FFFF00"/>
                </a:solidFill>
              </a:rPr>
              <a:t>t</a:t>
            </a:r>
            <a:r>
              <a:rPr lang="ru-RU" sz="2000" i="1" baseline="-25000" dirty="0">
                <a:solidFill>
                  <a:srgbClr val="FFFF00"/>
                </a:solidFill>
              </a:rPr>
              <a:t>3 </a:t>
            </a:r>
            <a:r>
              <a:rPr lang="ru-RU" sz="2000" i="1" dirty="0">
                <a:solidFill>
                  <a:srgbClr val="FFFF00"/>
                </a:solidFill>
              </a:rPr>
              <a:t>= ψ</a:t>
            </a:r>
            <a:r>
              <a:rPr lang="en-US" sz="2000" i="1" baseline="-25000" dirty="0">
                <a:solidFill>
                  <a:srgbClr val="FFFF00"/>
                </a:solidFill>
              </a:rPr>
              <a:t>t</a:t>
            </a:r>
            <a:r>
              <a:rPr lang="ru-RU" sz="2000" i="1" baseline="-25000" dirty="0">
                <a:solidFill>
                  <a:srgbClr val="FFFF00"/>
                </a:solidFill>
              </a:rPr>
              <a:t>4 </a:t>
            </a:r>
            <a:r>
              <a:rPr lang="ru-RU" sz="2000" i="1" dirty="0">
                <a:solidFill>
                  <a:srgbClr val="FFFF00"/>
                </a:solidFill>
              </a:rPr>
              <a:t>= …= 0.7,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endParaRPr lang="ru-RU" sz="2000" dirty="0">
              <a:solidFill>
                <a:srgbClr val="FFFFFF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2000" dirty="0">
                <a:solidFill>
                  <a:srgbClr val="FFFFFF"/>
                </a:solidFill>
              </a:rPr>
              <a:t>где </a:t>
            </a:r>
          </a:p>
          <a:p>
            <a:pPr>
              <a:buFont typeface="Wingdings" pitchFamily="2" charset="2"/>
              <a:buNone/>
            </a:pPr>
            <a:r>
              <a:rPr lang="ru-RU" sz="2000" i="1" dirty="0">
                <a:solidFill>
                  <a:srgbClr val="FFFFFF"/>
                </a:solidFill>
              </a:rPr>
              <a:t>ψ</a:t>
            </a:r>
            <a:r>
              <a:rPr lang="en-US" sz="2000" i="1" baseline="-25000" dirty="0">
                <a:solidFill>
                  <a:srgbClr val="FFFFFF"/>
                </a:solidFill>
              </a:rPr>
              <a:t>t</a:t>
            </a:r>
            <a:r>
              <a:rPr lang="ru-RU" sz="2000" i="1" baseline="-25000" dirty="0">
                <a:solidFill>
                  <a:srgbClr val="FFFFFF"/>
                </a:solidFill>
              </a:rPr>
              <a:t>1</a:t>
            </a:r>
            <a:r>
              <a:rPr lang="ru-RU" sz="2000" baseline="-25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</a:rPr>
              <a:t>- коэффициент сочетаний для основной по степени влияния кратковременной нагрузке;</a:t>
            </a:r>
          </a:p>
          <a:p>
            <a:pPr>
              <a:buFont typeface="Wingdings" pitchFamily="2" charset="2"/>
              <a:buNone/>
            </a:pPr>
            <a:r>
              <a:rPr lang="ru-RU" sz="2000" i="1" dirty="0">
                <a:solidFill>
                  <a:srgbClr val="FFFFFF"/>
                </a:solidFill>
              </a:rPr>
              <a:t>ψ</a:t>
            </a:r>
            <a:r>
              <a:rPr lang="en-US" sz="2000" i="1" baseline="-25000" dirty="0">
                <a:solidFill>
                  <a:srgbClr val="FFFFFF"/>
                </a:solidFill>
              </a:rPr>
              <a:t>t</a:t>
            </a:r>
            <a:r>
              <a:rPr lang="ru-RU" sz="2000" i="1" baseline="-25000" dirty="0">
                <a:solidFill>
                  <a:srgbClr val="FFFFFF"/>
                </a:solidFill>
              </a:rPr>
              <a:t>2</a:t>
            </a:r>
            <a:r>
              <a:rPr lang="ru-RU" sz="2000" dirty="0">
                <a:solidFill>
                  <a:srgbClr val="FFFFFF"/>
                </a:solidFill>
              </a:rPr>
              <a:t> – коэффициент сочетаний, соответствующий второй кратковременной нагрузке;</a:t>
            </a:r>
          </a:p>
          <a:p>
            <a:pPr>
              <a:buFont typeface="Wingdings" pitchFamily="2" charset="2"/>
              <a:buNone/>
            </a:pPr>
            <a:r>
              <a:rPr lang="ru-RU" sz="2000" i="1" dirty="0">
                <a:solidFill>
                  <a:srgbClr val="FFFFFF"/>
                </a:solidFill>
              </a:rPr>
              <a:t>ψ</a:t>
            </a:r>
            <a:r>
              <a:rPr lang="en-US" sz="2000" i="1" baseline="-25000" dirty="0">
                <a:solidFill>
                  <a:srgbClr val="FFFFFF"/>
                </a:solidFill>
              </a:rPr>
              <a:t>t</a:t>
            </a:r>
            <a:r>
              <a:rPr lang="ru-RU" sz="2000" i="1" baseline="-25000" dirty="0">
                <a:solidFill>
                  <a:srgbClr val="FFFFFF"/>
                </a:solidFill>
              </a:rPr>
              <a:t>3</a:t>
            </a:r>
            <a:r>
              <a:rPr lang="ru-RU" sz="2000" dirty="0">
                <a:solidFill>
                  <a:srgbClr val="FFFFFF"/>
                </a:solidFill>
              </a:rPr>
              <a:t> , </a:t>
            </a:r>
            <a:r>
              <a:rPr lang="ru-RU" sz="2000" i="1" dirty="0">
                <a:solidFill>
                  <a:srgbClr val="FFFFFF"/>
                </a:solidFill>
              </a:rPr>
              <a:t>ψ</a:t>
            </a:r>
            <a:r>
              <a:rPr lang="en-US" sz="2000" i="1" baseline="-25000" dirty="0">
                <a:solidFill>
                  <a:srgbClr val="FFFFFF"/>
                </a:solidFill>
              </a:rPr>
              <a:t>t</a:t>
            </a:r>
            <a:r>
              <a:rPr lang="ru-RU" sz="2000" i="1" baseline="-25000" dirty="0">
                <a:solidFill>
                  <a:srgbClr val="FFFFFF"/>
                </a:solidFill>
              </a:rPr>
              <a:t>4</a:t>
            </a:r>
            <a:r>
              <a:rPr lang="ru-RU" sz="2000" dirty="0">
                <a:solidFill>
                  <a:srgbClr val="FFFFFF"/>
                </a:solidFill>
              </a:rPr>
              <a:t> – коэффициенты сочетаний для остальных кратковременных нагрузок.</a:t>
            </a:r>
          </a:p>
          <a:p>
            <a:pPr>
              <a:buFont typeface="Wingdings" pitchFamily="2" charset="2"/>
              <a:buNone/>
            </a:pPr>
            <a:endParaRPr lang="ru-RU" sz="2000" dirty="0">
              <a:solidFill>
                <a:srgbClr val="FFFFFF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(В прежней редакции СНиП при учете сочетаний, включающих постоянные и не менее двух временных нагрузок , </a:t>
            </a:r>
            <a:r>
              <a:rPr lang="ru-RU" dirty="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ru-RU" baseline="-25000" dirty="0">
                <a:solidFill>
                  <a:srgbClr val="FF0000"/>
                </a:solidFill>
              </a:rPr>
              <a:t>2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i="1" dirty="0">
                <a:solidFill>
                  <a:srgbClr val="FF0000"/>
                </a:solidFill>
              </a:rPr>
              <a:t>=</a:t>
            </a:r>
            <a:r>
              <a:rPr lang="ru-RU" dirty="0">
                <a:solidFill>
                  <a:srgbClr val="FF0000"/>
                </a:solidFill>
              </a:rPr>
              <a:t> 0,9; </a:t>
            </a:r>
          </a:p>
          <a:p>
            <a:r>
              <a:rPr lang="ru-RU" dirty="0">
                <a:solidFill>
                  <a:srgbClr val="FF0000"/>
                </a:solidFill>
              </a:rPr>
              <a:t>при учете трех и более кратковременных нагрузок их расчетные значения допускается умножать на коэффициент сочетания </a:t>
            </a:r>
            <a:r>
              <a:rPr lang="ru-RU" dirty="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ru-RU" baseline="-25000" dirty="0">
                <a:solidFill>
                  <a:srgbClr val="FF0000"/>
                </a:solidFill>
              </a:rPr>
              <a:t>2</a:t>
            </a:r>
            <a:r>
              <a:rPr lang="ru-RU" dirty="0">
                <a:solidFill>
                  <a:srgbClr val="FF0000"/>
                </a:solidFill>
              </a:rPr>
              <a:t>, принимаемый для первой (по степени влияния) кратковременной нагрузки — 1,0, для второй — 0,8, для остальных — 0,6)</a:t>
            </a:r>
            <a:endParaRPr lang="ru-RU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6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66891" y="1580466"/>
            <a:ext cx="1740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Таблица  Д.11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19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792" y="554265"/>
            <a:ext cx="630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Д.1.16 Учет шероховатости внешней поверхности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2792" y="93062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Шероховатость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</a:t>
            </a:r>
            <a:r>
              <a:rPr lang="ru-RU" dirty="0">
                <a:solidFill>
                  <a:srgbClr val="FFFF00"/>
                </a:solidFill>
              </a:rPr>
              <a:t> поверхностей </a:t>
            </a:r>
            <a:r>
              <a:rPr lang="ru-RU" dirty="0" smtClean="0">
                <a:solidFill>
                  <a:srgbClr val="FFFF00"/>
                </a:solidFill>
              </a:rPr>
              <a:t>конструкций, в </a:t>
            </a:r>
            <a:r>
              <a:rPr lang="ru-RU" dirty="0">
                <a:solidFill>
                  <a:srgbClr val="FFFF00"/>
                </a:solidFill>
              </a:rPr>
              <a:t>зависимости от их обработки и материала, из которого они изготовлены, приведены в таблице Д.11.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2792" y="6156215"/>
            <a:ext cx="8227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trike="sngStrike" dirty="0">
                <a:solidFill>
                  <a:srgbClr val="FF0000"/>
                </a:solidFill>
              </a:rPr>
              <a:t>Значения коэффициента Δ,</a:t>
            </a:r>
            <a:r>
              <a:rPr lang="ru-RU" i="1" strike="sngStrike" dirty="0">
                <a:solidFill>
                  <a:srgbClr val="FF0000"/>
                </a:solidFill>
              </a:rPr>
              <a:t> </a:t>
            </a:r>
            <a:r>
              <a:rPr lang="ru-RU" strike="sngStrike" dirty="0">
                <a:solidFill>
                  <a:srgbClr val="FF0000"/>
                </a:solidFill>
              </a:rPr>
              <a:t>характеризующего шероховатость поверхностей конструкций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990793"/>
              </p:ext>
            </p:extLst>
          </p:nvPr>
        </p:nvGraphicFramePr>
        <p:xfrm>
          <a:off x="107504" y="1983731"/>
          <a:ext cx="8280920" cy="41095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28915"/>
                <a:gridCol w="2078380"/>
                <a:gridCol w="1995245"/>
                <a:gridCol w="2078380"/>
              </a:tblGrid>
              <a:tr h="1265572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Тип поверхности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Шероховатость </a:t>
                      </a:r>
                      <a:r>
                        <a:rPr lang="ru-RU" sz="1400" dirty="0">
                          <a:effectLst/>
                          <a:sym typeface="Symbol"/>
                        </a:rPr>
                        <a:t>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</a:p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strike="sngStrike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Относительная шероховатость </a:t>
                      </a:r>
                      <a:r>
                        <a:rPr lang="ru-RU" sz="1400" strike="sngStrike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sym typeface="Symbol"/>
                        </a:rPr>
                        <a:t></a:t>
                      </a:r>
                      <a:r>
                        <a:rPr lang="ru-RU" sz="1400" strike="sngStrike" dirty="0">
                          <a:effectLst/>
                          <a:highlight>
                            <a:srgbClr val="FFFF00"/>
                          </a:highlight>
                        </a:rPr>
                        <a:t>,</a:t>
                      </a:r>
                      <a:r>
                        <a:rPr lang="ru-RU" sz="1400" dirty="0">
                          <a:effectLst/>
                        </a:rPr>
                        <a:t> мм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Тип поверхности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Шероховатость </a:t>
                      </a:r>
                      <a:r>
                        <a:rPr lang="ru-RU" sz="1400" dirty="0">
                          <a:effectLst/>
                          <a:sym typeface="Symbol"/>
                        </a:rPr>
                        <a:t>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</a:p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Относительная шероховатость </a:t>
                      </a:r>
                      <a:r>
                        <a:rPr lang="ru-RU" sz="1400" strike="sngStrike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sym typeface="Symbol"/>
                        </a:rPr>
                        <a:t></a:t>
                      </a:r>
                      <a:r>
                        <a:rPr lang="ru-RU" sz="1400" strike="sngStrike" dirty="0">
                          <a:effectLst/>
                          <a:highlight>
                            <a:srgbClr val="FFFF00"/>
                          </a:highlight>
                        </a:rPr>
                        <a:t>,</a:t>
                      </a:r>
                      <a:r>
                        <a:rPr lang="ru-RU" sz="1400" dirty="0">
                          <a:effectLst/>
                        </a:rPr>
                        <a:t> мм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2786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Стекло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0,0015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Оцинкованная сталь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32786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Полированный металл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Шлифованный бетон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32786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Тонкомолотая масляная краска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Шероховатый бетон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29241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Распыленная краска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Ржавчина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16393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Литейный чугун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Каменная кладка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038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5273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Д.1.17 Пиковые значения аэродинамических коэффициентов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i="1" dirty="0">
                <a:solidFill>
                  <a:srgbClr val="FF0000"/>
                </a:solidFill>
              </a:rPr>
              <a:t>для прямоугольных в плане зданий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707904" y="1844824"/>
            <a:ext cx="3816424" cy="4680520"/>
            <a:chOff x="0" y="0"/>
            <a:chExt cx="2341605" cy="307683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41605" cy="307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27"/>
            <p:cNvSpPr>
              <a:spLocks noChangeArrowheads="1"/>
            </p:cNvSpPr>
            <p:nvPr/>
          </p:nvSpPr>
          <p:spPr bwMode="auto">
            <a:xfrm>
              <a:off x="679621" y="2823519"/>
              <a:ext cx="278765" cy="1390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619672" y="5571237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Рисунок Д.24. Заменить подписи к схеме «ПЛАН КРОВЛИ»,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32377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866417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Пункт 13.4. В формуле (13.4) заменить выражение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en-US" i="1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ru-RU" dirty="0">
                <a:solidFill>
                  <a:srgbClr val="FF0000"/>
                </a:solidFill>
              </a:rPr>
              <a:t> + </a:t>
            </a:r>
            <a:r>
              <a:rPr lang="ru-RU" dirty="0">
                <a:solidFill>
                  <a:srgbClr val="FF0000"/>
                </a:solidFill>
                <a:sym typeface="Symbol"/>
              </a:rPr>
              <a:t></a:t>
            </a:r>
            <a:r>
              <a:rPr lang="ru-RU" baseline="-25000" dirty="0">
                <a:solidFill>
                  <a:srgbClr val="FF0000"/>
                </a:solidFill>
              </a:rPr>
              <a:t>1</a:t>
            </a:r>
            <a:r>
              <a:rPr lang="ru-RU" dirty="0">
                <a:solidFill>
                  <a:srgbClr val="FF0000"/>
                </a:solidFill>
              </a:rPr>
              <a:t>»  </a:t>
            </a:r>
            <a:r>
              <a:rPr lang="ru-RU" dirty="0"/>
              <a:t>на </a:t>
            </a:r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I</a:t>
            </a:r>
            <a:r>
              <a:rPr lang="ru-RU" dirty="0">
                <a:solidFill>
                  <a:srgbClr val="FFFF00"/>
                </a:solidFill>
              </a:rPr>
              <a:t> - </a:t>
            </a:r>
            <a:r>
              <a:rPr lang="ru-RU" dirty="0">
                <a:solidFill>
                  <a:srgbClr val="FFFF00"/>
                </a:solidFill>
                <a:sym typeface="Symbol"/>
              </a:rPr>
              <a:t>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dirty="0">
                <a:solidFill>
                  <a:srgbClr val="FFFF00"/>
                </a:solidFill>
              </a:rPr>
              <a:t>»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2068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13 Температурные климатические воздействия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350" y="1412776"/>
            <a:ext cx="799288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13.4 Средние суточные температуры наружного воздуха в теплое  </a:t>
            </a:r>
            <a:r>
              <a:rPr lang="en-US" i="1" dirty="0" err="1"/>
              <a:t>t</a:t>
            </a:r>
            <a:r>
              <a:rPr lang="en-US" i="1" baseline="-25000" dirty="0" err="1"/>
              <a:t>ew</a:t>
            </a:r>
            <a:r>
              <a:rPr lang="ru-RU" dirty="0"/>
              <a:t>  и  холодное  </a:t>
            </a:r>
            <a:r>
              <a:rPr lang="ru-RU" i="1" dirty="0" err="1"/>
              <a:t>t</a:t>
            </a:r>
            <a:r>
              <a:rPr lang="ru-RU" i="1" baseline="-25000" dirty="0" err="1"/>
              <a:t>ec</a:t>
            </a:r>
            <a:r>
              <a:rPr lang="ru-RU" dirty="0"/>
              <a:t>  время года следует определять по формулам:</a:t>
            </a:r>
          </a:p>
          <a:p>
            <a:pPr algn="r">
              <a:lnSpc>
                <a:spcPct val="150000"/>
              </a:lnSpc>
            </a:pPr>
            <a:r>
              <a:rPr lang="en-US" i="1" dirty="0" err="1"/>
              <a:t>t</a:t>
            </a:r>
            <a:r>
              <a:rPr lang="en-US" i="1" baseline="-25000" dirty="0" err="1"/>
              <a:t>ew</a:t>
            </a:r>
            <a:r>
              <a:rPr lang="en-US" i="1" dirty="0"/>
              <a:t> = </a:t>
            </a:r>
            <a:r>
              <a:rPr lang="en-US" i="1" dirty="0" err="1"/>
              <a:t>t</a:t>
            </a:r>
            <a:r>
              <a:rPr lang="en-US" baseline="-25000" dirty="0" err="1"/>
              <a:t>VII</a:t>
            </a:r>
            <a:r>
              <a:rPr lang="en-US" i="1" dirty="0"/>
              <a:t> + </a:t>
            </a:r>
            <a:r>
              <a:rPr lang="en-US" dirty="0">
                <a:sym typeface="Symbol"/>
              </a:rPr>
              <a:t></a:t>
            </a:r>
            <a:r>
              <a:rPr lang="en-US" baseline="-25000" dirty="0"/>
              <a:t>VII</a:t>
            </a:r>
            <a:r>
              <a:rPr lang="en-US" dirty="0"/>
              <a:t>;                                                       (13.3)</a:t>
            </a:r>
            <a:endParaRPr lang="ru-RU" dirty="0"/>
          </a:p>
          <a:p>
            <a:pPr algn="r">
              <a:lnSpc>
                <a:spcPct val="150000"/>
              </a:lnSpc>
            </a:pPr>
            <a:r>
              <a:rPr lang="en-US" dirty="0"/>
              <a:t>	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i="1" baseline="-25000" dirty="0" err="1">
                <a:solidFill>
                  <a:srgbClr val="FFFF00"/>
                </a:solidFill>
              </a:rPr>
              <a:t>ec</a:t>
            </a:r>
            <a:r>
              <a:rPr lang="en-US" i="1" dirty="0">
                <a:solidFill>
                  <a:srgbClr val="FFFF00"/>
                </a:solidFill>
              </a:rPr>
              <a:t> = 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I</a:t>
            </a:r>
            <a:r>
              <a:rPr lang="en-US" i="1" dirty="0">
                <a:solidFill>
                  <a:srgbClr val="FFFF00"/>
                </a:solidFill>
              </a:rPr>
              <a:t> -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</a:t>
            </a:r>
            <a:r>
              <a:rPr lang="en-US" baseline="-25000" dirty="0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,                                                           (13.4)</a:t>
            </a:r>
            <a:endParaRPr lang="ru-RU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/>
              <a:t>где  </a:t>
            </a:r>
            <a:r>
              <a:rPr lang="ru-RU" i="1" dirty="0" err="1"/>
              <a:t>t</a:t>
            </a:r>
            <a:r>
              <a:rPr lang="ru-RU" baseline="-25000" dirty="0" err="1"/>
              <a:t>I</a:t>
            </a:r>
            <a:r>
              <a:rPr lang="ru-RU" dirty="0"/>
              <a:t>, </a:t>
            </a:r>
            <a:r>
              <a:rPr lang="ru-RU" i="1" dirty="0" err="1"/>
              <a:t>t</a:t>
            </a:r>
            <a:r>
              <a:rPr lang="ru-RU" baseline="-25000" dirty="0" err="1"/>
              <a:t>VII</a:t>
            </a:r>
            <a:r>
              <a:rPr lang="ru-RU" dirty="0"/>
              <a:t> – многолетние средние месячные температуры воздуха в январе и июле, принимаемые соответственно по картам 5 и 6 </a:t>
            </a:r>
            <a:r>
              <a:rPr lang="ru-RU" u="sng" dirty="0">
                <a:hlinkClick r:id="rId2" action="ppaction://hlinkfile"/>
              </a:rPr>
              <a:t>приложения Ж</a:t>
            </a:r>
            <a:r>
              <a:rPr lang="ru-RU" dirty="0"/>
              <a:t>;</a:t>
            </a:r>
          </a:p>
          <a:p>
            <a:pPr>
              <a:lnSpc>
                <a:spcPct val="150000"/>
              </a:lnSpc>
            </a:pPr>
            <a:r>
              <a:rPr lang="ru-RU" dirty="0"/>
              <a:t>    </a:t>
            </a:r>
            <a:r>
              <a:rPr lang="ru-RU" dirty="0">
                <a:sym typeface="Symbol"/>
              </a:rPr>
              <a:t></a:t>
            </a:r>
            <a:r>
              <a:rPr lang="en-US" baseline="-25000" dirty="0"/>
              <a:t>I</a:t>
            </a:r>
            <a:r>
              <a:rPr lang="ru-RU" i="1" dirty="0"/>
              <a:t>, </a:t>
            </a:r>
            <a:r>
              <a:rPr lang="ru-RU" dirty="0">
                <a:sym typeface="Symbol"/>
              </a:rPr>
              <a:t></a:t>
            </a:r>
            <a:r>
              <a:rPr lang="en-US" baseline="-25000" dirty="0"/>
              <a:t>VII</a:t>
            </a:r>
            <a:r>
              <a:rPr lang="ru-RU" dirty="0"/>
              <a:t> – отклонения средних суточных температур от средних месячных (</a:t>
            </a:r>
            <a:r>
              <a:rPr lang="ru-RU" dirty="0">
                <a:sym typeface="Symbol"/>
              </a:rPr>
              <a:t>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ru-RU" dirty="0"/>
              <a:t>принимается по карте 7 </a:t>
            </a:r>
            <a:r>
              <a:rPr lang="ru-RU" u="sng" dirty="0">
                <a:hlinkClick r:id="rId2" action="ppaction://hlinkfile"/>
              </a:rPr>
              <a:t>приложения Ж</a:t>
            </a:r>
            <a:r>
              <a:rPr lang="ru-RU" dirty="0"/>
              <a:t>, </a:t>
            </a:r>
            <a:r>
              <a:rPr lang="ru-RU" dirty="0">
                <a:sym typeface="Symbol"/>
              </a:rPr>
              <a:t></a:t>
            </a:r>
            <a:r>
              <a:rPr lang="en-US" baseline="-25000" dirty="0"/>
              <a:t>VII</a:t>
            </a:r>
            <a:r>
              <a:rPr lang="ru-RU" i="1" dirty="0"/>
              <a:t> = </a:t>
            </a:r>
            <a:r>
              <a:rPr lang="ru-RU" dirty="0"/>
              <a:t>6 </a:t>
            </a:r>
            <a:r>
              <a:rPr lang="ru-RU" dirty="0">
                <a:sym typeface="Symbol"/>
              </a:rPr>
              <a:t></a:t>
            </a:r>
            <a:r>
              <a:rPr lang="ru-RU" dirty="0"/>
              <a:t>С).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9512" y="5517232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282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05743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Приложение Е.2 Предельные прогибы</a:t>
            </a:r>
            <a:endParaRPr lang="ru-RU" sz="2400" dirty="0">
              <a:solidFill>
                <a:srgbClr val="FFFF00"/>
              </a:solidFill>
            </a:endParaRPr>
          </a:p>
          <a:p>
            <a:pPr hangingPunct="0"/>
            <a:r>
              <a:rPr lang="ru-RU" sz="2000" b="1" dirty="0">
                <a:solidFill>
                  <a:srgbClr val="FFFF00"/>
                </a:solidFill>
              </a:rPr>
              <a:t>Е.2.1 Вертикальные предельные прогибы элементов конструкций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55679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Приложение Е, таблица Е.1. Позицию 2,в) таблицы удалить; в первом столбце таблицы заменить обозначения последующих позиций «г)» на </a:t>
            </a:r>
            <a:r>
              <a:rPr lang="ru-RU" dirty="0">
                <a:solidFill>
                  <a:srgbClr val="FFFF00"/>
                </a:solidFill>
              </a:rPr>
              <a:t>«в)» </a:t>
            </a:r>
            <a:r>
              <a:rPr lang="ru-RU" dirty="0"/>
              <a:t>и «д)» на </a:t>
            </a:r>
            <a:r>
              <a:rPr lang="ru-RU" dirty="0">
                <a:solidFill>
                  <a:srgbClr val="FFFF00"/>
                </a:solidFill>
              </a:rPr>
              <a:t>«г)».  </a:t>
            </a:r>
          </a:p>
          <a:p>
            <a:r>
              <a:rPr lang="ru-RU" dirty="0"/>
              <a:t>В примечании 4 к таблице Е.1 заменить слова: «по позиции 2,г» на </a:t>
            </a:r>
            <a:r>
              <a:rPr lang="ru-RU" dirty="0">
                <a:solidFill>
                  <a:srgbClr val="FFFF00"/>
                </a:solidFill>
              </a:rPr>
              <a:t>«по позиции 2,в»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767" y="3140968"/>
            <a:ext cx="7877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подпункте 2, д) таблицы Е.1 первый абзац правого столбца «Нагрузки для определения вертикальных прогибов» записать в новой формулировке: </a:t>
            </a:r>
          </a:p>
          <a:p>
            <a:r>
              <a:rPr lang="ru-RU" dirty="0">
                <a:solidFill>
                  <a:srgbClr val="FFFF00"/>
                </a:solidFill>
              </a:rPr>
              <a:t>«Наиболее неблагоприятное из следующих двух значений:</a:t>
            </a:r>
          </a:p>
          <a:p>
            <a:r>
              <a:rPr lang="ru-RU" dirty="0">
                <a:solidFill>
                  <a:srgbClr val="FFFF00"/>
                </a:solidFill>
              </a:rPr>
              <a:t>0,7 полных нормативных значений временных нагрузок на перекрытие или нагрузки от одного транспортного средства».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3779" y="5157192"/>
            <a:ext cx="7887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Приложение Ж, карта 3. Районирование территории Российской Федерации по давлению ветра. Над г. </a:t>
            </a:r>
            <a:r>
              <a:rPr lang="ru-RU" dirty="0" err="1"/>
              <a:t>Волочанка</a:t>
            </a:r>
            <a:r>
              <a:rPr lang="ru-RU" dirty="0"/>
              <a:t> и р. </a:t>
            </a:r>
            <a:r>
              <a:rPr lang="ru-RU" dirty="0" err="1"/>
              <a:t>Дудыпта</a:t>
            </a:r>
            <a:r>
              <a:rPr lang="ru-RU" dirty="0"/>
              <a:t> на карте заменить цифру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en-US" dirty="0">
                <a:solidFill>
                  <a:srgbClr val="FF0000"/>
                </a:solidFill>
              </a:rPr>
              <a:t>VI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/>
              <a:t>на цифру </a:t>
            </a:r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en-US" dirty="0">
                <a:solidFill>
                  <a:srgbClr val="FFFF00"/>
                </a:solidFill>
              </a:rPr>
              <a:t>IV</a:t>
            </a:r>
            <a:r>
              <a:rPr lang="ru-RU" dirty="0">
                <a:solidFill>
                  <a:srgbClr val="FFFF00"/>
                </a:solidFill>
              </a:rPr>
              <a:t>».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11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692696"/>
            <a:ext cx="8208962" cy="410445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В  </a:t>
            </a:r>
            <a:r>
              <a:rPr lang="ru-RU" sz="2000" dirty="0"/>
              <a:t>соответствии с указаниями </a:t>
            </a:r>
            <a:r>
              <a:rPr lang="ru-RU" sz="2000" dirty="0">
                <a:effectLst/>
              </a:rPr>
              <a:t>п. </a:t>
            </a:r>
            <a:r>
              <a:rPr lang="ru-RU" sz="2000" dirty="0" smtClean="0">
                <a:effectLst/>
              </a:rPr>
              <a:t>9.19 </a:t>
            </a:r>
            <a:r>
              <a:rPr lang="ru-RU" sz="2000" dirty="0" smtClean="0">
                <a:solidFill>
                  <a:srgbClr val="FFFF00"/>
                </a:solidFill>
                <a:effectLst/>
              </a:rPr>
              <a:t>при </a:t>
            </a:r>
            <a:r>
              <a:rPr lang="ru-RU" sz="2000" dirty="0">
                <a:solidFill>
                  <a:srgbClr val="FFFF00"/>
                </a:solidFill>
                <a:effectLst/>
              </a:rPr>
              <a:t>учете двух кранов </a:t>
            </a:r>
            <a:r>
              <a:rPr lang="ru-RU" sz="2000" dirty="0">
                <a:effectLst/>
              </a:rPr>
              <a:t>нагрузки от них необходимо умножать на коэффициент сочетаний</a:t>
            </a:r>
            <a:r>
              <a:rPr lang="ru-RU" sz="2000" dirty="0" smtClean="0">
                <a:effectLst/>
              </a:rPr>
              <a:t>:</a:t>
            </a:r>
            <a:r>
              <a:rPr lang="ru-RU" sz="20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При </a:t>
            </a:r>
            <a:r>
              <a:rPr lang="ru-RU" sz="2000" dirty="0"/>
              <a:t>учете двух кранов  </a:t>
            </a:r>
            <a:r>
              <a:rPr lang="el-GR" sz="2000" dirty="0" smtClean="0">
                <a:solidFill>
                  <a:srgbClr val="FF0000"/>
                </a:solidFill>
              </a:rPr>
              <a:t>ψ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t</a:t>
            </a:r>
            <a:r>
              <a:rPr lang="ru-RU" sz="2000" dirty="0" smtClean="0">
                <a:solidFill>
                  <a:srgbClr val="FF0000"/>
                </a:solidFill>
              </a:rPr>
              <a:t>= </a:t>
            </a:r>
            <a:r>
              <a:rPr lang="ru-RU" sz="2000" dirty="0">
                <a:solidFill>
                  <a:srgbClr val="FF0000"/>
                </a:solidFill>
              </a:rPr>
              <a:t>0,85 </a:t>
            </a:r>
            <a:r>
              <a:rPr lang="ru-RU" sz="2000" dirty="0"/>
              <a:t>- для групп режимов работы кранов 1К - 6К;</a:t>
            </a:r>
          </a:p>
          <a:p>
            <a:pPr marL="18288" indent="0">
              <a:buNone/>
              <a:defRPr/>
            </a:pPr>
            <a:r>
              <a:rPr lang="el-GR" sz="2000" dirty="0" smtClean="0">
                <a:solidFill>
                  <a:srgbClr val="FF0000"/>
                </a:solidFill>
              </a:rPr>
              <a:t>ψ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t</a:t>
            </a:r>
            <a:r>
              <a:rPr lang="ru-RU" sz="2000" dirty="0" smtClean="0">
                <a:solidFill>
                  <a:srgbClr val="FF0000"/>
                </a:solidFill>
              </a:rPr>
              <a:t>= </a:t>
            </a:r>
            <a:r>
              <a:rPr lang="ru-RU" sz="2000" dirty="0">
                <a:solidFill>
                  <a:srgbClr val="FF0000"/>
                </a:solidFill>
              </a:rPr>
              <a:t>0,95 </a:t>
            </a:r>
            <a:r>
              <a:rPr lang="ru-RU" sz="2000" dirty="0"/>
              <a:t>- для групп режимов работы кранов 7К, 8К.</a:t>
            </a:r>
          </a:p>
          <a:p>
            <a:pPr marL="18288" indent="0">
              <a:buNone/>
              <a:defRPr/>
            </a:pPr>
            <a:r>
              <a:rPr lang="ru-RU" sz="2000" dirty="0"/>
              <a:t>При учете четырех кранов </a:t>
            </a:r>
            <a:r>
              <a:rPr lang="el-GR" sz="2000" dirty="0" smtClean="0">
                <a:solidFill>
                  <a:srgbClr val="FF0000"/>
                </a:solidFill>
              </a:rPr>
              <a:t>ψ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t</a:t>
            </a:r>
            <a:r>
              <a:rPr lang="ru-RU" sz="2000" i="1" dirty="0" smtClean="0">
                <a:solidFill>
                  <a:srgbClr val="FF0000"/>
                </a:solidFill>
              </a:rPr>
              <a:t>= </a:t>
            </a:r>
            <a:r>
              <a:rPr lang="ru-RU" sz="2000" i="1" dirty="0">
                <a:solidFill>
                  <a:srgbClr val="FF0000"/>
                </a:solidFill>
              </a:rPr>
              <a:t>0,7 </a:t>
            </a:r>
            <a:r>
              <a:rPr lang="ru-RU" sz="2000" i="1" dirty="0"/>
              <a:t>- </a:t>
            </a:r>
            <a:r>
              <a:rPr lang="ru-RU" sz="2000" dirty="0"/>
              <a:t>для групп режимов работы кранов 1К - 6К;</a:t>
            </a:r>
          </a:p>
          <a:p>
            <a:pPr marL="18288" indent="0">
              <a:buNone/>
              <a:defRPr/>
            </a:pPr>
            <a:r>
              <a:rPr lang="el-GR" sz="2000" dirty="0" smtClean="0">
                <a:solidFill>
                  <a:srgbClr val="FF0000"/>
                </a:solidFill>
              </a:rPr>
              <a:t>ψ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t</a:t>
            </a:r>
            <a:r>
              <a:rPr lang="ru-RU" sz="2000" i="1" dirty="0" smtClean="0">
                <a:solidFill>
                  <a:srgbClr val="FF0000"/>
                </a:solidFill>
              </a:rPr>
              <a:t>= </a:t>
            </a:r>
            <a:r>
              <a:rPr lang="ru-RU" sz="2000" i="1" dirty="0">
                <a:solidFill>
                  <a:srgbClr val="FF0000"/>
                </a:solidFill>
              </a:rPr>
              <a:t>0,8 </a:t>
            </a:r>
            <a:r>
              <a:rPr lang="ru-RU" sz="2000" i="1" dirty="0"/>
              <a:t>- </a:t>
            </a:r>
            <a:r>
              <a:rPr lang="ru-RU" sz="2000" dirty="0"/>
              <a:t>для групп режимов работы кранов 7К, 8К</a:t>
            </a:r>
            <a:r>
              <a:rPr lang="ru-RU" sz="2000" i="1" dirty="0"/>
              <a:t>.</a:t>
            </a:r>
          </a:p>
          <a:p>
            <a:pPr marL="18288" indent="0">
              <a:buNone/>
              <a:defRPr/>
            </a:pPr>
            <a:r>
              <a:rPr lang="ru-RU" sz="2000" dirty="0"/>
              <a:t>При учете одного крана нагрузки от него принимаются без снижения.</a:t>
            </a:r>
            <a:endParaRPr lang="ru-RU" sz="20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Для </a:t>
            </a:r>
            <a:r>
              <a:rPr lang="ru-RU" sz="2000" dirty="0">
                <a:solidFill>
                  <a:srgbClr val="FFFF00"/>
                </a:solidFill>
              </a:rPr>
              <a:t>остальных нагрузок  </a:t>
            </a:r>
            <a:r>
              <a:rPr lang="ru-RU" sz="2000" i="1" dirty="0">
                <a:solidFill>
                  <a:srgbClr val="FFFF00"/>
                </a:solidFill>
              </a:rPr>
              <a:t>	</a:t>
            </a:r>
            <a:r>
              <a:rPr lang="ru-RU" sz="2000" b="1" i="1" dirty="0" smtClean="0">
                <a:solidFill>
                  <a:srgbClr val="FFFF00"/>
                </a:solidFill>
              </a:rPr>
              <a:t>ψ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t</a:t>
            </a:r>
            <a:r>
              <a:rPr lang="ru-RU" sz="2000" b="1" i="1" dirty="0" smtClean="0">
                <a:solidFill>
                  <a:srgbClr val="FFFF00"/>
                </a:solidFill>
              </a:rPr>
              <a:t>=1.0</a:t>
            </a:r>
            <a:r>
              <a:rPr lang="ru-RU" sz="2000" b="1" dirty="0" smtClean="0">
                <a:solidFill>
                  <a:srgbClr val="FFFF00"/>
                </a:solidFill>
              </a:rPr>
              <a:t>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55638" y="116632"/>
            <a:ext cx="7543800" cy="504056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СОЧЕТАНИЯ  КРАНОВЫХ  </a:t>
            </a:r>
            <a:r>
              <a:rPr lang="ru-RU" sz="2000" dirty="0" smtClean="0">
                <a:solidFill>
                  <a:srgbClr val="FFFF00"/>
                </a:solidFill>
              </a:rPr>
              <a:t>НАГРУЗОК</a:t>
            </a:r>
            <a:r>
              <a:rPr lang="ru-RU" sz="2400" dirty="0" smtClean="0">
                <a:solidFill>
                  <a:srgbClr val="FFFF00"/>
                </a:solidFill>
              </a:rPr>
              <a:t> (раздел 9)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6767" y="4725144"/>
            <a:ext cx="80645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3300"/>
                </a:solidFill>
              </a:rPr>
              <a:t>Коэффициент надежности по нагрузке для крановых нагрузок, в том числе, при проверке местной устойчивости стенок балок,  следует принимать равным </a:t>
            </a:r>
            <a:r>
              <a:rPr lang="en-US" dirty="0">
                <a:solidFill>
                  <a:srgbClr val="FF3300"/>
                </a:solidFill>
                <a:sym typeface="Symbol"/>
              </a:rPr>
              <a:t></a:t>
            </a:r>
            <a:r>
              <a:rPr lang="en-US" i="1" baseline="-25000" dirty="0">
                <a:solidFill>
                  <a:srgbClr val="FF3300"/>
                </a:solidFill>
              </a:rPr>
              <a:t>f</a:t>
            </a:r>
            <a:r>
              <a:rPr lang="en-US" cap="all" dirty="0">
                <a:solidFill>
                  <a:srgbClr val="FF3300"/>
                </a:solidFill>
              </a:rPr>
              <a:t> </a:t>
            </a:r>
            <a:r>
              <a:rPr lang="ru-RU" i="1" dirty="0">
                <a:solidFill>
                  <a:srgbClr val="FF3300"/>
                </a:solidFill>
              </a:rPr>
              <a:t>= </a:t>
            </a:r>
            <a:r>
              <a:rPr lang="ru-RU" dirty="0">
                <a:solidFill>
                  <a:srgbClr val="FF3300"/>
                </a:solidFill>
              </a:rPr>
              <a:t>1,2 для всех режимов работы</a:t>
            </a:r>
            <a:r>
              <a:rPr lang="ru-RU" dirty="0" smtClean="0">
                <a:solidFill>
                  <a:srgbClr val="FF3300"/>
                </a:solidFill>
              </a:rPr>
              <a:t>.</a:t>
            </a:r>
            <a:endParaRPr lang="ru-RU" dirty="0" smtClean="0">
              <a:solidFill>
                <a:srgbClr val="FF3300"/>
              </a:solidFill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60872" y="5650905"/>
            <a:ext cx="691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9 НАГРУЗКИ ОТ МОСТОВЫХ И ПОДВЕСНЫХ </a:t>
            </a:r>
            <a:r>
              <a:rPr lang="ru-RU" b="1" dirty="0" smtClean="0">
                <a:solidFill>
                  <a:srgbClr val="FFFF00"/>
                </a:solidFill>
              </a:rPr>
              <a:t>КРАНОВ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872" y="6076751"/>
            <a:ext cx="5917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3300"/>
                </a:solidFill>
              </a:rPr>
              <a:t>В п. </a:t>
            </a:r>
            <a:r>
              <a:rPr lang="ru-RU" dirty="0">
                <a:solidFill>
                  <a:srgbClr val="FF0000"/>
                </a:solidFill>
              </a:rPr>
              <a:t>9.19 </a:t>
            </a:r>
            <a:r>
              <a:rPr lang="ru-RU" dirty="0">
                <a:solidFill>
                  <a:srgbClr val="FF3300"/>
                </a:solidFill>
              </a:rPr>
              <a:t>исправлены обозначения 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i="1" baseline="-25000" dirty="0">
                <a:solidFill>
                  <a:srgbClr val="FF0000"/>
                </a:solidFill>
              </a:rPr>
              <a:t>l</a:t>
            </a:r>
            <a:r>
              <a:rPr lang="ru-RU" i="1" baseline="-25000" dirty="0">
                <a:solidFill>
                  <a:srgbClr val="FF0000"/>
                </a:solidFill>
              </a:rPr>
              <a:t>  </a:t>
            </a:r>
            <a:r>
              <a:rPr lang="ru-RU" i="1" dirty="0">
                <a:solidFill>
                  <a:srgbClr val="FF0000"/>
                </a:solidFill>
              </a:rPr>
              <a:t>на</a:t>
            </a:r>
            <a:r>
              <a:rPr lang="ru-RU" i="1" baseline="-25000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i="1" baseline="-25000" dirty="0">
                <a:solidFill>
                  <a:srgbClr val="FF0000"/>
                </a:solidFill>
              </a:rPr>
              <a:t>t</a:t>
            </a:r>
            <a:r>
              <a:rPr lang="ru-RU" i="1" baseline="-25000" dirty="0">
                <a:solidFill>
                  <a:srgbClr val="FF0000"/>
                </a:solidFill>
              </a:rPr>
              <a:t> .</a:t>
            </a:r>
            <a:endParaRPr lang="ru-RU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4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323850" y="836712"/>
            <a:ext cx="84963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6.5</a:t>
            </a:r>
            <a:r>
              <a:rPr lang="ru-RU" sz="2000" dirty="0">
                <a:solidFill>
                  <a:srgbClr val="FFFF00"/>
                </a:solidFill>
              </a:rPr>
              <a:t>. </a:t>
            </a:r>
            <a:r>
              <a:rPr lang="ru-RU" sz="2000" dirty="0" smtClean="0">
                <a:solidFill>
                  <a:srgbClr val="FFFF00"/>
                </a:solidFill>
              </a:rPr>
              <a:t>«Для </a:t>
            </a:r>
            <a:r>
              <a:rPr lang="ru-RU" sz="2000" dirty="0">
                <a:solidFill>
                  <a:srgbClr val="FFFF00"/>
                </a:solidFill>
              </a:rPr>
              <a:t>особых сочетаний </a:t>
            </a:r>
            <a:r>
              <a:rPr lang="ru-RU" sz="2000" dirty="0">
                <a:solidFill>
                  <a:srgbClr val="FFFFFF"/>
                </a:solidFill>
              </a:rPr>
              <a:t>коэффициенты сочетаний для всех </a:t>
            </a:r>
            <a:r>
              <a:rPr lang="ru-RU" sz="2000" dirty="0">
                <a:solidFill>
                  <a:srgbClr val="FF0000"/>
                </a:solidFill>
              </a:rPr>
              <a:t>кратковременных нагрузок </a:t>
            </a:r>
            <a:r>
              <a:rPr lang="ru-RU" sz="2000" dirty="0">
                <a:solidFill>
                  <a:srgbClr val="FFFFFF"/>
                </a:solidFill>
              </a:rPr>
              <a:t>принимаются равными </a:t>
            </a:r>
            <a:r>
              <a:rPr lang="ru-RU" sz="2000" i="1" dirty="0">
                <a:solidFill>
                  <a:srgbClr val="FFFF00"/>
                </a:solidFill>
              </a:rPr>
              <a:t>0,8</a:t>
            </a:r>
            <a:r>
              <a:rPr lang="ru-RU" sz="2000" dirty="0">
                <a:solidFill>
                  <a:srgbClr val="FFFF00"/>
                </a:solidFill>
              </a:rPr>
              <a:t>,</a:t>
            </a:r>
            <a:r>
              <a:rPr lang="ru-RU" sz="2000" dirty="0">
                <a:solidFill>
                  <a:srgbClr val="FFFFFF"/>
                </a:solidFill>
              </a:rPr>
              <a:t> за исключением случаев, оговоренных в нормах проектирования  сооружений в сейсмических районах и в нормах проектирования  конструкций и </a:t>
            </a:r>
            <a:r>
              <a:rPr lang="ru-RU" sz="2000" dirty="0" smtClean="0">
                <a:solidFill>
                  <a:srgbClr val="FFFFFF"/>
                </a:solidFill>
              </a:rPr>
              <a:t>оснований.»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8058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ОСОБЫЕ СОЧЕТАНИЯ НАГРУЗОК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8733" y="2636912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Второй </a:t>
            </a:r>
            <a:r>
              <a:rPr lang="ru-RU" sz="2000" dirty="0"/>
              <a:t>абзац </a:t>
            </a:r>
            <a:r>
              <a:rPr lang="ru-RU" sz="2000" dirty="0" smtClean="0"/>
              <a:t>предложено изложить </a:t>
            </a:r>
            <a:r>
              <a:rPr lang="ru-RU" sz="2000" dirty="0"/>
              <a:t>в новой редакции:</a:t>
            </a:r>
          </a:p>
          <a:p>
            <a:r>
              <a:rPr lang="ru-RU" sz="2000" dirty="0"/>
              <a:t>«В особых сочетаниях нагрузок, включающих взрывные воздействия, нагрузки, вызываемые пожаром, столкновением транспортных средств с частями </a:t>
            </a:r>
            <a:r>
              <a:rPr lang="ru-RU" sz="2000" dirty="0" smtClean="0"/>
              <a:t>сооружений </a:t>
            </a:r>
            <a:r>
              <a:rPr lang="ru-RU" sz="2000" dirty="0" smtClean="0">
                <a:solidFill>
                  <a:srgbClr val="FFFF00"/>
                </a:solidFill>
              </a:rPr>
              <a:t>или иные аварийные воздействия, следует учитывать пониженные </a:t>
            </a:r>
            <a:r>
              <a:rPr lang="ru-RU" sz="2000" dirty="0">
                <a:solidFill>
                  <a:srgbClr val="FFFF00"/>
                </a:solidFill>
              </a:rPr>
              <a:t>значения кратковременных нагрузок</a:t>
            </a:r>
            <a:r>
              <a:rPr lang="ru-RU" sz="2000" dirty="0" smtClean="0"/>
              <a:t>».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67544" y="4725144"/>
            <a:ext cx="8280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38733" y="5074493"/>
            <a:ext cx="85841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Текст в действующей редакции:</a:t>
            </a:r>
          </a:p>
          <a:p>
            <a:r>
              <a:rPr lang="ru-RU" dirty="0" smtClean="0"/>
              <a:t>«В </a:t>
            </a:r>
            <a:r>
              <a:rPr lang="ru-RU" dirty="0"/>
              <a:t>особых сочетаниях нагрузок, включающих взрывные воздействия, нагрузки, вызываемые пожаром, столкновением транспортных средств с частями сооружений или иные аварийные воздействия, </a:t>
            </a:r>
            <a:r>
              <a:rPr lang="ru-RU" dirty="0" smtClean="0">
                <a:solidFill>
                  <a:srgbClr val="FF0000"/>
                </a:solidFill>
              </a:rPr>
              <a:t>кратковременные </a:t>
            </a:r>
            <a:r>
              <a:rPr lang="ru-RU" dirty="0">
                <a:solidFill>
                  <a:srgbClr val="FF0000"/>
                </a:solidFill>
              </a:rPr>
              <a:t>нагрузки допускается не учитывать</a:t>
            </a:r>
            <a:r>
              <a:rPr lang="ru-RU" dirty="0" smtClean="0">
                <a:solidFill>
                  <a:srgbClr val="FF0000"/>
                </a:solidFill>
              </a:rPr>
              <a:t>.»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2000" smtClean="0">
                <a:solidFill>
                  <a:srgbClr val="FFFF00"/>
                </a:solidFill>
                <a:effectLst/>
                <a:cs typeface="Tahoma" pitchFamily="34" charset="0"/>
              </a:rPr>
              <a:t>8 ОПРЕДЕЛЕНИЕ НАГРУЗОК ОТ ОБОРУДОВАНИЯ, </a:t>
            </a:r>
            <a:r>
              <a:rPr lang="ru-RU" sz="2000" i="1" smtClean="0">
                <a:solidFill>
                  <a:srgbClr val="FFFF00"/>
                </a:solidFill>
                <a:effectLst/>
                <a:cs typeface="Tahoma" pitchFamily="34" charset="0"/>
              </a:rPr>
              <a:t/>
            </a:r>
            <a:br>
              <a:rPr lang="ru-RU" sz="2000" i="1" smtClean="0">
                <a:solidFill>
                  <a:srgbClr val="FFFF00"/>
                </a:solidFill>
                <a:effectLst/>
                <a:cs typeface="Tahoma" pitchFamily="34" charset="0"/>
              </a:rPr>
            </a:br>
            <a:r>
              <a:rPr lang="ru-RU" sz="2000" smtClean="0">
                <a:solidFill>
                  <a:srgbClr val="FFFF00"/>
                </a:solidFill>
                <a:effectLst/>
                <a:cs typeface="Tahoma" pitchFamily="34" charset="0"/>
              </a:rPr>
              <a:t>СКЛАДИРУЕМЫХ МАТЕРИАЛОВ, ИЗДЕЛИЙ И ТРАНСПОРТНЫХ СРЕДСТВ</a:t>
            </a: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468313" y="1196975"/>
            <a:ext cx="828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FF00"/>
                </a:solidFill>
                <a:latin typeface="Garamond" pitchFamily="18" charset="0"/>
              </a:rPr>
              <a:t>Нагрузки в складских помещениях </a:t>
            </a:r>
          </a:p>
          <a:p>
            <a:r>
              <a:rPr lang="ru-RU">
                <a:solidFill>
                  <a:srgbClr val="FFFFFF"/>
                </a:solidFill>
                <a:latin typeface="Garamond" pitchFamily="18" charset="0"/>
              </a:rPr>
              <a:t>При задании  нормативных значений нагрузок в складских помещениях необходимо учитывать </a:t>
            </a:r>
            <a:r>
              <a:rPr lang="ru-RU" b="1">
                <a:solidFill>
                  <a:srgbClr val="FF3300"/>
                </a:solidFill>
                <a:latin typeface="Garamond" pitchFamily="18" charset="0"/>
              </a:rPr>
              <a:t>эквивалентную равномерно распределенную нагрузку на перекрытия, покрытия и полы на грунтах</a:t>
            </a:r>
            <a:r>
              <a:rPr lang="ru-RU">
                <a:solidFill>
                  <a:srgbClr val="FFFFFF"/>
                </a:solidFill>
                <a:latin typeface="Garamond" pitchFamily="18" charset="0"/>
              </a:rPr>
              <a:t>, а также вертикальную и, при необходимости, горизонтальную сосредоточенные нагрузки, прикладываемые для учета возможного неблагоприятного влияния местных нагрузок и воздействий.</a:t>
            </a:r>
          </a:p>
          <a:p>
            <a:r>
              <a:rPr lang="ru-RU">
                <a:solidFill>
                  <a:srgbClr val="FFFFFF"/>
                </a:solidFill>
                <a:latin typeface="Garamond" pitchFamily="18" charset="0"/>
              </a:rPr>
              <a:t>Эти нагрузки должны быть приняты не менее нормативных значений, приведенных в </a:t>
            </a:r>
            <a:r>
              <a:rPr lang="ru-RU" u="sng">
                <a:solidFill>
                  <a:srgbClr val="FFFFFF"/>
                </a:solidFill>
                <a:latin typeface="Garamond" pitchFamily="18" charset="0"/>
                <a:hlinkClick r:id="rId2" action="ppaction://hlinkfile"/>
              </a:rPr>
              <a:t>таблице 8.1.</a:t>
            </a:r>
            <a:endParaRPr lang="ru-RU">
              <a:solidFill>
                <a:srgbClr val="FFFFFF"/>
              </a:solidFill>
              <a:latin typeface="Garamond" pitchFamily="18" charset="0"/>
            </a:endParaRPr>
          </a:p>
        </p:txBody>
      </p:sp>
      <p:pic>
        <p:nvPicPr>
          <p:cNvPr id="2150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16338"/>
            <a:ext cx="8229600" cy="285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3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7462</TotalTime>
  <Words>5483</Words>
  <Application>Microsoft Office PowerPoint</Application>
  <PresentationFormat>Экран (4:3)</PresentationFormat>
  <Paragraphs>655</Paragraphs>
  <Slides>63</Slides>
  <Notes>2</Notes>
  <HiddenSlides>8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8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Базовая</vt:lpstr>
      <vt:lpstr>Формула</vt:lpstr>
      <vt:lpstr>CorelDRAW</vt:lpstr>
      <vt:lpstr>CorelDRAW 9.0 Graphic</vt:lpstr>
      <vt:lpstr>Лист</vt:lpstr>
      <vt:lpstr>CorelDraw.Graphic.16</vt:lpstr>
      <vt:lpstr>Microsoft Equation 3.0</vt:lpstr>
      <vt:lpstr>CorelDRAW X3 Graphic</vt:lpstr>
      <vt:lpstr>Equation.DSMT4</vt:lpstr>
      <vt:lpstr>Презентация PowerPoint</vt:lpstr>
      <vt:lpstr>СП 20.13330.2011 «НАГРУЗКИ И ВОЗДЕЙСТВИЯ» 1 ОБЛАСТЬ ПРИМЕНЕНИЯ</vt:lpstr>
      <vt:lpstr>4 ОБЩИЕ ТРЕБОВАНИЯ</vt:lpstr>
      <vt:lpstr>5 КЛАССИФИКАЦИЯ НАГРУЗОК</vt:lpstr>
      <vt:lpstr>6 СОЧЕТАНИЯ НАГРУЗОК</vt:lpstr>
      <vt:lpstr>СОЧЕТАНИЯ  КРАТКОВРЕМЕННЫХ  НАГРУЗОК</vt:lpstr>
      <vt:lpstr>СОЧЕТАНИЯ  КРАНОВЫХ  НАГРУЗОК (раздел 9)</vt:lpstr>
      <vt:lpstr>ОСОБЫЕ СОЧЕТАНИЯ НАГРУЗОК</vt:lpstr>
      <vt:lpstr>8 ОПРЕДЕЛЕНИЕ НАГРУЗОК ОТ ОБОРУДОВАНИЯ,  СКЛАДИРУЕМЫХ МАТЕРИАЛОВ, ИЗДЕЛИЙ И ТРАНСПОРТНЫХ СРЕДСТВ</vt:lpstr>
      <vt:lpstr>8.2 РАВНОМЕРНО РАСПРЕДЕЛЕННЫЕ НАГРУЗКИ</vt:lpstr>
      <vt:lpstr> 8.4 НАГРУЗКИ ОТ ТРАНСПОРТНЫХ СРЕДСТВ</vt:lpstr>
      <vt:lpstr> 8.4 НАГРУЗКИ ОТ ТРАНСПОРТНЫХ СРЕДСТВ</vt:lpstr>
      <vt:lpstr>10. СНЕГОВЫЕ НАГРУЗКИ (изм. №1) </vt:lpstr>
      <vt:lpstr>10. СНЕГОВЫЕ НАГРУЗКИ (изм. №1) </vt:lpstr>
      <vt:lpstr>10. СНЕГОВЫЕ НАГРУЗКИ (изм. №1) </vt:lpstr>
      <vt:lpstr>10. СНЕГОВЫЕ НАГРУЗКИ (изм. №1) </vt:lpstr>
      <vt:lpstr>10. СНЕГОВЫЕ НАГРУЗКИ (изм. №1) </vt:lpstr>
      <vt:lpstr>10. СНЕГОВЫЕ НАГРУЗКИ (изм. №1) </vt:lpstr>
      <vt:lpstr>10. СНЕГОВЫЕ НАГРУЗКИ (изм. №1) </vt:lpstr>
      <vt:lpstr>10. СНЕГОВЫЕ НАГРУЗКИ (изм. №1) 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Презентация PowerPoint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Примеры определения расчетных схем снеговых нагрузок по данным модельных аэродинамических испытаний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ВОЗДЕЙСТВИЯ ВЕТРА</vt:lpstr>
      <vt:lpstr>Презентация PowerPoint</vt:lpstr>
      <vt:lpstr>Виды ветровых пульсационных нагрузок</vt:lpstr>
      <vt:lpstr>Презентация PowerPoint</vt:lpstr>
      <vt:lpstr>Презентация PowerPoint</vt:lpstr>
      <vt:lpstr>11.1 Расчетная ветровая нагрузка</vt:lpstr>
      <vt:lpstr>Модельные аэродинамические испытания</vt:lpstr>
      <vt:lpstr>Презентация PowerPoint</vt:lpstr>
      <vt:lpstr>Аэродинамические испытания</vt:lpstr>
      <vt:lpstr>Презентация PowerPoint</vt:lpstr>
      <vt:lpstr>11.2 ПИКОВАЯ ВЕТРОВАЯ НАГРУЗКА Ветровая  нагрузка при расчете элементов ограждения </vt:lpstr>
      <vt:lpstr>11.3 РЕЗОНАНСНОЕ ВИХРЕВОЕ ВОЗБУЖДЕНИЕ (см. также Приложение Д2)</vt:lpstr>
      <vt:lpstr>11.3 РЕЗОНАНСНОЕ ВИХРЕВОЕ ВОЗБУЖДЕНИЕ</vt:lpstr>
      <vt:lpstr>11.4 ДИНАМИЧЕСКАЯ КОМФОРТНОСТЬ</vt:lpstr>
      <vt:lpstr>КОЭФФИЦИЕНТ НАДЁЖНОСТИ ПО ВЕТРОВОЙ НАГРУЗКЕ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ПРИЛОЖЕНИЕ Д.  Изменение №1</vt:lpstr>
      <vt:lpstr>Презентация PowerPoint</vt:lpstr>
      <vt:lpstr>Презентация PowerPoint</vt:lpstr>
    </vt:vector>
  </TitlesOfParts>
  <Company>tsniisk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Москвы Московские  городские строительные  нормы  МГСН 4.19-05    (Введены впервые)</dc:title>
  <dc:creator>amigo</dc:creator>
  <cp:lastModifiedBy>lebedeva</cp:lastModifiedBy>
  <cp:revision>795</cp:revision>
  <dcterms:created xsi:type="dcterms:W3CDTF">2005-01-26T09:43:47Z</dcterms:created>
  <dcterms:modified xsi:type="dcterms:W3CDTF">2014-04-21T15:42:45Z</dcterms:modified>
</cp:coreProperties>
</file>