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sldIdLst>
    <p:sldId id="256" r:id="rId2"/>
    <p:sldId id="260" r:id="rId3"/>
    <p:sldId id="259" r:id="rId4"/>
    <p:sldId id="261" r:id="rId5"/>
    <p:sldId id="271" r:id="rId6"/>
    <p:sldId id="263" r:id="rId7"/>
    <p:sldId id="264" r:id="rId8"/>
    <p:sldId id="270" r:id="rId9"/>
    <p:sldId id="265" r:id="rId10"/>
    <p:sldId id="266" r:id="rId11"/>
    <p:sldId id="268" r:id="rId12"/>
    <p:sldId id="273" r:id="rId13"/>
    <p:sldId id="272" r:id="rId14"/>
    <p:sldId id="274" r:id="rId15"/>
    <p:sldId id="276" r:id="rId16"/>
    <p:sldId id="275" r:id="rId17"/>
    <p:sldId id="277" r:id="rId18"/>
    <p:sldId id="258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94660"/>
  </p:normalViewPr>
  <p:slideViewPr>
    <p:cSldViewPr snapToGrid="0">
      <p:cViewPr varScale="1">
        <p:scale>
          <a:sx n="55" d="100"/>
          <a:sy n="55" d="100"/>
        </p:scale>
        <p:origin x="78" y="13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4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3200" baseline="0" dirty="0" smtClean="0"/>
              <a:t>Нагрузка на перекрытия жилых зданий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4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Нагрузки на перекрытия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1.466275659824047E-2"/>
                  <c:y val="0.11453550975071508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F8655ED-CE24-4F29-85F2-F250614CEDE1}" type="CATEGORYNAME">
                      <a:rPr lang="ru-RU"/>
                      <a:pPr>
                        <a:defRPr sz="1800"/>
                      </a:pPr>
                      <a:t>[ИМЯ КАТЕГОРИИ]</a:t>
                    </a:fld>
                    <a:r>
                      <a:rPr lang="ru-RU" baseline="0" dirty="0"/>
                      <a:t>
</a:t>
                    </a:r>
                    <a:r>
                      <a:rPr lang="ru-RU" sz="1800" b="0" i="0" u="none" strike="noStrike" kern="1200" baseline="0" dirty="0" smtClean="0"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≈</a:t>
                    </a:r>
                    <a:fld id="{DA9701B6-45B4-47DA-AF68-4C887D2F78FD}" type="PERCENTAGE">
                      <a:rPr lang="ru-RU" baseline="0" smtClean="0"/>
                      <a:pPr>
                        <a:defRPr sz="1800"/>
                      </a:pPr>
                      <a:t>[ПРОЦЕНТ]</a:t>
                    </a:fld>
                    <a:endParaRPr lang="ru-RU" sz="1800" b="0" i="0" u="none" strike="noStrike" kern="1200" baseline="0" dirty="0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pPr>
                <a:xfrm>
                  <a:off x="6171004" y="3040593"/>
                  <a:ext cx="2313894" cy="1161345"/>
                </a:xfrm>
                <a:solidFill>
                  <a:prstClr val="white"/>
                </a:solidFill>
                <a:ln w="9525" cap="flat" cmpd="sng" algn="ctr">
                  <a:solidFill>
                    <a:prstClr val="black">
                      <a:lumMod val="25000"/>
                      <a:lumOff val="75000"/>
                    </a:prst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92952"/>
                        <a:gd name="adj2" fmla="val -61570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6715011984756615"/>
                      <c:h val="0.24357300816368707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16BC9F02-DD2F-428C-AF1E-50EFA3C59330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</a:t>
                    </a:r>
                    <a:r>
                      <a:rPr lang="ru-RU" sz="1800" b="0" i="0" u="none" strike="noStrike" kern="1200" baseline="0" dirty="0" smtClean="0"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≈</a:t>
                    </a:r>
                    <a:fld id="{77388EC8-1AFE-4038-8729-A4EA112BAC98}" type="PERCENTAGE">
                      <a:rPr lang="ru-RU" baseline="0" smtClean="0"/>
                      <a:pPr/>
                      <a:t>[ПРОЦЕНТ]</a:t>
                    </a:fld>
                    <a:endParaRPr lang="ru-RU" sz="1800" b="0" i="0" u="none" strike="noStrike" kern="1200" baseline="0" dirty="0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-3.3724340175953091E-2"/>
                  <c:y val="4.2735042735041169E-3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7BF0C25-B836-444D-90AE-12F3C9F58871}" type="CATEGORYNAME">
                      <a:rPr lang="ru-RU"/>
                      <a:pPr>
                        <a:defRPr sz="1800"/>
                      </a:pPr>
                      <a:t>[ИМЯ КАТЕГОРИИ]</a:t>
                    </a:fld>
                    <a:r>
                      <a:rPr lang="ru-RU" baseline="0" dirty="0"/>
                      <a:t>
</a:t>
                    </a:r>
                    <a:r>
                      <a:rPr lang="ru-RU" sz="1800" b="0" i="0" u="none" strike="noStrike" kern="1200" baseline="0" dirty="0" smtClean="0"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≈</a:t>
                    </a:r>
                    <a:fld id="{6E3F07A7-5A68-48DB-8501-1EF106FFCB36}" type="PERCENTAGE">
                      <a:rPr lang="ru-RU" baseline="0" smtClean="0"/>
                      <a:pPr>
                        <a:defRPr sz="1800"/>
                      </a:pPr>
                      <a:t>[ПРОЦЕНТ]</a:t>
                    </a:fld>
                    <a:endParaRPr lang="ru-RU" sz="1800" b="0" i="0" u="none" strike="noStrike" kern="1200" baseline="0" dirty="0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pPr>
                <a:solidFill>
                  <a:prstClr val="white"/>
                </a:solidFill>
                <a:ln w="9525" cap="flat" cmpd="sng" algn="ctr">
                  <a:solidFill>
                    <a:prstClr val="black">
                      <a:lumMod val="25000"/>
                      <a:lumOff val="75000"/>
                    </a:prst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96885"/>
                        <a:gd name="adj2" fmla="val -62105"/>
                      </a:avLst>
                    </a:prstGeom>
                    <a:noFill/>
                    <a:ln>
                      <a:noFill/>
                    </a:ln>
                  </c15:spPr>
                  <c15:layout/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-6.5066271041632998E-2"/>
                  <c:y val="3.8496773671244586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C61803AF-BB07-48CB-BE0B-59078BC04D3B}" type="CATEGORYNAME">
                      <a:rPr lang="ru-RU"/>
                      <a:pPr>
                        <a:defRPr sz="1800"/>
                      </a:pPr>
                      <a:t>[ИМЯ КАТЕГОРИИ]</a:t>
                    </a:fld>
                    <a:r>
                      <a:rPr lang="ru-RU" baseline="0" dirty="0"/>
                      <a:t>
</a:t>
                    </a:r>
                    <a:r>
                      <a:rPr lang="ru-RU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≈</a:t>
                    </a:r>
                    <a:fld id="{92CFB22D-0DA0-4322-B80D-3A3B06EFE688}" type="PERCENTAGE">
                      <a:rPr lang="ru-RU" baseline="0" smtClean="0"/>
                      <a:pPr>
                        <a:defRPr sz="1800"/>
                      </a:pPr>
                      <a:t>[ПРОЦЕНТ]</a:t>
                    </a:fld>
                    <a:endParaRPr lang="ru-RU" baseline="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pPr>
                <a:solidFill>
                  <a:prstClr val="white"/>
                </a:solidFill>
                <a:ln w="9525" cap="flat" cmpd="sng" algn="ctr">
                  <a:solidFill>
                    <a:prstClr val="black">
                      <a:lumMod val="25000"/>
                      <a:lumOff val="75000"/>
                    </a:prst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144835"/>
                        <a:gd name="adj2" fmla="val 66731"/>
                      </a:avLst>
                    </a:prstGeom>
                    <a:noFill/>
                    <a:ln>
                      <a:noFill/>
                    </a:ln>
                  </c15:spPr>
                  <c15:layout/>
                  <c15:dlblFieldTable/>
                  <c15:showDataLabelsRange val="0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Собственный вес</c:v>
                </c:pt>
                <c:pt idx="1">
                  <c:v>Полы</c:v>
                </c:pt>
                <c:pt idx="2">
                  <c:v>Перегородки</c:v>
                </c:pt>
                <c:pt idx="3">
                  <c:v>Полезная нагрузка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480</c:v>
                </c:pt>
                <c:pt idx="1">
                  <c:v>130</c:v>
                </c:pt>
                <c:pt idx="2">
                  <c:v>150</c:v>
                </c:pt>
                <c:pt idx="3">
                  <c:v>180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D3264-00B4-4929-8A46-09D887D4C5EB}" type="datetimeFigureOut">
              <a:rPr lang="ru-RU" smtClean="0"/>
              <a:t>21.04.2014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05BE6-ABA8-43D3-A649-700AF6B27F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5557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D3264-00B4-4929-8A46-09D887D4C5EB}" type="datetimeFigureOut">
              <a:rPr lang="ru-RU" smtClean="0"/>
              <a:t>21.04.2014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05BE6-ABA8-43D3-A649-700AF6B27F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1832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D3264-00B4-4929-8A46-09D887D4C5EB}" type="datetimeFigureOut">
              <a:rPr lang="ru-RU" smtClean="0"/>
              <a:t>21.04.2014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05BE6-ABA8-43D3-A649-700AF6B27F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30451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D3264-00B4-4929-8A46-09D887D4C5EB}" type="datetimeFigureOut">
              <a:rPr lang="ru-RU" smtClean="0"/>
              <a:t>21.04.2014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05BE6-ABA8-43D3-A649-700AF6B27F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05521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D3264-00B4-4929-8A46-09D887D4C5EB}" type="datetimeFigureOut">
              <a:rPr lang="ru-RU" smtClean="0"/>
              <a:t>21.04.2014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05BE6-ABA8-43D3-A649-700AF6B27F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53921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D3264-00B4-4929-8A46-09D887D4C5EB}" type="datetimeFigureOut">
              <a:rPr lang="ru-RU" smtClean="0"/>
              <a:t>21.04.2014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05BE6-ABA8-43D3-A649-700AF6B27F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16701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D3264-00B4-4929-8A46-09D887D4C5EB}" type="datetimeFigureOut">
              <a:rPr lang="ru-RU" smtClean="0"/>
              <a:t>21.04.2014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05BE6-ABA8-43D3-A649-700AF6B27F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43377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D3264-00B4-4929-8A46-09D887D4C5EB}" type="datetimeFigureOut">
              <a:rPr lang="ru-RU" smtClean="0"/>
              <a:t>21.04.2014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05BE6-ABA8-43D3-A649-700AF6B27F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94934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D3264-00B4-4929-8A46-09D887D4C5EB}" type="datetimeFigureOut">
              <a:rPr lang="ru-RU" smtClean="0"/>
              <a:t>21.04.2014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05BE6-ABA8-43D3-A649-700AF6B27F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2152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D3264-00B4-4929-8A46-09D887D4C5EB}" type="datetimeFigureOut">
              <a:rPr lang="ru-RU" smtClean="0"/>
              <a:t>21.04.2014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B6505BE6-ABA8-43D3-A649-700AF6B27F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9452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D3264-00B4-4929-8A46-09D887D4C5EB}" type="datetimeFigureOut">
              <a:rPr lang="ru-RU" smtClean="0"/>
              <a:t>21.04.2014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05BE6-ABA8-43D3-A649-700AF6B27F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0032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D3264-00B4-4929-8A46-09D887D4C5EB}" type="datetimeFigureOut">
              <a:rPr lang="ru-RU" smtClean="0"/>
              <a:t>21.04.2014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05BE6-ABA8-43D3-A649-700AF6B27F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7892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D3264-00B4-4929-8A46-09D887D4C5EB}" type="datetimeFigureOut">
              <a:rPr lang="ru-RU" smtClean="0"/>
              <a:t>21.04.2014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05BE6-ABA8-43D3-A649-700AF6B27F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5469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D3264-00B4-4929-8A46-09D887D4C5EB}" type="datetimeFigureOut">
              <a:rPr lang="ru-RU" smtClean="0"/>
              <a:t>21.04.2014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05BE6-ABA8-43D3-A649-700AF6B27F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3988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D3264-00B4-4929-8A46-09D887D4C5EB}" type="datetimeFigureOut">
              <a:rPr lang="ru-RU" smtClean="0"/>
              <a:t>21.04.2014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05BE6-ABA8-43D3-A649-700AF6B27F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1609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D3264-00B4-4929-8A46-09D887D4C5EB}" type="datetimeFigureOut">
              <a:rPr lang="ru-RU" smtClean="0"/>
              <a:t>21.04.2014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05BE6-ABA8-43D3-A649-700AF6B27F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2415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D3264-00B4-4929-8A46-09D887D4C5EB}" type="datetimeFigureOut">
              <a:rPr lang="ru-RU" smtClean="0"/>
              <a:t>21.04.2014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05BE6-ABA8-43D3-A649-700AF6B27F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9938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89D3264-00B4-4929-8A46-09D887D4C5EB}" type="datetimeFigureOut">
              <a:rPr lang="ru-RU" smtClean="0"/>
              <a:t>21.04.2014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505BE6-ABA8-43D3-A649-700AF6B27F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7323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  <p:sldLayoutId id="2147483728" r:id="rId16"/>
    <p:sldLayoutId id="214748372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28400" y="1424355"/>
            <a:ext cx="8574622" cy="335866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Влияние расположения распределенных нагрузок на НДС перекрытий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15377" y="5156851"/>
            <a:ext cx="6987645" cy="1388534"/>
          </a:xfrm>
        </p:spPr>
        <p:txBody>
          <a:bodyPr/>
          <a:lstStyle/>
          <a:p>
            <a:pPr algn="r"/>
            <a:r>
              <a:rPr lang="ru-RU" dirty="0" smtClean="0"/>
              <a:t>Семенов С.А.</a:t>
            </a:r>
          </a:p>
          <a:p>
            <a:pPr algn="r"/>
            <a:r>
              <a:rPr lang="ru-RU" dirty="0" smtClean="0"/>
              <a:t>Уфа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1208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1360714"/>
          </a:xfrm>
        </p:spPr>
        <p:txBody>
          <a:bodyPr/>
          <a:lstStyle/>
          <a:p>
            <a:r>
              <a:rPr lang="ru-RU" b="1" dirty="0" smtClean="0"/>
              <a:t>Вывод по примеру 1</a:t>
            </a: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28154" y="1866900"/>
            <a:ext cx="6931025" cy="3924300"/>
          </a:xfrm>
        </p:spPr>
        <p:txBody>
          <a:bodyPr>
            <a:normAutofit/>
          </a:bodyPr>
          <a:lstStyle/>
          <a:p>
            <a:r>
              <a:rPr lang="ru-RU" sz="2400" dirty="0"/>
              <a:t>Максимальный момент от равномерной нагрузки на </a:t>
            </a:r>
            <a:r>
              <a:rPr lang="ru-RU" sz="2400" b="1" dirty="0"/>
              <a:t>40%</a:t>
            </a:r>
            <a:r>
              <a:rPr lang="ru-RU" sz="2400" dirty="0"/>
              <a:t> </a:t>
            </a:r>
            <a:r>
              <a:rPr lang="ru-RU" sz="2400" dirty="0" smtClean="0"/>
              <a:t>меньше</a:t>
            </a:r>
          </a:p>
          <a:p>
            <a:endParaRPr lang="ru-RU" sz="2400" dirty="0"/>
          </a:p>
          <a:p>
            <a:r>
              <a:rPr lang="ru-RU" sz="2400" dirty="0" smtClean="0"/>
              <a:t>Даже в простой задаче тривиальное на первый взгляд решение не является единственно верным.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738358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 2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Плита перекрытия с </a:t>
            </a:r>
            <a:r>
              <a:rPr lang="ru-RU" b="1" dirty="0" smtClean="0"/>
              <a:t>нерегулярным</a:t>
            </a:r>
            <a:r>
              <a:rPr lang="ru-RU" dirty="0" smtClean="0"/>
              <a:t> шагом колонн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3112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1" y="273268"/>
            <a:ext cx="10018713" cy="1752599"/>
          </a:xfrm>
        </p:spPr>
        <p:txBody>
          <a:bodyPr/>
          <a:lstStyle/>
          <a:p>
            <a:r>
              <a:rPr lang="ru-RU" dirty="0" smtClean="0"/>
              <a:t>Перекрытие сложной формы с нерегулярной сеткой колонн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1089" y="2025867"/>
            <a:ext cx="6511935" cy="456543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5" name="TextBox 4"/>
          <p:cNvSpPr txBox="1"/>
          <p:nvPr/>
        </p:nvSpPr>
        <p:spPr>
          <a:xfrm>
            <a:off x="1277144" y="3523753"/>
            <a:ext cx="37139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Поиск наихудшего расположения нагрузки – задача без очевидного решения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035599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2370" y="2300287"/>
            <a:ext cx="3639730" cy="311365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3675" y="1839038"/>
            <a:ext cx="5249863" cy="20866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47312" y="2080699"/>
            <a:ext cx="2800188" cy="303224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3675" y="4386941"/>
            <a:ext cx="4673600" cy="22305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1484311" y="273268"/>
            <a:ext cx="10018713" cy="1752599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 smtClean="0"/>
              <a:t>Задание случайных островков нагрузки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5863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6650350"/>
              </p:ext>
            </p:extLst>
          </p:nvPr>
        </p:nvGraphicFramePr>
        <p:xfrm>
          <a:off x="1484314" y="2667000"/>
          <a:ext cx="10188904" cy="2956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5039"/>
                <a:gridCol w="3867581"/>
                <a:gridCol w="3867581"/>
                <a:gridCol w="1498703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Равномерное</a:t>
                      </a:r>
                      <a:r>
                        <a:rPr lang="ru-RU" sz="2000" baseline="0" dirty="0" smtClean="0"/>
                        <a:t> </a:t>
                      </a:r>
                      <a:r>
                        <a:rPr lang="ru-RU" sz="2000" baseline="0" dirty="0" err="1" smtClean="0"/>
                        <a:t>загружение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РСУ из 20</a:t>
                      </a:r>
                      <a:r>
                        <a:rPr lang="ru-RU" sz="2000" baseline="0" dirty="0" smtClean="0"/>
                        <a:t> вариантов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∆</a:t>
                      </a:r>
                      <a:endParaRPr lang="ru-RU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My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(</a:t>
                      </a:r>
                      <a:r>
                        <a:rPr lang="en-US" dirty="0" smtClean="0"/>
                        <a:t>max)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+3.</a:t>
                      </a:r>
                      <a:r>
                        <a:rPr lang="ru-RU" dirty="0" smtClean="0"/>
                        <a:t>9</a:t>
                      </a:r>
                      <a:endParaRPr lang="en-US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+4.27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9%</a:t>
                      </a:r>
                      <a:endParaRPr lang="ru-RU" b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My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(</a:t>
                      </a:r>
                      <a:r>
                        <a:rPr lang="en-US" dirty="0" smtClean="0"/>
                        <a:t>min)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-16.31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-16.41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0.6%</a:t>
                      </a:r>
                      <a:endParaRPr lang="ru-RU" b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Mx</a:t>
                      </a:r>
                      <a:endParaRPr lang="en-US" dirty="0" smtClean="0"/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(</a:t>
                      </a:r>
                      <a:r>
                        <a:rPr lang="en-US" dirty="0" smtClean="0"/>
                        <a:t>max)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+4.02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+4.37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8.3%</a:t>
                      </a:r>
                      <a:endParaRPr lang="ru-RU" b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Mx</a:t>
                      </a:r>
                      <a:endParaRPr lang="en-US" dirty="0" smtClean="0"/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(</a:t>
                      </a:r>
                      <a:r>
                        <a:rPr lang="en-US" dirty="0" smtClean="0"/>
                        <a:t>min)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-17.37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-17.75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2.2%</a:t>
                      </a:r>
                      <a:endParaRPr lang="ru-RU" b="1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0696" y="374020"/>
            <a:ext cx="3279775" cy="202628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9016" y="374020"/>
            <a:ext cx="3368884" cy="2026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97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67543" y="1814334"/>
            <a:ext cx="226422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Полученная расчетная комбинация для одного фактора (</a:t>
            </a:r>
            <a:r>
              <a:rPr lang="en-US" sz="2400" dirty="0" smtClean="0"/>
              <a:t>My)</a:t>
            </a:r>
            <a:r>
              <a:rPr lang="ru-RU" sz="2400" dirty="0" smtClean="0"/>
              <a:t> для одного конечного элемента.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6571" y="106174"/>
            <a:ext cx="7823201" cy="319891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6569" y="3522494"/>
            <a:ext cx="7823201" cy="3068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145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1360714"/>
          </a:xfrm>
        </p:spPr>
        <p:txBody>
          <a:bodyPr/>
          <a:lstStyle/>
          <a:p>
            <a:r>
              <a:rPr lang="ru-RU" b="1" dirty="0" smtClean="0"/>
              <a:t>Вывод по примеру 2</a:t>
            </a: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28154" y="1866900"/>
            <a:ext cx="6931025" cy="3924300"/>
          </a:xfrm>
        </p:spPr>
        <p:txBody>
          <a:bodyPr>
            <a:normAutofit/>
          </a:bodyPr>
          <a:lstStyle/>
          <a:p>
            <a:r>
              <a:rPr lang="ru-RU" sz="2400" dirty="0"/>
              <a:t>Максимальный момент от равномерной нагрузки </a:t>
            </a:r>
            <a:r>
              <a:rPr lang="ru-RU" sz="2400" dirty="0" smtClean="0"/>
              <a:t>до </a:t>
            </a:r>
            <a:r>
              <a:rPr lang="ru-RU" sz="2400" b="1" dirty="0" smtClean="0"/>
              <a:t>9%</a:t>
            </a:r>
            <a:r>
              <a:rPr lang="ru-RU" sz="2400" dirty="0" smtClean="0"/>
              <a:t> меньше.</a:t>
            </a:r>
          </a:p>
          <a:p>
            <a:endParaRPr lang="ru-RU" sz="2400" dirty="0" smtClean="0"/>
          </a:p>
          <a:p>
            <a:r>
              <a:rPr lang="ru-RU" sz="2400" dirty="0" smtClean="0"/>
              <a:t>При дальнейшем «дроблении» нагрузки можно найти еще более невыгодные варианты её расположения.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377294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Спасибо за внимание!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 smtClean="0"/>
              <a:t>Пожалуйста, не стесняйтесь задавать Ваши вопросы.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9619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905461"/>
              </p:ext>
            </p:extLst>
          </p:nvPr>
        </p:nvGraphicFramePr>
        <p:xfrm>
          <a:off x="1973942" y="406679"/>
          <a:ext cx="9870393" cy="55720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96760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СНиП 2.01.07-85 «Нагрузки и воздействия»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4311" y="2324099"/>
            <a:ext cx="10018713" cy="31242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1.10. </a:t>
            </a:r>
            <a:r>
              <a:rPr lang="ru-RU" sz="2800" b="1" dirty="0" smtClean="0"/>
              <a:t>Расчет</a:t>
            </a:r>
            <a:r>
              <a:rPr lang="ru-RU" sz="2800" dirty="0" smtClean="0"/>
              <a:t> </a:t>
            </a:r>
            <a:r>
              <a:rPr lang="ru-RU" sz="2000" dirty="0" smtClean="0"/>
              <a:t>конструкций и оснований по предельным состояниям первой и второй групп </a:t>
            </a:r>
            <a:r>
              <a:rPr lang="ru-RU" sz="2800" b="1" dirty="0" smtClean="0"/>
              <a:t>следует выполнять с учетом неблагоприятных сочетаний нагрузок </a:t>
            </a:r>
            <a:r>
              <a:rPr lang="ru-RU" sz="2000" dirty="0" smtClean="0"/>
              <a:t>или соответствующих им усилий.</a:t>
            </a:r>
            <a:endParaRPr lang="ru-RU" dirty="0" smtClean="0"/>
          </a:p>
          <a:p>
            <a:pPr marL="0" indent="0">
              <a:buNone/>
            </a:pPr>
            <a:r>
              <a:rPr lang="ru-RU" sz="2000" dirty="0" smtClean="0"/>
              <a:t>Эти </a:t>
            </a:r>
            <a:r>
              <a:rPr lang="ru-RU" b="1" dirty="0" smtClean="0"/>
              <a:t>сочетания устанавливаются из анализа реальных вариантов одновременного действия различных нагрузок </a:t>
            </a:r>
            <a:r>
              <a:rPr lang="ru-RU" sz="2000" dirty="0" smtClean="0"/>
              <a:t>для рассматриваемой стадии работы конструкции или основания.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41120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Равномерное </a:t>
            </a:r>
            <a:r>
              <a:rPr lang="ru-RU" dirty="0" err="1"/>
              <a:t>нагружение</a:t>
            </a:r>
            <a:r>
              <a:rPr lang="ru-RU" dirty="0"/>
              <a:t> – не самый опасный </a:t>
            </a:r>
            <a:r>
              <a:rPr lang="ru-RU" dirty="0" smtClean="0"/>
              <a:t>вариант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0420" y="2247899"/>
            <a:ext cx="8006494" cy="4152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387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 1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Плита перекрытия с регулярным шагом колонн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9768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8313" y="393700"/>
            <a:ext cx="5068887" cy="28915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7258" y="3604575"/>
            <a:ext cx="7329941" cy="301380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7" name="TextBox 6"/>
          <p:cNvSpPr txBox="1"/>
          <p:nvPr/>
        </p:nvSpPr>
        <p:spPr>
          <a:xfrm>
            <a:off x="1725045" y="3356494"/>
            <a:ext cx="2423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Здание склада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0047741" y="2894829"/>
            <a:ext cx="18394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Сетка колонн под плитой</a:t>
            </a:r>
            <a:endParaRPr lang="ru-RU" dirty="0"/>
          </a:p>
        </p:txBody>
      </p:sp>
      <p:cxnSp>
        <p:nvCxnSpPr>
          <p:cNvPr id="12" name="Прямая со стрелкой 11"/>
          <p:cNvCxnSpPr/>
          <p:nvPr/>
        </p:nvCxnSpPr>
        <p:spPr>
          <a:xfrm flipH="1">
            <a:off x="5994401" y="2032000"/>
            <a:ext cx="1714715" cy="209550"/>
          </a:xfrm>
          <a:prstGeom prst="straightConnector1">
            <a:avLst/>
          </a:prstGeom>
          <a:ln w="635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835896" y="1620619"/>
            <a:ext cx="2400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Рассматриваемая </a:t>
            </a:r>
          </a:p>
          <a:p>
            <a:r>
              <a:rPr lang="ru-RU" dirty="0" smtClean="0"/>
              <a:t>плита перекрытия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2626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84311" y="449755"/>
            <a:ext cx="3549121" cy="1371600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Прикладываемая нагрузка: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27663" y="449755"/>
            <a:ext cx="4660323" cy="234424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1" name="Текст 10"/>
          <p:cNvSpPr>
            <a:spLocks noGrp="1"/>
          </p:cNvSpPr>
          <p:nvPr>
            <p:ph type="body" sz="half" idx="2"/>
          </p:nvPr>
        </p:nvSpPr>
        <p:spPr>
          <a:xfrm>
            <a:off x="1604698" y="1304685"/>
            <a:ext cx="3968750" cy="2280745"/>
          </a:xfrm>
        </p:spPr>
        <p:txBody>
          <a:bodyPr>
            <a:no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000" dirty="0" smtClean="0"/>
              <a:t>Равномерная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000" dirty="0" smtClean="0"/>
              <a:t>Через пролет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000" dirty="0" smtClean="0"/>
              <a:t>Шахматный порядок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7236" y="2908300"/>
            <a:ext cx="5258393" cy="25812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4311" y="3351416"/>
            <a:ext cx="5062538" cy="25208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2" name="TextBox 11"/>
          <p:cNvSpPr txBox="1"/>
          <p:nvPr/>
        </p:nvSpPr>
        <p:spPr>
          <a:xfrm>
            <a:off x="4868944" y="6046980"/>
            <a:ext cx="70566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Учтен ли наиболее опасный вариант?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854280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Альтернативная схема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Нагрузка представлена в виде большого числа </a:t>
            </a:r>
            <a:r>
              <a:rPr lang="ru-RU" dirty="0" err="1" smtClean="0"/>
              <a:t>загружений</a:t>
            </a:r>
            <a:r>
              <a:rPr lang="ru-RU" dirty="0" smtClean="0"/>
              <a:t>, комбинируемых </a:t>
            </a:r>
            <a:r>
              <a:rPr lang="ru-RU" b="1" dirty="0" smtClean="0"/>
              <a:t>машиной</a:t>
            </a:r>
            <a:r>
              <a:rPr lang="ru-RU" dirty="0" smtClean="0"/>
              <a:t> во всех возможных сочетаниях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77566" y="399920"/>
            <a:ext cx="3087563" cy="120028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6687" y="399920"/>
            <a:ext cx="3241202" cy="13628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3433" y="2063620"/>
            <a:ext cx="3364735" cy="14701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02700" y="2063620"/>
            <a:ext cx="2765189" cy="178061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1" name="Правая фигурная скобка 10"/>
          <p:cNvSpPr/>
          <p:nvPr/>
        </p:nvSpPr>
        <p:spPr>
          <a:xfrm rot="5400000">
            <a:off x="8044196" y="986408"/>
            <a:ext cx="612929" cy="6634456"/>
          </a:xfrm>
          <a:prstGeom prst="rightBrace">
            <a:avLst>
              <a:gd name="adj1" fmla="val 8333"/>
              <a:gd name="adj2" fmla="val 50415"/>
            </a:avLst>
          </a:prstGeom>
          <a:ln w="5715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78600" y="4927600"/>
            <a:ext cx="3924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306 отдельных </a:t>
            </a:r>
            <a:r>
              <a:rPr lang="ru-RU" dirty="0" err="1" smtClean="0"/>
              <a:t>загружений</a:t>
            </a:r>
            <a:endParaRPr lang="ru-RU" dirty="0"/>
          </a:p>
          <a:p>
            <a:endParaRPr lang="ru-RU" dirty="0"/>
          </a:p>
          <a:p>
            <a:r>
              <a:rPr lang="ru-RU" dirty="0" smtClean="0"/>
              <a:t>Одно </a:t>
            </a:r>
            <a:r>
              <a:rPr lang="ru-RU" dirty="0" err="1" smtClean="0"/>
              <a:t>загружение</a:t>
            </a:r>
            <a:r>
              <a:rPr lang="ru-RU" dirty="0" smtClean="0"/>
              <a:t> – 16 КЭ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5712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482724" y="181426"/>
            <a:ext cx="5426158" cy="1371600"/>
          </a:xfrm>
        </p:spPr>
        <p:txBody>
          <a:bodyPr/>
          <a:lstStyle/>
          <a:p>
            <a:r>
              <a:rPr lang="ru-RU" dirty="0" smtClean="0"/>
              <a:t>Анализ РСУ в </a:t>
            </a:r>
            <a:r>
              <a:rPr lang="en-US" dirty="0" smtClean="0"/>
              <a:t>SCAD 21.1</a:t>
            </a:r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half" idx="2"/>
          </p:nvPr>
        </p:nvSpPr>
        <p:spPr>
          <a:xfrm>
            <a:off x="1482724" y="1890485"/>
            <a:ext cx="5426158" cy="4234544"/>
          </a:xfrm>
        </p:spPr>
        <p:txBody>
          <a:bodyPr>
            <a:norm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 smtClean="0"/>
              <a:t>Новый постпроцессор РСУ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 smtClean="0"/>
              <a:t>Возможность анализировать РСУ в графическом режиме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 smtClean="0"/>
              <a:t>Возможность анализировать «огибающие» </a:t>
            </a:r>
            <a:r>
              <a:rPr lang="ru-RU" dirty="0" smtClean="0"/>
              <a:t>поля </a:t>
            </a:r>
            <a:r>
              <a:rPr lang="ru-RU" dirty="0" smtClean="0"/>
              <a:t>напряжений </a:t>
            </a:r>
            <a:r>
              <a:rPr lang="ru-RU" dirty="0" smtClean="0"/>
              <a:t>по всем подобранным сочетаниям</a:t>
            </a:r>
          </a:p>
        </p:txBody>
      </p:sp>
      <p:pic>
        <p:nvPicPr>
          <p:cNvPr id="16" name="Рисунок 15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5671" r="5671"/>
          <a:stretch>
            <a:fillRect/>
          </a:stretch>
        </p:blipFill>
        <p:spPr>
          <a:xfrm>
            <a:off x="7246257" y="181426"/>
            <a:ext cx="4597400" cy="640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340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0945706"/>
              </p:ext>
            </p:extLst>
          </p:nvPr>
        </p:nvGraphicFramePr>
        <p:xfrm>
          <a:off x="1142999" y="2573866"/>
          <a:ext cx="10706401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1"/>
                <a:gridCol w="2448000"/>
                <a:gridCol w="2448000"/>
                <a:gridCol w="2448000"/>
                <a:gridCol w="244800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Равномерное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baseline="0" dirty="0" err="1" smtClean="0"/>
                        <a:t>загружение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/>
                        <a:t>Черезпролетное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загружение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Шахматное </a:t>
                      </a:r>
                      <a:r>
                        <a:rPr lang="ru-RU" dirty="0" err="1" smtClean="0"/>
                        <a:t>загружение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РСУ из 300+</a:t>
                      </a:r>
                      <a:r>
                        <a:rPr lang="ru-RU" baseline="0" dirty="0" smtClean="0"/>
                        <a:t> вариантов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My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(</a:t>
                      </a:r>
                      <a:r>
                        <a:rPr lang="en-US" dirty="0" smtClean="0"/>
                        <a:t>max)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+3.87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+5.64</a:t>
                      </a:r>
                      <a:r>
                        <a:rPr lang="ru-RU" b="1" dirty="0" smtClean="0"/>
                        <a:t>1</a:t>
                      </a:r>
                      <a:endParaRPr lang="en-US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+4.2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+5.6</a:t>
                      </a:r>
                      <a:r>
                        <a:rPr lang="ru-RU" b="1" dirty="0" smtClean="0"/>
                        <a:t>47</a:t>
                      </a:r>
                      <a:endParaRPr lang="ru-RU" b="1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9463" y="1193695"/>
            <a:ext cx="2300987" cy="117801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8501" y="1193695"/>
            <a:ext cx="2336800" cy="117801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3352" y="1231266"/>
            <a:ext cx="2317373" cy="114044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78776" y="1296988"/>
            <a:ext cx="2241305" cy="10747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0" name="TextBox 9"/>
          <p:cNvSpPr txBox="1"/>
          <p:nvPr/>
        </p:nvSpPr>
        <p:spPr>
          <a:xfrm>
            <a:off x="10269228" y="1649684"/>
            <a:ext cx="66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РСУ 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41843" y="3773631"/>
            <a:ext cx="5318644" cy="27479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2" name="TextBox 11"/>
          <p:cNvSpPr txBox="1"/>
          <p:nvPr/>
        </p:nvSpPr>
        <p:spPr>
          <a:xfrm>
            <a:off x="1733515" y="379334"/>
            <a:ext cx="101269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+mj-lt"/>
              </a:rPr>
              <a:t>Максимальный пролетный момент при различных </a:t>
            </a:r>
            <a:r>
              <a:rPr lang="ru-RU" sz="2400" dirty="0" err="1" smtClean="0">
                <a:latin typeface="+mj-lt"/>
              </a:rPr>
              <a:t>загружениях</a:t>
            </a:r>
            <a:r>
              <a:rPr lang="ru-RU" sz="2400" dirty="0" smtClean="0">
                <a:latin typeface="+mj-lt"/>
              </a:rPr>
              <a:t>:</a:t>
            </a:r>
            <a:endParaRPr lang="ru-RU" sz="2400" dirty="0"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68914" y="6521598"/>
            <a:ext cx="8500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Расчетная комбинация нагрузок </a:t>
            </a:r>
            <a:r>
              <a:rPr lang="ru-RU" b="1" dirty="0" smtClean="0"/>
              <a:t>для одного фактора </a:t>
            </a:r>
            <a:r>
              <a:rPr lang="ru-RU" dirty="0" smtClean="0"/>
              <a:t>(</a:t>
            </a:r>
            <a:r>
              <a:rPr lang="en-US" dirty="0" smtClean="0"/>
              <a:t>My</a:t>
            </a:r>
            <a:r>
              <a:rPr lang="ru-RU" dirty="0" smtClean="0"/>
              <a:t>)</a:t>
            </a:r>
            <a:r>
              <a:rPr lang="en-US" dirty="0" smtClean="0"/>
              <a:t> </a:t>
            </a:r>
            <a:r>
              <a:rPr lang="ru-RU" dirty="0" smtClean="0"/>
              <a:t>в </a:t>
            </a:r>
            <a:r>
              <a:rPr lang="ru-RU" b="1" dirty="0" smtClean="0"/>
              <a:t>одном КЭ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15" name="Стрелка вправо 14"/>
          <p:cNvSpPr/>
          <p:nvPr/>
        </p:nvSpPr>
        <p:spPr>
          <a:xfrm rot="5400000">
            <a:off x="11120289" y="3378902"/>
            <a:ext cx="408131" cy="789453"/>
          </a:xfrm>
          <a:prstGeom prst="rightArrow">
            <a:avLst>
              <a:gd name="adj1" fmla="val 52046"/>
              <a:gd name="adj2" fmla="val 5039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 rot="10800000">
            <a:off x="6133712" y="4752886"/>
            <a:ext cx="408131" cy="789453"/>
          </a:xfrm>
          <a:prstGeom prst="rightArrow">
            <a:avLst>
              <a:gd name="adj1" fmla="val 52046"/>
              <a:gd name="adj2" fmla="val 5039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21447" y="3875437"/>
            <a:ext cx="4612264" cy="19844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4200769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Красный и оранжевый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1A9F9826-882C-40B9-8F38-5A3B8CFD19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TC103457496[[fn=Параллакс]]</Template>
  <TotalTime>1527</TotalTime>
  <Words>362</Words>
  <Application>Microsoft Office PowerPoint</Application>
  <PresentationFormat>Широкоэкранный</PresentationFormat>
  <Paragraphs>84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Century Gothic</vt:lpstr>
      <vt:lpstr>Times New Roman</vt:lpstr>
      <vt:lpstr>Параллакс</vt:lpstr>
      <vt:lpstr>Влияние расположения распределенных нагрузок на НДС перекрытий</vt:lpstr>
      <vt:lpstr>СНиП 2.01.07-85 «Нагрузки и воздействия»</vt:lpstr>
      <vt:lpstr>Равномерное нагружение – не самый опасный вариант</vt:lpstr>
      <vt:lpstr>Пример 1</vt:lpstr>
      <vt:lpstr>Презентация PowerPoint</vt:lpstr>
      <vt:lpstr>Прикладываемая нагрузка:</vt:lpstr>
      <vt:lpstr>Альтернативная схема</vt:lpstr>
      <vt:lpstr>Анализ РСУ в SCAD 21.1</vt:lpstr>
      <vt:lpstr>Презентация PowerPoint</vt:lpstr>
      <vt:lpstr>Вывод по примеру 1</vt:lpstr>
      <vt:lpstr>Пример 2</vt:lpstr>
      <vt:lpstr>Перекрытие сложной формы с нерегулярной сеткой колонн</vt:lpstr>
      <vt:lpstr>Презентация PowerPoint</vt:lpstr>
      <vt:lpstr>Презентация PowerPoint</vt:lpstr>
      <vt:lpstr>Презентация PowerPoint</vt:lpstr>
      <vt:lpstr>Вывод по примеру 2</vt:lpstr>
      <vt:lpstr>Спасибо за внимание!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Влияние расположения нагрузки на перекрытии</dc:title>
  <dc:creator>S77</dc:creator>
  <cp:lastModifiedBy>S77</cp:lastModifiedBy>
  <cp:revision>38</cp:revision>
  <dcterms:created xsi:type="dcterms:W3CDTF">2014-04-20T09:20:55Z</dcterms:created>
  <dcterms:modified xsi:type="dcterms:W3CDTF">2014-04-21T11:12:33Z</dcterms:modified>
</cp:coreProperties>
</file>