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48" r:id="rId3"/>
    <p:sldMasterId id="2147483749" r:id="rId4"/>
    <p:sldMasterId id="2147484566" r:id="rId5"/>
  </p:sldMasterIdLst>
  <p:notesMasterIdLst>
    <p:notesMasterId r:id="rId42"/>
  </p:notesMasterIdLst>
  <p:handoutMasterIdLst>
    <p:handoutMasterId r:id="rId43"/>
  </p:handoutMasterIdLst>
  <p:sldIdLst>
    <p:sldId id="702" r:id="rId6"/>
    <p:sldId id="700" r:id="rId7"/>
    <p:sldId id="705" r:id="rId8"/>
    <p:sldId id="653" r:id="rId9"/>
    <p:sldId id="654" r:id="rId10"/>
    <p:sldId id="656" r:id="rId11"/>
    <p:sldId id="657" r:id="rId12"/>
    <p:sldId id="658" r:id="rId13"/>
    <p:sldId id="659" r:id="rId14"/>
    <p:sldId id="660" r:id="rId15"/>
    <p:sldId id="661" r:id="rId16"/>
    <p:sldId id="680" r:id="rId17"/>
    <p:sldId id="628" r:id="rId18"/>
    <p:sldId id="706" r:id="rId19"/>
    <p:sldId id="703" r:id="rId20"/>
    <p:sldId id="704" r:id="rId21"/>
    <p:sldId id="707" r:id="rId22"/>
    <p:sldId id="708" r:id="rId23"/>
    <p:sldId id="709" r:id="rId24"/>
    <p:sldId id="710" r:id="rId25"/>
    <p:sldId id="711" r:id="rId26"/>
    <p:sldId id="712" r:id="rId27"/>
    <p:sldId id="713" r:id="rId28"/>
    <p:sldId id="714" r:id="rId29"/>
    <p:sldId id="715" r:id="rId30"/>
    <p:sldId id="716" r:id="rId31"/>
    <p:sldId id="717" r:id="rId32"/>
    <p:sldId id="718" r:id="rId33"/>
    <p:sldId id="719" r:id="rId34"/>
    <p:sldId id="670" r:id="rId35"/>
    <p:sldId id="671" r:id="rId36"/>
    <p:sldId id="676" r:id="rId37"/>
    <p:sldId id="677" r:id="rId38"/>
    <p:sldId id="678" r:id="rId39"/>
    <p:sldId id="544" r:id="rId40"/>
    <p:sldId id="545" r:id="rId41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8F200"/>
    <a:srgbClr val="000000"/>
    <a:srgbClr val="3366FF"/>
    <a:srgbClr val="990000"/>
    <a:srgbClr val="FF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7472AAE-2E3F-4F6B-ADF7-7EB59D1C032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265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181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noProof="0" smtClean="0"/>
              <a:t>Образец текста</a:t>
            </a:r>
          </a:p>
          <a:p>
            <a:pPr lvl="1"/>
            <a:r>
              <a:rPr lang="uk-UA" altLang="ru-RU" noProof="0" smtClean="0"/>
              <a:t>Второй уровень</a:t>
            </a:r>
          </a:p>
          <a:p>
            <a:pPr lvl="2"/>
            <a:r>
              <a:rPr lang="uk-UA" altLang="ru-RU" noProof="0" smtClean="0"/>
              <a:t>Третий уровень</a:t>
            </a:r>
          </a:p>
          <a:p>
            <a:pPr lvl="3"/>
            <a:r>
              <a:rPr lang="uk-UA" altLang="ru-RU" noProof="0" smtClean="0"/>
              <a:t>Четвертый уровень</a:t>
            </a:r>
          </a:p>
          <a:p>
            <a:pPr lvl="4"/>
            <a:r>
              <a:rPr lang="uk-UA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46903E2-56F9-480A-B1E6-0FFC8D09851F}" type="slidenum">
              <a:rPr lang="uk-UA" altLang="ru-RU"/>
              <a:pPr>
                <a:defRPr/>
              </a:pPr>
              <a:t>‹№›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599883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9ACC-B064-4721-BFED-605CFA2D162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0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057A-800A-4806-AB9D-7769365EA49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2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8B8A-90B3-4CA6-B439-6CCCA78DED6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6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16 w 5184"/>
                  <a:gd name="T3" fmla="*/ 3159 h 3159"/>
                  <a:gd name="T4" fmla="*/ 521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0 w 556"/>
                  <a:gd name="T5" fmla="*/ 3159 h 3159"/>
                  <a:gd name="T6" fmla="*/ 56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3 w 251"/>
                <a:gd name="T7" fmla="*/ 12 h 12"/>
                <a:gd name="T8" fmla="*/ 253 w 251"/>
                <a:gd name="T9" fmla="*/ 0 h 12"/>
                <a:gd name="T10" fmla="*/ 25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491 w 251"/>
                <a:gd name="T5" fmla="*/ 12 h 12"/>
                <a:gd name="T6" fmla="*/ 49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49460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49460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EB3C-D145-45C4-B68B-AA2FE1D63061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30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DC51-B8EC-4791-89E8-EE25CDF03D51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22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AA8E-C270-4D16-BF51-9E3F0041ACF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5944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6E8E1-401F-4AC5-B2EA-CC4C3A62A26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682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44C9F-1737-4C7B-9841-C3B0F7C0A2E8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8711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AB27-EF07-416B-8A9F-2783B89FF23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12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0F96-47A0-45E0-9CF9-E60FE787267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41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D6DF4-AF4C-4957-B89B-E60CB80A105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16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2A3EE-10B2-484E-B93B-40D36F8E6B6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4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B4FEB-1179-43E3-A56C-0515EDF8A26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891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CFF-7857-4544-B50E-3C9BED476E9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169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C7CD3-E441-475E-BA8B-EE70CBD4AB58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4050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048F3-0DB4-41C0-981E-00D19D6182A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4556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AF5B2-96E9-459C-A38B-001AFC29E33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1634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2A2-5E2F-44FF-9623-7B38D8CC6F8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28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F1D4-F23E-4B5D-8DDF-C6AB53558BB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035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41E9B-EC29-45DF-9B50-2846DF5F954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38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F87C-8F82-4F2C-A185-48DD35897B1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29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D7605-06E8-49B3-A008-B233B674EB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6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2CBB-2AA6-4D9E-9E30-2CE9FE1E54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65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737C-6208-46AA-85DE-6AF507CEF9F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4C8B-6A75-4E37-B35B-B9B14B9A481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74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8046-92F1-4FFC-B679-E99ED3A1515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87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A913-C028-4036-8AE8-1C565D5EFC4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175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605F6-A628-4206-8CB1-5C3CDCD569E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95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368C-982C-4CB1-9ECA-0CD54DF46C5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60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3891-B9EF-49FA-B305-04AF95A5559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06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F6AB0-410B-45DA-BCE5-894C3E26FCE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55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73076-BBA1-4FB0-B79A-0130EFBAEA2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65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83B1-8F1D-445C-8A41-28092EA4A60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5F788-8B53-4083-986B-D6C5AA40C93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8F87-7499-4AED-92DE-91DE8F28CAE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5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E49D-D80A-4674-BA65-6196CAEB593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95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A7E58-A7ED-4332-960B-AE3336C286D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14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9453-04C1-4154-92DF-3FDE7A7BC80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63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9E324-90DA-4522-A5BD-D51D2AFBA03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18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24C25-1E3A-4A89-9428-D8A5AB9DA0E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44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77B30-82DB-482C-BF3A-6F0D608AB79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19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9ACC-B064-4721-BFED-605CFA2D1622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69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2A3EE-10B2-484E-B93B-40D36F8E6B6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6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2CBB-2AA6-4D9E-9E30-2CE9FE1E54A1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2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310E-C7D3-463C-AEB0-82D797800BB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99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5F788-8B53-4083-986B-D6C5AA40C93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9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310E-C7D3-463C-AEB0-82D797800BBF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33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6022-E1FF-4CF5-A981-18740880FBDF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20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2BB2-9089-4863-95B7-8AA7B1E4257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71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3A23-83F2-43ED-9807-F7712EF0130C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B8C98-7E5E-4606-AB3E-51B034777037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10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057A-800A-4806-AB9D-7769365EA496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02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8B8A-90B3-4CA6-B439-6CCCA78DED6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7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6022-E1FF-4CF5-A981-18740880FB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2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2BB2-9089-4863-95B7-8AA7B1E4257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9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3A23-83F2-43ED-9807-F7712EF0130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8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B8C98-7E5E-4606-AB3E-51B03477703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D08D0D-A767-4CD2-B339-2A56C61AA5F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2296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16 w 5184"/>
                <a:gd name="T3" fmla="*/ 3159 h 3159"/>
                <a:gd name="T4" fmla="*/ 521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97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0 w 556"/>
                <a:gd name="T5" fmla="*/ 3159 h 3159"/>
                <a:gd name="T6" fmla="*/ 56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2299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00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01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02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03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357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305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91 w 251"/>
                  <a:gd name="T5" fmla="*/ 12 h 12"/>
                  <a:gd name="T6" fmla="*/ 4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06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3 w 251"/>
                  <a:gd name="T7" fmla="*/ 12 h 12"/>
                  <a:gd name="T8" fmla="*/ 253 w 251"/>
                  <a:gd name="T9" fmla="*/ 0 h 12"/>
                  <a:gd name="T10" fmla="*/ 25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358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4935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9358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9358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9358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9358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ABE55CA-61F7-40CB-8B27-26DDAF8BB934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6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38100" h="38100"/>
            </a:sp3d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150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255830-E8EB-4824-B877-88DFB825BD7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заголовка</a:t>
            </a:r>
            <a:endParaRPr lang="ru-RU" altLang="ru-RU" smtClean="0"/>
          </a:p>
        </p:txBody>
      </p:sp>
      <p:sp>
        <p:nvSpPr>
          <p:cNvPr id="22531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тексту</a:t>
            </a:r>
          </a:p>
          <a:p>
            <a:pPr lvl="1"/>
            <a:r>
              <a:rPr lang="uk-UA" altLang="ru-RU" smtClean="0"/>
              <a:t>Другий рівень</a:t>
            </a:r>
          </a:p>
          <a:p>
            <a:pPr lvl="2"/>
            <a:r>
              <a:rPr lang="uk-UA" altLang="ru-RU" smtClean="0"/>
              <a:t>Третій рівень</a:t>
            </a:r>
          </a:p>
          <a:p>
            <a:pPr lvl="3"/>
            <a:r>
              <a:rPr lang="uk-UA" altLang="ru-RU" smtClean="0"/>
              <a:t>Четвертий рівень</a:t>
            </a:r>
          </a:p>
          <a:p>
            <a:pPr lvl="4"/>
            <a:r>
              <a:rPr lang="uk-UA" altLang="ru-RU" smtClean="0"/>
              <a:t>П'ятий рівень</a:t>
            </a:r>
            <a:endParaRPr lang="ru-RU" alt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F831D-BBFA-49E0-8AB9-0A3890DCB8C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D08D0D-A767-4CD2-B339-2A56C61AA5F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gif"/><Relationship Id="rId7" Type="http://schemas.openxmlformats.org/officeDocument/2006/relationships/image" Target="../media/image67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0.png"/><Relationship Id="rId2" Type="http://schemas.openxmlformats.org/officeDocument/2006/relationships/video" Target="file:///C:\Documents%20and%20Settings\Admin\&#1056;&#1072;&#1073;&#1086;&#1095;&#1080;&#1081;%20&#1089;&#1090;&#1086;&#1083;\5%20&#1089;&#1093;&#1077;&#1084;&#1072;.avi" TargetMode="External"/><Relationship Id="rId1" Type="http://schemas.microsoft.com/office/2007/relationships/media" Target="file:///C:\Documents%20and%20Settings\Admin\&#1056;&#1072;&#1073;&#1086;&#1095;&#1080;&#1081;%20&#1089;&#1090;&#1086;&#1083;\5%20&#1089;&#1093;&#1077;&#1084;&#1072;.avi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422780" y="183382"/>
            <a:ext cx="65417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ОДЕССКАЯ ГОСУДАРСТВЕННАЯ АКАДЕМИЯ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СТРОИТЕЛЬСТВА и АРХИТЕКТУРЫ  </a:t>
            </a:r>
            <a:endParaRPr lang="ru-RU" altLang="ru-RU" sz="2000" b="1" dirty="0" smtClean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ru-RU" altLang="ru-RU" sz="20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Факультет гидротехнического и транспортного строительства</a:t>
            </a:r>
            <a:endParaRPr lang="ru-RU" altLang="ru-RU" sz="20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4445017"/>
            <a:ext cx="8785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ru-RU" sz="2000" b="1" i="1" dirty="0" smtClean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r>
              <a:rPr lang="ru-RU" altLang="ru-RU" sz="2800" b="1" i="1" dirty="0">
                <a:solidFill>
                  <a:srgbClr val="F8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Опыт применения программ </a:t>
            </a:r>
            <a:endParaRPr lang="en-US" altLang="ru-RU" sz="2800" b="1" i="1" dirty="0" smtClean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r>
              <a:rPr lang="ru-RU" altLang="ru-RU" sz="2800" b="1" i="1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SCAD </a:t>
            </a:r>
            <a:r>
              <a:rPr lang="ru-RU" altLang="ru-RU" sz="2800" b="1" i="1" dirty="0">
                <a:solidFill>
                  <a:srgbClr val="F8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Office </a:t>
            </a:r>
            <a:endParaRPr lang="en-US" altLang="ru-RU" sz="2800" b="1" i="1" dirty="0" smtClean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r>
              <a:rPr lang="ru-RU" altLang="ru-RU" sz="2800" b="1" i="1" dirty="0" smtClean="0">
                <a:solidFill>
                  <a:srgbClr val="F8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при </a:t>
            </a:r>
            <a:r>
              <a:rPr lang="ru-RU" altLang="ru-RU" sz="2800" b="1" i="1" dirty="0">
                <a:solidFill>
                  <a:srgbClr val="F8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расчете гидротехнических сооружений</a:t>
            </a:r>
            <a:endParaRPr lang="en-US" altLang="ru-RU" sz="2800" b="1" i="1" dirty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endParaRPr lang="en-US" altLang="ru-RU" sz="2000" b="1" i="1" dirty="0" smtClean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endParaRPr lang="en-US" altLang="ru-RU" sz="2000" b="1" i="1" dirty="0">
              <a:solidFill>
                <a:srgbClr val="F8F2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4" name="Picture 2" descr="C:\Users\Дима\Desktop\Доклад в СКАД\портфолио Ретроград JPG\Портфолио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31811" r="15306" b="42744"/>
          <a:stretch/>
        </p:blipFill>
        <p:spPr bwMode="auto">
          <a:xfrm>
            <a:off x="179388" y="1926722"/>
            <a:ext cx="1944340" cy="102417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49000">
                <a:srgbClr val="85C2FF"/>
              </a:gs>
              <a:gs pos="8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  <a:extLst/>
        </p:spPr>
      </p:pic>
      <p:sp>
        <p:nvSpPr>
          <p:cNvPr id="5" name="Підзаголовок 2"/>
          <p:cNvSpPr txBox="1">
            <a:spLocks/>
          </p:cNvSpPr>
          <p:nvPr/>
        </p:nvSpPr>
        <p:spPr>
          <a:xfrm>
            <a:off x="2446700" y="1928477"/>
            <a:ext cx="4512765" cy="6145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ru-RU" sz="1800" dirty="0" smtClean="0"/>
              <a:t>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ЧП «Ретроград» , Одесса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0" y="116632"/>
            <a:ext cx="1161037" cy="13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87" r="86362" b="6487"/>
          <a:stretch/>
        </p:blipFill>
        <p:spPr bwMode="auto">
          <a:xfrm>
            <a:off x="186885" y="3135515"/>
            <a:ext cx="1104921" cy="130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ідзаголовок 2"/>
          <p:cNvSpPr txBox="1">
            <a:spLocks/>
          </p:cNvSpPr>
          <p:nvPr/>
        </p:nvSpPr>
        <p:spPr>
          <a:xfrm>
            <a:off x="2599099" y="3180033"/>
            <a:ext cx="4512765" cy="6145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ru-RU" sz="1800" dirty="0" smtClean="0"/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 «ПРОМСТРОЙСЕРВИС»,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Одесса</a:t>
            </a:r>
          </a:p>
        </p:txBody>
      </p:sp>
    </p:spTree>
    <p:extLst>
      <p:ext uri="{BB962C8B-B14F-4D97-AF65-F5344CB8AC3E}">
        <p14:creationId xmlns:p14="http://schemas.microsoft.com/office/powerpoint/2010/main" val="13386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94" name="Picture 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4566" r="63719" b="62500"/>
          <a:stretch/>
        </p:blipFill>
        <p:spPr bwMode="auto">
          <a:xfrm rot="20954068">
            <a:off x="6305023" y="1387435"/>
            <a:ext cx="2349700" cy="140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2627313" y="260350"/>
            <a:ext cx="417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1800" dirty="0">
                <a:solidFill>
                  <a:srgbClr val="F8F200"/>
                </a:solidFill>
                <a:latin typeface="Verdana" pitchFamily="34" charset="0"/>
                <a:cs typeface="Arial Unicode MS" pitchFamily="34" charset="-128"/>
              </a:rPr>
              <a:t>6.3 Спектральный метод расчёта</a:t>
            </a:r>
          </a:p>
        </p:txBody>
      </p:sp>
      <p:sp>
        <p:nvSpPr>
          <p:cNvPr id="50179" name="Прямокутник 2"/>
          <p:cNvSpPr>
            <a:spLocks noChangeArrowheads="1"/>
          </p:cNvSpPr>
          <p:nvPr/>
        </p:nvSpPr>
        <p:spPr bwMode="auto">
          <a:xfrm>
            <a:off x="160338" y="765175"/>
            <a:ext cx="8875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rgbClr val="F8F200"/>
                </a:solidFill>
              </a:rPr>
              <a:t>	</a:t>
            </a:r>
            <a:r>
              <a:rPr lang="ru-RU" altLang="ru-RU" sz="1600" dirty="0"/>
              <a:t>Расчётное значение горизонтальной сейсмической нагрузки </a:t>
            </a:r>
            <a:r>
              <a:rPr lang="ru-RU" altLang="ru-RU" sz="1600" dirty="0" err="1"/>
              <a:t>Ski</a:t>
            </a:r>
            <a:r>
              <a:rPr lang="ru-RU" altLang="ru-RU" sz="1600" dirty="0"/>
              <a:t>, приложенной к точке k и соответствующее i-й форме собственных колебаний здания или сооружения, следует определять по формуле:</a:t>
            </a:r>
          </a:p>
        </p:txBody>
      </p:sp>
      <p:sp>
        <p:nvSpPr>
          <p:cNvPr id="5018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solidFill>
                <a:srgbClr val="F8F200"/>
              </a:solidFill>
            </a:endParaRPr>
          </a:p>
        </p:txBody>
      </p:sp>
      <p:graphicFrame>
        <p:nvGraphicFramePr>
          <p:cNvPr id="50181" name="Об'єкт 4"/>
          <p:cNvGraphicFramePr>
            <a:graphicFrameLocks noChangeAspect="1"/>
          </p:cNvGraphicFramePr>
          <p:nvPr/>
        </p:nvGraphicFramePr>
        <p:xfrm>
          <a:off x="1331913" y="1617663"/>
          <a:ext cx="21605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13" name="Формула" r:id="rId4" imgW="1295400" imgH="228600" progId="Equation.3">
                  <p:embed/>
                </p:oleObj>
              </mc:Choice>
              <mc:Fallback>
                <p:oleObj name="Формула" r:id="rId4" imgW="1295400" imgH="2286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617663"/>
                        <a:ext cx="2160587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3963988" y="1635125"/>
            <a:ext cx="12160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 algn="r"/>
            <a:r>
              <a:rPr lang="uk-UA" altLang="ru-RU" sz="1200">
                <a:latin typeface="Arial" pitchFamily="34" charset="0"/>
                <a:cs typeface="Times New Roman" pitchFamily="18" charset="0"/>
              </a:rPr>
              <a:t>(6.1)</a:t>
            </a:r>
            <a:endParaRPr lang="uk-UA" altLang="ru-RU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0183" name="Прямокутник 6"/>
          <p:cNvSpPr>
            <a:spLocks noChangeArrowheads="1"/>
          </p:cNvSpPr>
          <p:nvPr/>
        </p:nvSpPr>
        <p:spPr bwMode="auto">
          <a:xfrm>
            <a:off x="250825" y="2517775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/>
              <a:t>- k1 - коэффициент, учитывающий неупругие деформации и локальные повреждения элементов здания, следует принимать по таблице 9.2; </a:t>
            </a:r>
            <a:br>
              <a:rPr lang="ru-RU" altLang="ru-RU" sz="1600" dirty="0"/>
            </a:br>
            <a:r>
              <a:rPr lang="ru-RU" altLang="ru-RU" sz="1600" dirty="0"/>
              <a:t>- k2 - коэффициент ответственности сооружений следует принимать по таблице 9.3.; </a:t>
            </a:r>
            <a:br>
              <a:rPr lang="ru-RU" altLang="ru-RU" sz="1600" dirty="0"/>
            </a:br>
            <a:r>
              <a:rPr lang="ru-RU" altLang="ru-RU" sz="1600" dirty="0"/>
              <a:t>- k3 - коэффициент, учитывающий количество этажей здания, принимается равным 1.</a:t>
            </a:r>
          </a:p>
        </p:txBody>
      </p:sp>
      <p:sp>
        <p:nvSpPr>
          <p:cNvPr id="50184" name="Прямокутник 7"/>
          <p:cNvSpPr>
            <a:spLocks noChangeArrowheads="1"/>
          </p:cNvSpPr>
          <p:nvPr/>
        </p:nvSpPr>
        <p:spPr bwMode="auto">
          <a:xfrm>
            <a:off x="468313" y="408781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/>
              <a:t>Таблица 9.2 - Значение коэффициента k1, учитывающий неупругие деформации и локальные повреждения элементов гидротехнических сооружений</a:t>
            </a:r>
          </a:p>
        </p:txBody>
      </p:sp>
      <p:graphicFrame>
        <p:nvGraphicFramePr>
          <p:cNvPr id="9" name="Таблиця 8"/>
          <p:cNvGraphicFramePr>
            <a:graphicFrameLocks noGrp="1"/>
          </p:cNvGraphicFramePr>
          <p:nvPr/>
        </p:nvGraphicFramePr>
        <p:xfrm>
          <a:off x="684213" y="4643438"/>
          <a:ext cx="7127875" cy="180974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602305"/>
                <a:gridCol w="881037"/>
                <a:gridCol w="881037"/>
                <a:gridCol w="881748"/>
                <a:gridCol w="881748"/>
              </a:tblGrid>
              <a:tr h="40216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Тип конструкцій гідротехнічної споруди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Значення k</a:t>
                      </a:r>
                      <a:r>
                        <a:rPr lang="uk-UA" sz="1200" baseline="-25000">
                          <a:effectLst/>
                        </a:rPr>
                        <a:t>1</a:t>
                      </a:r>
                      <a:r>
                        <a:rPr lang="uk-UA" sz="1200">
                          <a:effectLst/>
                        </a:rPr>
                        <a:t> </a:t>
                      </a:r>
                      <a:br>
                        <a:rPr lang="uk-UA" sz="1200">
                          <a:effectLst/>
                        </a:rPr>
                      </a:br>
                      <a:r>
                        <a:rPr lang="uk-UA" sz="1200">
                          <a:effectLst/>
                        </a:rPr>
                        <a:t>за сейсмічності майданчика, бали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Бетонні і залізобетонні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 </a:t>
                      </a:r>
                      <a:r>
                        <a:rPr lang="uk-UA" sz="1200" dirty="0" smtClean="0">
                          <a:effectLst/>
                        </a:rPr>
                        <a:t>ґрунтових матеріалів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0,31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Сталеві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0,31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Дерев’яні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Бутова кладка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0,49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  <a:tr h="201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Тканинні і полімерні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0,09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0,16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1" marR="68571" marT="0" marB="0" anchor="ctr"/>
                </a:tc>
              </a:tr>
            </a:tbl>
          </a:graphicData>
        </a:graphic>
      </p:graphicFrame>
      <p:graphicFrame>
        <p:nvGraphicFramePr>
          <p:cNvPr id="50240" name="Об'єкт 1"/>
          <p:cNvGraphicFramePr>
            <a:graphicFrameLocks noChangeAspect="1"/>
          </p:cNvGraphicFramePr>
          <p:nvPr/>
        </p:nvGraphicFramePr>
        <p:xfrm>
          <a:off x="1331913" y="2133600"/>
          <a:ext cx="25527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14" name="Формула" r:id="rId6" imgW="1625600" imgH="254000" progId="Equation.3">
                  <p:embed/>
                </p:oleObj>
              </mc:Choice>
              <mc:Fallback>
                <p:oleObj name="Формула" r:id="rId6" imgW="1625600" imgH="2540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133600"/>
                        <a:ext cx="2552700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41" name="Rectangle 3"/>
          <p:cNvSpPr>
            <a:spLocks noChangeArrowheads="1"/>
          </p:cNvSpPr>
          <p:nvPr/>
        </p:nvSpPr>
        <p:spPr bwMode="auto">
          <a:xfrm>
            <a:off x="3940175" y="2133600"/>
            <a:ext cx="12160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 algn="r"/>
            <a:r>
              <a:rPr lang="uk-UA" altLang="ru-RU" sz="1200">
                <a:latin typeface="Arial" pitchFamily="34" charset="0"/>
                <a:cs typeface="Times New Roman" pitchFamily="18" charset="0"/>
              </a:rPr>
              <a:t>(6.</a:t>
            </a:r>
            <a:r>
              <a:rPr lang="en-US" altLang="ru-RU" sz="1200">
                <a:latin typeface="Arial" pitchFamily="34" charset="0"/>
                <a:cs typeface="Times New Roman" pitchFamily="18" charset="0"/>
              </a:rPr>
              <a:t>3</a:t>
            </a:r>
            <a:r>
              <a:rPr lang="uk-UA" altLang="ru-RU" sz="1200">
                <a:latin typeface="Arial" pitchFamily="34" charset="0"/>
                <a:cs typeface="Times New Roman" pitchFamily="18" charset="0"/>
              </a:rPr>
              <a:t>)</a:t>
            </a:r>
            <a:endParaRPr lang="uk-UA" altLang="ru-RU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кутник 1"/>
          <p:cNvSpPr>
            <a:spLocks noChangeArrowheads="1"/>
          </p:cNvSpPr>
          <p:nvPr/>
        </p:nvSpPr>
        <p:spPr bwMode="auto">
          <a:xfrm>
            <a:off x="250825" y="188913"/>
            <a:ext cx="8569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rgbClr val="F8F200"/>
                </a:solidFill>
              </a:rPr>
              <a:t>Таблица 9.3 - Значение коэффициента ответственности </a:t>
            </a:r>
            <a:endParaRPr lang="ru-RU" altLang="ru-RU" sz="1400" dirty="0" smtClean="0">
              <a:solidFill>
                <a:srgbClr val="F8F200"/>
              </a:solidFill>
            </a:endParaRPr>
          </a:p>
          <a:p>
            <a:r>
              <a:rPr lang="ru-RU" altLang="ru-RU" sz="1400" dirty="0" smtClean="0">
                <a:solidFill>
                  <a:srgbClr val="F8F200"/>
                </a:solidFill>
              </a:rPr>
              <a:t>гидротехнических </a:t>
            </a:r>
            <a:r>
              <a:rPr lang="ru-RU" altLang="ru-RU" sz="1400" dirty="0">
                <a:solidFill>
                  <a:srgbClr val="F8F200"/>
                </a:solidFill>
              </a:rPr>
              <a:t>сооружений k2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/>
        </p:nvGraphicFramePr>
        <p:xfrm>
          <a:off x="279400" y="727075"/>
          <a:ext cx="8108951" cy="298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3491"/>
                <a:gridCol w="3986125"/>
                <a:gridCol w="2178295"/>
                <a:gridCol w="1371040"/>
              </a:tblGrid>
              <a:tr h="3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Ч.ч.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Характеристика споруди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Клас наслідків відмови функціонування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Значення k</a:t>
                      </a:r>
                      <a:r>
                        <a:rPr lang="uk-UA" sz="1200" baseline="-25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/>
                </a:tc>
              </a:tr>
              <a:tr h="189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Особливо відповідальні і унікальні споруди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СС-3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751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Будівлі і споруди, експлуатація яких необхідна при землетрусі або при ліквідації його наслідків (системи енерго - і водопостачання, системи пожежогасіння)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СС-3, СС2-2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56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Споруди, що забезпечують функціонування магістральних залізниць і автомобільних доріг, і штучні споруди транспорту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СС2-2, СС2-1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758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Споруди, руйнування яких не пов'язане з загибеллю людей, не викликає припинення безперервних технологічних процесів або забруднення навколишнього середовища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СС2-2, СС-1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34135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Примітка 1. Об'єкти за рядком 1 затверджуються центральними органами виконавчої влади.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Примітка 2. При використанні карти А0 для споруд класу СС-1 значення коефіцієнта k</a:t>
                      </a:r>
                      <a:r>
                        <a:rPr lang="uk-UA" sz="1100" baseline="-25000" dirty="0">
                          <a:effectLst/>
                        </a:rPr>
                        <a:t>2</a:t>
                      </a:r>
                      <a:r>
                        <a:rPr lang="uk-UA" sz="1100" dirty="0">
                          <a:effectLst/>
                        </a:rPr>
                        <a:t> приймається рівним 0,2.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237" name="Прямокутник 3"/>
          <p:cNvSpPr>
            <a:spLocks noChangeArrowheads="1"/>
          </p:cNvSpPr>
          <p:nvPr/>
        </p:nvSpPr>
        <p:spPr bwMode="auto">
          <a:xfrm>
            <a:off x="250825" y="4038600"/>
            <a:ext cx="78501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rgbClr val="F8F200"/>
                </a:solidFill>
              </a:rPr>
              <a:t>9.3.2 Динамические деформационные и прочностные характеристики материалов сооружений и грунтов оснований при расчёте сейсмостойкости ГТС следует определять экспериментально .</a:t>
            </a:r>
            <a:br>
              <a:rPr lang="ru-RU" altLang="ru-RU" sz="1400" dirty="0">
                <a:solidFill>
                  <a:srgbClr val="F8F200"/>
                </a:solidFill>
              </a:rPr>
            </a:br>
            <a:r>
              <a:rPr lang="ru-RU" altLang="ru-RU" sz="1400" dirty="0">
                <a:solidFill>
                  <a:srgbClr val="F8F200"/>
                </a:solidFill>
              </a:rPr>
              <a:t>В случае отсутствия соответствующих экспериментальных данных в расчётах </a:t>
            </a:r>
            <a:r>
              <a:rPr lang="ru-RU" altLang="ru-RU" sz="1400" dirty="0" smtClean="0">
                <a:solidFill>
                  <a:srgbClr val="F8F200"/>
                </a:solidFill>
              </a:rPr>
              <a:t>по </a:t>
            </a:r>
            <a:r>
              <a:rPr lang="ru-RU" altLang="ru-RU" sz="1400" dirty="0">
                <a:solidFill>
                  <a:srgbClr val="F8F200"/>
                </a:solidFill>
              </a:rPr>
              <a:t>ЛСМ допускается использовать корреляционные связи между величинами статического модуля общей деформации E</a:t>
            </a:r>
            <a:r>
              <a:rPr lang="ru-RU" altLang="ru-RU" sz="1000" b="1" i="1" dirty="0">
                <a:solidFill>
                  <a:srgbClr val="F8F200"/>
                </a:solidFill>
              </a:rPr>
              <a:t>0</a:t>
            </a:r>
            <a:r>
              <a:rPr lang="ru-RU" altLang="ru-RU" sz="1400" dirty="0">
                <a:solidFill>
                  <a:srgbClr val="F8F200"/>
                </a:solidFill>
              </a:rPr>
              <a:t> (или статического модуля упругости </a:t>
            </a:r>
            <a:r>
              <a:rPr lang="ru-RU" altLang="ru-RU" sz="1400" dirty="0" err="1">
                <a:solidFill>
                  <a:srgbClr val="F8F200"/>
                </a:solidFill>
              </a:rPr>
              <a:t>Eс</a:t>
            </a:r>
            <a:r>
              <a:rPr lang="ru-RU" altLang="ru-RU" sz="1400" dirty="0">
                <a:solidFill>
                  <a:srgbClr val="F8F200"/>
                </a:solidFill>
              </a:rPr>
              <a:t> ​​) и динамического модуля упругости </a:t>
            </a:r>
            <a:r>
              <a:rPr lang="ru-RU" altLang="ru-RU" sz="1400" dirty="0" err="1">
                <a:solidFill>
                  <a:srgbClr val="F8F200"/>
                </a:solidFill>
              </a:rPr>
              <a:t>E</a:t>
            </a:r>
            <a:r>
              <a:rPr lang="ru-RU" altLang="ru-RU" sz="1000" b="1" i="1" dirty="0" err="1">
                <a:solidFill>
                  <a:srgbClr val="F8F200"/>
                </a:solidFill>
              </a:rPr>
              <a:t>д</a:t>
            </a:r>
            <a:r>
              <a:rPr lang="ru-RU" altLang="ru-RU" sz="1400" dirty="0">
                <a:solidFill>
                  <a:srgbClr val="F8F200"/>
                </a:solidFill>
              </a:rPr>
              <a:t> . Допускается также использование статических прочностных характеристик материалов сооружения и грунтов основания с использованием при этом дополнительных коэффициентов условий работы , которые устанавливаются нормами проектирования конкретных сооружений для учёта влияния на эти характеристики кратковременных динамических воздействий .</a:t>
            </a:r>
          </a:p>
        </p:txBody>
      </p:sp>
    </p:spTree>
    <p:extLst>
      <p:ext uri="{BB962C8B-B14F-4D97-AF65-F5344CB8AC3E}">
        <p14:creationId xmlns:p14="http://schemas.microsoft.com/office/powerpoint/2010/main" val="18259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8856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ПРИЛОЖЕНИЕ </a:t>
            </a:r>
            <a:r>
              <a:rPr lang="ru-RU" b="1" dirty="0" smtClean="0">
                <a:solidFill>
                  <a:srgbClr val="FFC000"/>
                </a:solidFill>
              </a:rPr>
              <a:t>К</a:t>
            </a:r>
            <a:r>
              <a:rPr lang="ru-RU" b="1" dirty="0">
                <a:solidFill>
                  <a:srgbClr val="FFC000"/>
                </a:solidFill>
              </a:rPr>
              <a:t/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(справочное).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УЧЕТ СЕЙСМИЧЕСКИХ ВОЗДЕЙСТВИЙ ПРИ РАСЧЕТЕ УСТОЙЧИВОСТИ СКЛОНОВ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060848"/>
            <a:ext cx="8136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К.4  При </a:t>
            </a:r>
            <a:r>
              <a:rPr lang="ru-RU" dirty="0">
                <a:solidFill>
                  <a:srgbClr val="FFC000"/>
                </a:solidFill>
              </a:rPr>
              <a:t>расчете устойчивости склонов сейсмические силы учитываются для районов с </a:t>
            </a:r>
            <a:r>
              <a:rPr lang="ru-RU" dirty="0" smtClean="0">
                <a:solidFill>
                  <a:srgbClr val="FFC000"/>
                </a:solidFill>
              </a:rPr>
              <a:t>сейсмичностью </a:t>
            </a:r>
            <a:r>
              <a:rPr lang="ru-RU" dirty="0">
                <a:solidFill>
                  <a:srgbClr val="FFC000"/>
                </a:solidFill>
              </a:rPr>
              <a:t>6 баллов и выше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endParaRPr lang="ru-RU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К.5</a:t>
            </a:r>
            <a:r>
              <a:rPr lang="ru-RU" dirty="0">
                <a:solidFill>
                  <a:srgbClr val="FFC000"/>
                </a:solidFill>
              </a:rPr>
              <a:t>	Расчетное значение горизонтальной сейсмической (инерционной) нагрузки S</a:t>
            </a:r>
            <a:r>
              <a:rPr lang="ru-RU" sz="1400" dirty="0">
                <a:solidFill>
                  <a:srgbClr val="FFC000"/>
                </a:solidFill>
              </a:rPr>
              <a:t>0ki</a:t>
            </a:r>
            <a:r>
              <a:rPr lang="ru-RU" dirty="0">
                <a:solidFill>
                  <a:srgbClr val="FFC000"/>
                </a:solidFill>
              </a:rPr>
              <a:t> , приложенной в центре тяжести фрагмента грунтового </a:t>
            </a:r>
            <a:r>
              <a:rPr lang="ru-RU" dirty="0" smtClean="0">
                <a:solidFill>
                  <a:srgbClr val="FFC000"/>
                </a:solidFill>
              </a:rPr>
              <a:t>массива, </a:t>
            </a:r>
            <a:r>
              <a:rPr lang="ru-RU" dirty="0">
                <a:solidFill>
                  <a:srgbClr val="FFC000"/>
                </a:solidFill>
              </a:rPr>
              <a:t>определяется по формуле </a:t>
            </a:r>
            <a:r>
              <a:rPr lang="ru-RU" dirty="0" smtClean="0">
                <a:solidFill>
                  <a:srgbClr val="FFC000"/>
                </a:solidFill>
              </a:rPr>
              <a:t>6.1. </a:t>
            </a:r>
            <a:r>
              <a:rPr lang="ru-RU" dirty="0">
                <a:solidFill>
                  <a:srgbClr val="FFC000"/>
                </a:solidFill>
              </a:rPr>
              <a:t>Значения спектрального коэффициента динамичности </a:t>
            </a:r>
            <a:r>
              <a:rPr lang="el-GR" dirty="0" smtClean="0">
                <a:solidFill>
                  <a:srgbClr val="FFC000"/>
                </a:solidFill>
              </a:rPr>
              <a:t>β</a:t>
            </a:r>
            <a:r>
              <a:rPr lang="ru-RU" dirty="0" smtClean="0">
                <a:solidFill>
                  <a:srgbClr val="FFC000"/>
                </a:solidFill>
              </a:rPr>
              <a:t>i </a:t>
            </a:r>
            <a:r>
              <a:rPr lang="ru-RU" dirty="0">
                <a:solidFill>
                  <a:srgbClr val="FFC000"/>
                </a:solidFill>
              </a:rPr>
              <a:t>и коэффициента </a:t>
            </a:r>
            <a:r>
              <a:rPr lang="hy-AM" dirty="0" smtClean="0">
                <a:solidFill>
                  <a:srgbClr val="FFC000"/>
                </a:solidFill>
              </a:rPr>
              <a:t>ղ</a:t>
            </a:r>
            <a:r>
              <a:rPr lang="ru-RU" sz="1400" dirty="0" err="1" smtClean="0">
                <a:solidFill>
                  <a:srgbClr val="FFC000"/>
                </a:solidFill>
              </a:rPr>
              <a:t>ki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для упрощенных расчетных схем допускается принимать равными 1,0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Значения коэффициентов </a:t>
            </a:r>
            <a:r>
              <a:rPr lang="en-US" dirty="0" smtClean="0">
                <a:solidFill>
                  <a:srgbClr val="FFC000"/>
                </a:solidFill>
              </a:rPr>
              <a:t>k1</a:t>
            </a:r>
            <a:r>
              <a:rPr lang="ru-RU" dirty="0" smtClean="0">
                <a:solidFill>
                  <a:srgbClr val="FFC000"/>
                </a:solidFill>
              </a:rPr>
              <a:t>,</a:t>
            </a:r>
            <a:r>
              <a:rPr lang="en-US" dirty="0" smtClean="0">
                <a:solidFill>
                  <a:srgbClr val="FFC000"/>
                </a:solidFill>
              </a:rPr>
              <a:t>k2</a:t>
            </a:r>
            <a:r>
              <a:rPr lang="ru-RU" dirty="0" smtClean="0">
                <a:solidFill>
                  <a:srgbClr val="FFC000"/>
                </a:solidFill>
              </a:rPr>
              <a:t>,</a:t>
            </a:r>
            <a:r>
              <a:rPr lang="en-US" dirty="0" smtClean="0">
                <a:solidFill>
                  <a:srgbClr val="FFC000"/>
                </a:solidFill>
              </a:rPr>
              <a:t>k3 </a:t>
            </a:r>
            <a:r>
              <a:rPr lang="ru-RU" dirty="0" smtClean="0">
                <a:solidFill>
                  <a:srgbClr val="FFC000"/>
                </a:solidFill>
              </a:rPr>
              <a:t>принимается в соответствии с п. 9.2.4.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82F76"/>
            </a:gs>
            <a:gs pos="92000">
              <a:srgbClr val="264BBB"/>
            </a:gs>
            <a:gs pos="50000">
              <a:srgbClr val="3366FF">
                <a:lumMod val="85000"/>
                <a:lumOff val="15000"/>
                <a:alpha val="61000"/>
              </a:srgbClr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1475656" y="493864"/>
            <a:ext cx="653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00B0F0"/>
                </a:solidFill>
                <a:latin typeface="Verdana" pitchFamily="34" charset="0"/>
                <a:cs typeface="Arial Unicode MS" pitchFamily="34" charset="-128"/>
              </a:rPr>
              <a:t>ПОРТОВЫЕ ГИДРОТЕХНИЧЕСКИЕ СООРУЖЕНИЯ</a:t>
            </a:r>
          </a:p>
          <a:p>
            <a:endParaRPr lang="ru-RU" altLang="ru-RU" sz="1800" b="1" dirty="0">
              <a:solidFill>
                <a:srgbClr val="00B0F0"/>
              </a:solidFill>
              <a:latin typeface="Verdana" pitchFamily="34" charset="0"/>
              <a:cs typeface="Arial Unicode MS" pitchFamily="34" charset="-128"/>
            </a:endParaRPr>
          </a:p>
        </p:txBody>
      </p:sp>
      <p:sp>
        <p:nvSpPr>
          <p:cNvPr id="62467" name="Прямокутник 2"/>
          <p:cNvSpPr>
            <a:spLocks noChangeArrowheads="1"/>
          </p:cNvSpPr>
          <p:nvPr/>
        </p:nvSpPr>
        <p:spPr bwMode="auto">
          <a:xfrm>
            <a:off x="358775" y="1125538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/>
              <a:t>	Наиболее значительными из морских торговых портов Украины являются расположенные неподалёку друг от друга Одесский, </a:t>
            </a:r>
            <a:r>
              <a:rPr lang="ru-RU" altLang="ru-RU" dirty="0" err="1"/>
              <a:t>Ильичевский</a:t>
            </a:r>
            <a:r>
              <a:rPr lang="ru-RU" altLang="ru-RU" dirty="0"/>
              <a:t> и Южный порты. На их долю приходится приблизительно </a:t>
            </a:r>
            <a:r>
              <a:rPr lang="ru-RU" altLang="ru-RU" strike="sngStrike" dirty="0"/>
              <a:t>60 %</a:t>
            </a:r>
            <a:r>
              <a:rPr lang="ru-RU" altLang="ru-RU" dirty="0"/>
              <a:t> </a:t>
            </a:r>
            <a:r>
              <a:rPr lang="ru-RU" altLang="ru-RU" dirty="0" smtClean="0"/>
              <a:t> (90%?)    всего </a:t>
            </a:r>
            <a:r>
              <a:rPr lang="ru-RU" altLang="ru-RU" dirty="0"/>
              <a:t>грузооборота украинских морских торговых портов. Формально – ни одно из гидротехнических сооружений портов Одессы и Ильичевска, построенные до 2006г, не обеспечивают требуемый класс ответственности, поскольку их расчёт и конструирование велись, в том числе, без учёта возможного наступления сейсмического события. </a:t>
            </a:r>
            <a:endParaRPr lang="en-US" altLang="ru-RU" dirty="0"/>
          </a:p>
          <a:p>
            <a:r>
              <a:rPr lang="en-US" altLang="ru-RU" dirty="0"/>
              <a:t>	</a:t>
            </a:r>
            <a:r>
              <a:rPr lang="ru-RU" altLang="ru-RU" dirty="0"/>
              <a:t>По разным данным износ причального фронта в портах Украины составляет 70-80%. </a:t>
            </a:r>
          </a:p>
        </p:txBody>
      </p:sp>
    </p:spTree>
    <p:extLst>
      <p:ext uri="{BB962C8B-B14F-4D97-AF65-F5344CB8AC3E}">
        <p14:creationId xmlns:p14="http://schemas.microsoft.com/office/powerpoint/2010/main" val="223863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7" t="26270" r="10986" b="43784"/>
          <a:stretch>
            <a:fillRect/>
          </a:stretch>
        </p:blipFill>
        <p:spPr bwMode="auto">
          <a:xfrm rot="751813">
            <a:off x="7611862" y="1394198"/>
            <a:ext cx="1260128" cy="94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250773"/>
            <a:ext cx="345638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РУКОВОДСТВО </a:t>
            </a:r>
          </a:p>
          <a:p>
            <a:pPr algn="ctr"/>
            <a:r>
              <a:rPr lang="ru-RU" dirty="0" smtClean="0"/>
              <a:t>по </a:t>
            </a:r>
            <a:r>
              <a:rPr lang="ru-RU" sz="1600" dirty="0" smtClean="0"/>
              <a:t>проектированию</a:t>
            </a:r>
            <a:r>
              <a:rPr lang="ru-RU" dirty="0" smtClean="0"/>
              <a:t> морских причальных сооружений</a:t>
            </a:r>
          </a:p>
          <a:p>
            <a:pPr algn="ctr"/>
            <a:r>
              <a:rPr lang="ru-RU" u="sng" dirty="0" smtClean="0"/>
              <a:t>РД 31.31.27-81</a:t>
            </a:r>
            <a:endParaRPr lang="ru-RU" u="sng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9" t="31818" r="2975" b="28897"/>
          <a:stretch>
            <a:fillRect/>
          </a:stretch>
        </p:blipFill>
        <p:spPr bwMode="auto">
          <a:xfrm rot="-330882">
            <a:off x="256543" y="172318"/>
            <a:ext cx="4268844" cy="25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79512" y="2622400"/>
            <a:ext cx="3508375" cy="1631950"/>
            <a:chOff x="200025" y="3348143"/>
            <a:chExt cx="3508375" cy="1631950"/>
          </a:xfrm>
        </p:grpSpPr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74" t="45004" r="2145" b="41212"/>
            <a:stretch>
              <a:fillRect/>
            </a:stretch>
          </p:blipFill>
          <p:spPr bwMode="auto">
            <a:xfrm>
              <a:off x="200025" y="3348143"/>
              <a:ext cx="3508375" cy="163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2" name="TextBox 3"/>
            <p:cNvSpPr txBox="1">
              <a:spLocks noChangeArrowheads="1"/>
            </p:cNvSpPr>
            <p:nvPr/>
          </p:nvSpPr>
          <p:spPr bwMode="auto">
            <a:xfrm>
              <a:off x="467544" y="3438375"/>
              <a:ext cx="28067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1F497D">
                      <a:lumMod val="75000"/>
                    </a:srgbClr>
                  </a:solidFill>
                  <a:latin typeface="Times New Roman" pitchFamily="18" charset="0"/>
                  <a:cs typeface="Arial Unicode MS" pitchFamily="34" charset="-128"/>
                </a:rPr>
                <a:t>Министерство обороны Российской Федерации</a:t>
              </a:r>
            </a:p>
          </p:txBody>
        </p:sp>
      </p:grp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3" t="63594" r="4326" b="15714"/>
          <a:stretch>
            <a:fillRect/>
          </a:stretch>
        </p:blipFill>
        <p:spPr bwMode="auto">
          <a:xfrm rot="-579290">
            <a:off x="-87123" y="4090488"/>
            <a:ext cx="495617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Прямокутник 4"/>
          <p:cNvSpPr>
            <a:spLocks noChangeArrowheads="1"/>
          </p:cNvSpPr>
          <p:nvPr/>
        </p:nvSpPr>
        <p:spPr bwMode="auto">
          <a:xfrm rot="-613231">
            <a:off x="1071563" y="457200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>
                <a:solidFill>
                  <a:srgbClr val="FFFFFF"/>
                </a:solidFill>
                <a:latin typeface="Times New Roman" pitchFamily="18" charset="0"/>
              </a:rPr>
              <a:t>МИНИСТЕРСТВО ТРАНСПОРТА РОССИЙСКОЙ ФЕДЕРАЦИИ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4158208" y="20250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0073"/>
                </a:solidFill>
              </a:rPr>
              <a:t>СИСТЕМА СТАНДАРТИЗАЦІЇ ТА НОРМУВАННЯ В  БУДІВНИЦТВІ</a:t>
            </a:r>
          </a:p>
          <a:p>
            <a:pPr algn="ctr"/>
            <a:r>
              <a:rPr lang="ru-RU" b="1" dirty="0" smtClean="0">
                <a:solidFill>
                  <a:srgbClr val="000073"/>
                </a:solidFill>
              </a:rPr>
              <a:t>ОСНОВНІ  ПОЛОЖЕННЯ</a:t>
            </a:r>
          </a:p>
          <a:p>
            <a:pPr algn="ctr"/>
            <a:r>
              <a:rPr lang="ru-RU" b="1" dirty="0" smtClean="0">
                <a:solidFill>
                  <a:srgbClr val="000073"/>
                </a:solidFill>
              </a:rPr>
              <a:t> ДБН А.1.1-1-93</a:t>
            </a:r>
            <a:endParaRPr lang="ru-RU" b="1" dirty="0">
              <a:solidFill>
                <a:srgbClr val="000073"/>
              </a:solidFill>
            </a:endParaRPr>
          </a:p>
        </p:txBody>
      </p:sp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909297"/>
              </p:ext>
            </p:extLst>
          </p:nvPr>
        </p:nvGraphicFramePr>
        <p:xfrm>
          <a:off x="3389706" y="3243596"/>
          <a:ext cx="5577692" cy="340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137532"/>
              </a:tblGrid>
              <a:tr h="255876">
                <a:tc>
                  <a:txBody>
                    <a:bodyPr/>
                    <a:lstStyle/>
                    <a:p>
                      <a:pPr marL="390525" marR="0" lvl="0" indent="-390525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Розділ документу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401" marR="89401" marT="42872" marB="42872" anchor="ctr" horzOverflow="overflow"/>
                </a:tc>
                <a:tc>
                  <a:txBody>
                    <a:bodyPr/>
                    <a:lstStyle/>
                    <a:p>
                      <a:pPr marL="390525" marR="0" lvl="0" indent="-390525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Зміст розділу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401" marR="89401" marT="42872" marB="42872" anchor="ctr" horzOverflow="overflow"/>
                </a:tc>
              </a:tr>
              <a:tr h="6309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Основні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завдання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стандартизації</a:t>
                      </a:r>
                      <a:r>
                        <a:rPr lang="ru-RU" sz="1400" dirty="0" smtClean="0"/>
                        <a:t> і </a:t>
                      </a:r>
                      <a:r>
                        <a:rPr lang="ru-RU" sz="1400" dirty="0" err="1" smtClean="0"/>
                        <a:t>нормування</a:t>
                      </a:r>
                      <a:r>
                        <a:rPr lang="ru-RU" sz="1400" dirty="0" smtClean="0"/>
                        <a:t>  в </a:t>
                      </a:r>
                      <a:r>
                        <a:rPr lang="ru-RU" sz="1400" dirty="0" err="1" smtClean="0"/>
                        <a:t>будівництві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endParaRPr lang="ru-RU" sz="1400" dirty="0"/>
                    </a:p>
                  </a:txBody>
                  <a:tcPr marL="91441" marR="91441" marT="45731" marB="45731"/>
                </a:tc>
              </a:tr>
              <a:tr h="44164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Види</a:t>
                      </a:r>
                      <a:r>
                        <a:rPr lang="ru-RU" sz="1400" dirty="0" smtClean="0"/>
                        <a:t> НД</a:t>
                      </a:r>
                    </a:p>
                    <a:p>
                      <a:endParaRPr lang="ru-RU" sz="1400" dirty="0"/>
                    </a:p>
                  </a:txBody>
                  <a:tcPr marL="91441" marR="91441" marT="45731" marB="45731"/>
                </a:tc>
              </a:tr>
              <a:tr h="44164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Вимоги</a:t>
                      </a:r>
                      <a:r>
                        <a:rPr lang="ru-RU" sz="1400" dirty="0" smtClean="0"/>
                        <a:t> до </a:t>
                      </a:r>
                      <a:r>
                        <a:rPr lang="ru-RU" sz="1400" dirty="0" err="1" smtClean="0"/>
                        <a:t>змісту</a:t>
                      </a:r>
                      <a:r>
                        <a:rPr lang="ru-RU" sz="1400" dirty="0" smtClean="0"/>
                        <a:t> НД</a:t>
                      </a:r>
                    </a:p>
                    <a:p>
                      <a:endParaRPr lang="ru-RU" sz="1400" dirty="0"/>
                    </a:p>
                  </a:txBody>
                  <a:tcPr marL="91441" marR="91441" marT="45731" marB="45731"/>
                </a:tc>
              </a:tr>
              <a:tr h="441649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Додаток</a:t>
                      </a:r>
                      <a:r>
                        <a:rPr lang="ru-RU" sz="1400" dirty="0" smtClean="0"/>
                        <a:t> 1. 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Схема </a:t>
                      </a:r>
                      <a:r>
                        <a:rPr lang="ru-RU" sz="1400" dirty="0" err="1" smtClean="0"/>
                        <a:t>Класифікації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Класифікація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нормативних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документів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України</a:t>
                      </a:r>
                      <a:r>
                        <a:rPr lang="ru-RU" sz="1400" dirty="0" smtClean="0"/>
                        <a:t> в </a:t>
                      </a:r>
                      <a:r>
                        <a:rPr lang="ru-RU" sz="1400" dirty="0" err="1" smtClean="0"/>
                        <a:t>галузі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будівництва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</a:tr>
              <a:tr h="25587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Додаток</a:t>
                      </a:r>
                      <a:r>
                        <a:rPr lang="ru-RU" sz="1400" dirty="0" smtClean="0"/>
                        <a:t> 2.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Терміни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визначення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</a:tr>
              <a:tr h="25587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Додаток</a:t>
                      </a:r>
                      <a:r>
                        <a:rPr lang="ru-RU" sz="1400" dirty="0" smtClean="0"/>
                        <a:t> 3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Вимоги</a:t>
                      </a:r>
                      <a:r>
                        <a:rPr lang="ru-RU" sz="1400" dirty="0" smtClean="0"/>
                        <a:t> до </a:t>
                      </a:r>
                      <a:r>
                        <a:rPr lang="ru-RU" sz="1400" dirty="0" err="1" smtClean="0"/>
                        <a:t>посібників</a:t>
                      </a:r>
                      <a:r>
                        <a:rPr lang="ru-RU" sz="1400" dirty="0" smtClean="0"/>
                        <a:t> .</a:t>
                      </a:r>
                      <a:endParaRPr lang="ru-RU" sz="1400" dirty="0"/>
                    </a:p>
                  </a:txBody>
                  <a:tcPr marL="91441" marR="91441" marT="45731" marB="45731"/>
                </a:tc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3357563" y="6309320"/>
            <a:ext cx="3446685" cy="456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4868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ПРИЧАЛ 1-З 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ГП </a:t>
            </a:r>
            <a:r>
              <a:rPr lang="ru-RU" b="1" dirty="0">
                <a:solidFill>
                  <a:srgbClr val="FFFF00"/>
                </a:solidFill>
              </a:rPr>
              <a:t>«ОДЕССКИЙ МОРСКОЙ ТОРГОВЫЙ ПОРТ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 </a:t>
            </a:r>
            <a:r>
              <a:rPr lang="ru-RU" b="1" dirty="0">
                <a:solidFill>
                  <a:srgbClr val="FFFF00"/>
                </a:solidFill>
              </a:rPr>
              <a:t>СОПРЯЖЕНИЕМ С ПОТАПОВСКИМ МОЛОМ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2"/>
          <a:stretch/>
        </p:blipFill>
        <p:spPr>
          <a:xfrm>
            <a:off x="1115616" y="1508047"/>
            <a:ext cx="2808312" cy="253305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rot="19621696">
            <a:off x="1672850" y="2052200"/>
            <a:ext cx="2234175" cy="1120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35597" y="46531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4653136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Первоначальный проект </a:t>
            </a:r>
            <a:r>
              <a:rPr lang="ru-RU" dirty="0" smtClean="0"/>
              <a:t>2003-2004 </a:t>
            </a:r>
            <a:r>
              <a:rPr lang="ru-RU" dirty="0" err="1"/>
              <a:t>г.г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-</a:t>
            </a:r>
            <a:r>
              <a:rPr lang="ru-RU" dirty="0" smtClean="0"/>
              <a:t>глубина  - 12.0 м</a:t>
            </a:r>
          </a:p>
          <a:p>
            <a:r>
              <a:rPr lang="ru-RU" dirty="0" smtClean="0"/>
              <a:t>-назначение -  </a:t>
            </a:r>
            <a:r>
              <a:rPr lang="ru-RU" dirty="0"/>
              <a:t>для перегрузки генеральных грузов с </a:t>
            </a:r>
            <a:r>
              <a:rPr lang="ru-RU" dirty="0" smtClean="0"/>
              <a:t>   нагрузкой </a:t>
            </a:r>
            <a:r>
              <a:rPr lang="ru-RU" dirty="0"/>
              <a:t>на кордоне по 1-й категории </a:t>
            </a:r>
            <a:endParaRPr lang="ru-RU" dirty="0" smtClean="0"/>
          </a:p>
          <a:p>
            <a:r>
              <a:rPr lang="ru-RU" dirty="0" smtClean="0"/>
              <a:t>-тип – экранированный «больверк»  с </a:t>
            </a:r>
            <a:r>
              <a:rPr lang="ru-RU" dirty="0" err="1"/>
              <a:t>анкеровкой</a:t>
            </a:r>
            <a:r>
              <a:rPr lang="ru-RU" dirty="0"/>
              <a:t> в одном уровне. </a:t>
            </a:r>
          </a:p>
        </p:txBody>
      </p:sp>
      <p:pic>
        <p:nvPicPr>
          <p:cNvPr id="4730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6" t="20324" r="12926" b="37771"/>
          <a:stretch/>
        </p:blipFill>
        <p:spPr bwMode="auto">
          <a:xfrm>
            <a:off x="4752020" y="1534468"/>
            <a:ext cx="3362904" cy="25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7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2030" y="-24327"/>
            <a:ext cx="5255883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63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Поперечный </a:t>
            </a:r>
            <a:r>
              <a:rPr lang="ru-RU" b="1" dirty="0">
                <a:solidFill>
                  <a:srgbClr val="FFFF00"/>
                </a:solidFill>
              </a:rPr>
              <a:t>разрез проектируемого причала</a:t>
            </a:r>
          </a:p>
        </p:txBody>
      </p:sp>
    </p:spTree>
    <p:extLst>
      <p:ext uri="{BB962C8B-B14F-4D97-AF65-F5344CB8AC3E}">
        <p14:creationId xmlns:p14="http://schemas.microsoft.com/office/powerpoint/2010/main" val="37355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Рисунок 1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18831" r="9309" b="19318"/>
          <a:stretch>
            <a:fillRect/>
          </a:stretch>
        </p:blipFill>
        <p:spPr bwMode="auto">
          <a:xfrm>
            <a:off x="546488" y="1141286"/>
            <a:ext cx="5360396" cy="55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48680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Расчетная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FFFF00"/>
                </a:solidFill>
              </a:rPr>
              <a:t>схема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00" y="1340768"/>
            <a:ext cx="2304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Характеристика сооружения: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dirty="0" smtClean="0">
                <a:solidFill>
                  <a:srgbClr val="FFFF00"/>
                </a:solidFill>
              </a:rPr>
              <a:t>-категория сложности – </a:t>
            </a:r>
            <a:r>
              <a:rPr lang="en-US" sz="1600" dirty="0" smtClean="0">
                <a:solidFill>
                  <a:srgbClr val="FFFF00"/>
                </a:solidFill>
              </a:rPr>
              <a:t>IV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-</a:t>
            </a:r>
            <a:r>
              <a:rPr lang="ru-RU" sz="1600" dirty="0" smtClean="0">
                <a:solidFill>
                  <a:srgbClr val="FFFF00"/>
                </a:solidFill>
              </a:rPr>
              <a:t>класс последствий – СС 2-2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dirty="0" smtClean="0">
                <a:solidFill>
                  <a:srgbClr val="FFFF00"/>
                </a:solidFill>
              </a:rPr>
              <a:t>-проектная глубина – до 13.5 м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38" y="404664"/>
            <a:ext cx="898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Расчёт лицевой </a:t>
            </a:r>
            <a:r>
              <a:rPr lang="ru-RU" dirty="0" smtClean="0">
                <a:solidFill>
                  <a:srgbClr val="FFFF00"/>
                </a:solidFill>
              </a:rPr>
              <a:t>и экранирующей стенок </a:t>
            </a:r>
            <a:r>
              <a:rPr lang="ru-RU" dirty="0">
                <a:solidFill>
                  <a:srgbClr val="FFFF00"/>
                </a:solidFill>
              </a:rPr>
              <a:t>графоаналитическим методом.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3561" t="16439" r="67028" b="47781"/>
          <a:stretch/>
        </p:blipFill>
        <p:spPr bwMode="auto">
          <a:xfrm>
            <a:off x="251520" y="1206044"/>
            <a:ext cx="7992888" cy="2582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7740" t="24176" r="59907" b="36177"/>
          <a:stretch/>
        </p:blipFill>
        <p:spPr bwMode="auto">
          <a:xfrm>
            <a:off x="221942" y="3800441"/>
            <a:ext cx="8022466" cy="2652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59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8767" r="8277" b="5843"/>
          <a:stretch/>
        </p:blipFill>
        <p:spPr bwMode="auto">
          <a:xfrm rot="5400000">
            <a:off x="1880507" y="-301232"/>
            <a:ext cx="5153948" cy="8293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Конструкция причала в виде больверка из </a:t>
            </a:r>
            <a:r>
              <a:rPr lang="ru-RU" dirty="0" err="1">
                <a:solidFill>
                  <a:srgbClr val="FFFF00"/>
                </a:solidFill>
              </a:rPr>
              <a:t>металошпунта</a:t>
            </a:r>
            <a:r>
              <a:rPr lang="ru-RU" dirty="0">
                <a:solidFill>
                  <a:srgbClr val="FFFF00"/>
                </a:solidFill>
              </a:rPr>
              <a:t>, с </a:t>
            </a:r>
            <a:r>
              <a:rPr lang="ru-RU" dirty="0" err="1">
                <a:solidFill>
                  <a:srgbClr val="FFFF00"/>
                </a:solidFill>
              </a:rPr>
              <a:t>анкеровкой</a:t>
            </a:r>
            <a:r>
              <a:rPr lang="ru-RU" dirty="0">
                <a:solidFill>
                  <a:srgbClr val="FFFF00"/>
                </a:solidFill>
              </a:rPr>
              <a:t> в одном уровне, с тремя рядами экранирующих свай из стальных труб большого диаметра и монолитным железобетонным верхним строением (ростверком) повышенной жёсткости. </a:t>
            </a:r>
          </a:p>
        </p:txBody>
      </p:sp>
    </p:spTree>
    <p:extLst>
      <p:ext uri="{BB962C8B-B14F-4D97-AF65-F5344CB8AC3E}">
        <p14:creationId xmlns:p14="http://schemas.microsoft.com/office/powerpoint/2010/main" val="31236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9766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87624" y="260648"/>
            <a:ext cx="6768752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043608" y="404664"/>
            <a:ext cx="6696744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Использование </a:t>
            </a:r>
            <a:endParaRPr lang="en-US" sz="32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n-US" sz="32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SCAD Office</a:t>
            </a:r>
          </a:p>
          <a:p>
            <a:pPr algn="ctr"/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504" y="5360218"/>
            <a:ext cx="6048672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Учебный процесс</a:t>
            </a:r>
          </a:p>
          <a:p>
            <a:r>
              <a:rPr lang="ru-RU" sz="2400" b="1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7291" y="1897380"/>
            <a:ext cx="6016552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Проектирование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25170" y="2996951"/>
            <a:ext cx="6048673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Т</a:t>
            </a:r>
            <a:r>
              <a:rPr lang="ru-RU" sz="2400" b="1" dirty="0" smtClean="0"/>
              <a:t>ехническое обследование и реконструкция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4949" y="4221087"/>
            <a:ext cx="6028894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Экспертиза</a:t>
            </a:r>
            <a:endParaRPr lang="en-US" sz="2400" b="1" dirty="0" smtClean="0"/>
          </a:p>
          <a:p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78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lumMod val="85000"/>
              </a:schemeClr>
            </a:gs>
            <a:gs pos="50000">
              <a:srgbClr val="3366FF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44" t="12267" r="59653" b="11895"/>
          <a:stretch/>
        </p:blipFill>
        <p:spPr bwMode="auto">
          <a:xfrm>
            <a:off x="179512" y="918012"/>
            <a:ext cx="5307806" cy="47886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739" y="185863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Расчетная</a:t>
            </a:r>
            <a:r>
              <a:rPr lang="ru-RU" dirty="0" smtClean="0"/>
              <a:t> </a:t>
            </a:r>
            <a:r>
              <a:rPr lang="ru-RU" b="1" dirty="0"/>
              <a:t>схема</a:t>
            </a:r>
          </a:p>
        </p:txBody>
      </p:sp>
      <p:pic>
        <p:nvPicPr>
          <p:cNvPr id="4792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" b="7627"/>
          <a:stretch/>
        </p:blipFill>
        <p:spPr bwMode="auto">
          <a:xfrm>
            <a:off x="3107106" y="2636912"/>
            <a:ext cx="6036894" cy="377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639" t="10410" r="61557" b="17100"/>
          <a:stretch/>
        </p:blipFill>
        <p:spPr bwMode="auto">
          <a:xfrm>
            <a:off x="6012160" y="513400"/>
            <a:ext cx="1406812" cy="1955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796" t="26782" r="67151" b="28954"/>
          <a:stretch/>
        </p:blipFill>
        <p:spPr bwMode="auto">
          <a:xfrm>
            <a:off x="7596336" y="521450"/>
            <a:ext cx="1113468" cy="1947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66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1663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Результаты расчета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1837"/>
              </p:ext>
            </p:extLst>
          </p:nvPr>
        </p:nvGraphicFramePr>
        <p:xfrm>
          <a:off x="611560" y="692696"/>
          <a:ext cx="4594610" cy="5908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0455"/>
                <a:gridCol w="1344155"/>
              </a:tblGrid>
              <a:tr h="229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Параметр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Значение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Тип шпунта лицевой стенки по сортаменту </a:t>
                      </a:r>
                      <a:r>
                        <a:rPr lang="en-US" sz="1200" dirty="0">
                          <a:effectLst/>
                        </a:rPr>
                        <a:t>ThyssenKrupp </a:t>
                      </a:r>
                      <a:r>
                        <a:rPr lang="en-US" sz="1200" dirty="0" err="1">
                          <a:effectLst/>
                        </a:rPr>
                        <a:t>Steelcom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PU-32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шпунта лицевой стенки по </a:t>
                      </a:r>
                      <a:r>
                        <a:rPr lang="en-US" sz="1200">
                          <a:effectLst/>
                        </a:rPr>
                        <a:t>EN</a:t>
                      </a:r>
                      <a:r>
                        <a:rPr lang="ru-RU" sz="1200">
                          <a:effectLst/>
                        </a:rPr>
                        <a:t>10248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 430 GP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95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Тип свай прикордонного ряда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Труба 1</a:t>
                      </a:r>
                      <a:r>
                        <a:rPr lang="en-US" sz="1200">
                          <a:effectLst/>
                        </a:rPr>
                        <a:t>4</a:t>
                      </a:r>
                      <a:r>
                        <a:rPr lang="ru-RU" sz="1200">
                          <a:effectLst/>
                        </a:rPr>
                        <a:t>20 х 15,7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свай прикордонного экранирующего ряда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 17ГС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95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Шаг свай прикордонного ряда, в плане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2400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Тип свай тыловых экранирующих рядов по ГОСТ 10704-91 «Трубы электросварные прямошовные»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1420 х 16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свай тыловых экранирующих рядов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С-355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95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Шаг свай тыловых экранирующих рядов, в плане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2400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 погружения низа лицевой стенки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-31,210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 погружения низа экранирующих рядов свай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-42,810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Тип шпунта анкерной стенки по сортаменту </a:t>
                      </a:r>
                      <a:r>
                        <a:rPr lang="en-US" sz="1200">
                          <a:effectLst/>
                        </a:rPr>
                        <a:t>ThyssenKrupp Steelcom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PU-32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370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шпунта анкерной стенки по </a:t>
                      </a:r>
                      <a:r>
                        <a:rPr lang="en-US" sz="1200">
                          <a:effectLst/>
                        </a:rPr>
                        <a:t>EN</a:t>
                      </a:r>
                      <a:r>
                        <a:rPr lang="ru-RU" sz="1200">
                          <a:effectLst/>
                        </a:rPr>
                        <a:t>10248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 </a:t>
                      </a:r>
                      <a:r>
                        <a:rPr lang="ru-RU" sz="1200">
                          <a:effectLst/>
                        </a:rPr>
                        <a:t>430</a:t>
                      </a:r>
                      <a:r>
                        <a:rPr lang="en-US" sz="1200">
                          <a:effectLst/>
                        </a:rPr>
                        <a:t> GP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 погружения низа анкерной стенки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-14,41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Диаметр анкерной тяги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95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Класс стали анкерной тяги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С-355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  <a:tr h="185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Шаг анкерных тяг, в плане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2400 мм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846" marR="5184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7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6076" y="127856"/>
            <a:ext cx="5248994" cy="768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856" y="188640"/>
            <a:ext cx="826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</a:rPr>
              <a:t>Конструкция причала эстакадного типа на сваях из стальных </a:t>
            </a:r>
            <a:r>
              <a:rPr lang="ru-RU" dirty="0" smtClean="0">
                <a:solidFill>
                  <a:srgbClr val="FFFF00"/>
                </a:solidFill>
              </a:rPr>
              <a:t>труб</a:t>
            </a:r>
          </a:p>
          <a:p>
            <a:pPr algn="just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большого диаметра со сборно-монолитным железобетонным верхним строением.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2">
                <a:lumMod val="9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739" y="185863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Расчетная</a:t>
            </a:r>
            <a:r>
              <a:rPr lang="ru-RU" dirty="0" smtClean="0"/>
              <a:t> </a:t>
            </a:r>
            <a:r>
              <a:rPr lang="ru-RU" b="1" dirty="0"/>
              <a:t>схема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556" t="20544" r="63432" b="21628"/>
          <a:stretch/>
        </p:blipFill>
        <p:spPr bwMode="auto">
          <a:xfrm>
            <a:off x="251520" y="764704"/>
            <a:ext cx="4680520" cy="47525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13885" t="10272" r="65164" b="16301"/>
          <a:stretch/>
        </p:blipFill>
        <p:spPr bwMode="auto">
          <a:xfrm>
            <a:off x="5292080" y="555195"/>
            <a:ext cx="2520280" cy="3426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3703" t="25869" r="13276" b="4128"/>
          <a:stretch/>
        </p:blipFill>
        <p:spPr bwMode="auto">
          <a:xfrm>
            <a:off x="4972266" y="3981466"/>
            <a:ext cx="2141672" cy="2863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90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24376"/>
              </p:ext>
            </p:extLst>
          </p:nvPr>
        </p:nvGraphicFramePr>
        <p:xfrm>
          <a:off x="395536" y="538791"/>
          <a:ext cx="4464496" cy="6099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634"/>
                <a:gridCol w="1635862"/>
              </a:tblGrid>
              <a:tr h="154021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Параметр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Значение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Тип шпунта лицевой стенки по сортаменту </a:t>
                      </a:r>
                      <a:r>
                        <a:rPr lang="ru-RU" sz="1200" dirty="0" err="1">
                          <a:effectLst/>
                        </a:rPr>
                        <a:t>ThyssenKrupp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Steelcom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PU-32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 погружения низа лицевой стенки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-31,210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шпунта лицевой стенки по EN10248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 430 GP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Тип свай прикордонного ряда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Труба 1</a:t>
                      </a:r>
                      <a:r>
                        <a:rPr lang="en-US" sz="1200">
                          <a:effectLst/>
                        </a:rPr>
                        <a:t>4</a:t>
                      </a:r>
                      <a:r>
                        <a:rPr lang="ru-RU" sz="1200">
                          <a:effectLst/>
                        </a:rPr>
                        <a:t>20 х 15,7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свай прикордонного ряда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 17ГС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Шаг свай прикордонного ряда, в плане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2400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погружения низа прикордонного ряда свай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-37,810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Тип свай промежуточного и тылового рядов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1220 х 14 мм ГОСТ 10704-91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Принятый класс стали свай промежуточного и тылового рядов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С-355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Шаг свай промежуточного и тылового рядов, в плане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4800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погружения низа промежуточного и тылового рядов свай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-37,810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Усилие в анкерной тяге, тс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Диаметр анкерной тяги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Класс стали анкерной тяги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С-355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15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Шаг анкерных тяг, в плане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2400 мм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Отметка погружения низа шпунта тылового сопряжения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-15,410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 anchor="ctr"/>
                </a:tc>
              </a:tr>
              <a:tr h="31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Тип шпунта тылового сопряжения по сортаменту </a:t>
                      </a:r>
                      <a:r>
                        <a:rPr lang="ru-RU" sz="1200" dirty="0" err="1">
                          <a:effectLst/>
                        </a:rPr>
                        <a:t>ThyssenKrupp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Steelcom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PU-32(конструктивно)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89" marR="38089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11663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Результаты расчета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43729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Учет сейсмических воздействий при расчете лицевых стенок  причалов типа «больверк».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70098" t="30671" r="8489" b="2706"/>
          <a:stretch/>
        </p:blipFill>
        <p:spPr bwMode="auto">
          <a:xfrm>
            <a:off x="323528" y="2748379"/>
            <a:ext cx="2637582" cy="2928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960" y="206084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Графоаналитический расчет</a:t>
            </a:r>
            <a:endParaRPr lang="ru-RU" sz="1600" dirty="0"/>
          </a:p>
        </p:txBody>
      </p:sp>
      <p:pic>
        <p:nvPicPr>
          <p:cNvPr id="5" name="Рисунок 4" descr="D--DIRECTORY_WORK-ARS_EGUPOV-Concurs-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93" b="7744"/>
          <a:stretch/>
        </p:blipFill>
        <p:spPr bwMode="auto">
          <a:xfrm>
            <a:off x="3215124" y="2748379"/>
            <a:ext cx="1784705" cy="2936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1067" y="204351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Схема «балка на упругом основании»</a:t>
            </a:r>
            <a:endParaRPr lang="ru-RU" sz="1600" dirty="0"/>
          </a:p>
        </p:txBody>
      </p:sp>
      <p:pic>
        <p:nvPicPr>
          <p:cNvPr id="486402" name="Рисунок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26227" r="33109" b="52444"/>
          <a:stretch>
            <a:fillRect/>
          </a:stretch>
        </p:blipFill>
        <p:spPr bwMode="auto">
          <a:xfrm>
            <a:off x="5232216" y="2760788"/>
            <a:ext cx="3502025" cy="29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4087" y="2054368"/>
            <a:ext cx="335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Пластинчато-стержневая КЭ модель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042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5" name="Рисунок 4" descr="эпюра момен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7200"/>
            <a:ext cx="6657809" cy="16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4353" name="Рисунок 6" descr="моме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79127"/>
            <a:ext cx="6639351" cy="18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87624" y="1821250"/>
            <a:ext cx="5918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Эпюра моментов от статических нагрузок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9592" y="4064701"/>
            <a:ext cx="7594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Эпюра моментов от суммарной динамической (сейсмической)  нагрузки.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4360" name="Рисунок 8" descr="скад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1" y="4869160"/>
            <a:ext cx="663935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6188948"/>
            <a:ext cx="2988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1600">
                <a:latin typeface="Arial" pitchFamily="34" charset="0"/>
                <a:cs typeface="Arial" pitchFamily="34" charset="0"/>
              </a:rPr>
              <a:t>Суммарная эпюра моментов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Рисунок 1" descr="мину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7"/>
            <a:ext cx="7524328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9" name="Рисунок 13" descr="Снимок.PNGплю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2" r="5381"/>
          <a:stretch/>
        </p:blipFill>
        <p:spPr bwMode="auto">
          <a:xfrm>
            <a:off x="7020273" y="980729"/>
            <a:ext cx="21237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8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СТРОИТЕЛЬСТВО КАПИТАЛЬНОГО СООРУЖЕНИЯ </a:t>
            </a:r>
            <a:endParaRPr lang="ru-RU" dirty="0" smtClean="0">
              <a:solidFill>
                <a:srgbClr val="FFC000"/>
              </a:solidFill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НА </a:t>
            </a:r>
            <a:r>
              <a:rPr lang="ru-RU" dirty="0">
                <a:solidFill>
                  <a:srgbClr val="FFC000"/>
                </a:solidFill>
              </a:rPr>
              <a:t>СЕВЕРО-КРЫМСКОМ </a:t>
            </a:r>
            <a:r>
              <a:rPr lang="ru-RU" dirty="0" smtClean="0">
                <a:solidFill>
                  <a:srgbClr val="FFC000"/>
                </a:solidFill>
              </a:rPr>
              <a:t>КАНАЛЕ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С </a:t>
            </a:r>
            <a:r>
              <a:rPr lang="ru-RU" dirty="0">
                <a:solidFill>
                  <a:srgbClr val="FFC000"/>
                </a:solidFill>
              </a:rPr>
              <a:t>УСТРОЙСТВОМ УЗЛА </a:t>
            </a:r>
            <a:r>
              <a:rPr lang="ru-RU" dirty="0" smtClean="0">
                <a:solidFill>
                  <a:srgbClr val="FFC000"/>
                </a:solidFill>
              </a:rPr>
              <a:t>ВОДОУЧЕТА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ДЛЯ </a:t>
            </a:r>
            <a:r>
              <a:rPr lang="ru-RU" dirty="0">
                <a:solidFill>
                  <a:srgbClr val="FFC000"/>
                </a:solidFill>
              </a:rPr>
              <a:t>ГАРАНТИРОВАННОГО ОБЕСПЕЧЕНИИЯ НУЖД </a:t>
            </a:r>
            <a:endParaRPr lang="ru-RU" dirty="0" smtClean="0">
              <a:solidFill>
                <a:srgbClr val="FFC000"/>
              </a:solidFill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В </a:t>
            </a:r>
            <a:r>
              <a:rPr lang="ru-RU" dirty="0">
                <a:solidFill>
                  <a:srgbClr val="FFC000"/>
                </a:solidFill>
              </a:rPr>
              <a:t>ВОДНЫХ РЕСУРСАХ ХЕРСОНСКОЙ ОБЛАСТИ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8099"/>
            <a:ext cx="3890308" cy="288306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87" y="2060848"/>
            <a:ext cx="410445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5234082" cy="340288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4" y="2570786"/>
            <a:ext cx="4530090" cy="33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82F76"/>
            </a:gs>
            <a:gs pos="92000">
              <a:srgbClr val="264BBB"/>
            </a:gs>
            <a:gs pos="50000">
              <a:srgbClr val="3366FF">
                <a:lumMod val="85000"/>
                <a:lumOff val="15000"/>
                <a:alpha val="61000"/>
              </a:srgbClr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10" descr="НГ 002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4686"/>
          <a:stretch>
            <a:fillRect/>
          </a:stretch>
        </p:blipFill>
        <p:spPr bwMode="auto">
          <a:xfrm>
            <a:off x="2843808" y="1222978"/>
            <a:ext cx="2850134" cy="423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43974"/>
            <a:ext cx="2205259" cy="29983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9678" y="2124050"/>
            <a:ext cx="3005326" cy="47281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6" descr="D:\методички таблицы\Для лекции\Фото док Севастополь\DSC_06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7"/>
          <a:stretch/>
        </p:blipFill>
        <p:spPr bwMode="auto">
          <a:xfrm>
            <a:off x="0" y="4363419"/>
            <a:ext cx="6255508" cy="24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Дима\Desktop\Доклад в СКАД\Доки Севастополь\[id_283]_Доки Севастополь\Фото док Севастополь\DSC_0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1507" y="1965510"/>
            <a:ext cx="5861057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14C89-485F-4F0A-833C-4925E57A015B}" type="slidenum">
              <a:rPr lang="ru-RU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9459" name="Picture 4" descr="D:\методички таблицы\Для лекции\Фото док Севастополь\DSC_0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905" y="1013794"/>
            <a:ext cx="173831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D:\методички таблицы\Для лекции\Фото док Севастополь\DSC_0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3794"/>
            <a:ext cx="5220071" cy="349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0"/>
          <p:cNvSpPr txBox="1">
            <a:spLocks noChangeArrowheads="1"/>
          </p:cNvSpPr>
          <p:nvPr/>
        </p:nvSpPr>
        <p:spPr bwMode="auto">
          <a:xfrm>
            <a:off x="395288" y="307776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Tw Cen MT Condensed Extra Bold" pitchFamily="34" charset="0"/>
              </a:rPr>
              <a:t>Паспортизация строительных конструкций сухого дока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Tw Cen MT Condensed Extra Bold" pitchFamily="34" charset="0"/>
              </a:rPr>
              <a:t> г. Севастополь</a:t>
            </a:r>
            <a:endParaRPr lang="ru-RU" sz="2000" b="1" dirty="0">
              <a:solidFill>
                <a:srgbClr val="FFC000"/>
              </a:solidFill>
              <a:latin typeface="Tw Cen MT Condensed Extra Bold" pitchFamily="34" charset="0"/>
            </a:endParaRPr>
          </a:p>
        </p:txBody>
      </p:sp>
      <p:pic>
        <p:nvPicPr>
          <p:cNvPr id="19460" name="Picture 5" descr="D:\методички таблицы\Для лекции\Фото док Севастополь\DSC_0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08" y="1586508"/>
            <a:ext cx="16637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225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има\Desktop\Доклад в СКАД\Доки Севастополь\Картинки к докам\3.3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00" y="-1"/>
            <a:ext cx="5705856" cy="37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3BE7F-9DCC-483A-A51C-5D2D8F4AAD26}" type="slidenum">
              <a:rPr lang="ru-RU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29414" r="50000" b="23856"/>
          <a:stretch>
            <a:fillRect/>
          </a:stretch>
        </p:blipFill>
        <p:spPr bwMode="auto">
          <a:xfrm>
            <a:off x="6917" y="3068960"/>
            <a:ext cx="7895508" cy="2671767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886039" cy="29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Дима\Desktop\Доклад в СКАД\Доки Севастополь\[id_283]_Доки Севастополь\Отчет\3.2\3.2.7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710" y="5362129"/>
            <a:ext cx="3257961" cy="14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Дима\Desktop\Доклад в СКАД\Доки Севастополь\[id_283]_Доки Севастополь\Отчет\3.2\3.2.8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5431269"/>
            <a:ext cx="3004457" cy="12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52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395536" y="342528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w Cen MT Condensed Extra Bold" pitchFamily="34" charset="0"/>
              </a:rPr>
              <a:t>Расчет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 Condensed Extra Bold" pitchFamily="34" charset="0"/>
              </a:rPr>
              <a:t>комплекса сооружений 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w Cen MT Condensed Extra Bold" pitchFamily="34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w Cen MT Condensed Extra Bold" pitchFamily="34" charset="0"/>
              </a:rPr>
              <a:t>«Схема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 Condensed Extra Bold" pitchFamily="34" charset="0"/>
              </a:rPr>
              <a:t>инженерной защиты автомобильной дороги в совокупности с инженерными сооружениями, расположенными на склоне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w Cen MT Condensed Extra Bold" pitchFamily="34" charset="0"/>
              </a:rPr>
              <a:t>…»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Tw Cen MT Condensed Extra Bold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02" y="2420888"/>
            <a:ext cx="9127798" cy="33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193" y="-1"/>
            <a:ext cx="5436807" cy="3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Разрез оползневого склона (февраль 201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4296"/>
            <a:ext cx="59913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08356" y="-77727"/>
            <a:ext cx="3501009" cy="365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616" y="3844365"/>
            <a:ext cx="3456384" cy="263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7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Дима\Desktop\Доклад в СКАД\@Совиньон-подп стенка\Картинки\gif\2 ярус Rz.gif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7424" r="18620" b="27296"/>
          <a:stretch/>
        </p:blipFill>
        <p:spPr bwMode="auto">
          <a:xfrm>
            <a:off x="2924566" y="4830321"/>
            <a:ext cx="1935465" cy="201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Дима\Desktop\Доклад в СКАД\@Совиньон-подп стенка\Картинки\gif\3  ярус Rz.g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6612" r="4644" b="26684"/>
          <a:stretch/>
        </p:blipFill>
        <p:spPr bwMode="auto">
          <a:xfrm>
            <a:off x="6084168" y="2905950"/>
            <a:ext cx="2831295" cy="21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Дима\Desktop\Доклад в СКАД\@Совиньон-подп стенка\Картинки\gif\1 ярус Rz.gif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6271" r="12863" b="27390"/>
          <a:stretch/>
        </p:blipFill>
        <p:spPr bwMode="auto">
          <a:xfrm>
            <a:off x="3491880" y="1939725"/>
            <a:ext cx="2232248" cy="19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4285" r="56924" b="6429"/>
          <a:stretch>
            <a:fillRect/>
          </a:stretch>
        </p:blipFill>
        <p:spPr bwMode="auto">
          <a:xfrm>
            <a:off x="-2784" y="3568359"/>
            <a:ext cx="2918600" cy="33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84" y="12136"/>
            <a:ext cx="4437768" cy="384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6735" y="404664"/>
            <a:ext cx="470726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3573016"/>
            <a:ext cx="5354642" cy="30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t="15119" r="70732" b="31428"/>
          <a:stretch/>
        </p:blipFill>
        <p:spPr bwMode="auto">
          <a:xfrm>
            <a:off x="7194771" y="3266929"/>
            <a:ext cx="1949229" cy="2353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395536" y="496416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Расчетное обоснование </a:t>
            </a:r>
            <a:r>
              <a:rPr lang="ru-RU" sz="2000" dirty="0">
                <a:solidFill>
                  <a:srgbClr val="FFC000"/>
                </a:solidFill>
              </a:rPr>
              <a:t>предварительных эскизных решений мостового перехода через Сухой Лиман с подходами в с. </a:t>
            </a:r>
            <a:r>
              <a:rPr lang="ru-RU" sz="2000" dirty="0" err="1">
                <a:solidFill>
                  <a:srgbClr val="FFC000"/>
                </a:solidFill>
              </a:rPr>
              <a:t>Малодолинское</a:t>
            </a:r>
            <a:r>
              <a:rPr lang="ru-RU" sz="2000" dirty="0">
                <a:solidFill>
                  <a:srgbClr val="FFC000"/>
                </a:solidFill>
              </a:rPr>
              <a:t> на автомобильной дорогой Одесса-Ильичевск</a:t>
            </a:r>
            <a:endParaRPr lang="ru-RU" sz="2000" b="1" dirty="0">
              <a:solidFill>
                <a:srgbClr val="FFC000"/>
              </a:solidFill>
              <a:latin typeface="Tw Cen MT Condensed Extra Bold" pitchFamily="34" charset="0"/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23771" r="56390" b="20457"/>
          <a:stretch/>
        </p:blipFill>
        <p:spPr bwMode="auto">
          <a:xfrm>
            <a:off x="2699792" y="1603499"/>
            <a:ext cx="2016978" cy="100848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/>
          <a:srcRect l="2066" t="19069" r="52407" b="20037"/>
          <a:stretch/>
        </p:blipFill>
        <p:spPr bwMode="auto">
          <a:xfrm>
            <a:off x="4572000" y="1727905"/>
            <a:ext cx="4187999" cy="1485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/>
          <a:srcRect l="3332" t="32404" r="53223" b="34021"/>
          <a:stretch/>
        </p:blipFill>
        <p:spPr bwMode="auto">
          <a:xfrm>
            <a:off x="2815208" y="3061330"/>
            <a:ext cx="4597822" cy="943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 cstate="print"/>
          <a:srcRect l="5595" t="32697" r="58582" b="36865"/>
          <a:stretch/>
        </p:blipFill>
        <p:spPr bwMode="auto">
          <a:xfrm>
            <a:off x="968514" y="3789040"/>
            <a:ext cx="4816703" cy="87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/>
          <a:srcRect l="3693" t="29383" r="53293" b="30125"/>
          <a:stretch/>
        </p:blipFill>
        <p:spPr bwMode="auto">
          <a:xfrm>
            <a:off x="222920" y="4661783"/>
            <a:ext cx="5184576" cy="1409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/>
          <a:srcRect l="4312" t="20033" r="53727" b="20995"/>
          <a:stretch/>
        </p:blipFill>
        <p:spPr bwMode="auto">
          <a:xfrm>
            <a:off x="5407496" y="4941168"/>
            <a:ext cx="3318823" cy="1698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Схема для свай Model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7905"/>
            <a:ext cx="2707704" cy="230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/>
          <a:srcRect l="25444" t="17729" r="37341" b="7756"/>
          <a:stretch>
            <a:fillRect/>
          </a:stretch>
        </p:blipFill>
        <p:spPr bwMode="auto">
          <a:xfrm>
            <a:off x="5298660" y="2631624"/>
            <a:ext cx="221456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5 схем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808" y="2015385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8" name="Rectangle 1"/>
          <p:cNvSpPr>
            <a:spLocks noChangeArrowheads="1"/>
          </p:cNvSpPr>
          <p:nvPr/>
        </p:nvSpPr>
        <p:spPr bwMode="auto">
          <a:xfrm>
            <a:off x="0" y="20485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FFC000"/>
                </a:solidFill>
                <a:latin typeface="Times New Roman" pitchFamily="18" charset="0"/>
              </a:rPr>
              <a:t>Расчеты влияния сейсмического воздействия на устойчивость низового откоса грунтовых плотин.</a:t>
            </a:r>
            <a:endParaRPr lang="ru-RU" altLang="ru-RU" sz="20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178179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8804" r="6760" b="5347"/>
          <a:stretch>
            <a:fillRect/>
          </a:stretch>
        </p:blipFill>
        <p:spPr bwMode="auto">
          <a:xfrm>
            <a:off x="5292080" y="1153277"/>
            <a:ext cx="2417297" cy="147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240413"/>
            <a:ext cx="4896544" cy="314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0"/>
          <p:cNvPicPr>
            <a:picLocks noChangeAspect="1" noChangeArrowheads="1"/>
          </p:cNvPicPr>
          <p:nvPr/>
        </p:nvPicPr>
        <p:blipFill>
          <a:blip r:embed="rId8" cstate="print"/>
          <a:srcRect l="6270" t="40599" r="5258" b="27792"/>
          <a:stretch>
            <a:fillRect/>
          </a:stretch>
        </p:blipFill>
        <p:spPr bwMode="auto">
          <a:xfrm>
            <a:off x="4321568" y="5468549"/>
            <a:ext cx="4716016" cy="113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NX 7 баллов плоская схем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049" y="4731025"/>
            <a:ext cx="3102450" cy="187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7 баллов -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9789" y="4010595"/>
            <a:ext cx="2605323" cy="139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4103688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  ГИДРОТЕХНИЧЕСКИЕ СООРУЖЕНИЯ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2000" dirty="0" smtClean="0"/>
              <a:t>9.1 Общие положения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2000" dirty="0" smtClean="0"/>
              <a:t>9.1.1 Положения этих норм устанавливают специальные требования для гидротехнических сооружений (ГТС), размещаемых или расположенных в районах с нормативной сейсмичностью, равной 6 баллов и выше по шкале сейсмической интенсивности ДСТУ Б В.1.1-28.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800" i="1" dirty="0" smtClean="0">
                <a:solidFill>
                  <a:srgbClr val="F8F200"/>
                </a:solidFill>
              </a:rPr>
              <a:t>6.1.1 Проектировании зданий и сооружений для строительства в сейсмически опасных районах, помимо расчетов на основное сочетание нагрузок, следует выполнять также расчеты на аварийное сочетание нагрузок с учетом следующих уровней сейсмического воздействия - слабого землетрясения (СЗ), проектного землетрясения (ПЗ) и максимального расчетного землетрясения (МРЗ).</a:t>
            </a:r>
            <a:endParaRPr lang="ru-RU" sz="2000" dirty="0" smtClean="0"/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2000" dirty="0" smtClean="0"/>
          </a:p>
        </p:txBody>
      </p:sp>
      <p:pic>
        <p:nvPicPr>
          <p:cNvPr id="43011" name="Picture 2" descr="ukraina_rus_a"/>
          <p:cNvPicPr>
            <a:picLocks noChangeAspect="1" noChangeArrowheads="1"/>
          </p:cNvPicPr>
          <p:nvPr/>
        </p:nvPicPr>
        <p:blipFill>
          <a:blip r:embed="rId2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813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37075"/>
            <a:ext cx="2833687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2" descr="ukraina_rus_c"/>
          <p:cNvPicPr>
            <a:picLocks noChangeAspect="1" noChangeArrowheads="1"/>
          </p:cNvPicPr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22738"/>
            <a:ext cx="31988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Місце для вмісту 2"/>
          <p:cNvSpPr>
            <a:spLocks noGrp="1"/>
          </p:cNvSpPr>
          <p:nvPr>
            <p:ph idx="1"/>
          </p:nvPr>
        </p:nvSpPr>
        <p:spPr>
          <a:xfrm>
            <a:off x="611188" y="404813"/>
            <a:ext cx="8229600" cy="5761037"/>
          </a:xfrm>
        </p:spPr>
        <p:txBody>
          <a:bodyPr/>
          <a:lstStyle/>
          <a:p>
            <a:pPr eaLnBrk="1" hangingPunct="1"/>
            <a:r>
              <a:rPr lang="ru-RU" altLang="ru-RU" sz="2000" dirty="0" smtClean="0">
                <a:solidFill>
                  <a:srgbClr val="F8F200"/>
                </a:solidFill>
              </a:rPr>
              <a:t>Сейсмические нагрузки, соответствующие СЗ , могут использоваться при проектировании зданий и сооружений класса последствий (ответственности ) СС1 и категории сложности </a:t>
            </a:r>
            <a:r>
              <a:rPr lang="en-US" altLang="ru-RU" sz="2000" dirty="0" smtClean="0">
                <a:solidFill>
                  <a:srgbClr val="F8F200"/>
                </a:solidFill>
              </a:rPr>
              <a:t>I </a:t>
            </a:r>
            <a:r>
              <a:rPr lang="ru-RU" altLang="ru-RU" sz="2000" dirty="0" smtClean="0">
                <a:solidFill>
                  <a:srgbClr val="F8F200"/>
                </a:solidFill>
              </a:rPr>
              <a:t> с использованием детальных карт ОСР-2004 - А0 ( для территорий АР Крым и Одесской области) .</a:t>
            </a:r>
            <a:br>
              <a:rPr lang="ru-RU" altLang="ru-RU" sz="2000" dirty="0" smtClean="0">
                <a:solidFill>
                  <a:srgbClr val="F8F200"/>
                </a:solidFill>
              </a:rPr>
            </a:br>
            <a:r>
              <a:rPr lang="ru-RU" altLang="ru-RU" sz="2000" dirty="0" smtClean="0">
                <a:solidFill>
                  <a:srgbClr val="F8F200"/>
                </a:solidFill>
              </a:rPr>
              <a:t>Сейсмические нагрузки , соответствующие ПЗ , должны использоваться при проектировании зданий и сооружений класса последствий (ответственности ) СС1 , СС2 с применением карт ОСР-2004 - А , а также класса последствий (ответственности ) СС2 с применением карт ОСР-2004 -В ( для территории Украины ) или детальных карт ОСР-2004 - А и ОСР-2004 -В ( для территорий АР Крым и Одесской области ) ...</a:t>
            </a:r>
            <a:br>
              <a:rPr lang="ru-RU" altLang="ru-RU" sz="2000" dirty="0" smtClean="0">
                <a:solidFill>
                  <a:srgbClr val="F8F200"/>
                </a:solidFill>
              </a:rPr>
            </a:br>
            <a:r>
              <a:rPr lang="ru-RU" altLang="ru-RU" sz="2000" dirty="0" smtClean="0">
                <a:solidFill>
                  <a:srgbClr val="F8F200"/>
                </a:solidFill>
              </a:rPr>
              <a:t>Сейсмические нагрузки , соответствующие МРЗ , должны использоваться при проектировании ответственных объектов класса последствий (ответственности ) СС3 с применением карты ОСР -2004 - С (для территории Украины ) или детальной карты ОСР -2004 -С (для территории АР Крым и Одесской области ) .</a:t>
            </a:r>
          </a:p>
        </p:txBody>
      </p:sp>
    </p:spTree>
    <p:extLst>
      <p:ext uri="{BB962C8B-B14F-4D97-AF65-F5344CB8AC3E}">
        <p14:creationId xmlns:p14="http://schemas.microsoft.com/office/powerpoint/2010/main" val="10926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кутник 1"/>
          <p:cNvSpPr>
            <a:spLocks noChangeArrowheads="1"/>
          </p:cNvSpPr>
          <p:nvPr/>
        </p:nvSpPr>
        <p:spPr bwMode="auto">
          <a:xfrm>
            <a:off x="250825" y="129928"/>
            <a:ext cx="8713788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smtClean="0">
                <a:solidFill>
                  <a:srgbClr val="FFFF00"/>
                </a:solidFill>
              </a:rPr>
              <a:t>	</a:t>
            </a:r>
            <a:r>
              <a:rPr lang="ru-RU" altLang="ru-RU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Гидротехнические </a:t>
            </a:r>
            <a:r>
              <a:rPr lang="ru-RU" altLang="ru-RU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сооружения в зависимости от социально-экономической ответственности и последствий возможных гидродинамических аварий делят на классы последствий (ответственности). Классы последствий (ответственности) назначают в соответствии с таблицей 1 </a:t>
            </a:r>
            <a:endParaRPr lang="ru-RU" altLang="ru-RU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ru-RU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ДБН В.1.2-14 «Общие принципы обеспечения надежности и конструктивной безопасности зданий, сооружений, строительных конструкций и оснований».</a:t>
            </a:r>
            <a:endParaRPr lang="ru-RU" altLang="ru-RU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63955"/>
            <a:ext cx="7177088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8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кутник 1"/>
          <p:cNvSpPr>
            <a:spLocks noChangeArrowheads="1"/>
          </p:cNvSpPr>
          <p:nvPr/>
        </p:nvSpPr>
        <p:spPr bwMode="auto">
          <a:xfrm>
            <a:off x="179388" y="0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F8F200"/>
                </a:solidFill>
              </a:rPr>
              <a:t>ГИДРОТЕХНИЧЕСКИЕ СООРУЖЕНИЯ. </a:t>
            </a:r>
          </a:p>
          <a:p>
            <a:pPr algn="ctr"/>
            <a:r>
              <a:rPr lang="ru-RU" altLang="ru-RU" sz="2000" b="1" dirty="0" smtClean="0">
                <a:solidFill>
                  <a:srgbClr val="F8F200"/>
                </a:solidFill>
              </a:rPr>
              <a:t>ОСНОВНЫЕ ПОЛОЖЕНИЯ.</a:t>
            </a:r>
            <a:endParaRPr lang="ru-RU" altLang="ru-RU" sz="2000" b="1" dirty="0">
              <a:solidFill>
                <a:srgbClr val="F8F200"/>
              </a:solidFill>
            </a:endParaRPr>
          </a:p>
          <a:p>
            <a:pPr algn="ctr"/>
            <a:r>
              <a:rPr lang="ru-RU" altLang="ru-RU" sz="2000" b="1" dirty="0">
                <a:solidFill>
                  <a:srgbClr val="F8F200"/>
                </a:solidFill>
              </a:rPr>
              <a:t>ДБН В.2.4-3:2010</a:t>
            </a:r>
          </a:p>
        </p:txBody>
      </p:sp>
      <p:sp>
        <p:nvSpPr>
          <p:cNvPr id="47107" name="Прямокутник 2"/>
          <p:cNvSpPr>
            <a:spLocks noChangeArrowheads="1"/>
          </p:cNvSpPr>
          <p:nvPr/>
        </p:nvSpPr>
        <p:spPr bwMode="auto">
          <a:xfrm>
            <a:off x="179388" y="906463"/>
            <a:ext cx="88566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i="1" dirty="0" smtClean="0">
                <a:solidFill>
                  <a:srgbClr val="F8F200"/>
                </a:solidFill>
              </a:rPr>
              <a:t>ПРИЛОЖЕНИЕ </a:t>
            </a:r>
            <a:r>
              <a:rPr lang="ru-RU" altLang="ru-RU" sz="1400" i="1" dirty="0">
                <a:solidFill>
                  <a:srgbClr val="F8F200"/>
                </a:solidFill>
              </a:rPr>
              <a:t>Г </a:t>
            </a:r>
          </a:p>
          <a:p>
            <a:pPr algn="ctr"/>
            <a:r>
              <a:rPr lang="ru-RU" altLang="ru-RU" sz="1400" i="1" dirty="0" smtClean="0">
                <a:solidFill>
                  <a:srgbClr val="F8F200"/>
                </a:solidFill>
              </a:rPr>
              <a:t>(</a:t>
            </a:r>
            <a:r>
              <a:rPr lang="uk-UA" altLang="ru-RU" sz="1400" i="1" dirty="0" err="1" smtClean="0">
                <a:solidFill>
                  <a:srgbClr val="F8F200"/>
                </a:solidFill>
              </a:rPr>
              <a:t>обязательное</a:t>
            </a:r>
            <a:r>
              <a:rPr lang="ru-RU" altLang="ru-RU" sz="1400" i="1" dirty="0" smtClean="0">
                <a:solidFill>
                  <a:srgbClr val="F8F200"/>
                </a:solidFill>
              </a:rPr>
              <a:t>)</a:t>
            </a:r>
            <a:endParaRPr lang="ru-RU" altLang="ru-RU" sz="1400" i="1" dirty="0">
              <a:solidFill>
                <a:srgbClr val="F8F200"/>
              </a:solidFill>
            </a:endParaRPr>
          </a:p>
          <a:p>
            <a:pPr algn="ctr"/>
            <a:r>
              <a:rPr lang="ru-RU" altLang="ru-RU" i="1" dirty="0" smtClean="0">
                <a:solidFill>
                  <a:srgbClr val="F8F200"/>
                </a:solidFill>
              </a:rPr>
              <a:t>Уточнение классов последствий (ответственности) гидротехнических сооружений </a:t>
            </a:r>
            <a:endParaRPr lang="ru-RU" altLang="ru-RU" i="1" dirty="0">
              <a:solidFill>
                <a:srgbClr val="F8F200"/>
              </a:solidFill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6" t="30266" r="8057" b="43565"/>
          <a:stretch>
            <a:fillRect/>
          </a:stretch>
        </p:blipFill>
        <p:spPr bwMode="auto">
          <a:xfrm>
            <a:off x="1473200" y="1989138"/>
            <a:ext cx="65849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8" t="37466" r="8031" b="15715"/>
          <a:stretch>
            <a:fillRect/>
          </a:stretch>
        </p:blipFill>
        <p:spPr bwMode="auto">
          <a:xfrm>
            <a:off x="1473200" y="3654425"/>
            <a:ext cx="65849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6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кутник 1"/>
          <p:cNvSpPr>
            <a:spLocks noChangeArrowheads="1"/>
          </p:cNvSpPr>
          <p:nvPr/>
        </p:nvSpPr>
        <p:spPr bwMode="auto">
          <a:xfrm>
            <a:off x="107950" y="115888"/>
            <a:ext cx="8856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ru-RU" dirty="0">
                <a:solidFill>
                  <a:srgbClr val="00B0F0"/>
                </a:solidFill>
              </a:rPr>
              <a:t>Таблиця Г. 2 - Класи наслідків (відповідальності) основних гідротехнічних споруд залежно від їх соціально-економічної відповідальності і умов експлуатації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/>
        </p:nvGraphicFramePr>
        <p:xfrm>
          <a:off x="395288" y="1039813"/>
          <a:ext cx="8280400" cy="5554669"/>
        </p:xfrm>
        <a:graphic>
          <a:graphicData uri="http://schemas.openxmlformats.org/drawingml/2006/table">
            <a:tbl>
              <a:tblPr/>
              <a:tblGrid>
                <a:gridCol w="431800"/>
                <a:gridCol w="6481762"/>
                <a:gridCol w="1366838"/>
              </a:tblGrid>
              <a:tr h="2794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№№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з/п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05727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1057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1057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Об'єкти гідротехнічного будівництва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Клас наслідків (відповідальності) споруд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161"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Канали комплексного водогосподарського призначення і споруди на них при сумарному річному об'ємі </a:t>
                      </a:r>
                      <a:r>
                        <a:rPr kumimoji="0" lang="uk-UA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водоподачі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, 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млн. 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</a:t>
                      </a:r>
                      <a:r>
                        <a:rPr kumimoji="0" lang="uk-UA" alt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: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35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200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ССЗ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від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100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200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1270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127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»   20   » 100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35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менше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20    (0,64 м3/с)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4817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7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Морські огороджувальні споруди і гідротехнічні споруди морських каналів, морських портів при об'ємі вантажообігу і числі суднозаходів у навігацію: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8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сухогрузів (більше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12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наливних) і 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800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суднозаходів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ССЗ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7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302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3025" marR="0" lvl="0" indent="0" algn="l" defTabSz="914400" rtl="0" eaLnBrk="1" fontAlgn="base" latinLnBrk="0" hangingPunct="1">
                        <a:lnSpc>
                          <a:spcPts val="12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від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1,5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до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сухогрузів (від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до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12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наливних)    від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600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800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суднозаходів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62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ts val="12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менше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1,5 млн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т сухогрузів (менше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 млн.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наливних) і менш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600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суднозаходів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Морські огороджувальні споруди і гідротехнічні споруди морських суднобудівних і судноремонтних підприємств і баз залежно від класу підприємства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(СС2-1, СС2-2)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73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9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Огороджувальні споруди річкових портів, суднобудівних і судноремонтних підприємств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7168"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Морські причальні споруди при вантажообігу,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млн. т,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для: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62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навальних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-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5,0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937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93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наливу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-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10,0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62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контейнерів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-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62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сухогрузів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-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33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11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Гідротехнічні споруди залізничних переправ, ліхтеровозної системи при       вантажообігу,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млн. т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62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0,5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302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30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0,5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і менше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Причальні споруди для відстою, міжрейсового ремонту і постачання суден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16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Причальні споруди суднобудівних і судноремонтних підприємств для суден з водотоннажністю у порожньому стані, тис. т: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98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3,5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і менше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14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Будівельні і підйомно-спускові споруди для суден із спусковою масою, тис. т: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698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більше 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ССЗ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302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30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від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3,5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СС2-1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73025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730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3,5 </a:t>
                      </a: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і менше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СС2-2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24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Стаціонарні гідротехнічні споруди засобів навігаційного устаткування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ССЗ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26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Примітка </a:t>
                      </a: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1. 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Клас наслідків (відповідальності) споруд за позицією 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 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допускається підвищувати для каналів, що транспортують воду в посушливі регіони в умовах складного гористого рельєфу (Карпати, Крим тощо). </a:t>
                      </a:r>
                      <a:r>
                        <a:rPr kumimoji="0" lang="uk-UA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Примітка 2. </a:t>
                      </a:r>
                      <a:r>
                        <a:rPr kumimoji="0" lang="uk-UA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Клас наслідків (відповідальності) споруд за позиціями 13 і 14 допускається підвищувати залежно від складності суден, що споруджуються, або суден, що ремонтуються.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3280" marR="132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5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кутник 2"/>
          <p:cNvSpPr>
            <a:spLocks noChangeArrowheads="1"/>
          </p:cNvSpPr>
          <p:nvPr/>
        </p:nvSpPr>
        <p:spPr bwMode="auto">
          <a:xfrm>
            <a:off x="107950" y="115888"/>
            <a:ext cx="8928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F8F200"/>
                </a:solidFill>
              </a:rPr>
              <a:t>6.2.1 Расчёты сооружений на аварийное сочетание нагрузок с учётом сейсмических воздействий следует выполнять с использованием:</a:t>
            </a:r>
          </a:p>
          <a:p>
            <a:endParaRPr lang="ru-RU" altLang="ru-RU" dirty="0">
              <a:solidFill>
                <a:srgbClr val="F8F200"/>
              </a:solidFill>
            </a:endParaRPr>
          </a:p>
          <a:p>
            <a:r>
              <a:rPr lang="ru-RU" altLang="ru-RU" dirty="0">
                <a:solidFill>
                  <a:srgbClr val="F8F200"/>
                </a:solidFill>
              </a:rPr>
              <a:t>- Спектрального метода (раздел 6.3);</a:t>
            </a:r>
          </a:p>
          <a:p>
            <a:endParaRPr lang="ru-RU" altLang="ru-RU" dirty="0">
              <a:solidFill>
                <a:srgbClr val="F8F200"/>
              </a:solidFill>
            </a:endParaRPr>
          </a:p>
          <a:p>
            <a:r>
              <a:rPr lang="ru-RU" altLang="ru-RU" dirty="0">
                <a:solidFill>
                  <a:srgbClr val="F8F200"/>
                </a:solidFill>
              </a:rPr>
              <a:t>- Прямого динамического метода с применением инструментальных записей ускорений грунта при землетрясениях или набора синтезированных акселерограмм (раздел 6.4);</a:t>
            </a:r>
          </a:p>
          <a:p>
            <a:endParaRPr lang="ru-RU" altLang="ru-RU" dirty="0">
              <a:solidFill>
                <a:srgbClr val="F8F200"/>
              </a:solidFill>
            </a:endParaRPr>
          </a:p>
          <a:p>
            <a:r>
              <a:rPr lang="ru-RU" altLang="ru-RU" dirty="0">
                <a:solidFill>
                  <a:srgbClr val="F8F200"/>
                </a:solidFill>
              </a:rPr>
              <a:t>- Нелинейного статического расчёта, применяемый при необходимости учёта нелинейной реакции конструкций и / или в качестве альтернативы нелинейному динамическому расчёту (Приложение Г).</a:t>
            </a:r>
          </a:p>
        </p:txBody>
      </p:sp>
      <p:sp>
        <p:nvSpPr>
          <p:cNvPr id="49155" name="Прямокутник 3"/>
          <p:cNvSpPr>
            <a:spLocks noChangeArrowheads="1"/>
          </p:cNvSpPr>
          <p:nvPr/>
        </p:nvSpPr>
        <p:spPr bwMode="auto">
          <a:xfrm>
            <a:off x="395288" y="3716338"/>
            <a:ext cx="849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F8F200"/>
                </a:solidFill>
              </a:rPr>
              <a:t>Таблица 9.1 - Применение методов расчёта ГТС</a:t>
            </a: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/>
        </p:nvGraphicFramePr>
        <p:xfrm>
          <a:off x="539750" y="4221163"/>
          <a:ext cx="7561263" cy="1944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3228"/>
                <a:gridCol w="2513228"/>
                <a:gridCol w="1310873"/>
                <a:gridCol w="1223934"/>
              </a:tblGrid>
              <a:tr h="20257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Розрахунковий землетрус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Клас, підклас наслідків (відповідальності) споруди</a:t>
                      </a:r>
                      <a:endParaRPr lang="ru-RU" sz="1000" b="1">
                        <a:effectLst/>
                        <a:latin typeface="Times New Roman"/>
                      </a:endParaRPr>
                    </a:p>
                  </a:txBody>
                  <a:tcPr marL="68584" marR="685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СС3, СС2-1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СС2-2, СС1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СС3-СС1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</a:tr>
              <a:tr h="405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Водопідпірні, підземні та морські нафтогазопромислові споруди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Водопідпірні і підземні споруди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Решта ГТС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 anchor="ctr"/>
                </a:tc>
              </a:tr>
              <a:tr h="20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ПЗ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ПДМ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ЛСМ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ЛСМ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</a:tr>
              <a:tr h="20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МРЗ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ПДМ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—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—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</a:tr>
              <a:tr h="729257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Примітка 1. ПДМ - прямий динамічний метод розрахунку; ЛСМ - лінійно-спектральний метод розрахунку.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Примітка 2. Перелік споруд класів наслідків (відповідальності) СС3 і СС2-1, що відносяться до водопідпірних споруд, може бути розширений на розсуд проектної організації за рахунок напірних трубопроводів великого діаметру і інших об'єктів, руйнування яких за своїми наслідками ідентично прориву напірного фронту.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0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умерки">
  <a:themeElements>
    <a:clrScheme name="1_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Сумерки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Апекс">
      <a:majorFont>
        <a:latin typeface="Arial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Апекс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3756</TotalTime>
  <Words>1666</Words>
  <Application>Microsoft Office PowerPoint</Application>
  <PresentationFormat>Екран (4:3)</PresentationFormat>
  <Paragraphs>338</Paragraphs>
  <Slides>36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2" baseType="lpstr">
      <vt:lpstr>Тема Office</vt:lpstr>
      <vt:lpstr>1_Сумерки</vt:lpstr>
      <vt:lpstr>Апекс</vt:lpstr>
      <vt:lpstr>2_Тема Office</vt:lpstr>
      <vt:lpstr>1_Тема Office</vt:lpstr>
      <vt:lpstr>Формула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Егупов</dc:creator>
  <cp:lastModifiedBy>DDD</cp:lastModifiedBy>
  <cp:revision>145</cp:revision>
  <dcterms:created xsi:type="dcterms:W3CDTF">2009-04-20T08:53:00Z</dcterms:created>
  <dcterms:modified xsi:type="dcterms:W3CDTF">2015-10-21T14:51:18Z</dcterms:modified>
</cp:coreProperties>
</file>