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7" r:id="rId3"/>
    <p:sldId id="289" r:id="rId4"/>
    <p:sldId id="295" r:id="rId5"/>
    <p:sldId id="292" r:id="rId6"/>
    <p:sldId id="293" r:id="rId7"/>
    <p:sldId id="294" r:id="rId8"/>
    <p:sldId id="290" r:id="rId9"/>
    <p:sldId id="291" r:id="rId10"/>
    <p:sldId id="296" r:id="rId11"/>
    <p:sldId id="28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5627" autoAdjust="0"/>
  </p:normalViewPr>
  <p:slideViewPr>
    <p:cSldViewPr snapToGrid="0">
      <p:cViewPr>
        <p:scale>
          <a:sx n="112" d="100"/>
          <a:sy n="112" d="100"/>
        </p:scale>
        <p:origin x="25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BA16-C8CD-4879-B6C6-7101B768CBC6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EADEA-CFC9-4B30-8614-D81CD9BD2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9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FBC3BC-B8BC-4564-B6D8-2FC319BCAF2F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2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6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4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54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9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96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2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6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7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2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0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0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1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6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4000" t="89000" r="77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4DD3-41FF-4ABC-ACFD-FB8886B7934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AC37B2-4A46-4593-A804-1C2E4B2E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5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07065" y="1964587"/>
            <a:ext cx="8016495" cy="1646302"/>
          </a:xfrm>
        </p:spPr>
        <p:txBody>
          <a:bodyPr/>
          <a:lstStyle/>
          <a:p>
            <a:pPr algn="ctr"/>
            <a:r>
              <a:rPr lang="ru-RU" sz="2800" b="1" dirty="0" smtClean="0"/>
              <a:t>Пути автоматизации проектирования опорных конструкций под оборудование при использовании технологии связи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Smart 3D – TEKLA Structures – SCAD Office v.21</a:t>
            </a:r>
            <a:endParaRPr lang="ru-RU" sz="28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31844" y="4096203"/>
            <a:ext cx="7766936" cy="80360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Кукушкин Игорь Сергеевич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специалист по САПР в строительстве, аспирант Ивановского государственного политехнического университета, ассистент кафедры «Строительные конструкции» </a:t>
            </a:r>
          </a:p>
          <a:p>
            <a:pPr algn="ctr"/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832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99401"/>
            <a:ext cx="10791122" cy="13388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УЧЕБНЫЙ КУРС</a:t>
            </a:r>
            <a:endParaRPr lang="ru-RU" b="1" dirty="0"/>
          </a:p>
          <a:p>
            <a:pPr algn="ctr"/>
            <a:r>
              <a:rPr lang="ru-RU" b="1" dirty="0"/>
              <a:t> «КОМПЛЕКСНОЕ ИСПОЛЬЗОВАНИЕ ПРОГРАММНЫХ ПРОДУКТОВ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TEKLA </a:t>
            </a:r>
            <a:r>
              <a:rPr lang="ru-RU" b="1" dirty="0">
                <a:solidFill>
                  <a:srgbClr val="FF0000"/>
                </a:solidFill>
              </a:rPr>
              <a:t>STRUCTURES </a:t>
            </a:r>
            <a:r>
              <a:rPr lang="ru-RU" b="1" dirty="0"/>
              <a:t>И </a:t>
            </a:r>
            <a:r>
              <a:rPr lang="ru-RU" b="1" dirty="0">
                <a:solidFill>
                  <a:srgbClr val="FF0000"/>
                </a:solidFill>
              </a:rPr>
              <a:t>SCAD OFFICE V.21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/>
              <a:t>ДЛЯ </a:t>
            </a:r>
            <a:r>
              <a:rPr lang="ru-RU" b="1" dirty="0"/>
              <a:t>ПРОЕКТИРОВАНИЯ МЕТАЛЛОКОНСТРУКЦИЙ»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10198" y="1964587"/>
            <a:ext cx="9571289" cy="406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i="1" dirty="0">
                <a:solidFill>
                  <a:srgbClr val="FF0000"/>
                </a:solidFill>
              </a:rPr>
              <a:t>Раздел 1 </a:t>
            </a:r>
          </a:p>
          <a:p>
            <a:pPr algn="ctr"/>
            <a:r>
              <a:rPr lang="ru-RU" sz="2400" b="1" i="1" dirty="0" smtClean="0"/>
              <a:t>«Каталоги </a:t>
            </a:r>
            <a:r>
              <a:rPr lang="ru-RU" sz="2400" b="1" i="1" dirty="0"/>
              <a:t>сортаментов металлопроката и материалов, файлы соответствия </a:t>
            </a:r>
            <a:r>
              <a:rPr lang="ru-RU" sz="2400" b="1" i="1" dirty="0" smtClean="0"/>
              <a:t>свойств»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Раздел 2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/>
              <a:t>«Особенности </a:t>
            </a:r>
            <a:r>
              <a:rPr lang="ru-RU" sz="2400" b="1" i="1" dirty="0"/>
              <a:t>создания объекта в среде программного продукта </a:t>
            </a:r>
            <a:r>
              <a:rPr lang="en-US" sz="2400" b="1" i="1" dirty="0"/>
              <a:t>TEKLA </a:t>
            </a:r>
            <a:r>
              <a:rPr lang="en-US" sz="2400" b="1" i="1" dirty="0" smtClean="0"/>
              <a:t>Structures</a:t>
            </a:r>
            <a:r>
              <a:rPr lang="ru-RU" sz="2400" b="1" i="1" dirty="0" smtClean="0"/>
              <a:t>»</a:t>
            </a:r>
            <a:endParaRPr lang="ru-RU" sz="2400" i="1" dirty="0"/>
          </a:p>
          <a:p>
            <a:r>
              <a:rPr lang="ru-RU" sz="2400" b="1" i="1" dirty="0">
                <a:solidFill>
                  <a:srgbClr val="FF0000"/>
                </a:solidFill>
              </a:rPr>
              <a:t>Раздел 3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/>
              <a:t>«Организатор </a:t>
            </a:r>
            <a:r>
              <a:rPr lang="ru-RU" sz="2400" b="1" i="1" dirty="0"/>
              <a:t>модели – как средство управления передачей </a:t>
            </a:r>
            <a:r>
              <a:rPr lang="ru-RU" sz="2400" b="1" i="1" dirty="0" smtClean="0"/>
              <a:t>данных»</a:t>
            </a:r>
            <a:endParaRPr lang="ru-RU" sz="2400" i="1" dirty="0"/>
          </a:p>
          <a:p>
            <a:r>
              <a:rPr lang="ru-RU" sz="2400" b="1" i="1" dirty="0">
                <a:solidFill>
                  <a:srgbClr val="FF0000"/>
                </a:solidFill>
              </a:rPr>
              <a:t>Раздел </a:t>
            </a:r>
            <a:r>
              <a:rPr lang="ru-RU" sz="2400" b="1" i="1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ru-RU" sz="2400" b="1" i="1" dirty="0" smtClean="0"/>
              <a:t>«Обзор </a:t>
            </a:r>
            <a:r>
              <a:rPr lang="ru-RU" sz="2400" b="1" i="1" dirty="0"/>
              <a:t>возможностей импорта расчетных моделей между программными </a:t>
            </a:r>
            <a:r>
              <a:rPr lang="ru-RU" sz="2400" b="1" i="1" dirty="0" smtClean="0"/>
              <a:t>продуктами»</a:t>
            </a:r>
            <a:endParaRPr lang="ru-RU" sz="2400" i="1" dirty="0"/>
          </a:p>
          <a:p>
            <a:r>
              <a:rPr lang="ru-RU" sz="2400" b="1" i="1" dirty="0">
                <a:solidFill>
                  <a:srgbClr val="FF0000"/>
                </a:solidFill>
              </a:rPr>
              <a:t>Раздел </a:t>
            </a:r>
            <a:r>
              <a:rPr lang="ru-RU" sz="2400" b="1" i="1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ru-RU" sz="2400" b="1" i="1" dirty="0" smtClean="0"/>
              <a:t>«Конструирование</a:t>
            </a:r>
            <a:r>
              <a:rPr lang="ru-RU" sz="2400" b="1" i="1" dirty="0"/>
              <a:t>, создание и настройка </a:t>
            </a:r>
            <a:r>
              <a:rPr lang="ru-RU" sz="2400" b="1" i="1" dirty="0" smtClean="0"/>
              <a:t>компонентов»</a:t>
            </a:r>
            <a:endParaRPr lang="ru-RU" sz="2400" i="1" dirty="0"/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501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86101" y="3960992"/>
            <a:ext cx="3409990" cy="1059581"/>
          </a:xfrm>
        </p:spPr>
        <p:txBody>
          <a:bodyPr>
            <a:normAutofit fontScale="92500"/>
          </a:bodyPr>
          <a:lstStyle/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Кукушкин Игорь Сергеевич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E-mail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i.kukushkin@ivanovo.csoft.ru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1600" b="1" dirty="0">
                <a:solidFill>
                  <a:srgbClr val="FF0000"/>
                </a:solidFill>
              </a:rPr>
              <a:t>Т</a:t>
            </a:r>
            <a:r>
              <a:rPr lang="ru-RU" sz="1600" b="1" dirty="0" smtClean="0">
                <a:solidFill>
                  <a:srgbClr val="FF0000"/>
                </a:solidFill>
              </a:rPr>
              <a:t>ел.: </a:t>
            </a:r>
            <a:r>
              <a:rPr lang="ru-RU" sz="1600" b="1" dirty="0">
                <a:solidFill>
                  <a:srgbClr val="FF0000"/>
                </a:solidFill>
              </a:rPr>
              <a:t>+</a:t>
            </a:r>
            <a:r>
              <a:rPr lang="ru-RU" sz="1600" b="1" dirty="0" smtClean="0">
                <a:solidFill>
                  <a:srgbClr val="FF0000"/>
                </a:solidFill>
              </a:rPr>
              <a:t>7(920)675-70-79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0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765" y="300389"/>
            <a:ext cx="8596668" cy="6466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СИТУАЦИЯ НА РЫНКЕ САПР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4864343" y="2619849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5" t="6106" r="3106" b="68458"/>
          <a:stretch/>
        </p:blipFill>
        <p:spPr>
          <a:xfrm>
            <a:off x="4737402" y="5668858"/>
            <a:ext cx="1076794" cy="549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99" y="4989732"/>
            <a:ext cx="1638373" cy="701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4357" r="75762" b="58057"/>
          <a:stretch/>
        </p:blipFill>
        <p:spPr>
          <a:xfrm>
            <a:off x="3722691" y="5064673"/>
            <a:ext cx="1553108" cy="5292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09" y="4354518"/>
            <a:ext cx="2273580" cy="55137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461047" y="3825888"/>
            <a:ext cx="3708874" cy="259792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7" y="1547030"/>
            <a:ext cx="1997500" cy="7820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8" y="4293128"/>
            <a:ext cx="1257300" cy="5810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t="6341" r="5199" b="74255"/>
          <a:stretch/>
        </p:blipFill>
        <p:spPr>
          <a:xfrm>
            <a:off x="7688232" y="6049184"/>
            <a:ext cx="2362799" cy="5199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2" y="2426107"/>
            <a:ext cx="2428292" cy="764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4" t="29162" r="2867" b="43147"/>
          <a:stretch/>
        </p:blipFill>
        <p:spPr>
          <a:xfrm>
            <a:off x="454765" y="3256970"/>
            <a:ext cx="2298819" cy="8545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 r="20303" b="18852"/>
          <a:stretch/>
        </p:blipFill>
        <p:spPr>
          <a:xfrm>
            <a:off x="7688232" y="4971761"/>
            <a:ext cx="2353339" cy="7306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7203" r="49589" b="74557"/>
          <a:stretch/>
        </p:blipFill>
        <p:spPr>
          <a:xfrm>
            <a:off x="527108" y="5064673"/>
            <a:ext cx="2289160" cy="8619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9" t="60604" r="25430" b="26294"/>
          <a:stretch/>
        </p:blipFill>
        <p:spPr>
          <a:xfrm>
            <a:off x="7688232" y="3925161"/>
            <a:ext cx="1565684" cy="3952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2" t="63935" r="23319" b="22962"/>
          <a:stretch/>
        </p:blipFill>
        <p:spPr>
          <a:xfrm>
            <a:off x="7688232" y="4359204"/>
            <a:ext cx="2018842" cy="3793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4" t="60604" r="1152" b="28292"/>
          <a:stretch/>
        </p:blipFill>
        <p:spPr>
          <a:xfrm>
            <a:off x="7688232" y="3458329"/>
            <a:ext cx="2734643" cy="3675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6"/>
          <a:stretch/>
        </p:blipFill>
        <p:spPr>
          <a:xfrm>
            <a:off x="7688232" y="2631029"/>
            <a:ext cx="1267761" cy="6930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84496" y="3926884"/>
            <a:ext cx="206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BIM - </a:t>
            </a:r>
            <a:r>
              <a:rPr lang="ru-RU" b="1" u="sng" dirty="0" smtClean="0"/>
              <a:t>платформы</a:t>
            </a:r>
            <a:endParaRPr lang="ru-RU" b="1" u="sng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4765" y="1477285"/>
            <a:ext cx="2639537" cy="8492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BIM</a:t>
            </a:r>
            <a:r>
              <a:rPr lang="ru-RU" b="1" dirty="0"/>
              <a:t> </a:t>
            </a:r>
            <a:r>
              <a:rPr lang="ru-RU" b="1" dirty="0" smtClean="0"/>
              <a:t>– платформы =</a:t>
            </a:r>
          </a:p>
          <a:p>
            <a:pPr algn="ctr"/>
            <a:r>
              <a:rPr lang="ru-RU" b="1" dirty="0" smtClean="0"/>
              <a:t>ограниченный функционал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26889" y="1415736"/>
            <a:ext cx="2639538" cy="862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Специализированный </a:t>
            </a:r>
            <a:r>
              <a:rPr lang="en-US" b="1" dirty="0" smtClean="0"/>
              <a:t>Soft </a:t>
            </a:r>
            <a:r>
              <a:rPr lang="ru-RU" b="1" dirty="0" smtClean="0"/>
              <a:t>=</a:t>
            </a:r>
          </a:p>
          <a:p>
            <a:pPr algn="ctr"/>
            <a:r>
              <a:rPr lang="ru-RU" b="1" dirty="0" smtClean="0"/>
              <a:t>Узкий спектр задач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29341" y="1477285"/>
            <a:ext cx="2572284" cy="3427468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9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 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1507259" y="1375564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58" y="1364122"/>
            <a:ext cx="2273580" cy="551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88" y="1248797"/>
            <a:ext cx="1997500" cy="782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754246" y="3033729"/>
            <a:ext cx="572567" cy="684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1388650" y="3033729"/>
            <a:ext cx="572567" cy="6847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45630" y="3088439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DXF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4760" y="3088438"/>
            <a:ext cx="45153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DWG</a:t>
            </a:r>
            <a:endParaRPr lang="ru-RU" sz="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2091688" y="3033729"/>
            <a:ext cx="572567" cy="6847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8668" y="3088439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3Ds</a:t>
            </a:r>
            <a:endParaRPr lang="ru-RU" sz="1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2794726" y="3033729"/>
            <a:ext cx="572567" cy="6847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1706" y="3088439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R2S</a:t>
            </a:r>
            <a:endParaRPr lang="ru-RU" sz="1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754246" y="3848116"/>
            <a:ext cx="572567" cy="6847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11226" y="3902826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IFC</a:t>
            </a:r>
            <a:endParaRPr lang="ru-RU" sz="1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1388650" y="3845081"/>
            <a:ext cx="572567" cy="68479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45630" y="3899791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SDNF</a:t>
            </a:r>
            <a:endParaRPr lang="ru-RU" sz="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2091688" y="3846866"/>
            <a:ext cx="572567" cy="6847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8667" y="3899790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GMSH</a:t>
            </a:r>
            <a:endParaRPr lang="ru-RU" sz="7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2794726" y="3845081"/>
            <a:ext cx="572567" cy="68479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51706" y="3899791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GTC</a:t>
            </a:r>
            <a:endParaRPr lang="ru-RU" sz="1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3922963" y="3033729"/>
            <a:ext cx="572567" cy="6847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4557367" y="3033729"/>
            <a:ext cx="572567" cy="68479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614347" y="3088439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DXF</a:t>
            </a:r>
            <a:endParaRPr lang="ru-RU" sz="1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83477" y="3088438"/>
            <a:ext cx="45153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DWG</a:t>
            </a:r>
            <a:endParaRPr lang="ru-RU" sz="8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5260405" y="3033729"/>
            <a:ext cx="572567" cy="68479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317385" y="3088439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DGN</a:t>
            </a:r>
            <a:endParaRPr lang="ru-RU" sz="9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5963443" y="3033729"/>
            <a:ext cx="572567" cy="68479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020423" y="3088439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SKP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3922963" y="3848116"/>
            <a:ext cx="572567" cy="6847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979943" y="3902826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IFC</a:t>
            </a:r>
            <a:endParaRPr lang="ru-RU" sz="10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4557367" y="3845081"/>
            <a:ext cx="572567" cy="6847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614347" y="3899791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SDNF</a:t>
            </a:r>
            <a:endParaRPr lang="ru-RU" sz="8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5260405" y="3846866"/>
            <a:ext cx="572567" cy="68479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317384" y="3899790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XML</a:t>
            </a:r>
            <a:endParaRPr lang="ru-RU" sz="9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5963443" y="3845081"/>
            <a:ext cx="572567" cy="68479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6020423" y="3899791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STP</a:t>
            </a:r>
            <a:endParaRPr lang="ru-RU" sz="1000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7091680" y="3037066"/>
            <a:ext cx="572567" cy="68479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7726084" y="3037066"/>
            <a:ext cx="572567" cy="68479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783064" y="3091776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DGN</a:t>
            </a:r>
            <a:endParaRPr lang="ru-RU" sz="9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52194" y="3091775"/>
            <a:ext cx="45153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DRI</a:t>
            </a:r>
            <a:endParaRPr lang="ru-RU" sz="8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8429122" y="3037066"/>
            <a:ext cx="572567" cy="68479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8486102" y="3091776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PRP</a:t>
            </a:r>
            <a:endParaRPr lang="ru-RU" sz="10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9132160" y="3037066"/>
            <a:ext cx="572567" cy="68479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9189140" y="3091776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SVF</a:t>
            </a:r>
            <a:endParaRPr lang="ru-RU" sz="1000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7726084" y="3848418"/>
            <a:ext cx="572567" cy="684798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7783064" y="3903128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VUE</a:t>
            </a:r>
            <a:endParaRPr lang="ru-RU" sz="1000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900" r="20026" b="25526"/>
          <a:stretch/>
        </p:blipFill>
        <p:spPr>
          <a:xfrm>
            <a:off x="8430815" y="3848418"/>
            <a:ext cx="572567" cy="684798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8487795" y="3903128"/>
            <a:ext cx="450057" cy="1500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STP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4429957" y="458917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</a:t>
            </a:r>
            <a:r>
              <a:rPr lang="en-US" b="1" dirty="0" err="1" smtClean="0"/>
              <a:t>OpenAPI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436701" y="4582803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</a:t>
            </a:r>
            <a:r>
              <a:rPr lang="en-US" b="1" dirty="0" err="1" smtClean="0"/>
              <a:t>OpenAPI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664247" y="458917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</a:t>
            </a:r>
            <a:r>
              <a:rPr lang="en-US" b="1" dirty="0" err="1" smtClean="0"/>
              <a:t>OpenAPI</a:t>
            </a:r>
            <a:endParaRPr lang="ru-RU" b="1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547543" y="1504060"/>
            <a:ext cx="1485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2521812" y="1803163"/>
            <a:ext cx="1485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004988" y="1504060"/>
            <a:ext cx="1184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6004988" y="1803163"/>
            <a:ext cx="1184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6" idx="2"/>
          </p:cNvCxnSpPr>
          <p:nvPr/>
        </p:nvCxnSpPr>
        <p:spPr>
          <a:xfrm flipH="1">
            <a:off x="4999290" y="2030818"/>
            <a:ext cx="6948" cy="949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5" idx="2"/>
          </p:cNvCxnSpPr>
          <p:nvPr/>
        </p:nvCxnSpPr>
        <p:spPr>
          <a:xfrm>
            <a:off x="8326648" y="1915494"/>
            <a:ext cx="12490" cy="1015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1918376" y="2126598"/>
            <a:ext cx="6948" cy="854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Заголовок 1"/>
          <p:cNvSpPr txBox="1">
            <a:spLocks/>
          </p:cNvSpPr>
          <p:nvPr/>
        </p:nvSpPr>
        <p:spPr>
          <a:xfrm>
            <a:off x="2172146" y="5211165"/>
            <a:ext cx="8596668" cy="620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ИНТЕРОПЕРАБЕЛЬНОСТЬ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7334" y="609600"/>
            <a:ext cx="8596668" cy="620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ЧТО передавать?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30594"/>
            <a:ext cx="9670869" cy="5238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33098"/>
            <a:ext cx="9670869" cy="5238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228090"/>
            <a:ext cx="9675492" cy="5240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11" y="1233098"/>
            <a:ext cx="9675492" cy="52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64" y="83586"/>
            <a:ext cx="10515600" cy="404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ИНТЕРОПЕРАБЕЛЬНОСТЬ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 Office v.21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1916169" y="739210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211" t="15713" r="82354" b="71299"/>
          <a:stretch/>
        </p:blipFill>
        <p:spPr>
          <a:xfrm>
            <a:off x="4538029" y="546360"/>
            <a:ext cx="1748460" cy="1175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2211" t="28868" r="82354" b="58248"/>
          <a:stretch/>
        </p:blipFill>
        <p:spPr>
          <a:xfrm>
            <a:off x="6465684" y="565391"/>
            <a:ext cx="1748460" cy="1166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211" t="41678" r="82354" b="45476"/>
          <a:stretch/>
        </p:blipFill>
        <p:spPr>
          <a:xfrm>
            <a:off x="8397455" y="567093"/>
            <a:ext cx="1748460" cy="11626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7979" y="2663054"/>
            <a:ext cx="1210963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DXF/DWG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0152" y="2663054"/>
            <a:ext cx="1210963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2325" y="2648136"/>
            <a:ext cx="1210963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SDNF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4498" y="2648135"/>
            <a:ext cx="1210963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6671" y="2648134"/>
            <a:ext cx="1210963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48844" y="2648133"/>
            <a:ext cx="1210963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1017" y="2648132"/>
            <a:ext cx="1210963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93190" y="2648131"/>
            <a:ext cx="1210963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63" y="2648130"/>
            <a:ext cx="1210963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 r="20303" b="18852"/>
          <a:stretch/>
        </p:blipFill>
        <p:spPr>
          <a:xfrm>
            <a:off x="5426671" y="3161992"/>
            <a:ext cx="1210963" cy="37596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44" y="3063863"/>
            <a:ext cx="1210963" cy="47409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4357" r="75762" b="58057"/>
          <a:stretch/>
        </p:blipFill>
        <p:spPr>
          <a:xfrm>
            <a:off x="8060722" y="3094582"/>
            <a:ext cx="1210963" cy="41265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5367" r="65664" b="62572"/>
          <a:stretch/>
        </p:blipFill>
        <p:spPr>
          <a:xfrm>
            <a:off x="1466327" y="3125302"/>
            <a:ext cx="1210963" cy="34598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4292" r="65184" b="63169"/>
          <a:stretch/>
        </p:blipFill>
        <p:spPr>
          <a:xfrm>
            <a:off x="128283" y="3129109"/>
            <a:ext cx="1210962" cy="3306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92" b="77307"/>
          <a:stretch/>
        </p:blipFill>
        <p:spPr>
          <a:xfrm>
            <a:off x="9393190" y="3191966"/>
            <a:ext cx="1210963" cy="28186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63" y="3063863"/>
            <a:ext cx="1210963" cy="4329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25" y="3063863"/>
            <a:ext cx="1210963" cy="474092"/>
          </a:xfrm>
          <a:prstGeom prst="rect">
            <a:avLst/>
          </a:prstGeom>
        </p:spPr>
      </p:pic>
      <p:sp>
        <p:nvSpPr>
          <p:cNvPr id="68" name="Стрелка влево 67"/>
          <p:cNvSpPr/>
          <p:nvPr/>
        </p:nvSpPr>
        <p:spPr>
          <a:xfrm>
            <a:off x="2862244" y="785828"/>
            <a:ext cx="1499289" cy="730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87409" y="501454"/>
            <a:ext cx="8971005" cy="128623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>
            <a:stCxn id="10" idx="0"/>
          </p:cNvCxnSpPr>
          <p:nvPr/>
        </p:nvCxnSpPr>
        <p:spPr>
          <a:xfrm flipV="1">
            <a:off x="743461" y="1789443"/>
            <a:ext cx="750122" cy="873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8" idx="0"/>
          </p:cNvCxnSpPr>
          <p:nvPr/>
        </p:nvCxnSpPr>
        <p:spPr>
          <a:xfrm flipH="1" flipV="1">
            <a:off x="10464588" y="1789443"/>
            <a:ext cx="856257" cy="858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 flipV="1">
            <a:off x="4704279" y="1789439"/>
            <a:ext cx="11878" cy="858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3369990" y="1796902"/>
            <a:ext cx="11878" cy="858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2064532" y="1804363"/>
            <a:ext cx="11878" cy="858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87" idx="0"/>
          </p:cNvCxnSpPr>
          <p:nvPr/>
        </p:nvCxnSpPr>
        <p:spPr>
          <a:xfrm flipV="1">
            <a:off x="7342478" y="1796902"/>
            <a:ext cx="5616" cy="552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9992732" y="1789438"/>
            <a:ext cx="11878" cy="858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758023" y="2349650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TeklaToSCAD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 стрелкой 89"/>
          <p:cNvCxnSpPr>
            <a:stCxn id="91" idx="0"/>
          </p:cNvCxnSpPr>
          <p:nvPr/>
        </p:nvCxnSpPr>
        <p:spPr>
          <a:xfrm flipH="1" flipV="1">
            <a:off x="8725928" y="1804280"/>
            <a:ext cx="8053" cy="545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245706" y="2349650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RevitToSCAD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 стрелкой 91"/>
          <p:cNvCxnSpPr>
            <a:stCxn id="93" idx="0"/>
            <a:endCxn id="69" idx="2"/>
          </p:cNvCxnSpPr>
          <p:nvPr/>
        </p:nvCxnSpPr>
        <p:spPr>
          <a:xfrm flipV="1">
            <a:off x="5972911" y="1787685"/>
            <a:ext cx="1" cy="561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219339" y="2349650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ArchiCADToSCAD.apx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00" y="3615361"/>
            <a:ext cx="1210963" cy="474092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4357" r="75762" b="58057"/>
          <a:stretch/>
        </p:blipFill>
        <p:spPr>
          <a:xfrm>
            <a:off x="4110673" y="3125302"/>
            <a:ext cx="1210963" cy="412653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4464471" y="3506822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Цилиндр 109"/>
          <p:cNvSpPr/>
          <p:nvPr/>
        </p:nvSpPr>
        <p:spPr>
          <a:xfrm>
            <a:off x="112787" y="3536665"/>
            <a:ext cx="1136822" cy="3143268"/>
          </a:xfrm>
          <a:prstGeom prst="can">
            <a:avLst>
              <a:gd name="adj" fmla="val 119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(ОЧЕРТАНИЕ)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созданная инструментами: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3DFACE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POLYLINE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LWPOLYLINE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</a:p>
        </p:txBody>
      </p:sp>
      <p:sp>
        <p:nvSpPr>
          <p:cNvPr id="111" name="Цилиндр 110"/>
          <p:cNvSpPr/>
          <p:nvPr/>
        </p:nvSpPr>
        <p:spPr>
          <a:xfrm>
            <a:off x="1434959" y="3536665"/>
            <a:ext cx="1136822" cy="3143268"/>
          </a:xfrm>
          <a:prstGeom prst="can">
            <a:avLst>
              <a:gd name="adj" fmla="val 12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ОБОЛОЧЕК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Цилиндр 111"/>
          <p:cNvSpPr/>
          <p:nvPr/>
        </p:nvSpPr>
        <p:spPr>
          <a:xfrm>
            <a:off x="2757131" y="3537955"/>
            <a:ext cx="1136822" cy="3141978"/>
          </a:xfrm>
          <a:prstGeom prst="can">
            <a:avLst>
              <a:gd name="adj" fmla="val 114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оси;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(каталожные)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4-м точкам)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5-ти и более точкам) – только в «ФОРУМ»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Цилиндр 112"/>
          <p:cNvSpPr/>
          <p:nvPr/>
        </p:nvSpPr>
        <p:spPr>
          <a:xfrm>
            <a:off x="5397898" y="3537955"/>
            <a:ext cx="1217138" cy="3141978"/>
          </a:xfrm>
          <a:prstGeom prst="can">
            <a:avLst>
              <a:gd name="adj" fmla="val 139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оси;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параметричес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-кие);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4-м точкам)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(толщина);</a:t>
            </a:r>
          </a:p>
        </p:txBody>
      </p:sp>
      <p:sp>
        <p:nvSpPr>
          <p:cNvPr id="114" name="Цилиндр 113"/>
          <p:cNvSpPr/>
          <p:nvPr/>
        </p:nvSpPr>
        <p:spPr>
          <a:xfrm>
            <a:off x="4122549" y="4085973"/>
            <a:ext cx="1192911" cy="2593960"/>
          </a:xfrm>
          <a:prstGeom prst="can">
            <a:avLst>
              <a:gd name="adj" fmla="val 1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(параметрические)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узловые;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аспределенные на стержни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Цилиндр 114"/>
          <p:cNvSpPr/>
          <p:nvPr/>
        </p:nvSpPr>
        <p:spPr>
          <a:xfrm>
            <a:off x="6726246" y="3537955"/>
            <a:ext cx="1280323" cy="3141978"/>
          </a:xfrm>
          <a:prstGeom prst="can">
            <a:avLst>
              <a:gd name="adj" fmla="val 13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оси;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(каталожные,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параметричес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-кие);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4-м точкам)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узловые;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распределенные;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</a:t>
            </a:r>
          </a:p>
        </p:txBody>
      </p:sp>
      <p:sp>
        <p:nvSpPr>
          <p:cNvPr id="116" name="Цилиндр 115"/>
          <p:cNvSpPr/>
          <p:nvPr/>
        </p:nvSpPr>
        <p:spPr>
          <a:xfrm>
            <a:off x="8064842" y="3537955"/>
            <a:ext cx="1299403" cy="3141978"/>
          </a:xfrm>
          <a:prstGeom prst="can">
            <a:avLst>
              <a:gd name="adj" fmla="val 14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оси;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параметричес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-кие);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4-м точкам)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узловые;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распределенные</a:t>
            </a:r>
          </a:p>
        </p:txBody>
      </p:sp>
      <p:sp>
        <p:nvSpPr>
          <p:cNvPr id="117" name="Цилиндр 116"/>
          <p:cNvSpPr/>
          <p:nvPr/>
        </p:nvSpPr>
        <p:spPr>
          <a:xfrm>
            <a:off x="9411007" y="3537955"/>
            <a:ext cx="1136822" cy="3141978"/>
          </a:xfrm>
          <a:prstGeom prst="can">
            <a:avLst>
              <a:gd name="adj" fmla="val 16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оси;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(каталожные, параметрические);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4-м точкам)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5-ти и более точкам) – только в «ФОРУМ»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Цилиндр 117"/>
          <p:cNvSpPr/>
          <p:nvPr/>
        </p:nvSpPr>
        <p:spPr>
          <a:xfrm>
            <a:off x="10727241" y="3537955"/>
            <a:ext cx="1136822" cy="3141978"/>
          </a:xfrm>
          <a:prstGeom prst="can">
            <a:avLst>
              <a:gd name="adj" fmla="val 14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УЗЛЫ;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ОБЪЕМНИКИ;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 ТЕЛА;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УПРУГИЕ СВЯЗИ;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УПРУГОЕ ОСНОВАНИЕ;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8"/>
          <p:cNvSpPr>
            <a:spLocks noChangeArrowheads="1"/>
          </p:cNvSpPr>
          <p:nvPr/>
        </p:nvSpPr>
        <p:spPr bwMode="auto">
          <a:xfrm>
            <a:off x="1596456" y="4457153"/>
            <a:ext cx="25219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87" grpId="0"/>
      <p:bldP spid="91" grpId="0"/>
      <p:bldP spid="93" grpId="0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64" y="83586"/>
            <a:ext cx="10515600" cy="404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ИНТЕРОПЕРАБЕЛЬНОСТЬ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 Office v.21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1505548" y="733744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04440" y="2672188"/>
            <a:ext cx="1513001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8651" y="2672188"/>
            <a:ext cx="1513001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SDNF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4126" y="2672188"/>
            <a:ext cx="1513000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9600" y="2672188"/>
            <a:ext cx="1513000" cy="32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35074" y="2672188"/>
            <a:ext cx="1513000" cy="321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5367" r="65664" b="62572"/>
          <a:stretch/>
        </p:blipFill>
        <p:spPr>
          <a:xfrm>
            <a:off x="1855458" y="3111566"/>
            <a:ext cx="1210963" cy="34598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92" b="77307"/>
          <a:stretch/>
        </p:blipFill>
        <p:spPr>
          <a:xfrm>
            <a:off x="6750619" y="3129346"/>
            <a:ext cx="1210963" cy="28186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94" y="3081113"/>
            <a:ext cx="1210963" cy="4329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69" y="3066004"/>
            <a:ext cx="1210963" cy="474092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231903" y="501528"/>
            <a:ext cx="8971005" cy="128623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4357" r="75762" b="58057"/>
          <a:stretch/>
        </p:blipFill>
        <p:spPr>
          <a:xfrm>
            <a:off x="5115144" y="3081113"/>
            <a:ext cx="1210963" cy="412653"/>
          </a:xfrm>
          <a:prstGeom prst="rect">
            <a:avLst/>
          </a:prstGeom>
        </p:spPr>
      </p:pic>
      <p:sp>
        <p:nvSpPr>
          <p:cNvPr id="111" name="Цилиндр 110"/>
          <p:cNvSpPr/>
          <p:nvPr/>
        </p:nvSpPr>
        <p:spPr>
          <a:xfrm>
            <a:off x="1704440" y="3545799"/>
            <a:ext cx="1513001" cy="3143268"/>
          </a:xfrm>
          <a:prstGeom prst="can">
            <a:avLst>
              <a:gd name="adj" fmla="val 121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ОБОЛОЧЕК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(конечные элементы)</a:t>
            </a: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Цилиндр 111"/>
          <p:cNvSpPr/>
          <p:nvPr/>
        </p:nvSpPr>
        <p:spPr>
          <a:xfrm>
            <a:off x="3329798" y="3547089"/>
            <a:ext cx="1511853" cy="3141978"/>
          </a:xfrm>
          <a:prstGeom prst="can">
            <a:avLst>
              <a:gd name="adj" fmla="val 11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оси;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(каталожные)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(конечные элементы)</a:t>
            </a: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Все элементы создаются относительно центральных (осевых) линий</a:t>
            </a:r>
          </a:p>
        </p:txBody>
      </p:sp>
      <p:sp>
        <p:nvSpPr>
          <p:cNvPr id="114" name="Цилиндр 113"/>
          <p:cNvSpPr/>
          <p:nvPr/>
        </p:nvSpPr>
        <p:spPr>
          <a:xfrm>
            <a:off x="4964126" y="3547089"/>
            <a:ext cx="1513000" cy="3143268"/>
          </a:xfrm>
          <a:prstGeom prst="can">
            <a:avLst>
              <a:gd name="adj" fmla="val 123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(параметрические)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(объединенные)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</a:t>
            </a:r>
          </a:p>
        </p:txBody>
      </p:sp>
      <p:sp>
        <p:nvSpPr>
          <p:cNvPr id="117" name="Цилиндр 116"/>
          <p:cNvSpPr/>
          <p:nvPr/>
        </p:nvSpPr>
        <p:spPr>
          <a:xfrm>
            <a:off x="6599600" y="3547089"/>
            <a:ext cx="1513000" cy="3141978"/>
          </a:xfrm>
          <a:prstGeom prst="can">
            <a:avLst>
              <a:gd name="adj" fmla="val 16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оси;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(каталожные, параметрические);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(объединенные)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(толщина);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</p:txBody>
      </p:sp>
      <p:sp>
        <p:nvSpPr>
          <p:cNvPr id="118" name="Цилиндр 117"/>
          <p:cNvSpPr/>
          <p:nvPr/>
        </p:nvSpPr>
        <p:spPr>
          <a:xfrm>
            <a:off x="8235074" y="3547089"/>
            <a:ext cx="1513000" cy="3141978"/>
          </a:xfrm>
          <a:prstGeom prst="can">
            <a:avLst>
              <a:gd name="adj" fmla="val 14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УЗЛЫ;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СТЕРЖНИ;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ОБЪЕМНИКИ;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8"/>
          <p:cNvSpPr>
            <a:spLocks noChangeArrowheads="1"/>
          </p:cNvSpPr>
          <p:nvPr/>
        </p:nvSpPr>
        <p:spPr bwMode="auto">
          <a:xfrm>
            <a:off x="2242116" y="4466287"/>
            <a:ext cx="25219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2507652" y="722990"/>
            <a:ext cx="1453414" cy="82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l="12670" t="43519" r="81778" b="46089"/>
          <a:stretch/>
        </p:blipFill>
        <p:spPr>
          <a:xfrm>
            <a:off x="4035573" y="610144"/>
            <a:ext cx="2030932" cy="10689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/>
          <a:srcRect l="12670" t="53795" r="81778" b="35913"/>
          <a:stretch/>
        </p:blipFill>
        <p:spPr>
          <a:xfrm>
            <a:off x="6141012" y="603858"/>
            <a:ext cx="2030932" cy="10587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/>
          <a:srcRect l="12670" t="64260" r="82547" b="30469"/>
          <a:stretch/>
        </p:blipFill>
        <p:spPr>
          <a:xfrm>
            <a:off x="8235074" y="600752"/>
            <a:ext cx="1749589" cy="542206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endCxn id="13" idx="0"/>
          </p:cNvCxnSpPr>
          <p:nvPr/>
        </p:nvCxnSpPr>
        <p:spPr>
          <a:xfrm>
            <a:off x="5717406" y="1798727"/>
            <a:ext cx="3220" cy="873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085150" y="1798727"/>
            <a:ext cx="3220" cy="873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456114" y="1787685"/>
            <a:ext cx="3220" cy="873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356100" y="1816794"/>
            <a:ext cx="3220" cy="873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8991574" y="1793280"/>
            <a:ext cx="3220" cy="873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2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11" grpId="0" animBg="1"/>
      <p:bldP spid="112" grpId="0" animBg="1"/>
      <p:bldP spid="114" grpId="0" animBg="1"/>
      <p:bldP spid="117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64" y="83586"/>
            <a:ext cx="10515600" cy="404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ИНТЕГРАЦИЯ ДАННЫХ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155268" y="1275511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92" b="77307"/>
          <a:stretch/>
        </p:blipFill>
        <p:spPr>
          <a:xfrm>
            <a:off x="4243510" y="4102598"/>
            <a:ext cx="1865487" cy="43420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65" y="5133916"/>
            <a:ext cx="1525517" cy="54537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07" y="1309342"/>
            <a:ext cx="2075854" cy="812697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4357" r="75762" b="58057"/>
          <a:stretch/>
        </p:blipFill>
        <p:spPr>
          <a:xfrm>
            <a:off x="10522441" y="2517809"/>
            <a:ext cx="1521841" cy="5185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stCxn id="4" idx="2"/>
          </p:cNvCxnSpPr>
          <p:nvPr/>
        </p:nvCxnSpPr>
        <p:spPr>
          <a:xfrm flipH="1">
            <a:off x="566722" y="2093940"/>
            <a:ext cx="1" cy="4327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66722" y="2526725"/>
            <a:ext cx="4596012" cy="3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62734" y="2088208"/>
            <a:ext cx="0" cy="438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162734" y="977058"/>
            <a:ext cx="0" cy="332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66722" y="969943"/>
            <a:ext cx="4596012" cy="71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4" idx="0"/>
          </p:cNvCxnSpPr>
          <p:nvPr/>
        </p:nvCxnSpPr>
        <p:spPr>
          <a:xfrm>
            <a:off x="566722" y="977058"/>
            <a:ext cx="1" cy="298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3855" y="658841"/>
            <a:ext cx="4359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*.R2S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722" y="2170493"/>
            <a:ext cx="4609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*.SDNF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6275896" y="2362300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Прямая соединительная линия 66"/>
          <p:cNvCxnSpPr>
            <a:stCxn id="57" idx="2"/>
          </p:cNvCxnSpPr>
          <p:nvPr/>
        </p:nvCxnSpPr>
        <p:spPr>
          <a:xfrm flipH="1">
            <a:off x="6687350" y="3180729"/>
            <a:ext cx="1" cy="4327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6687350" y="3613514"/>
            <a:ext cx="4596012" cy="3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1283362" y="3174997"/>
            <a:ext cx="0" cy="438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11283362" y="2063847"/>
            <a:ext cx="0" cy="332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687350" y="2056732"/>
            <a:ext cx="4596012" cy="71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57" idx="0"/>
          </p:cNvCxnSpPr>
          <p:nvPr/>
        </p:nvCxnSpPr>
        <p:spPr>
          <a:xfrm>
            <a:off x="6687350" y="2063847"/>
            <a:ext cx="1" cy="298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4483" y="1745630"/>
            <a:ext cx="4359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*.R2S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66700" y="3257282"/>
            <a:ext cx="4450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*.IFC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155268" y="3904045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" name="Прямая соединительная линия 78"/>
          <p:cNvCxnSpPr>
            <a:stCxn id="76" idx="2"/>
          </p:cNvCxnSpPr>
          <p:nvPr/>
        </p:nvCxnSpPr>
        <p:spPr>
          <a:xfrm flipH="1">
            <a:off x="566722" y="4722474"/>
            <a:ext cx="1" cy="4327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566722" y="5155259"/>
            <a:ext cx="4596012" cy="3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5162734" y="4716742"/>
            <a:ext cx="0" cy="438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5162734" y="3605592"/>
            <a:ext cx="0" cy="332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566722" y="3598477"/>
            <a:ext cx="4596012" cy="71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76" idx="0"/>
          </p:cNvCxnSpPr>
          <p:nvPr/>
        </p:nvCxnSpPr>
        <p:spPr>
          <a:xfrm>
            <a:off x="566722" y="3605592"/>
            <a:ext cx="1" cy="298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31455" y="3287375"/>
            <a:ext cx="4530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*.GTC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5996" y="4799027"/>
            <a:ext cx="4530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*.GTC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21407" r="78123" b="55728"/>
          <a:stretch>
            <a:fillRect/>
          </a:stretch>
        </p:blipFill>
        <p:spPr bwMode="auto">
          <a:xfrm>
            <a:off x="6275896" y="4999584"/>
            <a:ext cx="822909" cy="81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" name="Прямая соединительная линия 87"/>
          <p:cNvCxnSpPr>
            <a:stCxn id="87" idx="2"/>
          </p:cNvCxnSpPr>
          <p:nvPr/>
        </p:nvCxnSpPr>
        <p:spPr>
          <a:xfrm flipH="1">
            <a:off x="6687350" y="5818013"/>
            <a:ext cx="1" cy="4327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6687350" y="6250798"/>
            <a:ext cx="4596012" cy="3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11283362" y="5812281"/>
            <a:ext cx="0" cy="438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1283362" y="4701131"/>
            <a:ext cx="0" cy="332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6687350" y="4694016"/>
            <a:ext cx="4596012" cy="71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87" idx="0"/>
          </p:cNvCxnSpPr>
          <p:nvPr/>
        </p:nvCxnSpPr>
        <p:spPr>
          <a:xfrm>
            <a:off x="6687350" y="4701131"/>
            <a:ext cx="1" cy="298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644483" y="4382914"/>
            <a:ext cx="464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81117" y="5932581"/>
            <a:ext cx="464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МОДЕЛЬ В ФОРМАТЕ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77863" y="191292"/>
            <a:ext cx="5746750" cy="601663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ПРОЦЕССА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ПРЕКТИРОВАНИЯ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25" y="2384425"/>
            <a:ext cx="2041525" cy="128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1.Габариты помещений;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2.Размещение технологического оборудования;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3.Полезные нагрузки.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25" y="4276725"/>
            <a:ext cx="274320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Smart3D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0538" y="4254500"/>
            <a:ext cx="2039937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TEKLA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86913" y="4268788"/>
            <a:ext cx="2039937" cy="390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SCAD Office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57325" y="3684588"/>
            <a:ext cx="1588" cy="601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60700" y="4165600"/>
            <a:ext cx="1154113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CIS/2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40050" y="3419475"/>
            <a:ext cx="1752600" cy="4159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«МЭППИРОВАНИЯ»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98425" y="364807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>
                <a:cs typeface="Times New Roman" panose="02020603050405020304" pitchFamily="18" charset="0"/>
              </a:rPr>
              <a:t>Моделирование предварительной геометрии</a:t>
            </a:r>
          </a:p>
        </p:txBody>
      </p:sp>
      <p:cxnSp>
        <p:nvCxnSpPr>
          <p:cNvPr id="64" name="Прямая со стрелкой 63"/>
          <p:cNvCxnSpPr>
            <a:endCxn id="6" idx="1"/>
          </p:cNvCxnSpPr>
          <p:nvPr/>
        </p:nvCxnSpPr>
        <p:spPr>
          <a:xfrm>
            <a:off x="2928938" y="4449763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530600" y="3814763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+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940050" y="4421188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>
                <a:cs typeface="Times New Roman" panose="02020603050405020304" pitchFamily="18" charset="0"/>
              </a:rPr>
              <a:t>Передача модели в формате *.</a:t>
            </a:r>
            <a:r>
              <a:rPr lang="en-US" altLang="ru-RU" sz="1200">
                <a:cs typeface="Times New Roman" panose="02020603050405020304" pitchFamily="18" charset="0"/>
              </a:rPr>
              <a:t>stp</a:t>
            </a:r>
            <a:endParaRPr lang="ru-RU" altLang="ru-RU" sz="1200"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458075" y="4173538"/>
            <a:ext cx="1155700" cy="2047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391275" y="3722688"/>
            <a:ext cx="3157538" cy="2333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«МЭППИРОВАНИЕ» правилами САПР</a:t>
            </a:r>
          </a:p>
        </p:txBody>
      </p:sp>
      <p:cxnSp>
        <p:nvCxnSpPr>
          <p:cNvPr id="73" name="Прямая со стрелкой 72"/>
          <p:cNvCxnSpPr>
            <a:endCxn id="7" idx="1"/>
          </p:cNvCxnSpPr>
          <p:nvPr/>
        </p:nvCxnSpPr>
        <p:spPr>
          <a:xfrm>
            <a:off x="6353175" y="4438650"/>
            <a:ext cx="3233738" cy="2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893050" y="3862388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+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424613" y="4389438"/>
            <a:ext cx="3270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>
                <a:cs typeface="Times New Roman" panose="02020603050405020304" pitchFamily="18" charset="0"/>
              </a:rPr>
              <a:t>Обработка модели, заведение элементов в «Организатор модели», передача модели в формате </a:t>
            </a:r>
            <a:r>
              <a:rPr lang="ru-RU" altLang="ru-RU" sz="1200" dirty="0" smtClean="0">
                <a:cs typeface="Times New Roman" panose="02020603050405020304" pitchFamily="18" charset="0"/>
              </a:rPr>
              <a:t>*.</a:t>
            </a:r>
            <a:r>
              <a:rPr lang="en-US" altLang="ru-RU" sz="1200" dirty="0" smtClean="0">
                <a:cs typeface="Times New Roman" panose="02020603050405020304" pitchFamily="18" charset="0"/>
              </a:rPr>
              <a:t>r2s</a:t>
            </a:r>
            <a:endParaRPr lang="ru-RU" altLang="ru-RU" sz="1200" dirty="0"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0866438" y="3725863"/>
            <a:ext cx="102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Передача в модель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845675" y="2390775"/>
            <a:ext cx="2041525" cy="128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1.Инженерно-геологические условия площадки;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2.Климатические условия.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428876" y="2092926"/>
            <a:ext cx="1591034" cy="69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-  «Нагрузки от оборудования»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774950" y="2816225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>
                <a:cs typeface="Times New Roman" panose="02020603050405020304" pitchFamily="18" charset="0"/>
              </a:rPr>
              <a:t>Выгрузка документации для расчетного САПР</a:t>
            </a: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2754313" y="2776538"/>
            <a:ext cx="7937" cy="149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78" idx="2"/>
          </p:cNvCxnSpPr>
          <p:nvPr/>
        </p:nvCxnSpPr>
        <p:spPr>
          <a:xfrm>
            <a:off x="10866438" y="3673475"/>
            <a:ext cx="0" cy="601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9586913" y="5624513"/>
            <a:ext cx="2039937" cy="390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пояснительной записки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313238" y="5621338"/>
            <a:ext cx="2039937" cy="10477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графической части проектной и рабочей документации стадий КМ/КМД; КЖ/КЖИ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61925" y="5624512"/>
            <a:ext cx="1636713" cy="10445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итоговой модели 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SP3D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911350" y="5621338"/>
            <a:ext cx="1925638" cy="1047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проектной и рабочей документации других стадий</a:t>
            </a: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11444288" y="4645025"/>
            <a:ext cx="19050" cy="976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845675" y="4667250"/>
            <a:ext cx="0" cy="712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6149975" y="5380038"/>
            <a:ext cx="3695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 flipV="1">
            <a:off x="6140450" y="4645025"/>
            <a:ext cx="9525" cy="735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0150475" y="4792663"/>
            <a:ext cx="113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Выполнение необходимых расчетов</a:t>
            </a: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5957888" y="4651375"/>
            <a:ext cx="9525" cy="963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4816475" y="4659313"/>
            <a:ext cx="1130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>
                <a:cs typeface="Times New Roman" panose="02020603050405020304" pitchFamily="18" charset="0"/>
              </a:rPr>
              <a:t>Добавление в модель необходимых компонентов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7940675" y="512445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>
                <a:cs typeface="Times New Roman" panose="02020603050405020304" pitchFamily="18" charset="0"/>
              </a:rPr>
              <a:t>Передача модели в формате *.</a:t>
            </a:r>
            <a:r>
              <a:rPr lang="en-US" altLang="ru-RU" sz="1200" dirty="0" err="1">
                <a:cs typeface="Times New Roman" panose="02020603050405020304" pitchFamily="18" charset="0"/>
              </a:rPr>
              <a:t>sdnf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934325" y="5568950"/>
            <a:ext cx="1155700" cy="20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SDNF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686675" y="6094413"/>
            <a:ext cx="1690688" cy="4159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«МЭППИРОВАНИЯ»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8378825" y="5729288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+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518275" y="5627688"/>
            <a:ext cx="1154113" cy="5095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компонентов, шаблоны</a:t>
            </a:r>
          </a:p>
        </p:txBody>
      </p:sp>
      <p:cxnSp>
        <p:nvCxnSpPr>
          <p:cNvPr id="119" name="Прямая соединительная линия 118"/>
          <p:cNvCxnSpPr>
            <a:stCxn id="117" idx="2"/>
          </p:cNvCxnSpPr>
          <p:nvPr/>
        </p:nvCxnSpPr>
        <p:spPr>
          <a:xfrm>
            <a:off x="7094538" y="6137275"/>
            <a:ext cx="9525" cy="325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>
            <a:off x="6353175" y="6462713"/>
            <a:ext cx="750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4567238" y="4667250"/>
            <a:ext cx="0" cy="215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2754313" y="4883150"/>
            <a:ext cx="1812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flipH="1" flipV="1">
            <a:off x="2754313" y="4667250"/>
            <a:ext cx="7937" cy="21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2203450" y="4659313"/>
            <a:ext cx="0" cy="962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558800" y="4667250"/>
            <a:ext cx="0" cy="954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915988" y="4819650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>
                <a:cs typeface="Times New Roman" panose="02020603050405020304" pitchFamily="18" charset="0"/>
              </a:rPr>
              <a:t>Выгрузка из модели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6204879" y="162911"/>
            <a:ext cx="750888" cy="258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6955767" y="47321"/>
            <a:ext cx="26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cs typeface="Times New Roman" panose="02020603050405020304" pitchFamily="18" charset="0"/>
              </a:rPr>
              <a:t>Зона ответственности менеджера модели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204879" y="508986"/>
            <a:ext cx="750888" cy="25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6955767" y="393396"/>
            <a:ext cx="26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cs typeface="Times New Roman" panose="02020603050405020304" pitchFamily="18" charset="0"/>
              </a:rPr>
              <a:t>Зона ответственности инженера-конструктора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204879" y="882049"/>
            <a:ext cx="750888" cy="257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6955767" y="766459"/>
            <a:ext cx="26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cs typeface="Times New Roman" panose="02020603050405020304" pitchFamily="18" charset="0"/>
              </a:rPr>
              <a:t>Зона ответственности специалиста по выпуску графической документации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11321" name="TextBox 56"/>
          <p:cNvSpPr txBox="1">
            <a:spLocks noChangeArrowheads="1"/>
          </p:cNvSpPr>
          <p:nvPr/>
        </p:nvSpPr>
        <p:spPr bwMode="auto">
          <a:xfrm>
            <a:off x="677863" y="1200150"/>
            <a:ext cx="5746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Данная модель разрабатывалась для решения задачи интеграции между программными продуктами: </a:t>
            </a:r>
            <a:r>
              <a:rPr lang="en-US" altLang="ru-RU" sz="1600" b="1" dirty="0">
                <a:solidFill>
                  <a:srgbClr val="002060"/>
                </a:solidFill>
              </a:rPr>
              <a:t>Smart3D 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TEKLA </a:t>
            </a:r>
            <a:r>
              <a:rPr lang="en-US" altLang="ru-RU" sz="1600" b="1" dirty="0">
                <a:solidFill>
                  <a:srgbClr val="002060"/>
                </a:solidFill>
              </a:rPr>
              <a:t>Structures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и </a:t>
            </a:r>
            <a:r>
              <a:rPr lang="en-US" altLang="ru-RU" sz="1600" b="1" dirty="0">
                <a:solidFill>
                  <a:srgbClr val="002060"/>
                </a:solidFill>
              </a:rPr>
              <a:t>SCAD Office.</a:t>
            </a:r>
            <a:endParaRPr lang="ru-RU" alt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204879" y="1247967"/>
            <a:ext cx="750888" cy="2587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955767" y="1132377"/>
            <a:ext cx="26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cs typeface="Times New Roman" panose="02020603050405020304" pitchFamily="18" charset="0"/>
              </a:rPr>
              <a:t>Зона ответственности отдела информационных технологий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04879" y="1594042"/>
            <a:ext cx="750888" cy="2587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955767" y="1478452"/>
            <a:ext cx="26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cs typeface="Times New Roman" panose="02020603050405020304" pitchFamily="18" charset="0"/>
              </a:rPr>
              <a:t>Зона ответственности разработчика баз данных проектных решений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04879" y="1967105"/>
            <a:ext cx="750888" cy="257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955767" y="1851515"/>
            <a:ext cx="266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cs typeface="Times New Roman" panose="02020603050405020304" pitchFamily="18" charset="0"/>
              </a:rPr>
              <a:t>Зона ответственности инженера-расчетчика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162550" y="3321845"/>
            <a:ext cx="1154113" cy="5095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компонентов, шаблоны</a:t>
            </a:r>
          </a:p>
        </p:txBody>
      </p:sp>
      <p:cxnSp>
        <p:nvCxnSpPr>
          <p:cNvPr id="3" name="Прямая со стрелкой 2"/>
          <p:cNvCxnSpPr>
            <a:stCxn id="65" idx="2"/>
          </p:cNvCxnSpPr>
          <p:nvPr/>
        </p:nvCxnSpPr>
        <p:spPr>
          <a:xfrm>
            <a:off x="5739607" y="3831432"/>
            <a:ext cx="0" cy="421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4501717" y="2395729"/>
            <a:ext cx="1230745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LoadsIMP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16475" y="2776538"/>
            <a:ext cx="0" cy="1455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19910" y="2631058"/>
            <a:ext cx="481807" cy="4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2297112" y="5030788"/>
            <a:ext cx="1154113" cy="5095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компонентов, шаблоны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386013" y="4665664"/>
            <a:ext cx="12700" cy="341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70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314" y="247127"/>
            <a:ext cx="8596668" cy="94315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ПРОЕКТИРОВАНИЕ ОПОРНЫХ КОНСТРУКЦИЙ </a:t>
            </a:r>
            <a:r>
              <a:rPr lang="ru-RU" sz="2800" b="1" smtClean="0">
                <a:solidFill>
                  <a:srgbClr val="FF0000"/>
                </a:solidFill>
              </a:rPr>
              <a:t>ПОД </a:t>
            </a:r>
            <a:r>
              <a:rPr lang="ru-RU" sz="2800" b="1" smtClean="0">
                <a:solidFill>
                  <a:srgbClr val="FF0000"/>
                </a:solidFill>
              </a:rPr>
              <a:t>ОБОРУДОВАНИЕ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6022" y="1721605"/>
            <a:ext cx="2933056" cy="249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технологов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950" y="2258085"/>
            <a:ext cx="1752600" cy="3393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3D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120" y="5200515"/>
            <a:ext cx="7700208" cy="3393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TEKLA Structures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04769" y="2260918"/>
            <a:ext cx="1752600" cy="3393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LoadsIMP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9120" y="6126853"/>
            <a:ext cx="2933056" cy="463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строительных конструкций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92994" y="6257454"/>
            <a:ext cx="1966334" cy="3393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 Office v.21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371" y="1584257"/>
            <a:ext cx="6046572" cy="1063583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38803" y="5111094"/>
            <a:ext cx="7914284" cy="1608883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95774" y="5740619"/>
            <a:ext cx="135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Формат *.</a:t>
            </a:r>
            <a:r>
              <a:rPr lang="en-US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r2s</a:t>
            </a:r>
            <a:endParaRPr lang="ru-RU" altLang="ru-RU" sz="1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40975" y="2142601"/>
            <a:ext cx="135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Формат *.</a:t>
            </a:r>
            <a:r>
              <a:rPr lang="en-US" altLang="ru-RU" sz="12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dgn</a:t>
            </a:r>
            <a:endParaRPr lang="ru-RU" altLang="ru-RU" sz="1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55500" y="2687188"/>
            <a:ext cx="1585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Формат </a:t>
            </a:r>
            <a:endParaRPr lang="en-US" altLang="ru-RU" sz="12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*.</a:t>
            </a:r>
            <a:r>
              <a:rPr lang="en-US" altLang="ru-RU" sz="12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stp</a:t>
            </a:r>
            <a:r>
              <a:rPr lang="en-US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(CIS/2)</a:t>
            </a:r>
            <a:endParaRPr lang="ru-RU" altLang="ru-RU" sz="1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72550" y="2134594"/>
            <a:ext cx="1514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Формат *.</a:t>
            </a:r>
            <a:r>
              <a:rPr lang="en-US" altLang="ru-RU" sz="12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xls</a:t>
            </a:r>
            <a:r>
              <a:rPr lang="en-US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/*.</a:t>
            </a:r>
            <a:r>
              <a:rPr lang="en-US" altLang="ru-RU" sz="12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xlsx</a:t>
            </a:r>
            <a:endParaRPr lang="ru-RU" altLang="ru-RU" sz="1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72" y="1292274"/>
            <a:ext cx="2105603" cy="2260934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81956" y="6126853"/>
            <a:ext cx="135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Формат *.</a:t>
            </a:r>
            <a:r>
              <a:rPr lang="en-US" altLang="ru-RU" sz="12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sdnf</a:t>
            </a:r>
            <a:endParaRPr lang="ru-RU" altLang="ru-RU" sz="1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34" y="5070872"/>
            <a:ext cx="2697546" cy="14611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 t="16628" r="30103" b="30055"/>
          <a:stretch/>
        </p:blipFill>
        <p:spPr>
          <a:xfrm>
            <a:off x="548314" y="1697737"/>
            <a:ext cx="1681995" cy="14641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69" y="3229037"/>
            <a:ext cx="3034958" cy="170716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8540470" y="1219723"/>
            <a:ext cx="2289006" cy="2422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9" idx="3"/>
            <a:endCxn id="35" idx="1"/>
          </p:cNvCxnSpPr>
          <p:nvPr/>
        </p:nvCxnSpPr>
        <p:spPr>
          <a:xfrm>
            <a:off x="8357369" y="2430569"/>
            <a:ext cx="183101" cy="6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3"/>
            <a:endCxn id="9" idx="1"/>
          </p:cNvCxnSpPr>
          <p:nvPr/>
        </p:nvCxnSpPr>
        <p:spPr>
          <a:xfrm>
            <a:off x="5172550" y="2427736"/>
            <a:ext cx="1432219" cy="2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19104" y="1581150"/>
            <a:ext cx="1940413" cy="16948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5" idx="1"/>
            <a:endCxn id="42" idx="3"/>
          </p:cNvCxnSpPr>
          <p:nvPr/>
        </p:nvCxnSpPr>
        <p:spPr>
          <a:xfrm flipH="1">
            <a:off x="2359517" y="2427736"/>
            <a:ext cx="1060433" cy="8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668501" y="3170156"/>
            <a:ext cx="3255495" cy="182492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 стрелкой 62"/>
          <p:cNvCxnSpPr>
            <a:stCxn id="59" idx="0"/>
            <a:endCxn id="5" idx="2"/>
          </p:cNvCxnSpPr>
          <p:nvPr/>
        </p:nvCxnSpPr>
        <p:spPr>
          <a:xfrm flipV="1">
            <a:off x="4296249" y="2597387"/>
            <a:ext cx="1" cy="572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59" idx="2"/>
          </p:cNvCxnSpPr>
          <p:nvPr/>
        </p:nvCxnSpPr>
        <p:spPr>
          <a:xfrm flipH="1">
            <a:off x="4296248" y="4995083"/>
            <a:ext cx="1" cy="205432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8632172" y="3642637"/>
            <a:ext cx="0" cy="1557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9274002" y="4995083"/>
            <a:ext cx="2812546" cy="16127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>
            <a:stCxn id="12" idx="1"/>
          </p:cNvCxnSpPr>
          <p:nvPr/>
        </p:nvCxnSpPr>
        <p:spPr>
          <a:xfrm flipH="1">
            <a:off x="5541479" y="6427105"/>
            <a:ext cx="135151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5538580" y="5539817"/>
            <a:ext cx="0" cy="887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8632172" y="5539817"/>
            <a:ext cx="0" cy="725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12" idx="3"/>
          </p:cNvCxnSpPr>
          <p:nvPr/>
        </p:nvCxnSpPr>
        <p:spPr>
          <a:xfrm>
            <a:off x="8859328" y="6427105"/>
            <a:ext cx="4242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2" idx="2"/>
          </p:cNvCxnSpPr>
          <p:nvPr/>
        </p:nvCxnSpPr>
        <p:spPr>
          <a:xfrm flipH="1">
            <a:off x="1388853" y="3275971"/>
            <a:ext cx="458" cy="1924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6" grpId="0" animBg="1"/>
      <p:bldP spid="17" grpId="0" animBg="1"/>
      <p:bldP spid="22" grpId="0"/>
      <p:bldP spid="23" grpId="0"/>
      <p:bldP spid="24" grpId="0"/>
      <p:bldP spid="25" grpId="0"/>
      <p:bldP spid="30" grpId="0"/>
      <p:bldP spid="35" grpId="0" animBg="1"/>
      <p:bldP spid="42" grpId="0" animBg="1"/>
      <p:bldP spid="59" grpId="0" animBg="1"/>
      <p:bldP spid="68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Другая 4">
      <a:dk1>
        <a:srgbClr val="0000FF"/>
      </a:dk1>
      <a:lt1>
        <a:sysClr val="window" lastClr="FFFFFF"/>
      </a:lt1>
      <a:dk2>
        <a:srgbClr val="2C3C43"/>
      </a:dk2>
      <a:lt2>
        <a:srgbClr val="EBEBEB"/>
      </a:lt2>
      <a:accent1>
        <a:srgbClr val="0000FF"/>
      </a:accent1>
      <a:accent2>
        <a:srgbClr val="C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799</Words>
  <Application>Microsoft Office PowerPoint</Application>
  <PresentationFormat>Широкоэкранный</PresentationFormat>
  <Paragraphs>275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 3</vt:lpstr>
      <vt:lpstr>Грань</vt:lpstr>
      <vt:lpstr>Пути автоматизации проектирования опорных конструкций под оборудование при использовании технологии связи  Smart 3D – TEKLA Structures – SCAD Office v.21</vt:lpstr>
      <vt:lpstr>СИТУАЦИЯ НА РЫНКЕ САПР</vt:lpstr>
      <vt:lpstr>ПОЧЕМУ ?</vt:lpstr>
      <vt:lpstr>Презентация PowerPoint</vt:lpstr>
      <vt:lpstr>ИНТЕРОПЕРАБЕЛЬНОСТЬ SCAD Office v.21</vt:lpstr>
      <vt:lpstr>ИНТЕРОПЕРАБЕЛЬНОСТЬ SCAD Office v.21</vt:lpstr>
      <vt:lpstr>ДВУСТОРОННЯЯ ИНТЕГРАЦИЯ ДАННЫХ</vt:lpstr>
      <vt:lpstr>МОДЕЛЬ ПРОЦЕССА ПРЕКТИРОВАНИЯ</vt:lpstr>
      <vt:lpstr>ПРОЕКТИРОВАНИЕ ОПОРНЫХ КОНСТРУКЦИЙ ПОД ОБОРУДОВАНИЕ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Игорь Сергеевич</cp:lastModifiedBy>
  <cp:revision>81</cp:revision>
  <dcterms:created xsi:type="dcterms:W3CDTF">2014-08-18T06:26:11Z</dcterms:created>
  <dcterms:modified xsi:type="dcterms:W3CDTF">2015-04-22T18:05:03Z</dcterms:modified>
</cp:coreProperties>
</file>