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0" r:id="rId4"/>
    <p:sldId id="279" r:id="rId5"/>
    <p:sldId id="312" r:id="rId6"/>
    <p:sldId id="337" r:id="rId7"/>
    <p:sldId id="311" r:id="rId8"/>
    <p:sldId id="310" r:id="rId9"/>
    <p:sldId id="313" r:id="rId10"/>
    <p:sldId id="315" r:id="rId11"/>
    <p:sldId id="316" r:id="rId12"/>
    <p:sldId id="317" r:id="rId13"/>
    <p:sldId id="318" r:id="rId14"/>
    <p:sldId id="319" r:id="rId15"/>
    <p:sldId id="320" r:id="rId16"/>
    <p:sldId id="321" r:id="rId17"/>
    <p:sldId id="322" r:id="rId18"/>
    <p:sldId id="32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74"/>
    <a:srgbClr val="000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57.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45.pn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png"/><Relationship Id="rId7"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5.png"/><Relationship Id="rId4" Type="http://schemas.openxmlformats.org/officeDocument/2006/relationships/image" Target="../media/image68.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060848"/>
            <a:ext cx="7772400" cy="1470025"/>
          </a:xfrm>
        </p:spPr>
        <p:txBody>
          <a:bodyPr>
            <a:normAutofit fontScale="90000"/>
          </a:bodyPr>
          <a:lstStyle/>
          <a:p>
            <a:r>
              <a:rPr lang="ru-RU" sz="3100" b="1" dirty="0" smtClean="0">
                <a:solidFill>
                  <a:srgbClr val="002274"/>
                </a:solidFill>
                <a:latin typeface="Arial Narrow" panose="020B0606020202030204" pitchFamily="34" charset="0"/>
              </a:rPr>
              <a:t>Взаимодействие </a:t>
            </a:r>
            <a:r>
              <a:rPr lang="en-US" sz="3100" b="1" dirty="0" smtClean="0">
                <a:solidFill>
                  <a:srgbClr val="002274"/>
                </a:solidFill>
                <a:latin typeface="Arial Narrow" panose="020B0606020202030204" pitchFamily="34" charset="0"/>
              </a:rPr>
              <a:t>SCAD Office </a:t>
            </a:r>
            <a:r>
              <a:rPr lang="ru-RU" sz="3100" b="1" dirty="0" smtClean="0">
                <a:solidFill>
                  <a:srgbClr val="002274"/>
                </a:solidFill>
                <a:latin typeface="Arial Narrow" panose="020B0606020202030204" pitchFamily="34" charset="0"/>
              </a:rPr>
              <a:t/>
            </a:r>
            <a:br>
              <a:rPr lang="ru-RU" sz="3100" b="1" dirty="0" smtClean="0">
                <a:solidFill>
                  <a:srgbClr val="002274"/>
                </a:solidFill>
                <a:latin typeface="Arial Narrow" panose="020B0606020202030204" pitchFamily="34" charset="0"/>
              </a:rPr>
            </a:br>
            <a:r>
              <a:rPr lang="ru-RU" sz="3100" b="1" dirty="0" smtClean="0">
                <a:solidFill>
                  <a:srgbClr val="002274"/>
                </a:solidFill>
                <a:latin typeface="Arial Narrow" panose="020B0606020202030204" pitchFamily="34" charset="0"/>
              </a:rPr>
              <a:t>с внешними </a:t>
            </a:r>
            <a:r>
              <a:rPr lang="en-US" sz="3100" b="1" dirty="0" smtClean="0">
                <a:solidFill>
                  <a:srgbClr val="002274"/>
                </a:solidFill>
                <a:latin typeface="Arial Narrow" panose="020B0606020202030204" pitchFamily="34" charset="0"/>
              </a:rPr>
              <a:t>CAD </a:t>
            </a:r>
            <a:r>
              <a:rPr lang="ru-RU" sz="3100" b="1" dirty="0" smtClean="0">
                <a:solidFill>
                  <a:srgbClr val="002274"/>
                </a:solidFill>
                <a:latin typeface="Arial Narrow" panose="020B0606020202030204" pitchFamily="34" charset="0"/>
              </a:rPr>
              <a:t>и </a:t>
            </a:r>
            <a:r>
              <a:rPr lang="en-US" sz="3100" b="1" dirty="0" smtClean="0">
                <a:solidFill>
                  <a:srgbClr val="002274"/>
                </a:solidFill>
                <a:latin typeface="Arial Narrow" panose="020B0606020202030204" pitchFamily="34" charset="0"/>
              </a:rPr>
              <a:t>CAE </a:t>
            </a:r>
            <a:r>
              <a:rPr lang="ru-RU" sz="3100" b="1" dirty="0" smtClean="0">
                <a:solidFill>
                  <a:srgbClr val="002274"/>
                </a:solidFill>
                <a:latin typeface="Arial Narrow" panose="020B0606020202030204" pitchFamily="34" charset="0"/>
              </a:rPr>
              <a:t>системами</a:t>
            </a:r>
            <a:r>
              <a:rPr lang="ru-RU" sz="3600" b="1" dirty="0" smtClean="0">
                <a:solidFill>
                  <a:srgbClr val="002274"/>
                </a:solidFill>
                <a:latin typeface="Arial Narrow" panose="020B0606020202030204" pitchFamily="34" charset="0"/>
              </a:rPr>
              <a:t/>
            </a:r>
            <a:br>
              <a:rPr lang="ru-RU" sz="3600" b="1" dirty="0" smtClean="0">
                <a:solidFill>
                  <a:srgbClr val="002274"/>
                </a:solidFill>
                <a:latin typeface="Arial Narrow" panose="020B0606020202030204" pitchFamily="34" charset="0"/>
              </a:rPr>
            </a:br>
            <a:r>
              <a:rPr lang="en-US" sz="3100" b="1" dirty="0" smtClean="0">
                <a:solidFill>
                  <a:srgbClr val="002274"/>
                </a:solidFill>
                <a:latin typeface="Arial Narrow" panose="020B0606020202030204" pitchFamily="34" charset="0"/>
              </a:rPr>
              <a:t>Advance Steel, Revit, </a:t>
            </a:r>
            <a:r>
              <a:rPr lang="en-US" sz="3100" b="1" dirty="0" err="1" smtClean="0">
                <a:solidFill>
                  <a:srgbClr val="002274"/>
                </a:solidFill>
                <a:latin typeface="Arial Narrow" panose="020B0606020202030204" pitchFamily="34" charset="0"/>
              </a:rPr>
              <a:t>Allplan</a:t>
            </a:r>
            <a:r>
              <a:rPr lang="en-US" sz="3100" b="1" dirty="0" smtClean="0">
                <a:solidFill>
                  <a:srgbClr val="002274"/>
                </a:solidFill>
                <a:latin typeface="Arial Narrow" panose="020B0606020202030204" pitchFamily="34" charset="0"/>
              </a:rPr>
              <a:t> </a:t>
            </a:r>
            <a:r>
              <a:rPr lang="ru-RU" sz="3100" b="1" dirty="0" smtClean="0">
                <a:solidFill>
                  <a:srgbClr val="002274"/>
                </a:solidFill>
                <a:latin typeface="Arial Narrow" panose="020B0606020202030204" pitchFamily="34" charset="0"/>
              </a:rPr>
              <a:t>и </a:t>
            </a:r>
            <a:r>
              <a:rPr lang="en-US" sz="3100" b="1" dirty="0" smtClean="0">
                <a:solidFill>
                  <a:srgbClr val="002274"/>
                </a:solidFill>
                <a:latin typeface="Arial Narrow" panose="020B0606020202030204" pitchFamily="34" charset="0"/>
              </a:rPr>
              <a:t>SMath</a:t>
            </a:r>
            <a:r>
              <a:rPr lang="ru-RU" sz="3100" b="1" dirty="0" smtClean="0">
                <a:solidFill>
                  <a:srgbClr val="002274"/>
                </a:solidFill>
                <a:latin typeface="Arial Narrow" panose="020B0606020202030204" pitchFamily="34" charset="0"/>
              </a:rPr>
              <a:t> </a:t>
            </a:r>
            <a:r>
              <a:rPr lang="en-US" sz="3100" b="1" dirty="0" smtClean="0">
                <a:solidFill>
                  <a:srgbClr val="002274"/>
                </a:solidFill>
                <a:latin typeface="Arial Narrow" panose="020B0606020202030204" pitchFamily="34" charset="0"/>
              </a:rPr>
              <a:t>Studio</a:t>
            </a:r>
            <a:endParaRPr lang="ru-RU" sz="3100" b="1" dirty="0">
              <a:solidFill>
                <a:srgbClr val="002274"/>
              </a:solidFill>
              <a:latin typeface="Arial Narrow" panose="020B0606020202030204" pitchFamily="34" charset="0"/>
            </a:endParaRPr>
          </a:p>
        </p:txBody>
      </p:sp>
      <p:sp>
        <p:nvSpPr>
          <p:cNvPr id="3" name="Подзаголовок 2"/>
          <p:cNvSpPr>
            <a:spLocks noGrp="1"/>
          </p:cNvSpPr>
          <p:nvPr>
            <p:ph type="subTitle" idx="1"/>
          </p:nvPr>
        </p:nvSpPr>
        <p:spPr>
          <a:xfrm>
            <a:off x="1331640" y="5373216"/>
            <a:ext cx="6400800" cy="1512168"/>
          </a:xfrm>
        </p:spPr>
        <p:txBody>
          <a:bodyPr anchor="t">
            <a:normAutofit fontScale="92500" lnSpcReduction="20000"/>
          </a:bodyPr>
          <a:lstStyle/>
          <a:p>
            <a:pPr>
              <a:spcBef>
                <a:spcPts val="0"/>
              </a:spcBef>
            </a:pPr>
            <a:r>
              <a:rPr lang="ru-RU" sz="2400" dirty="0" smtClean="0">
                <a:solidFill>
                  <a:srgbClr val="002274"/>
                </a:solidFill>
              </a:rPr>
              <a:t>Виктор Сергеевич</a:t>
            </a:r>
            <a:r>
              <a:rPr lang="en-US" sz="2400" dirty="0">
                <a:solidFill>
                  <a:srgbClr val="002274"/>
                </a:solidFill>
              </a:rPr>
              <a:t> </a:t>
            </a:r>
            <a:r>
              <a:rPr lang="ru-RU" sz="2400" dirty="0" smtClean="0">
                <a:solidFill>
                  <a:srgbClr val="002274"/>
                </a:solidFill>
              </a:rPr>
              <a:t>Михайлов</a:t>
            </a:r>
          </a:p>
          <a:p>
            <a:pPr>
              <a:spcBef>
                <a:spcPts val="0"/>
              </a:spcBef>
            </a:pPr>
            <a:r>
              <a:rPr lang="en-US" sz="2400" dirty="0" smtClean="0">
                <a:solidFill>
                  <a:srgbClr val="002274"/>
                </a:solidFill>
              </a:rPr>
              <a:t>vsmikhailov@mail.ru</a:t>
            </a:r>
          </a:p>
          <a:p>
            <a:pPr>
              <a:spcBef>
                <a:spcPts val="0"/>
              </a:spcBef>
            </a:pPr>
            <a:endParaRPr lang="en-US" sz="2400" dirty="0" smtClean="0">
              <a:solidFill>
                <a:srgbClr val="002274"/>
              </a:solidFill>
            </a:endParaRPr>
          </a:p>
          <a:p>
            <a:pPr>
              <a:spcBef>
                <a:spcPts val="0"/>
              </a:spcBef>
            </a:pPr>
            <a:r>
              <a:rPr lang="ru-RU" sz="2400" dirty="0" smtClean="0">
                <a:solidFill>
                  <a:srgbClr val="002274"/>
                </a:solidFill>
              </a:rPr>
              <a:t>23 апреля 2015 г.</a:t>
            </a:r>
            <a:endParaRPr lang="en-US" sz="2400" dirty="0" smtClean="0">
              <a:solidFill>
                <a:srgbClr val="002274"/>
              </a:solidFill>
            </a:endParaRPr>
          </a:p>
          <a:p>
            <a:pPr>
              <a:spcBef>
                <a:spcPts val="0"/>
              </a:spcBef>
            </a:pPr>
            <a:r>
              <a:rPr lang="ru-RU" sz="2400" dirty="0">
                <a:solidFill>
                  <a:srgbClr val="002274"/>
                </a:solidFill>
              </a:rPr>
              <a:t>Москва</a:t>
            </a:r>
            <a:endParaRPr lang="en-US" sz="2400" dirty="0" smtClean="0">
              <a:solidFill>
                <a:srgbClr val="002274"/>
              </a:solidFill>
            </a:endParaRPr>
          </a:p>
          <a:p>
            <a:endParaRPr lang="ru-RU"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0219360"/>
              </p:ext>
            </p:extLst>
          </p:nvPr>
        </p:nvGraphicFramePr>
        <p:xfrm>
          <a:off x="323528" y="260648"/>
          <a:ext cx="8424936" cy="720027"/>
        </p:xfrm>
        <a:graphic>
          <a:graphicData uri="http://schemas.openxmlformats.org/drawingml/2006/table">
            <a:tbl>
              <a:tblPr firstRow="1" firstCol="1" bandRow="1">
                <a:tableStyleId>{5C22544A-7EE6-4342-B048-85BDC9FD1C3A}</a:tableStyleId>
              </a:tblPr>
              <a:tblGrid>
                <a:gridCol w="2808312"/>
                <a:gridCol w="5616624"/>
              </a:tblGrid>
              <a:tr h="455241">
                <a:tc>
                  <a:txBody>
                    <a:bodyPr/>
                    <a:lstStyle/>
                    <a:p>
                      <a:pPr>
                        <a:lnSpc>
                          <a:spcPct val="115000"/>
                        </a:lnSpc>
                        <a:spcAft>
                          <a:spcPts val="0"/>
                        </a:spcAft>
                      </a:pPr>
                      <a:endParaRPr lang="ru-RU" sz="800" dirty="0">
                        <a:effectLst/>
                        <a:latin typeface="Calibri"/>
                        <a:ea typeface="Calibri"/>
                        <a:cs typeface="Times New Roman"/>
                      </a:endParaRPr>
                    </a:p>
                  </a:txBody>
                  <a:tcPr marL="51080" marR="51080" marT="0" marB="0" anchor="ctr">
                    <a:noFill/>
                  </a:tcPr>
                </a:tc>
                <a:tc>
                  <a:txBody>
                    <a:bodyPr/>
                    <a:lstStyle/>
                    <a:p>
                      <a:pPr>
                        <a:lnSpc>
                          <a:spcPct val="115000"/>
                        </a:lnSpc>
                        <a:spcAft>
                          <a:spcPts val="0"/>
                        </a:spcAft>
                      </a:pPr>
                      <a:r>
                        <a:rPr lang="ru-RU" sz="1400" b="1" dirty="0">
                          <a:solidFill>
                            <a:srgbClr val="C80000"/>
                          </a:solidFill>
                          <a:effectLst/>
                          <a:latin typeface="Arial Narrow"/>
                          <a:ea typeface="Calibri"/>
                          <a:cs typeface="Arial"/>
                        </a:rPr>
                        <a:t>СЕТЬ ЦЕНТРОВ ТЕХНИЧЕСКОЙ ПОДДЕРЖКИ </a:t>
                      </a:r>
                      <a:r>
                        <a:rPr lang="en-US" sz="1400" b="1" dirty="0">
                          <a:solidFill>
                            <a:srgbClr val="C80000"/>
                          </a:solidFill>
                          <a:effectLst/>
                          <a:latin typeface="Arial Narrow"/>
                          <a:ea typeface="Calibri"/>
                          <a:cs typeface="Arial"/>
                        </a:rPr>
                        <a:t>SCAD </a:t>
                      </a:r>
                      <a:r>
                        <a:rPr lang="en-US" sz="1400" b="1" dirty="0" smtClean="0">
                          <a:solidFill>
                            <a:srgbClr val="C80000"/>
                          </a:solidFill>
                          <a:effectLst/>
                          <a:latin typeface="Arial Narrow"/>
                          <a:ea typeface="Calibri"/>
                          <a:cs typeface="Arial"/>
                        </a:rPr>
                        <a:t>SOFT</a:t>
                      </a:r>
                      <a:r>
                        <a:rPr lang="ru-RU" sz="1400" b="1" dirty="0" smtClean="0">
                          <a:solidFill>
                            <a:srgbClr val="C80000"/>
                          </a:solidFill>
                          <a:effectLst/>
                          <a:latin typeface="Arial Narrow"/>
                          <a:ea typeface="Calibri"/>
                          <a:cs typeface="Arial"/>
                        </a:rPr>
                        <a:t> И</a:t>
                      </a:r>
                      <a:r>
                        <a:rPr lang="ru-RU" sz="1400" b="1" baseline="0" dirty="0" smtClean="0">
                          <a:solidFill>
                            <a:srgbClr val="C80000"/>
                          </a:solidFill>
                          <a:effectLst/>
                          <a:latin typeface="Arial Narrow"/>
                          <a:ea typeface="Calibri"/>
                          <a:cs typeface="Arial"/>
                        </a:rPr>
                        <a:t> </a:t>
                      </a:r>
                      <a:r>
                        <a:rPr lang="en-US" sz="1400" b="1" baseline="0" dirty="0" smtClean="0">
                          <a:solidFill>
                            <a:srgbClr val="C80000"/>
                          </a:solidFill>
                          <a:effectLst/>
                          <a:latin typeface="Arial Narrow"/>
                          <a:ea typeface="Calibri"/>
                          <a:cs typeface="Arial"/>
                        </a:rPr>
                        <a:t>GRAITEC</a:t>
                      </a:r>
                      <a:r>
                        <a:rPr lang="ru-RU" sz="1400" b="1" dirty="0">
                          <a:effectLst/>
                          <a:latin typeface="Arial Narrow"/>
                          <a:ea typeface="Calibri"/>
                          <a:cs typeface="Arial"/>
                        </a:rPr>
                        <a:t/>
                      </a:r>
                      <a:br>
                        <a:rPr lang="ru-RU" sz="1400" b="1" dirty="0">
                          <a:effectLst/>
                          <a:latin typeface="Arial Narrow"/>
                          <a:ea typeface="Calibri"/>
                          <a:cs typeface="Arial"/>
                        </a:rPr>
                      </a:br>
                      <a:r>
                        <a:rPr lang="ru-RU" sz="1400" b="1" dirty="0">
                          <a:solidFill>
                            <a:srgbClr val="002274"/>
                          </a:solidFill>
                          <a:effectLst/>
                          <a:latin typeface="Arial Narrow"/>
                          <a:ea typeface="Calibri"/>
                          <a:cs typeface="Arial"/>
                        </a:rPr>
                        <a:t>ПРОЕКТНО-КОНСАЛТИНГОВАЯ АССОЦИАЦИЯ ПО РАЗВИТИЮ </a:t>
                      </a:r>
                      <a:br>
                        <a:rPr lang="ru-RU" sz="1400" b="1" dirty="0">
                          <a:solidFill>
                            <a:srgbClr val="002274"/>
                          </a:solidFill>
                          <a:effectLst/>
                          <a:latin typeface="Arial Narrow"/>
                          <a:ea typeface="Calibri"/>
                          <a:cs typeface="Arial"/>
                        </a:rPr>
                      </a:br>
                      <a:r>
                        <a:rPr lang="ru-RU" sz="1400" b="1" dirty="0">
                          <a:solidFill>
                            <a:srgbClr val="002274"/>
                          </a:solidFill>
                          <a:effectLst/>
                          <a:latin typeface="Arial Narrow"/>
                          <a:ea typeface="Calibri"/>
                          <a:cs typeface="Arial"/>
                        </a:rPr>
                        <a:t>ИНФОРМАЦИОННЫХ ТЕХНОЛОГИЙ СТРОИТЕЛЬНОГО ПРОЕКТИРОВАНИЯ</a:t>
                      </a:r>
                      <a:endParaRPr lang="ru-RU" sz="1400" dirty="0">
                        <a:effectLst/>
                        <a:latin typeface="Calibri"/>
                        <a:ea typeface="Calibri"/>
                        <a:cs typeface="Times New Roman"/>
                      </a:endParaRPr>
                    </a:p>
                  </a:txBody>
                  <a:tcPr marL="68580" marR="68580" marT="0" marB="0" anchor="ctr">
                    <a:noFill/>
                  </a:tcPr>
                </a:tc>
              </a:tr>
            </a:tbl>
          </a:graphicData>
        </a:graphic>
      </p:graphicFrame>
      <p:pic>
        <p:nvPicPr>
          <p:cNvPr id="1025" name="Рисунок 84" descr="logo_assoc_docs (2)"/>
          <p:cNvPicPr>
            <a:picLocks noChangeAspect="1" noChangeArrowheads="1"/>
          </p:cNvPicPr>
          <p:nvPr/>
        </p:nvPicPr>
        <p:blipFill>
          <a:blip r:embed="rId2" cstate="print">
            <a:extLst>
              <a:ext uri="{28A0092B-C50C-407E-A947-70E740481C1C}">
                <a14:useLocalDpi xmlns:a14="http://schemas.microsoft.com/office/drawing/2010/main" val="0"/>
              </a:ext>
            </a:extLst>
          </a:blip>
          <a:srcRect t="11565" b="2834"/>
          <a:stretch>
            <a:fillRect/>
          </a:stretch>
        </p:blipFill>
        <p:spPr bwMode="auto">
          <a:xfrm>
            <a:off x="434543" y="260648"/>
            <a:ext cx="2581275" cy="73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2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784976"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Интерфейсы взаимодействия </a:t>
            </a:r>
            <a:r>
              <a:rPr lang="en-US" sz="2400" b="1" dirty="0" smtClean="0">
                <a:solidFill>
                  <a:srgbClr val="002274"/>
                </a:solidFill>
                <a:latin typeface="Arial Narrow" panose="020B0606020202030204" pitchFamily="34" charset="0"/>
              </a:rPr>
              <a:t>SCAD 21.1</a:t>
            </a:r>
            <a:r>
              <a:rPr lang="ru-RU" sz="2400" b="1" dirty="0" smtClean="0">
                <a:solidFill>
                  <a:srgbClr val="002274"/>
                </a:solidFill>
                <a:latin typeface="Arial Narrow" panose="020B0606020202030204" pitchFamily="34" charset="0"/>
              </a:rPr>
              <a:t> – </a:t>
            </a:r>
            <a:r>
              <a:rPr lang="en-US" sz="2400" b="1" dirty="0" err="1" smtClean="0">
                <a:solidFill>
                  <a:srgbClr val="002274"/>
                </a:solidFill>
                <a:latin typeface="Arial Narrow" panose="020B0606020202030204" pitchFamily="34" charset="0"/>
              </a:rPr>
              <a:t>Allplan</a:t>
            </a:r>
            <a:r>
              <a:rPr lang="en-US" sz="2400" b="1" dirty="0" smtClean="0">
                <a:solidFill>
                  <a:srgbClr val="002274"/>
                </a:solidFill>
                <a:latin typeface="Arial Narrow" panose="020B0606020202030204" pitchFamily="34" charset="0"/>
              </a:rPr>
              <a:t>/Revit </a:t>
            </a:r>
            <a:r>
              <a:rPr lang="ru-RU" sz="2400" b="1" dirty="0" smtClean="0">
                <a:solidFill>
                  <a:srgbClr val="002274"/>
                </a:solidFill>
                <a:latin typeface="Arial Narrow" panose="020B0606020202030204" pitchFamily="34" charset="0"/>
              </a:rPr>
              <a:t>/пр. для ЖБК</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17882503"/>
              </p:ext>
            </p:extLst>
          </p:nvPr>
        </p:nvGraphicFramePr>
        <p:xfrm>
          <a:off x="251520" y="908719"/>
          <a:ext cx="8568953" cy="5120237"/>
        </p:xfrm>
        <a:graphic>
          <a:graphicData uri="http://schemas.openxmlformats.org/drawingml/2006/table">
            <a:tbl>
              <a:tblPr firstRow="1" firstCol="1" bandRow="1"/>
              <a:tblGrid>
                <a:gridCol w="2520280"/>
                <a:gridCol w="144016"/>
                <a:gridCol w="1584176"/>
                <a:gridCol w="1872208"/>
                <a:gridCol w="144016"/>
                <a:gridCol w="2304257"/>
              </a:tblGrid>
              <a:tr h="212957">
                <a:tc>
                  <a:txBody>
                    <a:bodyPr/>
                    <a:lstStyle/>
                    <a:p>
                      <a:pPr algn="ctr">
                        <a:lnSpc>
                          <a:spcPct val="115000"/>
                        </a:lnSpc>
                        <a:spcBef>
                          <a:spcPts val="600"/>
                        </a:spcBef>
                        <a:spcAft>
                          <a:spcPts val="300"/>
                        </a:spcAft>
                      </a:pPr>
                      <a:r>
                        <a:rPr lang="ru-RU" sz="1200" b="1" dirty="0">
                          <a:solidFill>
                            <a:schemeClr val="bg1"/>
                          </a:solidFill>
                          <a:effectLst/>
                          <a:latin typeface="Arial Narrow"/>
                          <a:ea typeface="Calibri"/>
                          <a:cs typeface="Arial"/>
                        </a:rPr>
                        <a:t>АРХ.-КОНСТРУКТИВНЫЕ МОДЕЛИ</a:t>
                      </a:r>
                      <a:endParaRPr lang="ru-RU" sz="1200" dirty="0">
                        <a:solidFill>
                          <a:schemeClr val="bg1"/>
                        </a:solidFill>
                        <a:effectLst/>
                        <a:latin typeface="Calibri"/>
                        <a:ea typeface="Calibri"/>
                        <a:cs typeface="Times New Roman"/>
                      </a:endParaRPr>
                    </a:p>
                  </a:txBody>
                  <a:tcPr marL="30120" marR="3012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lnSpc>
                          <a:spcPct val="115000"/>
                        </a:lnSpc>
                        <a:spcBef>
                          <a:spcPts val="600"/>
                        </a:spcBef>
                        <a:spcAft>
                          <a:spcPts val="300"/>
                        </a:spcAft>
                      </a:pPr>
                      <a:r>
                        <a:rPr lang="ru-RU" sz="1200" b="1">
                          <a:solidFill>
                            <a:schemeClr val="bg1"/>
                          </a:solidFill>
                          <a:effectLst/>
                          <a:latin typeface="Arial Narrow"/>
                          <a:ea typeface="Calibri"/>
                          <a:cs typeface="Arial"/>
                        </a:rPr>
                        <a:t> </a:t>
                      </a:r>
                      <a:endParaRPr lang="ru-RU" sz="1200">
                        <a:solidFill>
                          <a:schemeClr val="bg1"/>
                        </a:solidFill>
                        <a:effectLst/>
                        <a:latin typeface="Calibri"/>
                        <a:ea typeface="Calibri"/>
                        <a:cs typeface="Times New Roman"/>
                      </a:endParaRPr>
                    </a:p>
                  </a:txBody>
                  <a:tcPr marL="30120" marR="3012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a:noFill/>
                    </a:lnB>
                  </a:tcPr>
                </a:tc>
                <a:tc gridSpan="2">
                  <a:txBody>
                    <a:bodyPr/>
                    <a:lstStyle/>
                    <a:p>
                      <a:pPr algn="ctr">
                        <a:lnSpc>
                          <a:spcPct val="115000"/>
                        </a:lnSpc>
                        <a:spcBef>
                          <a:spcPts val="600"/>
                        </a:spcBef>
                        <a:spcAft>
                          <a:spcPts val="300"/>
                        </a:spcAft>
                      </a:pPr>
                      <a:r>
                        <a:rPr lang="ru-RU" sz="1200" b="1">
                          <a:solidFill>
                            <a:schemeClr val="bg1"/>
                          </a:solidFill>
                          <a:effectLst/>
                          <a:latin typeface="Arial Narrow"/>
                          <a:ea typeface="Calibri"/>
                          <a:cs typeface="Arial"/>
                        </a:rPr>
                        <a:t>РАСЧЕТНЫЕ МОДЕЛИ</a:t>
                      </a:r>
                      <a:endParaRPr lang="ru-RU" sz="1200">
                        <a:solidFill>
                          <a:schemeClr val="bg1"/>
                        </a:solidFill>
                        <a:effectLst/>
                        <a:latin typeface="Calibri"/>
                        <a:ea typeface="Calibri"/>
                        <a:cs typeface="Times New Roman"/>
                      </a:endParaRPr>
                    </a:p>
                  </a:txBody>
                  <a:tcPr marL="30120" marR="3012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endParaRPr lang="ru-RU"/>
                    </a:p>
                  </a:txBody>
                  <a:tcPr/>
                </a:tc>
                <a:tc>
                  <a:txBody>
                    <a:bodyPr/>
                    <a:lstStyle/>
                    <a:p>
                      <a:pPr algn="ctr">
                        <a:lnSpc>
                          <a:spcPct val="115000"/>
                        </a:lnSpc>
                        <a:spcBef>
                          <a:spcPts val="600"/>
                        </a:spcBef>
                        <a:spcAft>
                          <a:spcPts val="300"/>
                        </a:spcAft>
                      </a:pPr>
                      <a:r>
                        <a:rPr lang="ru-RU" sz="1200" b="1">
                          <a:solidFill>
                            <a:schemeClr val="bg1"/>
                          </a:solidFill>
                          <a:effectLst/>
                          <a:latin typeface="Arial Narrow"/>
                          <a:ea typeface="Calibri"/>
                          <a:cs typeface="Arial"/>
                        </a:rPr>
                        <a:t> </a:t>
                      </a:r>
                      <a:endParaRPr lang="ru-RU" sz="1200">
                        <a:solidFill>
                          <a:schemeClr val="bg1"/>
                        </a:solidFill>
                        <a:effectLst/>
                        <a:latin typeface="Calibri"/>
                        <a:ea typeface="Calibri"/>
                        <a:cs typeface="Times New Roman"/>
                      </a:endParaRPr>
                    </a:p>
                  </a:txBody>
                  <a:tcPr marL="30120" marR="3012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a:noFill/>
                    </a:lnB>
                  </a:tcPr>
                </a:tc>
                <a:tc>
                  <a:txBody>
                    <a:bodyPr/>
                    <a:lstStyle/>
                    <a:p>
                      <a:pPr algn="ctr">
                        <a:lnSpc>
                          <a:spcPct val="115000"/>
                        </a:lnSpc>
                        <a:spcBef>
                          <a:spcPts val="600"/>
                        </a:spcBef>
                        <a:spcAft>
                          <a:spcPts val="300"/>
                        </a:spcAft>
                      </a:pPr>
                      <a:r>
                        <a:rPr lang="ru-RU" sz="1200" b="1" dirty="0">
                          <a:solidFill>
                            <a:schemeClr val="bg1"/>
                          </a:solidFill>
                          <a:effectLst/>
                          <a:latin typeface="Arial Narrow"/>
                          <a:ea typeface="Calibri"/>
                          <a:cs typeface="Arial"/>
                        </a:rPr>
                        <a:t>ЭКСПОРТ РЕЗУЛЬТАТОВ РАСЧЕТА</a:t>
                      </a:r>
                      <a:endParaRPr lang="ru-RU" sz="1200" dirty="0">
                        <a:solidFill>
                          <a:schemeClr val="bg1"/>
                        </a:solidFill>
                        <a:effectLst/>
                        <a:latin typeface="Calibri"/>
                        <a:ea typeface="Calibri"/>
                        <a:cs typeface="Times New Roman"/>
                      </a:endParaRPr>
                    </a:p>
                  </a:txBody>
                  <a:tcPr marL="30120" marR="3012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r>
              <a:tr h="507124">
                <a:tc rowSpan="3">
                  <a:txBody>
                    <a:bodyPr/>
                    <a:lstStyle/>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r>
                        <a:rPr lang="ru-RU" sz="1200" dirty="0" smtClean="0">
                          <a:effectLst/>
                          <a:latin typeface="Arial Narrow"/>
                          <a:ea typeface="Calibri"/>
                          <a:cs typeface="Arial"/>
                        </a:rPr>
                        <a:t>1.1</a:t>
                      </a:r>
                      <a:r>
                        <a:rPr lang="ru-RU" sz="1200" dirty="0">
                          <a:effectLst/>
                          <a:latin typeface="Arial Narrow"/>
                          <a:ea typeface="Calibri"/>
                          <a:cs typeface="Arial"/>
                        </a:rPr>
                        <a:t>. Информационная модель в </a:t>
                      </a:r>
                      <a:r>
                        <a:rPr lang="en-US" sz="1200" dirty="0">
                          <a:effectLst/>
                          <a:latin typeface="Arial Narrow"/>
                          <a:ea typeface="Calibri"/>
                          <a:cs typeface="Arial"/>
                        </a:rPr>
                        <a:t>ALLPLAN</a:t>
                      </a:r>
                      <a:endParaRPr lang="ru-RU" sz="1200" dirty="0">
                        <a:effectLst/>
                        <a:latin typeface="Calibri"/>
                        <a:ea typeface="Calibri"/>
                        <a:cs typeface="Times New Roman"/>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r>
                        <a:rPr lang="ru-RU" sz="1200" dirty="0" smtClean="0">
                          <a:effectLst/>
                          <a:latin typeface="Arial Narrow"/>
                          <a:ea typeface="Calibri"/>
                          <a:cs typeface="Arial"/>
                        </a:rPr>
                        <a:t>1.2</a:t>
                      </a:r>
                      <a:r>
                        <a:rPr lang="ru-RU" sz="1200" dirty="0">
                          <a:effectLst/>
                          <a:latin typeface="Arial Narrow"/>
                          <a:ea typeface="Calibri"/>
                          <a:cs typeface="Arial"/>
                        </a:rPr>
                        <a:t>. Информационная модель в </a:t>
                      </a:r>
                      <a:r>
                        <a:rPr lang="en-US" sz="1200" dirty="0">
                          <a:effectLst/>
                          <a:latin typeface="Arial Narrow"/>
                          <a:ea typeface="Calibri"/>
                          <a:cs typeface="Arial"/>
                        </a:rPr>
                        <a:t>ARCHICAD</a:t>
                      </a:r>
                      <a:r>
                        <a:rPr lang="ru-RU" sz="1200" dirty="0">
                          <a:effectLst/>
                          <a:latin typeface="Arial Narrow"/>
                          <a:ea typeface="Calibri"/>
                          <a:cs typeface="Arial"/>
                        </a:rPr>
                        <a:t>/</a:t>
                      </a:r>
                      <a:r>
                        <a:rPr lang="en-US" sz="1200" dirty="0">
                          <a:effectLst/>
                          <a:latin typeface="Arial Narrow"/>
                          <a:ea typeface="Calibri"/>
                          <a:cs typeface="Arial"/>
                        </a:rPr>
                        <a:t>RENGA</a:t>
                      </a:r>
                      <a:r>
                        <a:rPr lang="ru-RU" sz="1200" dirty="0">
                          <a:effectLst/>
                          <a:latin typeface="Arial Narrow"/>
                          <a:ea typeface="Calibri"/>
                          <a:cs typeface="Arial"/>
                        </a:rPr>
                        <a:t> и пр. с экспортом </a:t>
                      </a:r>
                      <a:r>
                        <a:rPr lang="en-US" sz="1200" dirty="0">
                          <a:effectLst/>
                          <a:latin typeface="Arial Narrow"/>
                          <a:ea typeface="Calibri"/>
                          <a:cs typeface="Arial"/>
                        </a:rPr>
                        <a:t>IFC </a:t>
                      </a:r>
                      <a:endParaRPr lang="ru-RU" sz="1200" dirty="0">
                        <a:effectLst/>
                        <a:latin typeface="Calibri"/>
                        <a:ea typeface="Calibri"/>
                        <a:cs typeface="Times New Roman"/>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r>
                        <a:rPr lang="ru-RU" sz="1200" dirty="0" smtClean="0">
                          <a:effectLst/>
                          <a:latin typeface="Arial Narrow"/>
                          <a:ea typeface="Calibri"/>
                          <a:cs typeface="Arial"/>
                        </a:rPr>
                        <a:t>1.3</a:t>
                      </a:r>
                      <a:r>
                        <a:rPr lang="ru-RU" sz="1200" dirty="0">
                          <a:effectLst/>
                          <a:latin typeface="Arial Narrow"/>
                          <a:ea typeface="Calibri"/>
                          <a:cs typeface="Arial"/>
                        </a:rPr>
                        <a:t>. Информационная модель в </a:t>
                      </a:r>
                      <a:r>
                        <a:rPr lang="en-US" sz="1200" dirty="0">
                          <a:effectLst/>
                          <a:latin typeface="Arial Narrow"/>
                          <a:ea typeface="Calibri"/>
                          <a:cs typeface="Arial"/>
                        </a:rPr>
                        <a:t>REVIT</a:t>
                      </a:r>
                      <a:endParaRPr lang="ru-RU" sz="1200" dirty="0">
                        <a:effectLst/>
                        <a:latin typeface="Calibri"/>
                        <a:ea typeface="Calibri"/>
                        <a:cs typeface="Times New Roman"/>
                      </a:endParaRPr>
                    </a:p>
                  </a:txBody>
                  <a:tcPr marL="30120" marR="30120" marT="0" marB="0">
                    <a:lnL>
                      <a:noFill/>
                    </a:lnL>
                    <a:lnR>
                      <a:noFill/>
                    </a:lnR>
                    <a:lnT w="12700" cap="flat" cmpd="sng" algn="ctr">
                      <a:solidFill>
                        <a:srgbClr val="002060"/>
                      </a:solidFill>
                      <a:prstDash val="solid"/>
                      <a:round/>
                      <a:headEnd type="none" w="med" len="med"/>
                      <a:tailEnd type="none" w="med" len="med"/>
                    </a:lnT>
                    <a:lnB>
                      <a:noFill/>
                    </a:lnB>
                    <a:solidFill>
                      <a:srgbClr val="E5DFEC"/>
                    </a:solidFill>
                  </a:tcPr>
                </a:tc>
                <a:tc>
                  <a:txBody>
                    <a:bodyPr/>
                    <a:lstStyle/>
                    <a:p>
                      <a:pPr algn="ctr">
                        <a:lnSpc>
                          <a:spcPct val="115000"/>
                        </a:lnSpc>
                        <a:spcAft>
                          <a:spcPts val="0"/>
                        </a:spcAft>
                      </a:pPr>
                      <a:r>
                        <a:rPr lang="ru-RU" sz="1200">
                          <a:effectLst/>
                          <a:latin typeface="Arial Narrow"/>
                          <a:ea typeface="Calibri"/>
                          <a:cs typeface="Arial"/>
                        </a:rPr>
                        <a:t> </a:t>
                      </a:r>
                      <a:endParaRPr lang="ru-RU" sz="1200">
                        <a:effectLst/>
                        <a:latin typeface="Calibri"/>
                        <a:ea typeface="Calibri"/>
                        <a:cs typeface="Times New Roman"/>
                      </a:endParaRPr>
                    </a:p>
                  </a:txBody>
                  <a:tcPr marL="30120" marR="30120" marT="0" marB="0">
                    <a:lnL>
                      <a:noFill/>
                    </a:lnL>
                    <a:lnR>
                      <a:noFill/>
                    </a:lnR>
                    <a:lnT>
                      <a:noFill/>
                    </a:lnT>
                    <a:lnB>
                      <a:noFill/>
                    </a:lnB>
                  </a:tcPr>
                </a:tc>
                <a:tc>
                  <a:txBody>
                    <a:bodyPr/>
                    <a:lstStyle/>
                    <a:p>
                      <a:pPr algn="r">
                        <a:lnSpc>
                          <a:spcPct val="115000"/>
                        </a:lnSpc>
                        <a:spcAft>
                          <a:spcPts val="0"/>
                        </a:spcAft>
                      </a:pPr>
                      <a:endParaRPr lang="ru-RU" sz="1200" dirty="0">
                        <a:effectLst/>
                        <a:latin typeface="Calibri"/>
                        <a:ea typeface="Calibri"/>
                        <a:cs typeface="Times New Roman"/>
                      </a:endParaRPr>
                    </a:p>
                  </a:txBody>
                  <a:tcPr marL="30120" marR="30120" marT="0" marB="0">
                    <a:lnL>
                      <a:noFill/>
                    </a:lnL>
                    <a:lnR>
                      <a:noFill/>
                    </a:lnR>
                    <a:lnT w="12700" cap="flat" cmpd="sng" algn="ctr">
                      <a:solidFill>
                        <a:srgbClr val="002060"/>
                      </a:solidFill>
                      <a:prstDash val="solid"/>
                      <a:round/>
                      <a:headEnd type="none" w="med" len="med"/>
                      <a:tailEnd type="none" w="med" len="med"/>
                    </a:lnT>
                    <a:lnB>
                      <a:noFill/>
                    </a:lnB>
                    <a:solidFill>
                      <a:srgbClr val="DBE5F1"/>
                    </a:solidFill>
                  </a:tcPr>
                </a:tc>
                <a:tc>
                  <a:txBody>
                    <a:bodyPr/>
                    <a:lstStyle/>
                    <a:p>
                      <a:pPr>
                        <a:lnSpc>
                          <a:spcPct val="115000"/>
                        </a:lnSpc>
                        <a:spcAft>
                          <a:spcPts val="0"/>
                        </a:spcAft>
                      </a:pPr>
                      <a:r>
                        <a:rPr lang="ru-RU" sz="1200" dirty="0">
                          <a:effectLst/>
                          <a:latin typeface="Arial Narrow"/>
                          <a:ea typeface="Calibri"/>
                          <a:cs typeface="Arial"/>
                        </a:rPr>
                        <a:t> </a:t>
                      </a:r>
                      <a:endParaRPr lang="ru-RU" sz="1200" dirty="0">
                        <a:effectLst/>
                        <a:latin typeface="Calibri"/>
                        <a:ea typeface="Calibri"/>
                        <a:cs typeface="Times New Roman"/>
                      </a:endParaRPr>
                    </a:p>
                  </a:txBody>
                  <a:tcPr marL="30120" marR="30120" marT="0" marB="0">
                    <a:lnL>
                      <a:noFill/>
                    </a:lnL>
                    <a:lnR>
                      <a:noFill/>
                    </a:lnR>
                    <a:lnT w="12700" cap="flat" cmpd="sng" algn="ctr">
                      <a:solidFill>
                        <a:srgbClr val="002060"/>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ru-RU" sz="1200">
                          <a:effectLst/>
                          <a:latin typeface="Arial Narrow"/>
                          <a:ea typeface="Calibri"/>
                          <a:cs typeface="Arial"/>
                        </a:rPr>
                        <a:t> </a:t>
                      </a:r>
                      <a:endParaRPr lang="ru-RU" sz="1200">
                        <a:effectLst/>
                        <a:latin typeface="Calibri"/>
                        <a:ea typeface="Calibri"/>
                        <a:cs typeface="Times New Roman"/>
                      </a:endParaRPr>
                    </a:p>
                  </a:txBody>
                  <a:tcPr marL="30120" marR="30120" marT="0" marB="0">
                    <a:lnL>
                      <a:noFill/>
                    </a:lnL>
                    <a:lnR>
                      <a:noFill/>
                    </a:lnR>
                    <a:lnT>
                      <a:noFill/>
                    </a:lnT>
                    <a:lnB>
                      <a:noFill/>
                    </a:lnB>
                  </a:tcPr>
                </a:tc>
                <a:tc>
                  <a:txBody>
                    <a:bodyPr/>
                    <a:lstStyle/>
                    <a:p>
                      <a:pPr algn="ctr">
                        <a:lnSpc>
                          <a:spcPct val="115000"/>
                        </a:lnSpc>
                        <a:spcAft>
                          <a:spcPts val="0"/>
                        </a:spcAft>
                      </a:pPr>
                      <a:r>
                        <a:rPr lang="ru-RU" sz="1200" dirty="0">
                          <a:effectLst/>
                          <a:latin typeface="Arial Narrow"/>
                          <a:ea typeface="Calibri"/>
                          <a:cs typeface="Arial"/>
                        </a:rPr>
                        <a:t> </a:t>
                      </a:r>
                      <a:endParaRPr lang="ru-RU" sz="1200" dirty="0">
                        <a:effectLst/>
                        <a:latin typeface="Calibri"/>
                        <a:ea typeface="Calibri"/>
                        <a:cs typeface="Times New Roman"/>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400" dirty="0" smtClean="0">
                        <a:effectLst/>
                        <a:latin typeface="Arial Narrow"/>
                        <a:ea typeface="Calibri"/>
                        <a:cs typeface="Arial"/>
                      </a:endParaRPr>
                    </a:p>
                    <a:p>
                      <a:pPr algn="ctr">
                        <a:lnSpc>
                          <a:spcPct val="115000"/>
                        </a:lnSpc>
                        <a:spcAft>
                          <a:spcPts val="0"/>
                        </a:spcAft>
                      </a:pPr>
                      <a:r>
                        <a:rPr lang="ru-RU" sz="1200" dirty="0" smtClean="0">
                          <a:effectLst/>
                          <a:latin typeface="Arial Narrow"/>
                          <a:ea typeface="Calibri"/>
                          <a:cs typeface="Arial"/>
                        </a:rPr>
                        <a:t>4.1</a:t>
                      </a:r>
                      <a:r>
                        <a:rPr lang="ru-RU" sz="1200" dirty="0">
                          <a:effectLst/>
                          <a:latin typeface="Arial Narrow"/>
                          <a:ea typeface="Calibri"/>
                          <a:cs typeface="Arial"/>
                        </a:rPr>
                        <a:t>. Интерактивные файлы полей армирования в </a:t>
                      </a:r>
                      <a:r>
                        <a:rPr lang="en-US" sz="1200" dirty="0">
                          <a:effectLst/>
                          <a:latin typeface="Arial Narrow"/>
                          <a:ea typeface="Calibri"/>
                          <a:cs typeface="Arial"/>
                        </a:rPr>
                        <a:t>ALLPLAN</a:t>
                      </a:r>
                      <a:r>
                        <a:rPr lang="ru-RU" sz="1200" dirty="0">
                          <a:effectLst/>
                          <a:latin typeface="Arial Narrow"/>
                          <a:ea typeface="Calibri"/>
                          <a:cs typeface="Arial"/>
                        </a:rPr>
                        <a:t> из </a:t>
                      </a:r>
                      <a:r>
                        <a:rPr lang="en-US" sz="1200" dirty="0">
                          <a:effectLst/>
                          <a:latin typeface="Arial Narrow"/>
                          <a:ea typeface="Calibri"/>
                          <a:cs typeface="Arial"/>
                        </a:rPr>
                        <a:t>SCAD</a:t>
                      </a:r>
                      <a:endParaRPr lang="ru-RU" sz="1200" dirty="0">
                        <a:effectLst/>
                        <a:latin typeface="Calibri"/>
                        <a:ea typeface="Calibri"/>
                        <a:cs typeface="Times New Roman"/>
                      </a:endParaRPr>
                    </a:p>
                  </a:txBody>
                  <a:tcPr marL="30120" marR="30120" marT="0" marB="0">
                    <a:lnL>
                      <a:noFill/>
                    </a:lnL>
                    <a:lnR>
                      <a:noFill/>
                    </a:lnR>
                    <a:lnT w="12700" cap="flat" cmpd="sng" algn="ctr">
                      <a:solidFill>
                        <a:srgbClr val="002060"/>
                      </a:solidFill>
                      <a:prstDash val="solid"/>
                      <a:round/>
                      <a:headEnd type="none" w="med" len="med"/>
                      <a:tailEnd type="none" w="med" len="med"/>
                    </a:lnT>
                    <a:lnB>
                      <a:noFill/>
                    </a:lnB>
                    <a:solidFill>
                      <a:srgbClr val="FBD4B4"/>
                    </a:solidFill>
                  </a:tcPr>
                </a:tc>
              </a:tr>
              <a:tr h="1902600">
                <a:tc vMerge="1">
                  <a:txBody>
                    <a:bodyPr/>
                    <a:lstStyle/>
                    <a:p>
                      <a:endParaRPr lang="ru-RU"/>
                    </a:p>
                  </a:txBody>
                  <a:tcPr/>
                </a:tc>
                <a:tc>
                  <a:txBody>
                    <a:bodyPr/>
                    <a:lstStyle/>
                    <a:p>
                      <a:pPr algn="ctr">
                        <a:lnSpc>
                          <a:spcPct val="115000"/>
                        </a:lnSpc>
                        <a:spcAft>
                          <a:spcPts val="0"/>
                        </a:spcAft>
                      </a:pPr>
                      <a:r>
                        <a:rPr lang="ru-RU" sz="1200">
                          <a:effectLst/>
                          <a:latin typeface="Arial Narrow"/>
                          <a:ea typeface="Calibri"/>
                          <a:cs typeface="Arial"/>
                        </a:rPr>
                        <a:t> </a:t>
                      </a:r>
                      <a:endParaRPr lang="ru-RU" sz="1200">
                        <a:effectLst/>
                        <a:latin typeface="Calibri"/>
                        <a:ea typeface="Calibri"/>
                        <a:cs typeface="Times New Roman"/>
                      </a:endParaRPr>
                    </a:p>
                  </a:txBody>
                  <a:tcPr marL="30120" marR="30120" marT="0" marB="0">
                    <a:lnL>
                      <a:noFill/>
                    </a:lnL>
                    <a:lnR>
                      <a:noFill/>
                    </a:lnR>
                    <a:lnT>
                      <a:noFill/>
                    </a:lnT>
                    <a:lnB>
                      <a:noFill/>
                    </a:lnB>
                  </a:tcPr>
                </a:tc>
                <a:tc>
                  <a:txBody>
                    <a:bodyPr/>
                    <a:lstStyle/>
                    <a:p>
                      <a:pPr algn="ctr">
                        <a:lnSpc>
                          <a:spcPct val="115000"/>
                        </a:lnSpc>
                        <a:spcAft>
                          <a:spcPts val="0"/>
                        </a:spcAft>
                      </a:pPr>
                      <a:endParaRPr lang="ru-RU" sz="1200" dirty="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r>
                        <a:rPr lang="ru-RU" sz="1200" dirty="0" smtClean="0">
                          <a:effectLst/>
                          <a:latin typeface="Arial Narrow"/>
                          <a:ea typeface="Calibri"/>
                          <a:cs typeface="Arial"/>
                        </a:rPr>
                        <a:t>2.1</a:t>
                      </a:r>
                      <a:r>
                        <a:rPr lang="ru-RU" sz="1200" dirty="0">
                          <a:effectLst/>
                          <a:latin typeface="Arial Narrow"/>
                          <a:ea typeface="Calibri"/>
                          <a:cs typeface="Arial"/>
                        </a:rPr>
                        <a:t>. Объектная модель ЖБК в </a:t>
                      </a:r>
                      <a:r>
                        <a:rPr lang="ru-RU" sz="1200" dirty="0" smtClean="0">
                          <a:effectLst/>
                          <a:latin typeface="Arial Narrow"/>
                          <a:ea typeface="Calibri"/>
                          <a:cs typeface="Arial"/>
                        </a:rPr>
                        <a:t>ФОРУМ</a:t>
                      </a:r>
                    </a:p>
                    <a:p>
                      <a:pPr algn="ctr">
                        <a:lnSpc>
                          <a:spcPct val="115000"/>
                        </a:lnSpc>
                        <a:spcAft>
                          <a:spcPts val="0"/>
                        </a:spcAft>
                      </a:pPr>
                      <a:endParaRPr lang="ru-RU" sz="1200" dirty="0">
                        <a:effectLst/>
                        <a:latin typeface="Calibri"/>
                        <a:ea typeface="Calibri"/>
                        <a:cs typeface="Times New Roman"/>
                      </a:endParaRPr>
                    </a:p>
                  </a:txBody>
                  <a:tcPr marL="30120" marR="30120" marT="0" marB="0">
                    <a:lnL>
                      <a:noFill/>
                    </a:lnL>
                    <a:lnR>
                      <a:noFill/>
                    </a:lnR>
                    <a:lnT>
                      <a:noFill/>
                    </a:lnT>
                    <a:lnB>
                      <a:noFill/>
                    </a:lnB>
                    <a:solidFill>
                      <a:srgbClr val="DBE5F1"/>
                    </a:solidFill>
                  </a:tcPr>
                </a:tc>
                <a:tc>
                  <a:txBody>
                    <a:bodyPr/>
                    <a:lstStyle/>
                    <a:p>
                      <a:pPr algn="ctr">
                        <a:lnSpc>
                          <a:spcPct val="115000"/>
                        </a:lnSpc>
                        <a:spcAft>
                          <a:spcPts val="0"/>
                        </a:spcAft>
                      </a:pPr>
                      <a:endParaRPr lang="ru-RU" sz="1200" dirty="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r>
                        <a:rPr lang="ru-RU" sz="1200" dirty="0" smtClean="0">
                          <a:effectLst/>
                          <a:latin typeface="Arial Narrow"/>
                          <a:ea typeface="Calibri"/>
                          <a:cs typeface="Arial"/>
                        </a:rPr>
                        <a:t>3.1</a:t>
                      </a:r>
                      <a:r>
                        <a:rPr lang="ru-RU" sz="1200" dirty="0">
                          <a:effectLst/>
                          <a:latin typeface="Arial Narrow"/>
                          <a:ea typeface="Calibri"/>
                          <a:cs typeface="Arial"/>
                        </a:rPr>
                        <a:t>. Конечно-элементная модель ЖБК в </a:t>
                      </a:r>
                      <a:r>
                        <a:rPr lang="en-US" sz="1200" dirty="0" smtClean="0">
                          <a:effectLst/>
                          <a:latin typeface="Arial Narrow"/>
                          <a:ea typeface="Calibri"/>
                          <a:cs typeface="Arial"/>
                        </a:rPr>
                        <a:t>SCAD</a:t>
                      </a:r>
                      <a:endParaRPr lang="ru-RU" sz="1200" dirty="0" smtClean="0">
                        <a:effectLst/>
                        <a:latin typeface="Arial Narrow"/>
                        <a:ea typeface="Calibri"/>
                        <a:cs typeface="Arial"/>
                      </a:endParaRPr>
                    </a:p>
                    <a:p>
                      <a:pPr algn="ctr">
                        <a:lnSpc>
                          <a:spcPct val="115000"/>
                        </a:lnSpc>
                        <a:spcAft>
                          <a:spcPts val="0"/>
                        </a:spcAft>
                      </a:pPr>
                      <a:endParaRPr lang="ru-RU" sz="1200" dirty="0">
                        <a:effectLst/>
                        <a:latin typeface="Calibri"/>
                        <a:ea typeface="Calibri"/>
                        <a:cs typeface="Times New Roman"/>
                      </a:endParaRPr>
                    </a:p>
                  </a:txBody>
                  <a:tcPr marL="30120" marR="30120" marT="0" marB="0">
                    <a:lnL>
                      <a:noFill/>
                    </a:lnL>
                    <a:lnR>
                      <a:noFill/>
                    </a:lnR>
                    <a:lnT>
                      <a:noFill/>
                    </a:lnT>
                    <a:lnB>
                      <a:noFill/>
                    </a:lnB>
                    <a:solidFill>
                      <a:srgbClr val="DBE5F1"/>
                    </a:solidFill>
                  </a:tcPr>
                </a:tc>
                <a:tc>
                  <a:txBody>
                    <a:bodyPr/>
                    <a:lstStyle/>
                    <a:p>
                      <a:pPr algn="ctr">
                        <a:lnSpc>
                          <a:spcPct val="115000"/>
                        </a:lnSpc>
                        <a:spcAft>
                          <a:spcPts val="0"/>
                        </a:spcAft>
                      </a:pPr>
                      <a:r>
                        <a:rPr lang="ru-RU" sz="1200" dirty="0">
                          <a:effectLst/>
                          <a:latin typeface="Arial Narrow"/>
                          <a:ea typeface="Calibri"/>
                          <a:cs typeface="Arial"/>
                        </a:rPr>
                        <a:t> </a:t>
                      </a:r>
                      <a:endParaRPr lang="ru-RU" sz="1200" dirty="0">
                        <a:effectLst/>
                        <a:latin typeface="Calibri"/>
                        <a:ea typeface="Calibri"/>
                        <a:cs typeface="Times New Roman"/>
                      </a:endParaRPr>
                    </a:p>
                  </a:txBody>
                  <a:tcPr marL="30120" marR="30120" marT="0" marB="0">
                    <a:lnL>
                      <a:noFill/>
                    </a:lnL>
                    <a:lnR>
                      <a:noFill/>
                    </a:lnR>
                    <a:lnT>
                      <a:noFill/>
                    </a:lnT>
                    <a:lnB>
                      <a:noFill/>
                    </a:lnB>
                  </a:tcPr>
                </a:tc>
                <a:tc>
                  <a:txBody>
                    <a:bodyPr/>
                    <a:lstStyle/>
                    <a:p>
                      <a:pPr algn="ctr">
                        <a:lnSpc>
                          <a:spcPct val="115000"/>
                        </a:lnSpc>
                        <a:spcAft>
                          <a:spcPts val="0"/>
                        </a:spcAft>
                      </a:pPr>
                      <a:r>
                        <a:rPr lang="ru-RU" sz="1200" dirty="0">
                          <a:effectLst/>
                          <a:latin typeface="Arial Narrow"/>
                          <a:ea typeface="Calibri"/>
                          <a:cs typeface="Arial"/>
                        </a:rPr>
                        <a:t> </a:t>
                      </a:r>
                      <a:endParaRPr lang="ru-RU" sz="1200" dirty="0">
                        <a:effectLst/>
                        <a:latin typeface="Calibri"/>
                        <a:ea typeface="Calibri"/>
                        <a:cs typeface="Times New Roman"/>
                      </a:endParaRPr>
                    </a:p>
                    <a:p>
                      <a:pPr algn="ctr">
                        <a:lnSpc>
                          <a:spcPct val="115000"/>
                        </a:lnSpc>
                        <a:spcAft>
                          <a:spcPts val="0"/>
                        </a:spcAft>
                      </a:pPr>
                      <a:r>
                        <a:rPr lang="ru-RU" sz="1200" dirty="0">
                          <a:effectLst/>
                          <a:latin typeface="Arial Narrow"/>
                          <a:ea typeface="Calibri"/>
                          <a:cs typeface="Arial"/>
                        </a:rPr>
                        <a:t>  </a:t>
                      </a: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1200" dirty="0" smtClean="0">
                        <a:effectLst/>
                        <a:latin typeface="Arial Narrow"/>
                        <a:ea typeface="Calibri"/>
                        <a:cs typeface="Arial"/>
                      </a:endParaRPr>
                    </a:p>
                    <a:p>
                      <a:pPr algn="ctr">
                        <a:lnSpc>
                          <a:spcPct val="115000"/>
                        </a:lnSpc>
                        <a:spcAft>
                          <a:spcPts val="0"/>
                        </a:spcAft>
                      </a:pPr>
                      <a:endParaRPr lang="ru-RU" sz="400" dirty="0" smtClean="0">
                        <a:effectLst/>
                        <a:latin typeface="Arial Narrow"/>
                        <a:ea typeface="Calibri"/>
                        <a:cs typeface="Arial"/>
                      </a:endParaRPr>
                    </a:p>
                    <a:p>
                      <a:pPr algn="ctr">
                        <a:lnSpc>
                          <a:spcPct val="115000"/>
                        </a:lnSpc>
                        <a:spcAft>
                          <a:spcPts val="0"/>
                        </a:spcAft>
                      </a:pPr>
                      <a:r>
                        <a:rPr lang="ru-RU" sz="1200" dirty="0" smtClean="0">
                          <a:effectLst/>
                          <a:latin typeface="Arial Narrow"/>
                          <a:ea typeface="Calibri"/>
                          <a:cs typeface="Arial"/>
                        </a:rPr>
                        <a:t>4.2</a:t>
                      </a:r>
                      <a:r>
                        <a:rPr lang="ru-RU" sz="1200" dirty="0">
                          <a:effectLst/>
                          <a:latin typeface="Arial Narrow"/>
                          <a:ea typeface="Calibri"/>
                          <a:cs typeface="Arial"/>
                        </a:rPr>
                        <a:t>. Армирование колонн и балок в </a:t>
                      </a:r>
                      <a:r>
                        <a:rPr lang="en-US" sz="1200" dirty="0">
                          <a:effectLst/>
                          <a:latin typeface="Arial Narrow"/>
                          <a:ea typeface="Calibri"/>
                          <a:cs typeface="Arial"/>
                        </a:rPr>
                        <a:t>ALLPLAN</a:t>
                      </a:r>
                      <a:r>
                        <a:rPr lang="ru-RU" sz="1200" dirty="0">
                          <a:effectLst/>
                          <a:latin typeface="Arial Narrow"/>
                          <a:ea typeface="Calibri"/>
                          <a:cs typeface="Arial"/>
                        </a:rPr>
                        <a:t> из экспертизы в АРБАТ</a:t>
                      </a:r>
                      <a:endParaRPr lang="ru-RU" sz="1200" dirty="0">
                        <a:effectLst/>
                        <a:latin typeface="Calibri"/>
                        <a:ea typeface="Calibri"/>
                        <a:cs typeface="Times New Roman"/>
                      </a:endParaRPr>
                    </a:p>
                    <a:p>
                      <a:pPr algn="ctr">
                        <a:lnSpc>
                          <a:spcPct val="115000"/>
                        </a:lnSpc>
                        <a:spcAft>
                          <a:spcPts val="0"/>
                        </a:spcAft>
                      </a:pPr>
                      <a:r>
                        <a:rPr lang="ru-RU" sz="1200" dirty="0">
                          <a:effectLst/>
                          <a:latin typeface="Arial Narrow"/>
                          <a:ea typeface="Calibri"/>
                          <a:cs typeface="Arial"/>
                        </a:rPr>
                        <a:t>  </a:t>
                      </a:r>
                      <a:endParaRPr lang="ru-RU" sz="1200" dirty="0">
                        <a:effectLst/>
                        <a:latin typeface="Calibri"/>
                        <a:ea typeface="Calibri"/>
                        <a:cs typeface="Times New Roman"/>
                      </a:endParaRPr>
                    </a:p>
                    <a:p>
                      <a:pPr algn="ctr">
                        <a:lnSpc>
                          <a:spcPct val="115000"/>
                        </a:lnSpc>
                        <a:spcAft>
                          <a:spcPts val="0"/>
                        </a:spcAft>
                      </a:pPr>
                      <a:r>
                        <a:rPr lang="ru-RU" sz="1200" dirty="0">
                          <a:effectLst/>
                          <a:latin typeface="Arial Narrow"/>
                          <a:ea typeface="Calibri"/>
                          <a:cs typeface="Arial"/>
                        </a:rPr>
                        <a:t> </a:t>
                      </a:r>
                      <a:endParaRPr lang="ru-RU" sz="1200" dirty="0">
                        <a:effectLst/>
                        <a:latin typeface="Calibri"/>
                        <a:ea typeface="Calibri"/>
                        <a:cs typeface="Times New Roman"/>
                      </a:endParaRPr>
                    </a:p>
                  </a:txBody>
                  <a:tcPr marL="30120" marR="30120" marT="0" marB="0">
                    <a:lnL>
                      <a:noFill/>
                    </a:lnL>
                    <a:lnR>
                      <a:noFill/>
                    </a:lnR>
                    <a:lnT>
                      <a:noFill/>
                    </a:lnT>
                    <a:lnB>
                      <a:noFill/>
                    </a:lnB>
                    <a:solidFill>
                      <a:srgbClr val="FBD4B4"/>
                    </a:solidFill>
                  </a:tcPr>
                </a:tc>
              </a:tr>
              <a:tr h="319436">
                <a:tc vMerge="1">
                  <a:txBody>
                    <a:bodyPr/>
                    <a:lstStyle/>
                    <a:p>
                      <a:endParaRPr lang="ru-RU"/>
                    </a:p>
                  </a:txBody>
                  <a:tcPr/>
                </a:tc>
                <a:tc>
                  <a:txBody>
                    <a:bodyPr/>
                    <a:lstStyle/>
                    <a:p>
                      <a:pPr algn="ctr">
                        <a:lnSpc>
                          <a:spcPct val="115000"/>
                        </a:lnSpc>
                        <a:spcAft>
                          <a:spcPts val="0"/>
                        </a:spcAft>
                      </a:pPr>
                      <a:r>
                        <a:rPr lang="ru-RU" sz="1200">
                          <a:effectLst/>
                          <a:latin typeface="Arial Narrow"/>
                          <a:ea typeface="Calibri"/>
                          <a:cs typeface="Arial"/>
                        </a:rPr>
                        <a:t> </a:t>
                      </a:r>
                      <a:endParaRPr lang="ru-RU" sz="1200">
                        <a:effectLst/>
                        <a:latin typeface="Calibri"/>
                        <a:ea typeface="Calibri"/>
                        <a:cs typeface="Times New Roman"/>
                      </a:endParaRPr>
                    </a:p>
                  </a:txBody>
                  <a:tcPr marL="30120" marR="30120" marT="0" marB="0">
                    <a:lnL>
                      <a:noFill/>
                    </a:lnL>
                    <a:lnR>
                      <a:noFill/>
                    </a:lnR>
                    <a:lnT>
                      <a:noFill/>
                    </a:lnT>
                    <a:lnB>
                      <a:noFill/>
                    </a:lnB>
                  </a:tcPr>
                </a:tc>
                <a:tc>
                  <a:txBody>
                    <a:bodyPr/>
                    <a:lstStyle/>
                    <a:p>
                      <a:pPr algn="ctr">
                        <a:lnSpc>
                          <a:spcPct val="115000"/>
                        </a:lnSpc>
                        <a:spcAft>
                          <a:spcPts val="0"/>
                        </a:spcAft>
                      </a:pPr>
                      <a:r>
                        <a:rPr lang="ru-RU" sz="1200">
                          <a:effectLst/>
                          <a:latin typeface="Arial Narrow"/>
                          <a:ea typeface="Calibri"/>
                          <a:cs typeface="Arial"/>
                        </a:rPr>
                        <a:t> </a:t>
                      </a:r>
                      <a:endParaRPr lang="ru-RU" sz="1200">
                        <a:effectLst/>
                        <a:latin typeface="Calibri"/>
                        <a:ea typeface="Calibri"/>
                        <a:cs typeface="Times New Roman"/>
                      </a:endParaRPr>
                    </a:p>
                  </a:txBody>
                  <a:tcPr marL="30120" marR="30120" marT="0" marB="0">
                    <a:lnL>
                      <a:noFill/>
                    </a:lnL>
                    <a:lnR>
                      <a:noFill/>
                    </a:lnR>
                    <a:lnT>
                      <a:noFill/>
                    </a:lnT>
                    <a:lnB>
                      <a:noFill/>
                    </a:lnB>
                    <a:solidFill>
                      <a:srgbClr val="DBE5F1"/>
                    </a:solidFill>
                  </a:tcPr>
                </a:tc>
                <a:tc>
                  <a:txBody>
                    <a:bodyPr/>
                    <a:lstStyle/>
                    <a:p>
                      <a:pPr algn="ctr">
                        <a:lnSpc>
                          <a:spcPct val="115000"/>
                        </a:lnSpc>
                        <a:spcAft>
                          <a:spcPts val="0"/>
                        </a:spcAft>
                      </a:pPr>
                      <a:r>
                        <a:rPr lang="ru-RU" sz="1200">
                          <a:effectLst/>
                          <a:latin typeface="Arial Narrow"/>
                          <a:ea typeface="Calibri"/>
                          <a:cs typeface="Arial"/>
                        </a:rPr>
                        <a:t> </a:t>
                      </a:r>
                      <a:endParaRPr lang="ru-RU" sz="1200">
                        <a:effectLst/>
                        <a:latin typeface="Calibri"/>
                        <a:ea typeface="Calibri"/>
                        <a:cs typeface="Times New Roman"/>
                      </a:endParaRPr>
                    </a:p>
                  </a:txBody>
                  <a:tcPr marL="30120" marR="30120" marT="0" marB="0">
                    <a:lnL>
                      <a:noFill/>
                    </a:lnL>
                    <a:lnR>
                      <a:noFill/>
                    </a:lnR>
                    <a:lnT>
                      <a:noFill/>
                    </a:lnT>
                    <a:lnB>
                      <a:noFill/>
                    </a:lnB>
                    <a:solidFill>
                      <a:srgbClr val="DBE5F1"/>
                    </a:solidFill>
                  </a:tcPr>
                </a:tc>
                <a:tc>
                  <a:txBody>
                    <a:bodyPr/>
                    <a:lstStyle/>
                    <a:p>
                      <a:pPr algn="ctr">
                        <a:lnSpc>
                          <a:spcPct val="115000"/>
                        </a:lnSpc>
                        <a:spcAft>
                          <a:spcPts val="0"/>
                        </a:spcAft>
                      </a:pPr>
                      <a:r>
                        <a:rPr lang="ru-RU" sz="1200">
                          <a:effectLst/>
                          <a:latin typeface="Arial Narrow"/>
                          <a:ea typeface="Calibri"/>
                          <a:cs typeface="Arial"/>
                        </a:rPr>
                        <a:t> </a:t>
                      </a:r>
                      <a:endParaRPr lang="ru-RU" sz="1200">
                        <a:effectLst/>
                        <a:latin typeface="Calibri"/>
                        <a:ea typeface="Calibri"/>
                        <a:cs typeface="Times New Roman"/>
                      </a:endParaRPr>
                    </a:p>
                  </a:txBody>
                  <a:tcPr marL="30120" marR="30120" marT="0" marB="0">
                    <a:lnL>
                      <a:noFill/>
                    </a:lnL>
                    <a:lnR>
                      <a:noFill/>
                    </a:lnR>
                    <a:lnT>
                      <a:noFill/>
                    </a:lnT>
                    <a:lnB>
                      <a:noFill/>
                    </a:lnB>
                  </a:tcPr>
                </a:tc>
                <a:tc>
                  <a:txBody>
                    <a:bodyPr/>
                    <a:lstStyle/>
                    <a:p>
                      <a:pPr algn="ctr">
                        <a:lnSpc>
                          <a:spcPct val="115000"/>
                        </a:lnSpc>
                        <a:spcAft>
                          <a:spcPts val="0"/>
                        </a:spcAft>
                      </a:pPr>
                      <a:r>
                        <a:rPr lang="ru-RU" sz="1200" dirty="0" smtClean="0">
                          <a:effectLst/>
                          <a:latin typeface="Arial Narrow"/>
                          <a:ea typeface="Calibri"/>
                          <a:cs typeface="Arial"/>
                        </a:rPr>
                        <a:t>4.3</a:t>
                      </a:r>
                      <a:r>
                        <a:rPr lang="ru-RU" sz="1200" dirty="0">
                          <a:effectLst/>
                          <a:latin typeface="Arial Narrow"/>
                          <a:ea typeface="Calibri"/>
                          <a:cs typeface="Arial"/>
                        </a:rPr>
                        <a:t>. Растровые изображения полей армирования для </a:t>
                      </a:r>
                      <a:r>
                        <a:rPr lang="en-US" sz="1200" dirty="0">
                          <a:effectLst/>
                          <a:latin typeface="Arial Narrow"/>
                          <a:ea typeface="Calibri"/>
                          <a:cs typeface="Arial"/>
                        </a:rPr>
                        <a:t>REVIT</a:t>
                      </a:r>
                      <a:r>
                        <a:rPr lang="ru-RU" sz="1200" dirty="0">
                          <a:effectLst/>
                          <a:latin typeface="Arial Narrow"/>
                          <a:ea typeface="Calibri"/>
                          <a:cs typeface="Arial"/>
                        </a:rPr>
                        <a:t>/ </a:t>
                      </a:r>
                      <a:r>
                        <a:rPr lang="en-US" sz="1200" dirty="0">
                          <a:effectLst/>
                          <a:latin typeface="Arial Narrow"/>
                          <a:ea typeface="Calibri"/>
                          <a:cs typeface="Arial"/>
                        </a:rPr>
                        <a:t>AUTOCAD</a:t>
                      </a:r>
                      <a:r>
                        <a:rPr lang="ru-RU" sz="1200" dirty="0">
                          <a:effectLst/>
                          <a:latin typeface="Arial Narrow"/>
                          <a:ea typeface="Calibri"/>
                          <a:cs typeface="Arial"/>
                        </a:rPr>
                        <a:t>/</a:t>
                      </a:r>
                      <a:r>
                        <a:rPr lang="en-US" sz="1200" dirty="0">
                          <a:effectLst/>
                          <a:latin typeface="Arial Narrow"/>
                          <a:ea typeface="Calibri"/>
                          <a:cs typeface="Arial"/>
                        </a:rPr>
                        <a:t>NANOCAD</a:t>
                      </a:r>
                      <a:r>
                        <a:rPr lang="ru-RU" sz="1200" dirty="0">
                          <a:effectLst/>
                          <a:latin typeface="Arial Narrow"/>
                          <a:ea typeface="Calibri"/>
                          <a:cs typeface="Arial"/>
                        </a:rPr>
                        <a:t> и </a:t>
                      </a:r>
                      <a:r>
                        <a:rPr lang="ru-RU" sz="1200" dirty="0" smtClean="0">
                          <a:effectLst/>
                          <a:latin typeface="Arial Narrow"/>
                          <a:ea typeface="Calibri"/>
                          <a:cs typeface="Arial"/>
                        </a:rPr>
                        <a:t>пр.</a:t>
                      </a:r>
                      <a:endParaRPr lang="ru-RU" sz="1200" dirty="0">
                        <a:effectLst/>
                        <a:latin typeface="Calibri"/>
                        <a:ea typeface="Calibri"/>
                        <a:cs typeface="Times New Roman"/>
                      </a:endParaRPr>
                    </a:p>
                  </a:txBody>
                  <a:tcPr marL="30120" marR="30120" marT="0" marB="0">
                    <a:lnL>
                      <a:noFill/>
                    </a:lnL>
                    <a:lnR>
                      <a:noFill/>
                    </a:lnR>
                    <a:lnT>
                      <a:noFill/>
                    </a:lnT>
                    <a:lnB>
                      <a:noFill/>
                    </a:lnB>
                    <a:solidFill>
                      <a:srgbClr val="FBD4B4"/>
                    </a:solidFill>
                  </a:tcPr>
                </a:tc>
              </a:tr>
            </a:tbl>
          </a:graphicData>
        </a:graphic>
      </p:graphicFrame>
      <p:pic>
        <p:nvPicPr>
          <p:cNvPr id="94217" name="Рисунок 11" descr="1"/>
          <p:cNvPicPr>
            <a:picLocks noChangeAspect="1" noChangeArrowheads="1"/>
          </p:cNvPicPr>
          <p:nvPr/>
        </p:nvPicPr>
        <p:blipFill>
          <a:blip r:embed="rId4" cstate="print">
            <a:extLst>
              <a:ext uri="{28A0092B-C50C-407E-A947-70E740481C1C}">
                <a14:useLocalDpi xmlns:a14="http://schemas.microsoft.com/office/drawing/2010/main" val="0"/>
              </a:ext>
            </a:extLst>
          </a:blip>
          <a:srcRect l="14307" t="2148" r="10156" b="128"/>
          <a:stretch>
            <a:fillRect/>
          </a:stretch>
        </p:blipFill>
        <p:spPr bwMode="auto">
          <a:xfrm>
            <a:off x="971601" y="1196752"/>
            <a:ext cx="936104" cy="1271958"/>
          </a:xfrm>
          <a:prstGeom prst="rect">
            <a:avLst/>
          </a:prstGeom>
          <a:noFill/>
          <a:extLst>
            <a:ext uri="{909E8E84-426E-40DD-AFC4-6F175D3DCCD1}">
              <a14:hiddenFill xmlns:a14="http://schemas.microsoft.com/office/drawing/2010/main">
                <a:solidFill>
                  <a:srgbClr val="FFFFFF"/>
                </a:solidFill>
              </a14:hiddenFill>
            </a:ext>
          </a:extLst>
        </p:spPr>
      </p:pic>
      <p:pic>
        <p:nvPicPr>
          <p:cNvPr id="94214" name="Рисунок 49"/>
          <p:cNvPicPr>
            <a:picLocks noChangeAspect="1" noChangeArrowheads="1"/>
          </p:cNvPicPr>
          <p:nvPr/>
        </p:nvPicPr>
        <p:blipFill>
          <a:blip r:embed="rId5" cstate="print">
            <a:extLst>
              <a:ext uri="{28A0092B-C50C-407E-A947-70E740481C1C}">
                <a14:useLocalDpi xmlns:a14="http://schemas.microsoft.com/office/drawing/2010/main" val="0"/>
              </a:ext>
            </a:extLst>
          </a:blip>
          <a:srcRect l="8855" t="50481" b="-2"/>
          <a:stretch>
            <a:fillRect/>
          </a:stretch>
        </p:blipFill>
        <p:spPr bwMode="auto">
          <a:xfrm>
            <a:off x="6588224" y="1196752"/>
            <a:ext cx="21621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94213" name="Рисунок 2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1723" y="2348880"/>
            <a:ext cx="1590749" cy="2135138"/>
          </a:xfrm>
          <a:prstGeom prst="rect">
            <a:avLst/>
          </a:prstGeom>
          <a:noFill/>
          <a:extLst>
            <a:ext uri="{909E8E84-426E-40DD-AFC4-6F175D3DCCD1}">
              <a14:hiddenFill xmlns:a14="http://schemas.microsoft.com/office/drawing/2010/main">
                <a:solidFill>
                  <a:srgbClr val="FFFFFF"/>
                </a:solidFill>
              </a14:hiddenFill>
            </a:ext>
          </a:extLst>
        </p:spPr>
      </p:pic>
      <p:pic>
        <p:nvPicPr>
          <p:cNvPr id="94212" name="Рисунок 3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8696" y="2420888"/>
            <a:ext cx="1531496" cy="1968135"/>
          </a:xfrm>
          <a:prstGeom prst="rect">
            <a:avLst/>
          </a:prstGeom>
          <a:noFill/>
          <a:extLst>
            <a:ext uri="{909E8E84-426E-40DD-AFC4-6F175D3DCCD1}">
              <a14:hiddenFill xmlns:a14="http://schemas.microsoft.com/office/drawing/2010/main">
                <a:solidFill>
                  <a:srgbClr val="FFFFFF"/>
                </a:solidFill>
              </a14:hiddenFill>
            </a:ext>
          </a:extLst>
        </p:spPr>
      </p:pic>
      <p:pic>
        <p:nvPicPr>
          <p:cNvPr id="94211" name="Рисунок 6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2020" y="2660898"/>
            <a:ext cx="979458" cy="1092139"/>
          </a:xfrm>
          <a:prstGeom prst="rect">
            <a:avLst/>
          </a:prstGeom>
          <a:noFill/>
          <a:extLst>
            <a:ext uri="{909E8E84-426E-40DD-AFC4-6F175D3DCCD1}">
              <a14:hiddenFill xmlns:a14="http://schemas.microsoft.com/office/drawing/2010/main">
                <a:solidFill>
                  <a:srgbClr val="FFFFFF"/>
                </a:solidFill>
              </a14:hiddenFill>
            </a:ext>
          </a:extLst>
        </p:spPr>
      </p:pic>
      <p:pic>
        <p:nvPicPr>
          <p:cNvPr id="94210" name="Рисунок 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3551" y="2651374"/>
            <a:ext cx="936848" cy="1101664"/>
          </a:xfrm>
          <a:prstGeom prst="rect">
            <a:avLst/>
          </a:prstGeom>
          <a:noFill/>
          <a:extLst>
            <a:ext uri="{909E8E84-426E-40DD-AFC4-6F175D3DCCD1}">
              <a14:hiddenFill xmlns:a14="http://schemas.microsoft.com/office/drawing/2010/main">
                <a:solidFill>
                  <a:srgbClr val="FFFFFF"/>
                </a:solidFill>
              </a14:hiddenFill>
            </a:ext>
          </a:extLst>
        </p:spPr>
      </p:pic>
      <p:pic>
        <p:nvPicPr>
          <p:cNvPr id="94209" name="Рисунок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8224" y="4230216"/>
            <a:ext cx="2162175"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195736" y="3206967"/>
            <a:ext cx="792088" cy="432049"/>
          </a:xfrm>
          <a:prstGeom prst="rect">
            <a:avLst/>
          </a:prstGeom>
          <a:solidFill>
            <a:srgbClr val="002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Black" panose="020B0A04020102020204" pitchFamily="34" charset="0"/>
              </a:rPr>
              <a:t>IFC</a:t>
            </a:r>
            <a:endParaRPr lang="ru-RU" b="1" dirty="0">
              <a:latin typeface="Arial Black" panose="020B0A04020102020204" pitchFamily="34" charset="0"/>
            </a:endParaRPr>
          </a:p>
        </p:txBody>
      </p:sp>
      <p:cxnSp>
        <p:nvCxnSpPr>
          <p:cNvPr id="9" name="Прямая со стрелкой 8"/>
          <p:cNvCxnSpPr/>
          <p:nvPr/>
        </p:nvCxnSpPr>
        <p:spPr>
          <a:xfrm>
            <a:off x="1835696" y="3410928"/>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2848942" y="3639016"/>
            <a:ext cx="1" cy="1662192"/>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848942" y="1832731"/>
            <a:ext cx="0" cy="1369475"/>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94217" idx="3"/>
          </p:cNvCxnSpPr>
          <p:nvPr/>
        </p:nvCxnSpPr>
        <p:spPr>
          <a:xfrm>
            <a:off x="1907705" y="1832731"/>
            <a:ext cx="941237" cy="0"/>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907706" y="5301208"/>
            <a:ext cx="941237" cy="0"/>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3039715" y="1262197"/>
            <a:ext cx="1739737" cy="570534"/>
          </a:xfrm>
          <a:prstGeom prst="rect">
            <a:avLst/>
          </a:prstGeom>
          <a:solidFill>
            <a:srgbClr val="002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Black" panose="020B0A04020102020204" pitchFamily="34" charset="0"/>
              </a:rPr>
              <a:t>Конвертер </a:t>
            </a:r>
            <a:r>
              <a:rPr lang="en-US" sz="1400" b="1" dirty="0" smtClean="0">
                <a:latin typeface="Arial Black" panose="020B0A04020102020204" pitchFamily="34" charset="0"/>
              </a:rPr>
              <a:t/>
            </a:r>
            <a:br>
              <a:rPr lang="en-US" sz="1400" b="1" dirty="0" smtClean="0">
                <a:latin typeface="Arial Black" panose="020B0A04020102020204" pitchFamily="34" charset="0"/>
              </a:rPr>
            </a:br>
            <a:r>
              <a:rPr lang="en-US" sz="1400" b="1" dirty="0" err="1" smtClean="0">
                <a:latin typeface="Arial Black" panose="020B0A04020102020204" pitchFamily="34" charset="0"/>
              </a:rPr>
              <a:t>Allbau</a:t>
            </a:r>
            <a:r>
              <a:rPr lang="en-US" sz="1400" b="1" dirty="0" smtClean="0">
                <a:latin typeface="Arial Black" panose="020B0A04020102020204" pitchFamily="34" charset="0"/>
              </a:rPr>
              <a:t>-Software</a:t>
            </a:r>
            <a:endParaRPr lang="ru-RU" sz="1400" b="1" dirty="0">
              <a:latin typeface="Arial Black" panose="020B0A04020102020204" pitchFamily="34" charset="0"/>
            </a:endParaRPr>
          </a:p>
        </p:txBody>
      </p:sp>
      <p:cxnSp>
        <p:nvCxnSpPr>
          <p:cNvPr id="32" name="Прямая со стрелкой 31"/>
          <p:cNvCxnSpPr/>
          <p:nvPr/>
        </p:nvCxnSpPr>
        <p:spPr>
          <a:xfrm>
            <a:off x="1907706" y="1547464"/>
            <a:ext cx="1206583" cy="0"/>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427984" y="1783972"/>
            <a:ext cx="0" cy="867402"/>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3039715" y="5306738"/>
            <a:ext cx="1739737" cy="570534"/>
          </a:xfrm>
          <a:prstGeom prst="rect">
            <a:avLst/>
          </a:prstGeom>
          <a:solidFill>
            <a:srgbClr val="002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Black" panose="020B0A04020102020204" pitchFamily="34" charset="0"/>
              </a:rPr>
              <a:t>Конвертер </a:t>
            </a:r>
            <a:r>
              <a:rPr lang="en-US" sz="1400" b="1" dirty="0" smtClean="0">
                <a:latin typeface="Arial Black" panose="020B0A04020102020204" pitchFamily="34" charset="0"/>
              </a:rPr>
              <a:t/>
            </a:r>
            <a:br>
              <a:rPr lang="en-US" sz="1400" b="1" dirty="0" smtClean="0">
                <a:latin typeface="Arial Black" panose="020B0A04020102020204" pitchFamily="34" charset="0"/>
              </a:rPr>
            </a:br>
            <a:r>
              <a:rPr lang="en-US" sz="1400" b="1" dirty="0" smtClean="0">
                <a:latin typeface="Arial Black" panose="020B0A04020102020204" pitchFamily="34" charset="0"/>
              </a:rPr>
              <a:t>SCAD SOFT</a:t>
            </a:r>
            <a:endParaRPr lang="ru-RU" sz="1400" b="1" dirty="0">
              <a:latin typeface="Arial Black" panose="020B0A04020102020204" pitchFamily="34" charset="0"/>
            </a:endParaRPr>
          </a:p>
        </p:txBody>
      </p:sp>
      <p:cxnSp>
        <p:nvCxnSpPr>
          <p:cNvPr id="38" name="Прямая со стрелкой 37"/>
          <p:cNvCxnSpPr/>
          <p:nvPr/>
        </p:nvCxnSpPr>
        <p:spPr>
          <a:xfrm>
            <a:off x="1833132" y="5592005"/>
            <a:ext cx="1206583" cy="0"/>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pic>
        <p:nvPicPr>
          <p:cNvPr id="94215" name="Рисунок 20"/>
          <p:cNvPicPr>
            <a:picLocks noChangeAspect="1" noChangeArrowheads="1"/>
          </p:cNvPicPr>
          <p:nvPr/>
        </p:nvPicPr>
        <p:blipFill>
          <a:blip r:embed="rId11" cstate="print">
            <a:extLst>
              <a:ext uri="{28A0092B-C50C-407E-A947-70E740481C1C}">
                <a14:useLocalDpi xmlns:a14="http://schemas.microsoft.com/office/drawing/2010/main" val="0"/>
              </a:ext>
            </a:extLst>
          </a:blip>
          <a:srcRect l="29024" t="16818" r="40413" b="9351"/>
          <a:stretch>
            <a:fillRect/>
          </a:stretch>
        </p:blipFill>
        <p:spPr bwMode="auto">
          <a:xfrm>
            <a:off x="971602" y="4498162"/>
            <a:ext cx="936104" cy="1281742"/>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Прямая со стрелкой 38"/>
          <p:cNvCxnSpPr/>
          <p:nvPr/>
        </p:nvCxnSpPr>
        <p:spPr>
          <a:xfrm flipV="1">
            <a:off x="4432176" y="4389023"/>
            <a:ext cx="4192" cy="984193"/>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1" name="Рисунок 10"/>
          <p:cNvPicPr/>
          <p:nvPr/>
        </p:nvPicPr>
        <p:blipFill rotWithShape="1">
          <a:blip r:embed="rId12">
            <a:duotone>
              <a:schemeClr val="accent1">
                <a:shade val="45000"/>
                <a:satMod val="135000"/>
              </a:schemeClr>
              <a:prstClr val="white"/>
            </a:duotone>
          </a:blip>
          <a:srcRect l="29023" t="16819" r="40413" b="9350"/>
          <a:stretch/>
        </p:blipFill>
        <p:spPr bwMode="auto">
          <a:xfrm>
            <a:off x="971600" y="2780928"/>
            <a:ext cx="936105" cy="1260000"/>
          </a:xfrm>
          <a:prstGeom prst="rect">
            <a:avLst/>
          </a:prstGeom>
          <a:ln>
            <a:noFill/>
          </a:ln>
          <a:extLst>
            <a:ext uri="{53640926-AAD7-44D8-BBD7-CCE9431645EC}">
              <a14:shadowObscured xmlns:a14="http://schemas.microsoft.com/office/drawing/2010/main"/>
            </a:ext>
          </a:extLst>
        </p:spPr>
      </p:pic>
      <p:cxnSp>
        <p:nvCxnSpPr>
          <p:cNvPr id="42" name="Прямая со стрелкой 41"/>
          <p:cNvCxnSpPr/>
          <p:nvPr/>
        </p:nvCxnSpPr>
        <p:spPr>
          <a:xfrm>
            <a:off x="2863926" y="3410928"/>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4518398" y="3429000"/>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6228184" y="3429000"/>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72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Поля армирования фундаментной плиты в </a:t>
            </a:r>
            <a:r>
              <a:rPr lang="en-US" sz="2400" b="1" dirty="0" smtClean="0">
                <a:solidFill>
                  <a:srgbClr val="002274"/>
                </a:solidFill>
                <a:latin typeface="Arial Narrow" panose="020B0606020202030204" pitchFamily="34" charset="0"/>
              </a:rPr>
              <a:t>SCAD 21.1</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оугольник 20"/>
          <p:cNvSpPr/>
          <p:nvPr/>
        </p:nvSpPr>
        <p:spPr>
          <a:xfrm>
            <a:off x="179512" y="692696"/>
            <a:ext cx="8568952" cy="1569660"/>
          </a:xfrm>
          <a:prstGeom prst="rect">
            <a:avLst/>
          </a:prstGeom>
        </p:spPr>
        <p:txBody>
          <a:bodyPr wrap="square">
            <a:spAutoFit/>
          </a:bodyPr>
          <a:lstStyle/>
          <a:p>
            <a:pPr algn="just"/>
            <a:r>
              <a:rPr lang="ru-RU" sz="1600" dirty="0">
                <a:latin typeface="Arial Narrow" panose="020B0606020202030204" pitchFamily="34" charset="0"/>
              </a:rPr>
              <a:t>После проведенного в системе SCAD расчета, вычисленные площади армирования передаются в </a:t>
            </a:r>
            <a:r>
              <a:rPr lang="ru-RU" sz="1600" dirty="0" err="1">
                <a:latin typeface="Arial Narrow" panose="020B0606020202030204" pitchFamily="34" charset="0"/>
              </a:rPr>
              <a:t>Allplan</a:t>
            </a:r>
            <a:r>
              <a:rPr lang="ru-RU" sz="1600" dirty="0">
                <a:latin typeface="Arial Narrow" panose="020B0606020202030204" pitchFamily="34" charset="0"/>
              </a:rPr>
              <a:t> </a:t>
            </a:r>
            <a:r>
              <a:rPr lang="ru-RU" sz="1600" dirty="0" smtClean="0">
                <a:latin typeface="Arial Narrow" panose="020B0606020202030204" pitchFamily="34" charset="0"/>
              </a:rPr>
              <a:t/>
            </a:r>
            <a:br>
              <a:rPr lang="ru-RU" sz="1600" dirty="0" smtClean="0">
                <a:latin typeface="Arial Narrow" panose="020B0606020202030204" pitchFamily="34" charset="0"/>
              </a:rPr>
            </a:br>
            <a:r>
              <a:rPr lang="ru-RU" sz="1600" dirty="0" smtClean="0">
                <a:latin typeface="Arial Narrow" panose="020B0606020202030204" pitchFamily="34" charset="0"/>
              </a:rPr>
              <a:t/>
            </a:r>
            <a:br>
              <a:rPr lang="ru-RU" sz="1600" dirty="0" smtClean="0">
                <a:latin typeface="Arial Narrow" panose="020B0606020202030204" pitchFamily="34" charset="0"/>
              </a:rPr>
            </a:br>
            <a:r>
              <a:rPr lang="ru-RU" sz="1600" dirty="0" smtClean="0">
                <a:latin typeface="Arial Narrow" panose="020B0606020202030204" pitchFamily="34" charset="0"/>
              </a:rPr>
              <a:t>командой          </a:t>
            </a:r>
            <a:r>
              <a:rPr lang="ru-RU" sz="1600" dirty="0">
                <a:latin typeface="Arial Narrow" panose="020B0606020202030204" pitchFamily="34" charset="0"/>
              </a:rPr>
              <a:t>«Экспорт результатов армирования в ALLPAN» в виде файла формата ASF. Передача происходит для плит перекрытия и стен, за один раз по одной плите или стене, узлы всех конечных элементов которой принадлежат одной плоскости. Один файл экспорта содержит поля армирования для четырех направлений (Нижнее по Х, Верхнее по Х, Нижнее по Y, Верхнее по Y</a:t>
            </a:r>
            <a:r>
              <a:rPr lang="ru-RU" sz="1600" dirty="0" smtClean="0">
                <a:latin typeface="Arial Narrow" panose="020B0606020202030204" pitchFamily="34" charset="0"/>
              </a:rPr>
              <a:t>).</a:t>
            </a:r>
          </a:p>
        </p:txBody>
      </p:sp>
      <p:pic>
        <p:nvPicPr>
          <p:cNvPr id="93201" name="Рисунок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409" y="2276872"/>
            <a:ext cx="3240000" cy="1834286"/>
          </a:xfrm>
          <a:prstGeom prst="rect">
            <a:avLst/>
          </a:prstGeom>
          <a:noFill/>
          <a:extLst>
            <a:ext uri="{909E8E84-426E-40DD-AFC4-6F175D3DCCD1}">
              <a14:hiddenFill xmlns:a14="http://schemas.microsoft.com/office/drawing/2010/main">
                <a:solidFill>
                  <a:srgbClr val="FFFFFF"/>
                </a:solidFill>
              </a14:hiddenFill>
            </a:ext>
          </a:extLst>
        </p:spPr>
      </p:pic>
      <p:pic>
        <p:nvPicPr>
          <p:cNvPr id="93200" name="Рисунок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2276872"/>
            <a:ext cx="3240000" cy="1834286"/>
          </a:xfrm>
          <a:prstGeom prst="rect">
            <a:avLst/>
          </a:prstGeom>
          <a:noFill/>
          <a:extLst>
            <a:ext uri="{909E8E84-426E-40DD-AFC4-6F175D3DCCD1}">
              <a14:hiddenFill xmlns:a14="http://schemas.microsoft.com/office/drawing/2010/main">
                <a:solidFill>
                  <a:srgbClr val="FFFFFF"/>
                </a:solidFill>
              </a14:hiddenFill>
            </a:ext>
          </a:extLst>
        </p:spPr>
      </p:pic>
      <p:pic>
        <p:nvPicPr>
          <p:cNvPr id="93199" name="Рисунок 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0032" y="4187002"/>
            <a:ext cx="3240000" cy="1834286"/>
          </a:xfrm>
          <a:prstGeom prst="rect">
            <a:avLst/>
          </a:prstGeom>
          <a:noFill/>
          <a:extLst>
            <a:ext uri="{909E8E84-426E-40DD-AFC4-6F175D3DCCD1}">
              <a14:hiddenFill xmlns:a14="http://schemas.microsoft.com/office/drawing/2010/main">
                <a:solidFill>
                  <a:srgbClr val="FFFFFF"/>
                </a:solidFill>
              </a14:hiddenFill>
            </a:ext>
          </a:extLst>
        </p:spPr>
      </p:pic>
      <p:pic>
        <p:nvPicPr>
          <p:cNvPr id="93198" name="Рисунок 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550" y="4187002"/>
            <a:ext cx="3240000" cy="183428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19"/>
          <p:cNvSpPr>
            <a:spLocks noChangeArrowheads="1"/>
          </p:cNvSpPr>
          <p:nvPr/>
        </p:nvSpPr>
        <p:spPr bwMode="auto">
          <a:xfrm>
            <a:off x="0"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Narrow" pitchFamily="34" charset="0"/>
                <a:ea typeface="Calibri" pitchFamily="34" charset="0"/>
                <a:cs typeface="Arial" pitchFamily="34"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0"/>
          <p:cNvSpPr>
            <a:spLocks noChangeArrowheads="1"/>
          </p:cNvSpPr>
          <p:nvPr/>
        </p:nvSpPr>
        <p:spPr bwMode="auto">
          <a:xfrm>
            <a:off x="0" y="657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Narrow" pitchFamily="34" charset="0"/>
                <a:ea typeface="Calibri" pitchFamily="34" charset="0"/>
                <a:cs typeface="Arial" pitchFamily="34"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
          <p:cNvSpPr>
            <a:spLocks noChangeArrowheads="1"/>
          </p:cNvSpPr>
          <p:nvPr/>
        </p:nvSpPr>
        <p:spPr bwMode="auto">
          <a:xfrm>
            <a:off x="0" y="861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Narrow" pitchFamily="34" charset="0"/>
                <a:ea typeface="Calibri" pitchFamily="34" charset="0"/>
                <a:cs typeface="Arial" pitchFamily="34" charset="0"/>
              </a:rPr>
              <a:t/>
            </a:r>
            <a:br>
              <a:rPr kumimoji="0" lang="ru-RU" altLang="ru-RU" sz="1100" b="0" i="0" u="none" strike="noStrike" cap="none" normalizeH="0" baseline="0" smtClean="0">
                <a:ln>
                  <a:noFill/>
                </a:ln>
                <a:solidFill>
                  <a:schemeClr val="tx1"/>
                </a:solidFill>
                <a:effectLst/>
                <a:latin typeface="Arial Narrow" pitchFamily="34" charset="0"/>
                <a:ea typeface="Calibri" pitchFamily="34" charset="0"/>
                <a:cs typeface="Arial" pitchFamily="34"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0" name="Рисунок 29"/>
          <p:cNvPicPr/>
          <p:nvPr/>
        </p:nvPicPr>
        <p:blipFill>
          <a:blip r:embed="rId8"/>
          <a:stretch>
            <a:fillRect/>
          </a:stretch>
        </p:blipFill>
        <p:spPr>
          <a:xfrm>
            <a:off x="323528" y="2349123"/>
            <a:ext cx="634365" cy="79184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pic>
        <p:nvPicPr>
          <p:cNvPr id="31" name="Рисунок 30"/>
          <p:cNvPicPr/>
          <p:nvPr/>
        </p:nvPicPr>
        <p:blipFill rotWithShape="1">
          <a:blip r:embed="rId9"/>
          <a:srcRect l="85613" t="47571" r="11985" b="31110"/>
          <a:stretch/>
        </p:blipFill>
        <p:spPr>
          <a:xfrm>
            <a:off x="1115616" y="980728"/>
            <a:ext cx="504056" cy="504055"/>
          </a:xfrm>
          <a:prstGeom prst="rect">
            <a:avLst/>
          </a:prstGeom>
        </p:spPr>
      </p:pic>
    </p:spTree>
    <p:extLst>
      <p:ext uri="{BB962C8B-B14F-4D97-AF65-F5344CB8AC3E}">
        <p14:creationId xmlns:p14="http://schemas.microsoft.com/office/powerpoint/2010/main" val="95607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Импорт в </a:t>
            </a:r>
            <a:r>
              <a:rPr lang="en-US" sz="2400" b="1" dirty="0" err="1" smtClean="0">
                <a:solidFill>
                  <a:srgbClr val="002274"/>
                </a:solidFill>
                <a:latin typeface="Arial Narrow" panose="020B0606020202030204" pitchFamily="34" charset="0"/>
              </a:rPr>
              <a:t>Allplan</a:t>
            </a:r>
            <a:r>
              <a:rPr lang="en-US" sz="2400" b="1" dirty="0" smtClean="0">
                <a:solidFill>
                  <a:srgbClr val="002274"/>
                </a:solidFill>
                <a:latin typeface="Arial Narrow" panose="020B0606020202030204" pitchFamily="34" charset="0"/>
              </a:rPr>
              <a:t> 2015 </a:t>
            </a:r>
            <a:r>
              <a:rPr lang="ru-RU" sz="2400" b="1" dirty="0" smtClean="0">
                <a:solidFill>
                  <a:srgbClr val="002274"/>
                </a:solidFill>
                <a:latin typeface="Arial Narrow" panose="020B0606020202030204" pitchFamily="34" charset="0"/>
              </a:rPr>
              <a:t>файла </a:t>
            </a:r>
            <a:r>
              <a:rPr lang="en-US" sz="2400" b="1" dirty="0" smtClean="0">
                <a:solidFill>
                  <a:srgbClr val="002274"/>
                </a:solidFill>
                <a:latin typeface="Arial Narrow" panose="020B0606020202030204" pitchFamily="34" charset="0"/>
              </a:rPr>
              <a:t>ASF </a:t>
            </a:r>
            <a:r>
              <a:rPr lang="ru-RU" sz="2400" b="1" dirty="0" smtClean="0">
                <a:solidFill>
                  <a:srgbClr val="002274"/>
                </a:solidFill>
                <a:latin typeface="Arial Narrow" panose="020B0606020202030204" pitchFamily="34" charset="0"/>
              </a:rPr>
              <a:t>с </a:t>
            </a:r>
            <a:r>
              <a:rPr lang="ru-RU" sz="2400" b="1" dirty="0" err="1" smtClean="0">
                <a:solidFill>
                  <a:srgbClr val="002274"/>
                </a:solidFill>
                <a:latin typeface="Arial Narrow" panose="020B0606020202030204" pitchFamily="34" charset="0"/>
              </a:rPr>
              <a:t>изополями</a:t>
            </a:r>
            <a:r>
              <a:rPr lang="ru-RU" sz="2400" b="1" dirty="0" smtClean="0">
                <a:solidFill>
                  <a:srgbClr val="002274"/>
                </a:solidFill>
                <a:latin typeface="Arial Narrow" panose="020B0606020202030204" pitchFamily="34" charset="0"/>
              </a:rPr>
              <a:t> из </a:t>
            </a:r>
            <a:r>
              <a:rPr lang="en-US" sz="2400" b="1" dirty="0" smtClean="0">
                <a:solidFill>
                  <a:srgbClr val="002274"/>
                </a:solidFill>
                <a:latin typeface="Arial Narrow" panose="020B0606020202030204" pitchFamily="34" charset="0"/>
              </a:rPr>
              <a:t>SCAD 21.1</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Рисунок 7"/>
          <p:cNvPicPr/>
          <p:nvPr/>
        </p:nvPicPr>
        <p:blipFill>
          <a:blip r:embed="rId4"/>
          <a:stretch>
            <a:fillRect/>
          </a:stretch>
        </p:blipFill>
        <p:spPr>
          <a:xfrm>
            <a:off x="339407" y="806450"/>
            <a:ext cx="678815" cy="792000"/>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pic>
        <p:nvPicPr>
          <p:cNvPr id="92162" name="Рисунок 47"/>
          <p:cNvPicPr>
            <a:picLocks noChangeAspect="1" noChangeArrowheads="1"/>
          </p:cNvPicPr>
          <p:nvPr/>
        </p:nvPicPr>
        <p:blipFill>
          <a:blip r:embed="rId5">
            <a:extLst>
              <a:ext uri="{28A0092B-C50C-407E-A947-70E740481C1C}">
                <a14:useLocalDpi xmlns:a14="http://schemas.microsoft.com/office/drawing/2010/main" val="0"/>
              </a:ext>
            </a:extLst>
          </a:blip>
          <a:srcRect r="43127"/>
          <a:stretch>
            <a:fillRect/>
          </a:stretch>
        </p:blipFill>
        <p:spPr bwMode="auto">
          <a:xfrm>
            <a:off x="2179391" y="806450"/>
            <a:ext cx="58784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92161" name="Рисунок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6573" y="1700808"/>
            <a:ext cx="5029296" cy="42173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754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ru-RU" alt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4463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784976"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Отображение в </a:t>
            </a:r>
            <a:r>
              <a:rPr lang="ru-RU" sz="2400" b="1" dirty="0" err="1">
                <a:solidFill>
                  <a:srgbClr val="002274"/>
                </a:solidFill>
                <a:latin typeface="Arial Narrow" panose="020B0606020202030204" pitchFamily="34" charset="0"/>
              </a:rPr>
              <a:t>Allplan</a:t>
            </a:r>
            <a:r>
              <a:rPr lang="ru-RU" sz="2400" b="1" dirty="0">
                <a:solidFill>
                  <a:srgbClr val="002274"/>
                </a:solidFill>
                <a:latin typeface="Arial Narrow" panose="020B0606020202030204" pitchFamily="34" charset="0"/>
              </a:rPr>
              <a:t> 2015 </a:t>
            </a:r>
            <a:r>
              <a:rPr lang="ru-RU" sz="2400" b="1" dirty="0" err="1" smtClean="0">
                <a:solidFill>
                  <a:srgbClr val="002274"/>
                </a:solidFill>
                <a:latin typeface="Arial Narrow" panose="020B0606020202030204" pitchFamily="34" charset="0"/>
              </a:rPr>
              <a:t>изополей</a:t>
            </a:r>
            <a:r>
              <a:rPr lang="ru-RU" sz="2400" b="1" dirty="0" smtClean="0">
                <a:solidFill>
                  <a:srgbClr val="002274"/>
                </a:solidFill>
                <a:latin typeface="Arial Narrow" panose="020B0606020202030204" pitchFamily="34" charset="0"/>
              </a:rPr>
              <a:t> армирования</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1141" name="Рисунок 50"/>
          <p:cNvPicPr>
            <a:picLocks noChangeAspect="1" noChangeArrowheads="1"/>
          </p:cNvPicPr>
          <p:nvPr/>
        </p:nvPicPr>
        <p:blipFill>
          <a:blip r:embed="rId4">
            <a:extLst>
              <a:ext uri="{28A0092B-C50C-407E-A947-70E740481C1C}">
                <a14:useLocalDpi xmlns:a14="http://schemas.microsoft.com/office/drawing/2010/main" val="0"/>
              </a:ext>
            </a:extLst>
          </a:blip>
          <a:srcRect r="17308"/>
          <a:stretch>
            <a:fillRect/>
          </a:stretch>
        </p:blipFill>
        <p:spPr bwMode="auto">
          <a:xfrm>
            <a:off x="1196837" y="791064"/>
            <a:ext cx="7767651" cy="807386"/>
          </a:xfrm>
          <a:prstGeom prst="rect">
            <a:avLst/>
          </a:prstGeom>
          <a:noFill/>
          <a:extLst>
            <a:ext uri="{909E8E84-426E-40DD-AFC4-6F175D3DCCD1}">
              <a14:hiddenFill xmlns:a14="http://schemas.microsoft.com/office/drawing/2010/main">
                <a:solidFill>
                  <a:srgbClr val="FFFFFF"/>
                </a:solidFill>
              </a14:hiddenFill>
            </a:ext>
          </a:extLst>
        </p:spPr>
      </p:pic>
      <p:pic>
        <p:nvPicPr>
          <p:cNvPr id="91140" name="Рисунок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47" y="1716834"/>
            <a:ext cx="1853781" cy="1144982"/>
          </a:xfrm>
          <a:prstGeom prst="rect">
            <a:avLst/>
          </a:prstGeom>
          <a:noFill/>
          <a:extLst>
            <a:ext uri="{909E8E84-426E-40DD-AFC4-6F175D3DCCD1}">
              <a14:hiddenFill xmlns:a14="http://schemas.microsoft.com/office/drawing/2010/main">
                <a:solidFill>
                  <a:srgbClr val="FFFFFF"/>
                </a:solidFill>
              </a14:hiddenFill>
            </a:ext>
          </a:extLst>
        </p:spPr>
      </p:pic>
      <p:pic>
        <p:nvPicPr>
          <p:cNvPr id="91139" name="Рисунок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9487" y="1691930"/>
            <a:ext cx="1879724" cy="1161006"/>
          </a:xfrm>
          <a:prstGeom prst="rect">
            <a:avLst/>
          </a:prstGeom>
          <a:noFill/>
          <a:extLst>
            <a:ext uri="{909E8E84-426E-40DD-AFC4-6F175D3DCCD1}">
              <a14:hiddenFill xmlns:a14="http://schemas.microsoft.com/office/drawing/2010/main">
                <a:solidFill>
                  <a:srgbClr val="FFFFFF"/>
                </a:solidFill>
              </a14:hiddenFill>
            </a:ext>
          </a:extLst>
        </p:spPr>
      </p:pic>
      <p:pic>
        <p:nvPicPr>
          <p:cNvPr id="91138" name="Рисунок 53"/>
          <p:cNvPicPr>
            <a:picLocks noChangeAspect="1" noChangeArrowheads="1"/>
          </p:cNvPicPr>
          <p:nvPr/>
        </p:nvPicPr>
        <p:blipFill rotWithShape="1">
          <a:blip r:embed="rId7">
            <a:extLst>
              <a:ext uri="{28A0092B-C50C-407E-A947-70E740481C1C}">
                <a14:useLocalDpi xmlns:a14="http://schemas.microsoft.com/office/drawing/2010/main" val="0"/>
              </a:ext>
            </a:extLst>
          </a:blip>
          <a:srcRect l="7834"/>
          <a:stretch/>
        </p:blipFill>
        <p:spPr bwMode="auto">
          <a:xfrm>
            <a:off x="179511" y="2852936"/>
            <a:ext cx="3328403" cy="3143529"/>
          </a:xfrm>
          <a:prstGeom prst="rect">
            <a:avLst/>
          </a:prstGeom>
          <a:noFill/>
          <a:extLst>
            <a:ext uri="{909E8E84-426E-40DD-AFC4-6F175D3DCCD1}">
              <a14:hiddenFill xmlns:a14="http://schemas.microsoft.com/office/drawing/2010/main">
                <a:solidFill>
                  <a:srgbClr val="FFFFFF"/>
                </a:solidFill>
              </a14:hiddenFill>
            </a:ext>
          </a:extLst>
        </p:spPr>
      </p:pic>
      <p:pic>
        <p:nvPicPr>
          <p:cNvPr id="91137" name="Рисунок 54"/>
          <p:cNvPicPr>
            <a:picLocks noChangeAspect="1" noChangeArrowheads="1"/>
          </p:cNvPicPr>
          <p:nvPr/>
        </p:nvPicPr>
        <p:blipFill rotWithShape="1">
          <a:blip r:embed="rId8">
            <a:extLst>
              <a:ext uri="{28A0092B-C50C-407E-A947-70E740481C1C}">
                <a14:useLocalDpi xmlns:a14="http://schemas.microsoft.com/office/drawing/2010/main" val="0"/>
              </a:ext>
            </a:extLst>
          </a:blip>
          <a:srcRect l="10096"/>
          <a:stretch/>
        </p:blipFill>
        <p:spPr bwMode="auto">
          <a:xfrm>
            <a:off x="4362868" y="2861816"/>
            <a:ext cx="3233468" cy="31306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10"/>
          <p:cNvSpPr>
            <a:spLocks noChangeArrowheads="1"/>
          </p:cNvSpPr>
          <p:nvPr/>
        </p:nvSpPr>
        <p:spPr bwMode="auto">
          <a:xfrm>
            <a:off x="0" y="906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Рисунок 18"/>
          <p:cNvPicPr/>
          <p:nvPr/>
        </p:nvPicPr>
        <p:blipFill>
          <a:blip r:embed="rId9"/>
          <a:stretch>
            <a:fillRect/>
          </a:stretch>
        </p:blipFill>
        <p:spPr>
          <a:xfrm>
            <a:off x="339407" y="806450"/>
            <a:ext cx="678815" cy="792000"/>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6560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Сравнение </a:t>
            </a:r>
            <a:r>
              <a:rPr lang="ru-RU" sz="2400" b="1" dirty="0" err="1" smtClean="0">
                <a:solidFill>
                  <a:srgbClr val="002274"/>
                </a:solidFill>
                <a:latin typeface="Arial Narrow" panose="020B0606020202030204" pitchFamily="34" charset="0"/>
              </a:rPr>
              <a:t>изополей</a:t>
            </a:r>
            <a:r>
              <a:rPr lang="ru-RU" sz="2400" b="1" dirty="0" smtClean="0">
                <a:solidFill>
                  <a:srgbClr val="002274"/>
                </a:solidFill>
                <a:latin typeface="Arial Narrow" panose="020B0606020202030204" pitchFamily="34" charset="0"/>
              </a:rPr>
              <a:t> армирования в </a:t>
            </a:r>
            <a:r>
              <a:rPr lang="en-US" sz="2400" b="1" dirty="0" err="1" smtClean="0">
                <a:solidFill>
                  <a:srgbClr val="002274"/>
                </a:solidFill>
                <a:latin typeface="Arial Narrow" panose="020B0606020202030204" pitchFamily="34" charset="0"/>
              </a:rPr>
              <a:t>Allplan</a:t>
            </a:r>
            <a:r>
              <a:rPr lang="en-US" sz="2400" b="1" dirty="0" smtClean="0">
                <a:solidFill>
                  <a:srgbClr val="002274"/>
                </a:solidFill>
                <a:latin typeface="Arial Narrow" panose="020B0606020202030204" pitchFamily="34" charset="0"/>
              </a:rPr>
              <a:t> 2015 </a:t>
            </a:r>
            <a:r>
              <a:rPr lang="ru-RU" sz="2400" b="1" dirty="0" smtClean="0">
                <a:solidFill>
                  <a:srgbClr val="002274"/>
                </a:solidFill>
                <a:latin typeface="Arial Narrow" panose="020B0606020202030204" pitchFamily="34" charset="0"/>
              </a:rPr>
              <a:t>и </a:t>
            </a:r>
            <a:r>
              <a:rPr lang="en-US" sz="2400" b="1" dirty="0" smtClean="0">
                <a:solidFill>
                  <a:srgbClr val="002274"/>
                </a:solidFill>
                <a:latin typeface="Arial Narrow" panose="020B0606020202030204" pitchFamily="34" charset="0"/>
              </a:rPr>
              <a:t>SCAD 21.1</a:t>
            </a:r>
            <a:endParaRPr lang="ru-RU" sz="2400" b="1" dirty="0">
              <a:solidFill>
                <a:srgbClr val="002274"/>
              </a:solidFill>
              <a:latin typeface="Arial Narrow" panose="020B0606020202030204" pitchFamily="34" charset="0"/>
            </a:endParaRPr>
          </a:p>
        </p:txBody>
      </p:sp>
      <p:sp>
        <p:nvSpPr>
          <p:cNvPr id="10" name="Rectangle 8"/>
          <p:cNvSpPr>
            <a:spLocks noChangeArrowheads="1"/>
          </p:cNvSpPr>
          <p:nvPr/>
        </p:nvSpPr>
        <p:spPr bwMode="auto">
          <a:xfrm>
            <a:off x="0" y="9568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Narrow" panose="020B0606020202030204" pitchFamily="34" charset="0"/>
              <a:cs typeface="Arial" pitchFamily="34" charset="0"/>
            </a:endParaRPr>
          </a:p>
        </p:txBody>
      </p:sp>
      <p:sp>
        <p:nvSpPr>
          <p:cNvPr id="3" name="Прямоугольник 2"/>
          <p:cNvSpPr/>
          <p:nvPr/>
        </p:nvSpPr>
        <p:spPr>
          <a:xfrm>
            <a:off x="1143652" y="764704"/>
            <a:ext cx="8036860" cy="830997"/>
          </a:xfrm>
          <a:prstGeom prst="rect">
            <a:avLst/>
          </a:prstGeom>
        </p:spPr>
        <p:txBody>
          <a:bodyPr wrap="square">
            <a:spAutoFit/>
          </a:bodyPr>
          <a:lstStyle/>
          <a:p>
            <a:r>
              <a:rPr lang="ru-RU" sz="1600" dirty="0">
                <a:latin typeface="Arial Narrow" panose="020B0606020202030204" pitchFamily="34" charset="0"/>
              </a:rPr>
              <a:t>Поддерживаемые </a:t>
            </a:r>
            <a:r>
              <a:rPr lang="ru-RU" sz="1600" dirty="0" smtClean="0">
                <a:latin typeface="Arial Narrow" panose="020B0606020202030204" pitchFamily="34" charset="0"/>
              </a:rPr>
              <a:t> элементы </a:t>
            </a:r>
            <a:r>
              <a:rPr lang="ru-RU" sz="1600" dirty="0">
                <a:latin typeface="Arial Narrow" panose="020B0606020202030204" pitchFamily="34" charset="0"/>
              </a:rPr>
              <a:t>при </a:t>
            </a:r>
            <a:r>
              <a:rPr lang="ru-RU" sz="1600" dirty="0" smtClean="0">
                <a:latin typeface="Arial Narrow" panose="020B0606020202030204" pitchFamily="34" charset="0"/>
              </a:rPr>
              <a:t>передаче арматурных </a:t>
            </a:r>
            <a:r>
              <a:rPr lang="ru-RU" sz="1600" dirty="0">
                <a:latin typeface="Arial Narrow" panose="020B0606020202030204" pitchFamily="34" charset="0"/>
              </a:rPr>
              <a:t>полей из SCAD в </a:t>
            </a:r>
            <a:r>
              <a:rPr lang="ru-RU" sz="1600" dirty="0" err="1" smtClean="0">
                <a:latin typeface="Arial Narrow" panose="020B0606020202030204" pitchFamily="34" charset="0"/>
              </a:rPr>
              <a:t>Allplan</a:t>
            </a:r>
            <a:r>
              <a:rPr lang="ru-RU" sz="1600" dirty="0" smtClean="0">
                <a:latin typeface="Arial Narrow" panose="020B0606020202030204" pitchFamily="34" charset="0"/>
              </a:rPr>
              <a:t> (.</a:t>
            </a:r>
            <a:r>
              <a:rPr lang="ru-RU" sz="1600" dirty="0" err="1">
                <a:latin typeface="Arial Narrow" panose="020B0606020202030204" pitchFamily="34" charset="0"/>
              </a:rPr>
              <a:t>asf</a:t>
            </a:r>
            <a:r>
              <a:rPr lang="ru-RU" sz="1600" dirty="0">
                <a:latin typeface="Arial Narrow" panose="020B0606020202030204" pitchFamily="34" charset="0"/>
              </a:rPr>
              <a:t> - интерфейс):</a:t>
            </a:r>
          </a:p>
          <a:p>
            <a:r>
              <a:rPr lang="ru-RU" sz="1600" dirty="0">
                <a:latin typeface="Arial Narrow" panose="020B0606020202030204" pitchFamily="34" charset="0"/>
              </a:rPr>
              <a:t>•  вертикальные пластины с шириной полосы более двух конечных элементов </a:t>
            </a:r>
          </a:p>
          <a:p>
            <a:r>
              <a:rPr lang="ru-RU" sz="1600" dirty="0">
                <a:latin typeface="Arial Narrow" panose="020B0606020202030204" pitchFamily="34" charset="0"/>
              </a:rPr>
              <a:t>•  горизонтальные пластины с шириной полосы более двух конечных элементов </a:t>
            </a:r>
          </a:p>
        </p:txBody>
      </p:sp>
      <p:graphicFrame>
        <p:nvGraphicFramePr>
          <p:cNvPr id="8" name="Таблица 7"/>
          <p:cNvGraphicFramePr>
            <a:graphicFrameLocks noGrp="1"/>
          </p:cNvGraphicFramePr>
          <p:nvPr>
            <p:extLst>
              <p:ext uri="{D42A27DB-BD31-4B8C-83A1-F6EECF244321}">
                <p14:modId xmlns:p14="http://schemas.microsoft.com/office/powerpoint/2010/main" val="295623638"/>
              </p:ext>
            </p:extLst>
          </p:nvPr>
        </p:nvGraphicFramePr>
        <p:xfrm>
          <a:off x="251520" y="1856911"/>
          <a:ext cx="8568952" cy="4106085"/>
        </p:xfrm>
        <a:graphic>
          <a:graphicData uri="http://schemas.openxmlformats.org/drawingml/2006/table">
            <a:tbl>
              <a:tblPr firstRow="1" firstCol="1" bandRow="1"/>
              <a:tblGrid>
                <a:gridCol w="288032"/>
                <a:gridCol w="2088232"/>
                <a:gridCol w="2088232"/>
                <a:gridCol w="2088232"/>
                <a:gridCol w="2016224"/>
              </a:tblGrid>
              <a:tr h="446449">
                <a:tc rowSpan="2">
                  <a:txBody>
                    <a:bodyPr/>
                    <a:lstStyle/>
                    <a:p>
                      <a:pPr marL="71755" marR="71755">
                        <a:lnSpc>
                          <a:spcPct val="115000"/>
                        </a:lnSpc>
                        <a:spcAft>
                          <a:spcPts val="0"/>
                        </a:spcAft>
                      </a:pPr>
                      <a:r>
                        <a:rPr lang="ru-RU" sz="1200" dirty="0">
                          <a:effectLst/>
                          <a:latin typeface="Calibri"/>
                          <a:ea typeface="Calibri"/>
                          <a:cs typeface="Times New Roman"/>
                        </a:rPr>
                        <a:t>        </a:t>
                      </a:r>
                      <a:r>
                        <a:rPr lang="ru-RU" sz="1200" dirty="0" smtClean="0">
                          <a:effectLst/>
                          <a:latin typeface="Calibri"/>
                          <a:ea typeface="Calibri"/>
                          <a:cs typeface="Times New Roman"/>
                        </a:rPr>
                        <a:t>   </a:t>
                      </a:r>
                      <a:r>
                        <a:rPr lang="ru-RU" sz="1200" dirty="0" err="1" smtClean="0">
                          <a:effectLst/>
                          <a:latin typeface="Calibri"/>
                          <a:ea typeface="Calibri"/>
                          <a:cs typeface="Times New Roman"/>
                        </a:rPr>
                        <a:t>Изополя</a:t>
                      </a:r>
                      <a:r>
                        <a:rPr lang="ru-RU" sz="1200" dirty="0" smtClean="0">
                          <a:effectLst/>
                          <a:latin typeface="Calibri"/>
                          <a:ea typeface="Calibri"/>
                          <a:cs typeface="Times New Roman"/>
                        </a:rPr>
                        <a:t> </a:t>
                      </a:r>
                      <a:r>
                        <a:rPr lang="ru-RU" sz="1200" dirty="0">
                          <a:effectLst/>
                          <a:latin typeface="Calibri"/>
                          <a:ea typeface="Calibri"/>
                          <a:cs typeface="Times New Roman"/>
                        </a:rPr>
                        <a:t>в </a:t>
                      </a:r>
                      <a:r>
                        <a:rPr lang="en-US" sz="1200" dirty="0" smtClean="0">
                          <a:effectLst/>
                          <a:latin typeface="Calibri"/>
                          <a:ea typeface="Calibri"/>
                          <a:cs typeface="Times New Roman"/>
                        </a:rPr>
                        <a:t>SCAD</a:t>
                      </a:r>
                      <a:r>
                        <a:rPr lang="ru-RU" sz="1200" dirty="0">
                          <a:effectLst/>
                          <a:latin typeface="Calibri"/>
                          <a:ea typeface="Calibri"/>
                          <a:cs typeface="Times New Roman"/>
                        </a:rPr>
                        <a:t>	</a:t>
                      </a:r>
                      <a:r>
                        <a:rPr lang="ru-RU" sz="1200" dirty="0" smtClean="0">
                          <a:effectLst/>
                          <a:latin typeface="Calibri"/>
                          <a:ea typeface="Calibri"/>
                          <a:cs typeface="Times New Roman"/>
                        </a:rPr>
                        <a:t>     </a:t>
                      </a:r>
                      <a:r>
                        <a:rPr lang="ru-RU" sz="1200" dirty="0" err="1" smtClean="0">
                          <a:effectLst/>
                          <a:latin typeface="Calibri"/>
                          <a:ea typeface="Calibri"/>
                          <a:cs typeface="Times New Roman"/>
                        </a:rPr>
                        <a:t>Изополя</a:t>
                      </a:r>
                      <a:r>
                        <a:rPr lang="ru-RU" sz="1200" dirty="0" smtClean="0">
                          <a:effectLst/>
                          <a:latin typeface="Calibri"/>
                          <a:ea typeface="Calibri"/>
                          <a:cs typeface="Times New Roman"/>
                        </a:rPr>
                        <a:t> </a:t>
                      </a:r>
                      <a:r>
                        <a:rPr lang="ru-RU" sz="1200" dirty="0">
                          <a:effectLst/>
                          <a:latin typeface="Calibri"/>
                          <a:ea typeface="Calibri"/>
                          <a:cs typeface="Times New Roman"/>
                        </a:rPr>
                        <a:t>в </a:t>
                      </a:r>
                      <a:r>
                        <a:rPr lang="en-US" sz="1200" dirty="0">
                          <a:effectLst/>
                          <a:latin typeface="Calibri"/>
                          <a:ea typeface="Calibri"/>
                          <a:cs typeface="Times New Roman"/>
                        </a:rPr>
                        <a:t>ALLPLAN</a:t>
                      </a:r>
                      <a:endParaRPr lang="ru-RU" sz="1200" dirty="0">
                        <a:effectLst/>
                        <a:latin typeface="Calibri"/>
                        <a:ea typeface="Calibri"/>
                        <a:cs typeface="Times New Roman"/>
                      </a:endParaRPr>
                    </a:p>
                  </a:txBody>
                  <a:tcPr marL="58183" marR="5818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cap="all" dirty="0">
                          <a:effectLst/>
                          <a:latin typeface="Arial Narrow"/>
                          <a:ea typeface="Calibri"/>
                          <a:cs typeface="Arial"/>
                        </a:rPr>
                        <a:t> </a:t>
                      </a:r>
                      <a:endParaRPr lang="ru-RU" sz="1200" dirty="0">
                        <a:effectLst/>
                        <a:latin typeface="Calibri"/>
                        <a:ea typeface="Calibri"/>
                        <a:cs typeface="Times New Roman"/>
                      </a:endParaRPr>
                    </a:p>
                    <a:p>
                      <a:pPr algn="ctr">
                        <a:lnSpc>
                          <a:spcPct val="115000"/>
                        </a:lnSpc>
                        <a:spcAft>
                          <a:spcPts val="0"/>
                        </a:spcAft>
                      </a:pPr>
                      <a:r>
                        <a:rPr lang="ru-RU" sz="1200" b="1" cap="all" dirty="0" err="1">
                          <a:effectLst/>
                          <a:latin typeface="Arial Narrow"/>
                          <a:ea typeface="Calibri"/>
                          <a:cs typeface="Arial"/>
                        </a:rPr>
                        <a:t>Нижня</a:t>
                      </a:r>
                      <a:r>
                        <a:rPr lang="ru-RU" sz="1200" b="1" cap="all" dirty="0">
                          <a:effectLst/>
                          <a:latin typeface="Arial Narrow"/>
                          <a:ea typeface="Calibri"/>
                          <a:cs typeface="Arial"/>
                        </a:rPr>
                        <a:t> по Х (</a:t>
                      </a:r>
                      <a:r>
                        <a:rPr lang="en-US" sz="1200" b="1" cap="all" dirty="0">
                          <a:effectLst/>
                          <a:latin typeface="Arial Narrow"/>
                          <a:ea typeface="Calibri"/>
                          <a:cs typeface="Arial"/>
                        </a:rPr>
                        <a:t>S</a:t>
                      </a:r>
                      <a:r>
                        <a:rPr lang="ru-RU" sz="1200" b="1" cap="all" dirty="0">
                          <a:effectLst/>
                          <a:latin typeface="Arial Narrow"/>
                          <a:ea typeface="Calibri"/>
                          <a:cs typeface="Arial"/>
                        </a:rPr>
                        <a:t>1) – ПА КСИ (НИЖ)</a:t>
                      </a:r>
                      <a:endParaRPr lang="ru-RU" sz="1200" dirty="0">
                        <a:effectLst/>
                        <a:latin typeface="Calibri"/>
                        <a:ea typeface="Calibri"/>
                        <a:cs typeface="Times New Roman"/>
                      </a:endParaRP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cap="all" dirty="0">
                          <a:effectLst/>
                          <a:latin typeface="Arial Narrow"/>
                          <a:ea typeface="Calibri"/>
                          <a:cs typeface="Arial"/>
                        </a:rPr>
                        <a:t> </a:t>
                      </a:r>
                      <a:endParaRPr lang="ru-RU" sz="1200" dirty="0">
                        <a:effectLst/>
                        <a:latin typeface="Calibri"/>
                        <a:ea typeface="Calibri"/>
                        <a:cs typeface="Times New Roman"/>
                      </a:endParaRPr>
                    </a:p>
                    <a:p>
                      <a:pPr algn="ctr">
                        <a:lnSpc>
                          <a:spcPct val="115000"/>
                        </a:lnSpc>
                        <a:spcAft>
                          <a:spcPts val="0"/>
                        </a:spcAft>
                      </a:pPr>
                      <a:r>
                        <a:rPr lang="ru-RU" sz="1200" b="1" cap="all" dirty="0" err="1">
                          <a:effectLst/>
                          <a:latin typeface="Arial Narrow"/>
                          <a:ea typeface="Calibri"/>
                          <a:cs typeface="Arial"/>
                        </a:rPr>
                        <a:t>Нижня</a:t>
                      </a:r>
                      <a:r>
                        <a:rPr lang="ru-RU" sz="1200" b="1" cap="all" dirty="0">
                          <a:effectLst/>
                          <a:latin typeface="Arial Narrow"/>
                          <a:ea typeface="Calibri"/>
                          <a:cs typeface="Arial"/>
                        </a:rPr>
                        <a:t> по </a:t>
                      </a:r>
                      <a:r>
                        <a:rPr lang="en-US" sz="1200" b="1" cap="all" dirty="0">
                          <a:effectLst/>
                          <a:latin typeface="Arial Narrow"/>
                          <a:ea typeface="Calibri"/>
                          <a:cs typeface="Arial"/>
                        </a:rPr>
                        <a:t>Y</a:t>
                      </a:r>
                      <a:r>
                        <a:rPr lang="ru-RU" sz="1200" b="1" cap="all" dirty="0">
                          <a:effectLst/>
                          <a:latin typeface="Arial Narrow"/>
                          <a:ea typeface="Calibri"/>
                          <a:cs typeface="Arial"/>
                        </a:rPr>
                        <a:t> (</a:t>
                      </a:r>
                      <a:r>
                        <a:rPr lang="en-US" sz="1200" b="1" cap="all" dirty="0">
                          <a:effectLst/>
                          <a:latin typeface="Arial Narrow"/>
                          <a:ea typeface="Calibri"/>
                          <a:cs typeface="Arial"/>
                        </a:rPr>
                        <a:t>S</a:t>
                      </a:r>
                      <a:r>
                        <a:rPr lang="ru-RU" sz="1200" b="1" cap="all" dirty="0">
                          <a:effectLst/>
                          <a:latin typeface="Arial Narrow"/>
                          <a:ea typeface="Calibri"/>
                          <a:cs typeface="Arial"/>
                        </a:rPr>
                        <a:t>3) – ПА ЭТА (НИЖ)</a:t>
                      </a:r>
                      <a:endParaRPr lang="ru-RU" sz="1200" dirty="0">
                        <a:effectLst/>
                        <a:latin typeface="Calibri"/>
                        <a:ea typeface="Calibri"/>
                        <a:cs typeface="Times New Roman"/>
                      </a:endParaRP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cap="all">
                          <a:effectLst/>
                          <a:latin typeface="Arial Narrow"/>
                          <a:ea typeface="Calibri"/>
                          <a:cs typeface="Arial"/>
                        </a:rPr>
                        <a:t> </a:t>
                      </a:r>
                      <a:endParaRPr lang="ru-RU" sz="1200">
                        <a:effectLst/>
                        <a:latin typeface="Calibri"/>
                        <a:ea typeface="Calibri"/>
                        <a:cs typeface="Times New Roman"/>
                      </a:endParaRPr>
                    </a:p>
                    <a:p>
                      <a:pPr algn="ctr">
                        <a:lnSpc>
                          <a:spcPct val="115000"/>
                        </a:lnSpc>
                        <a:spcAft>
                          <a:spcPts val="0"/>
                        </a:spcAft>
                      </a:pPr>
                      <a:r>
                        <a:rPr lang="ru-RU" sz="1200" b="1" cap="all">
                          <a:effectLst/>
                          <a:latin typeface="Arial Narrow"/>
                          <a:ea typeface="Calibri"/>
                          <a:cs typeface="Arial"/>
                        </a:rPr>
                        <a:t>ВЕРХНЯЯ по Х (</a:t>
                      </a:r>
                      <a:r>
                        <a:rPr lang="en-US" sz="1200" b="1" cap="all">
                          <a:effectLst/>
                          <a:latin typeface="Arial Narrow"/>
                          <a:ea typeface="Calibri"/>
                          <a:cs typeface="Arial"/>
                        </a:rPr>
                        <a:t>S</a:t>
                      </a:r>
                      <a:r>
                        <a:rPr lang="ru-RU" sz="1200" b="1" cap="all">
                          <a:effectLst/>
                          <a:latin typeface="Arial Narrow"/>
                          <a:ea typeface="Calibri"/>
                          <a:cs typeface="Arial"/>
                        </a:rPr>
                        <a:t>2) – ПА КСИ (ВЕРХ)</a:t>
                      </a:r>
                      <a:endParaRPr lang="ru-RU" sz="1200">
                        <a:effectLst/>
                        <a:latin typeface="Calibri"/>
                        <a:ea typeface="Calibri"/>
                        <a:cs typeface="Times New Roman"/>
                      </a:endParaRP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724660" algn="ctr"/>
                          <a:tab pos="3449320" algn="r"/>
                        </a:tabLst>
                      </a:pPr>
                      <a:r>
                        <a:rPr lang="ru-RU" sz="1200" b="1" cap="all" dirty="0">
                          <a:effectLst/>
                          <a:latin typeface="Arial Narrow"/>
                          <a:ea typeface="Calibri"/>
                          <a:cs typeface="Arial"/>
                        </a:rPr>
                        <a:t> </a:t>
                      </a:r>
                      <a:endParaRPr lang="ru-RU" sz="1200" dirty="0">
                        <a:effectLst/>
                        <a:latin typeface="Calibri"/>
                        <a:ea typeface="Calibri"/>
                        <a:cs typeface="Times New Roman"/>
                      </a:endParaRPr>
                    </a:p>
                    <a:p>
                      <a:pPr algn="ctr">
                        <a:lnSpc>
                          <a:spcPct val="115000"/>
                        </a:lnSpc>
                        <a:spcAft>
                          <a:spcPts val="0"/>
                        </a:spcAft>
                        <a:tabLst>
                          <a:tab pos="1724660" algn="ctr"/>
                          <a:tab pos="3449320" algn="r"/>
                        </a:tabLst>
                      </a:pPr>
                      <a:r>
                        <a:rPr lang="ru-RU" sz="1200" b="1" cap="all" dirty="0">
                          <a:effectLst/>
                          <a:latin typeface="Arial Narrow"/>
                          <a:ea typeface="Calibri"/>
                          <a:cs typeface="Arial"/>
                        </a:rPr>
                        <a:t>ВЕРХНЯЯ по </a:t>
                      </a:r>
                      <a:r>
                        <a:rPr lang="en-US" sz="1200" b="1" cap="all" dirty="0">
                          <a:effectLst/>
                          <a:latin typeface="Arial Narrow"/>
                          <a:ea typeface="Calibri"/>
                          <a:cs typeface="Arial"/>
                        </a:rPr>
                        <a:t>Y</a:t>
                      </a:r>
                      <a:r>
                        <a:rPr lang="ru-RU" sz="1200" b="1" cap="all" dirty="0">
                          <a:effectLst/>
                          <a:latin typeface="Arial Narrow"/>
                          <a:ea typeface="Calibri"/>
                          <a:cs typeface="Arial"/>
                        </a:rPr>
                        <a:t> (</a:t>
                      </a:r>
                      <a:r>
                        <a:rPr lang="en-US" sz="1200" b="1" cap="all" dirty="0">
                          <a:effectLst/>
                          <a:latin typeface="Arial Narrow"/>
                          <a:ea typeface="Calibri"/>
                          <a:cs typeface="Arial"/>
                        </a:rPr>
                        <a:t>S</a:t>
                      </a:r>
                      <a:r>
                        <a:rPr lang="ru-RU" sz="1200" b="1" cap="all" dirty="0">
                          <a:effectLst/>
                          <a:latin typeface="Arial Narrow"/>
                          <a:ea typeface="Calibri"/>
                          <a:cs typeface="Arial"/>
                        </a:rPr>
                        <a:t>4) – ПА ЭТА (ВЕРХ</a:t>
                      </a:r>
                      <a:r>
                        <a:rPr lang="ru-RU" sz="1200" b="1" cap="all" dirty="0" smtClean="0">
                          <a:effectLst/>
                          <a:latin typeface="Arial Narrow"/>
                          <a:ea typeface="Calibri"/>
                          <a:cs typeface="Arial"/>
                        </a:rPr>
                        <a:t>)   </a:t>
                      </a:r>
                      <a:endParaRPr lang="ru-RU" sz="1200" dirty="0">
                        <a:effectLst/>
                        <a:latin typeface="Calibri"/>
                        <a:ea typeface="Calibri"/>
                        <a:cs typeface="Times New Roman"/>
                      </a:endParaRP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149">
                <a:tc vMerge="1">
                  <a:txBody>
                    <a:bodyPr/>
                    <a:lstStyle/>
                    <a:p>
                      <a:endParaRPr lang="ru-RU"/>
                    </a:p>
                  </a:txBody>
                  <a:tcPr/>
                </a:tc>
                <a:tc>
                  <a:txBody>
                    <a:bodyPr/>
                    <a:lstStyle/>
                    <a:p>
                      <a:pPr>
                        <a:lnSpc>
                          <a:spcPct val="115000"/>
                        </a:lnSpc>
                        <a:spcAft>
                          <a:spcPts val="0"/>
                        </a:spcAft>
                      </a:pPr>
                      <a:endParaRPr lang="ru-RU" sz="1200" dirty="0">
                        <a:effectLst/>
                        <a:latin typeface="Calibri"/>
                        <a:ea typeface="Calibri"/>
                        <a:cs typeface="Times New Roman"/>
                      </a:endParaRPr>
                    </a:p>
                    <a:p>
                      <a:pPr>
                        <a:lnSpc>
                          <a:spcPct val="115000"/>
                        </a:lnSpc>
                        <a:spcAft>
                          <a:spcPts val="0"/>
                        </a:spcAft>
                      </a:pPr>
                      <a:r>
                        <a:rPr lang="ru-RU" sz="1200" dirty="0">
                          <a:effectLst/>
                          <a:latin typeface="Calibri"/>
                          <a:ea typeface="Calibri"/>
                          <a:cs typeface="Times New Roman"/>
                        </a:rPr>
                        <a:t> </a:t>
                      </a: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effectLst/>
                        <a:latin typeface="Calibri"/>
                        <a:ea typeface="Calibri"/>
                        <a:cs typeface="Times New Roman"/>
                      </a:endParaRPr>
                    </a:p>
                    <a:p>
                      <a:pPr>
                        <a:lnSpc>
                          <a:spcPct val="115000"/>
                        </a:lnSpc>
                        <a:spcAft>
                          <a:spcPts val="0"/>
                        </a:spcAft>
                      </a:pPr>
                      <a:r>
                        <a:rPr lang="ru-RU" sz="1200" dirty="0">
                          <a:effectLst/>
                          <a:latin typeface="Calibri"/>
                          <a:ea typeface="Calibri"/>
                          <a:cs typeface="Times New Roman"/>
                        </a:rPr>
                        <a:t> </a:t>
                      </a: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effectLst/>
                        <a:latin typeface="Calibri"/>
                        <a:ea typeface="Calibri"/>
                        <a:cs typeface="Times New Roman"/>
                      </a:endParaRPr>
                    </a:p>
                    <a:p>
                      <a:pPr>
                        <a:lnSpc>
                          <a:spcPct val="115000"/>
                        </a:lnSpc>
                        <a:spcAft>
                          <a:spcPts val="0"/>
                        </a:spcAft>
                      </a:pPr>
                      <a:r>
                        <a:rPr lang="ru-RU" sz="1200" dirty="0">
                          <a:effectLst/>
                          <a:latin typeface="Calibri"/>
                          <a:ea typeface="Calibri"/>
                          <a:cs typeface="Times New Roman"/>
                        </a:rPr>
                        <a:t> </a:t>
                      </a: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effectLst/>
                        <a:latin typeface="Calibri"/>
                        <a:ea typeface="Calibri"/>
                        <a:cs typeface="Times New Roman"/>
                      </a:endParaRPr>
                    </a:p>
                    <a:p>
                      <a:pPr>
                        <a:lnSpc>
                          <a:spcPct val="115000"/>
                        </a:lnSpc>
                        <a:spcAft>
                          <a:spcPts val="0"/>
                        </a:spcAft>
                      </a:pPr>
                      <a:r>
                        <a:rPr lang="ru-RU" sz="1200" dirty="0">
                          <a:effectLst/>
                          <a:latin typeface="Calibri"/>
                          <a:ea typeface="Calibri"/>
                          <a:cs typeface="Times New Roman"/>
                        </a:rPr>
                        <a:t> </a:t>
                      </a:r>
                    </a:p>
                  </a:txBody>
                  <a:tcPr marL="58183" marR="5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0128" name="Рисунок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76" y="2609160"/>
            <a:ext cx="1872000" cy="1467912"/>
          </a:xfrm>
          <a:prstGeom prst="rect">
            <a:avLst/>
          </a:prstGeom>
          <a:noFill/>
          <a:extLst>
            <a:ext uri="{909E8E84-426E-40DD-AFC4-6F175D3DCCD1}">
              <a14:hiddenFill xmlns:a14="http://schemas.microsoft.com/office/drawing/2010/main">
                <a:solidFill>
                  <a:srgbClr val="FFFFFF"/>
                </a:solidFill>
              </a14:hiddenFill>
            </a:ext>
          </a:extLst>
        </p:spPr>
      </p:pic>
      <p:pic>
        <p:nvPicPr>
          <p:cNvPr id="90127" name="Рисунок 56"/>
          <p:cNvPicPr>
            <a:picLocks noChangeAspect="1" noChangeArrowheads="1"/>
          </p:cNvPicPr>
          <p:nvPr/>
        </p:nvPicPr>
        <p:blipFill>
          <a:blip r:embed="rId5" cstate="print">
            <a:extLst>
              <a:ext uri="{28A0092B-C50C-407E-A947-70E740481C1C}">
                <a14:useLocalDpi xmlns:a14="http://schemas.microsoft.com/office/drawing/2010/main" val="0"/>
              </a:ext>
            </a:extLst>
          </a:blip>
          <a:srcRect r="22272"/>
          <a:stretch>
            <a:fillRect/>
          </a:stretch>
        </p:blipFill>
        <p:spPr bwMode="auto">
          <a:xfrm>
            <a:off x="683776" y="4372548"/>
            <a:ext cx="1872000" cy="1360708"/>
          </a:xfrm>
          <a:prstGeom prst="rect">
            <a:avLst/>
          </a:prstGeom>
          <a:noFill/>
          <a:extLst>
            <a:ext uri="{909E8E84-426E-40DD-AFC4-6F175D3DCCD1}">
              <a14:hiddenFill xmlns:a14="http://schemas.microsoft.com/office/drawing/2010/main">
                <a:solidFill>
                  <a:srgbClr val="FFFFFF"/>
                </a:solidFill>
              </a14:hiddenFill>
            </a:ext>
          </a:extLst>
        </p:spPr>
      </p:pic>
      <p:pic>
        <p:nvPicPr>
          <p:cNvPr id="90126" name="Рисунок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2609160"/>
            <a:ext cx="1872000" cy="1467912"/>
          </a:xfrm>
          <a:prstGeom prst="rect">
            <a:avLst/>
          </a:prstGeom>
          <a:noFill/>
          <a:extLst>
            <a:ext uri="{909E8E84-426E-40DD-AFC4-6F175D3DCCD1}">
              <a14:hiddenFill xmlns:a14="http://schemas.microsoft.com/office/drawing/2010/main">
                <a:solidFill>
                  <a:srgbClr val="FFFFFF"/>
                </a:solidFill>
              </a14:hiddenFill>
            </a:ext>
          </a:extLst>
        </p:spPr>
      </p:pic>
      <p:pic>
        <p:nvPicPr>
          <p:cNvPr id="90125" name="Рисунок 58"/>
          <p:cNvPicPr>
            <a:picLocks noChangeAspect="1" noChangeArrowheads="1"/>
          </p:cNvPicPr>
          <p:nvPr/>
        </p:nvPicPr>
        <p:blipFill>
          <a:blip r:embed="rId7" cstate="print">
            <a:extLst>
              <a:ext uri="{28A0092B-C50C-407E-A947-70E740481C1C}">
                <a14:useLocalDpi xmlns:a14="http://schemas.microsoft.com/office/drawing/2010/main" val="0"/>
              </a:ext>
            </a:extLst>
          </a:blip>
          <a:srcRect r="22121"/>
          <a:stretch>
            <a:fillRect/>
          </a:stretch>
        </p:blipFill>
        <p:spPr bwMode="auto">
          <a:xfrm>
            <a:off x="2699792" y="4372548"/>
            <a:ext cx="1872000" cy="1360708"/>
          </a:xfrm>
          <a:prstGeom prst="rect">
            <a:avLst/>
          </a:prstGeom>
          <a:noFill/>
          <a:extLst>
            <a:ext uri="{909E8E84-426E-40DD-AFC4-6F175D3DCCD1}">
              <a14:hiddenFill xmlns:a14="http://schemas.microsoft.com/office/drawing/2010/main">
                <a:solidFill>
                  <a:srgbClr val="FFFFFF"/>
                </a:solidFill>
              </a14:hiddenFill>
            </a:ext>
          </a:extLst>
        </p:spPr>
      </p:pic>
      <p:pic>
        <p:nvPicPr>
          <p:cNvPr id="90124" name="Рисунок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609160"/>
            <a:ext cx="1872000" cy="1467912"/>
          </a:xfrm>
          <a:prstGeom prst="rect">
            <a:avLst/>
          </a:prstGeom>
          <a:noFill/>
          <a:extLst>
            <a:ext uri="{909E8E84-426E-40DD-AFC4-6F175D3DCCD1}">
              <a14:hiddenFill xmlns:a14="http://schemas.microsoft.com/office/drawing/2010/main">
                <a:solidFill>
                  <a:srgbClr val="FFFFFF"/>
                </a:solidFill>
              </a14:hiddenFill>
            </a:ext>
          </a:extLst>
        </p:spPr>
      </p:pic>
      <p:pic>
        <p:nvPicPr>
          <p:cNvPr id="90123" name="Рисунок 60"/>
          <p:cNvPicPr>
            <a:picLocks noChangeAspect="1" noChangeArrowheads="1"/>
          </p:cNvPicPr>
          <p:nvPr/>
        </p:nvPicPr>
        <p:blipFill>
          <a:blip r:embed="rId9" cstate="print">
            <a:extLst>
              <a:ext uri="{28A0092B-C50C-407E-A947-70E740481C1C}">
                <a14:useLocalDpi xmlns:a14="http://schemas.microsoft.com/office/drawing/2010/main" val="0"/>
              </a:ext>
            </a:extLst>
          </a:blip>
          <a:srcRect r="22272"/>
          <a:stretch>
            <a:fillRect/>
          </a:stretch>
        </p:blipFill>
        <p:spPr bwMode="auto">
          <a:xfrm>
            <a:off x="4860032" y="4372548"/>
            <a:ext cx="1872000" cy="1360708"/>
          </a:xfrm>
          <a:prstGeom prst="rect">
            <a:avLst/>
          </a:prstGeom>
          <a:noFill/>
          <a:extLst>
            <a:ext uri="{909E8E84-426E-40DD-AFC4-6F175D3DCCD1}">
              <a14:hiddenFill xmlns:a14="http://schemas.microsoft.com/office/drawing/2010/main">
                <a:solidFill>
                  <a:srgbClr val="FFFFFF"/>
                </a:solidFill>
              </a14:hiddenFill>
            </a:ext>
          </a:extLst>
        </p:spPr>
      </p:pic>
      <p:pic>
        <p:nvPicPr>
          <p:cNvPr id="90122" name="Рисунок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2609160"/>
            <a:ext cx="1872000" cy="1467912"/>
          </a:xfrm>
          <a:prstGeom prst="rect">
            <a:avLst/>
          </a:prstGeom>
          <a:noFill/>
          <a:extLst>
            <a:ext uri="{909E8E84-426E-40DD-AFC4-6F175D3DCCD1}">
              <a14:hiddenFill xmlns:a14="http://schemas.microsoft.com/office/drawing/2010/main">
                <a:solidFill>
                  <a:srgbClr val="FFFFFF"/>
                </a:solidFill>
              </a14:hiddenFill>
            </a:ext>
          </a:extLst>
        </p:spPr>
      </p:pic>
      <p:pic>
        <p:nvPicPr>
          <p:cNvPr id="90121" name="Рисунок 63"/>
          <p:cNvPicPr>
            <a:picLocks noChangeAspect="1" noChangeArrowheads="1"/>
          </p:cNvPicPr>
          <p:nvPr/>
        </p:nvPicPr>
        <p:blipFill>
          <a:blip r:embed="rId11" cstate="print">
            <a:extLst>
              <a:ext uri="{28A0092B-C50C-407E-A947-70E740481C1C}">
                <a14:useLocalDpi xmlns:a14="http://schemas.microsoft.com/office/drawing/2010/main" val="0"/>
              </a:ext>
            </a:extLst>
          </a:blip>
          <a:srcRect r="22272"/>
          <a:stretch>
            <a:fillRect/>
          </a:stretch>
        </p:blipFill>
        <p:spPr bwMode="auto">
          <a:xfrm>
            <a:off x="6876256" y="4372548"/>
            <a:ext cx="1872000" cy="1360708"/>
          </a:xfrm>
          <a:prstGeom prst="rect">
            <a:avLst/>
          </a:prstGeom>
          <a:noFill/>
          <a:extLst>
            <a:ext uri="{909E8E84-426E-40DD-AFC4-6F175D3DCCD1}">
              <a14:hiddenFill xmlns:a14="http://schemas.microsoft.com/office/drawing/2010/main">
                <a:solidFill>
                  <a:srgbClr val="FFFFFF"/>
                </a:solidFill>
              </a14:hiddenFill>
            </a:ext>
          </a:extLst>
        </p:spPr>
      </p:pic>
      <p:pic>
        <p:nvPicPr>
          <p:cNvPr id="27" name="Рисунок 26"/>
          <p:cNvPicPr/>
          <p:nvPr/>
        </p:nvPicPr>
        <p:blipFill>
          <a:blip r:embed="rId12"/>
          <a:stretch>
            <a:fillRect/>
          </a:stretch>
        </p:blipFill>
        <p:spPr>
          <a:xfrm>
            <a:off x="339407" y="806450"/>
            <a:ext cx="678815" cy="792000"/>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sp>
        <p:nvSpPr>
          <p:cNvPr id="19" name="Прямоугольник 18"/>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Tree>
    <p:extLst>
      <p:ext uri="{BB962C8B-B14F-4D97-AF65-F5344CB8AC3E}">
        <p14:creationId xmlns:p14="http://schemas.microsoft.com/office/powerpoint/2010/main" val="232444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784976"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Размещение основно</a:t>
            </a:r>
            <a:r>
              <a:rPr lang="ru-RU" sz="2400" b="1" dirty="0">
                <a:solidFill>
                  <a:srgbClr val="002274"/>
                </a:solidFill>
                <a:latin typeface="Arial Narrow" panose="020B0606020202030204" pitchFamily="34" charset="0"/>
              </a:rPr>
              <a:t>й</a:t>
            </a:r>
            <a:r>
              <a:rPr lang="ru-RU" sz="2400" b="1" dirty="0" smtClean="0">
                <a:solidFill>
                  <a:srgbClr val="002274"/>
                </a:solidFill>
                <a:latin typeface="Arial Narrow" panose="020B0606020202030204" pitchFamily="34" charset="0"/>
              </a:rPr>
              <a:t> и дополнительной арматуры в </a:t>
            </a:r>
            <a:r>
              <a:rPr lang="en-US" sz="2400" b="1" dirty="0" err="1" smtClean="0">
                <a:solidFill>
                  <a:srgbClr val="002274"/>
                </a:solidFill>
                <a:latin typeface="Arial Narrow" panose="020B0606020202030204" pitchFamily="34" charset="0"/>
              </a:rPr>
              <a:t>Allplan</a:t>
            </a:r>
            <a:r>
              <a:rPr lang="ru-RU" sz="2400" b="1" dirty="0" smtClean="0">
                <a:solidFill>
                  <a:srgbClr val="002274"/>
                </a:solidFill>
                <a:latin typeface="Arial Narrow" panose="020B0606020202030204" pitchFamily="34" charset="0"/>
              </a:rPr>
              <a:t> 2015</a:t>
            </a:r>
            <a:endParaRPr lang="ru-RU" sz="2400" b="1" dirty="0">
              <a:solidFill>
                <a:srgbClr val="002274"/>
              </a:solidFill>
              <a:latin typeface="Arial Narrow" panose="020B0606020202030204" pitchFamily="34" charset="0"/>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51520" y="821030"/>
            <a:ext cx="8568952" cy="1815882"/>
          </a:xfrm>
          <a:prstGeom prst="rect">
            <a:avLst/>
          </a:prstGeom>
        </p:spPr>
        <p:txBody>
          <a:bodyPr wrap="square">
            <a:spAutoFit/>
          </a:bodyPr>
          <a:lstStyle/>
          <a:p>
            <a:pPr algn="just"/>
            <a:r>
              <a:rPr lang="ru-RU" sz="1600" dirty="0">
                <a:latin typeface="Arial Narrow" panose="020B0606020202030204" pitchFamily="34" charset="0"/>
              </a:rPr>
              <a:t>На основе полей армирования, производится подбор стержней или сеток. Автоматически обновляемая </a:t>
            </a:r>
            <a:r>
              <a:rPr lang="ru-RU" sz="1600" dirty="0" err="1">
                <a:latin typeface="Arial Narrow" panose="020B0606020202030204" pitchFamily="34" charset="0"/>
              </a:rPr>
              <a:t>цветограмма</a:t>
            </a:r>
            <a:r>
              <a:rPr lang="ru-RU" sz="1600" dirty="0">
                <a:latin typeface="Arial Narrow" panose="020B0606020202030204" pitchFamily="34" charset="0"/>
              </a:rPr>
              <a:t> позволяет анализировать достаточность уложенной арматуры. Для плит армирование происходит непосредственно в виде в плане. Для стен импортируемые из SCAD поля армирования стены находится в плоскости вида в плане, поэтому для корректного армирования по результатам расчета необходимо получить фронтальный вид. Фронтальный вид на опалубку стены переместить и совместить с полученной из SCAD </a:t>
            </a:r>
            <a:r>
              <a:rPr lang="ru-RU" sz="1600" dirty="0" err="1">
                <a:latin typeface="Arial Narrow" panose="020B0606020202030204" pitchFamily="34" charset="0"/>
              </a:rPr>
              <a:t>цветограммой</a:t>
            </a:r>
            <a:r>
              <a:rPr lang="ru-RU" sz="1600" dirty="0">
                <a:latin typeface="Arial Narrow" panose="020B0606020202030204" pitchFamily="34" charset="0"/>
              </a:rPr>
              <a:t> требуемого армирования стены. После этого можно корректно выполнить ручное армирование по результатам расчета, с получением спецификаций по ГОСТ.</a:t>
            </a:r>
          </a:p>
        </p:txBody>
      </p:sp>
      <p:pic>
        <p:nvPicPr>
          <p:cNvPr id="89091" name="Рисунок 64"/>
          <p:cNvPicPr>
            <a:picLocks noChangeAspect="1" noChangeArrowheads="1"/>
          </p:cNvPicPr>
          <p:nvPr/>
        </p:nvPicPr>
        <p:blipFill>
          <a:blip r:embed="rId4">
            <a:extLst>
              <a:ext uri="{28A0092B-C50C-407E-A947-70E740481C1C}">
                <a14:useLocalDpi xmlns:a14="http://schemas.microsoft.com/office/drawing/2010/main" val="0"/>
              </a:ext>
            </a:extLst>
          </a:blip>
          <a:srcRect l="8205" r="34590"/>
          <a:stretch>
            <a:fillRect/>
          </a:stretch>
        </p:blipFill>
        <p:spPr bwMode="auto">
          <a:xfrm>
            <a:off x="251520" y="2637280"/>
            <a:ext cx="2172953" cy="3312000"/>
          </a:xfrm>
          <a:prstGeom prst="rect">
            <a:avLst/>
          </a:prstGeom>
          <a:noFill/>
          <a:extLst>
            <a:ext uri="{909E8E84-426E-40DD-AFC4-6F175D3DCCD1}">
              <a14:hiddenFill xmlns:a14="http://schemas.microsoft.com/office/drawing/2010/main">
                <a:solidFill>
                  <a:srgbClr val="FFFFFF"/>
                </a:solidFill>
              </a14:hiddenFill>
            </a:ext>
          </a:extLst>
        </p:spPr>
      </p:pic>
      <p:pic>
        <p:nvPicPr>
          <p:cNvPr id="89090" name="Рисунок 66"/>
          <p:cNvPicPr>
            <a:picLocks noChangeAspect="1" noChangeArrowheads="1"/>
          </p:cNvPicPr>
          <p:nvPr/>
        </p:nvPicPr>
        <p:blipFill>
          <a:blip r:embed="rId5">
            <a:extLst>
              <a:ext uri="{28A0092B-C50C-407E-A947-70E740481C1C}">
                <a14:useLocalDpi xmlns:a14="http://schemas.microsoft.com/office/drawing/2010/main" val="0"/>
              </a:ext>
            </a:extLst>
          </a:blip>
          <a:srcRect l="8870" r="33923"/>
          <a:stretch>
            <a:fillRect/>
          </a:stretch>
        </p:blipFill>
        <p:spPr bwMode="auto">
          <a:xfrm>
            <a:off x="2759087" y="2636912"/>
            <a:ext cx="2172953" cy="3312000"/>
          </a:xfrm>
          <a:prstGeom prst="rect">
            <a:avLst/>
          </a:prstGeom>
          <a:noFill/>
          <a:extLst>
            <a:ext uri="{909E8E84-426E-40DD-AFC4-6F175D3DCCD1}">
              <a14:hiddenFill xmlns:a14="http://schemas.microsoft.com/office/drawing/2010/main">
                <a:solidFill>
                  <a:srgbClr val="FFFFFF"/>
                </a:solidFill>
              </a14:hiddenFill>
            </a:ext>
          </a:extLst>
        </p:spPr>
      </p:pic>
      <p:pic>
        <p:nvPicPr>
          <p:cNvPr id="89089" name="Рисунок 67"/>
          <p:cNvPicPr>
            <a:picLocks noChangeAspect="1" noChangeArrowheads="1"/>
          </p:cNvPicPr>
          <p:nvPr/>
        </p:nvPicPr>
        <p:blipFill>
          <a:blip r:embed="rId6">
            <a:extLst>
              <a:ext uri="{28A0092B-C50C-407E-A947-70E740481C1C}">
                <a14:useLocalDpi xmlns:a14="http://schemas.microsoft.com/office/drawing/2010/main" val="0"/>
              </a:ext>
            </a:extLst>
          </a:blip>
          <a:srcRect l="9380"/>
          <a:stretch>
            <a:fillRect/>
          </a:stretch>
        </p:blipFill>
        <p:spPr bwMode="auto">
          <a:xfrm>
            <a:off x="5220072" y="2636912"/>
            <a:ext cx="3443425" cy="331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5"/>
          <p:cNvSpPr>
            <a:spLocks noChangeArrowheads="1"/>
          </p:cNvSpPr>
          <p:nvPr/>
        </p:nvSpPr>
        <p:spPr bwMode="auto">
          <a:xfrm>
            <a:off x="0" y="1080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Tree>
    <p:extLst>
      <p:ext uri="{BB962C8B-B14F-4D97-AF65-F5344CB8AC3E}">
        <p14:creationId xmlns:p14="http://schemas.microsoft.com/office/powerpoint/2010/main" val="81208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Экспертиза армирования балок и колонн в АРБАТ</a:t>
            </a:r>
            <a:endParaRPr lang="ru-RU" sz="2400" b="1" dirty="0">
              <a:solidFill>
                <a:srgbClr val="002274"/>
              </a:solidFill>
              <a:latin typeface="Arial Narrow" panose="020B0606020202030204" pitchFamily="34" charset="0"/>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Рисунок 7"/>
          <p:cNvPicPr/>
          <p:nvPr/>
        </p:nvPicPr>
        <p:blipFill>
          <a:blip r:embed="rId4"/>
          <a:stretch>
            <a:fillRect/>
          </a:stretch>
        </p:blipFill>
        <p:spPr>
          <a:xfrm>
            <a:off x="350202" y="811684"/>
            <a:ext cx="668020" cy="78676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sp>
        <p:nvSpPr>
          <p:cNvPr id="3" name="Прямоугольник 2"/>
          <p:cNvSpPr/>
          <p:nvPr/>
        </p:nvSpPr>
        <p:spPr>
          <a:xfrm>
            <a:off x="1234694" y="749022"/>
            <a:ext cx="7441762" cy="1815882"/>
          </a:xfrm>
          <a:prstGeom prst="rect">
            <a:avLst/>
          </a:prstGeom>
        </p:spPr>
        <p:txBody>
          <a:bodyPr wrap="square">
            <a:spAutoFit/>
          </a:bodyPr>
          <a:lstStyle/>
          <a:p>
            <a:pPr algn="just"/>
            <a:r>
              <a:rPr lang="ru-RU" sz="1600" dirty="0">
                <a:latin typeface="Arial Narrow" panose="020B0606020202030204" pitchFamily="34" charset="0"/>
              </a:rPr>
              <a:t>В </a:t>
            </a:r>
            <a:r>
              <a:rPr lang="en-US" sz="1600" dirty="0">
                <a:latin typeface="Arial Narrow" panose="020B0606020202030204" pitchFamily="34" charset="0"/>
              </a:rPr>
              <a:t>SCAD </a:t>
            </a:r>
            <a:r>
              <a:rPr lang="ru-RU" sz="1600" dirty="0">
                <a:latin typeface="Arial Narrow" panose="020B0606020202030204" pitchFamily="34" charset="0"/>
              </a:rPr>
              <a:t>разработчиками реализована передача модели продольного армирования балок и колонн из АРБАТ в </a:t>
            </a:r>
            <a:r>
              <a:rPr lang="ru-RU" sz="1600" dirty="0" err="1">
                <a:latin typeface="Arial Narrow" panose="020B0606020202030204" pitchFamily="34" charset="0"/>
              </a:rPr>
              <a:t>Allplan</a:t>
            </a:r>
            <a:r>
              <a:rPr lang="ru-RU" sz="1600" dirty="0">
                <a:latin typeface="Arial Narrow" panose="020B0606020202030204" pitchFamily="34" charset="0"/>
              </a:rPr>
              <a:t> («.a» - интерфейс). Посредством этого интерфейса пользователь может передавать опалубочную модель и подобранную арматуру колонн и балок из пакета АРБАТ в </a:t>
            </a:r>
            <a:r>
              <a:rPr lang="ru-RU" sz="1600" dirty="0" err="1">
                <a:latin typeface="Arial Narrow" panose="020B0606020202030204" pitchFamily="34" charset="0"/>
              </a:rPr>
              <a:t>Allplan</a:t>
            </a:r>
            <a:r>
              <a:rPr lang="ru-RU" sz="1600" dirty="0">
                <a:latin typeface="Arial Narrow" panose="020B0606020202030204" pitchFamily="34" charset="0"/>
              </a:rPr>
              <a:t>. При этом используется универсальный формат «.a», позволяющий описать как геометрию самого элемента, так и геометрию и укладку арматурных изделий - стержней, хомутов, сеток и пр. Проведя экспертизу колонны/балки, пользователь выбирает команду экспорта данных в </a:t>
            </a:r>
            <a:r>
              <a:rPr lang="ru-RU" sz="1600" dirty="0" err="1">
                <a:latin typeface="Arial Narrow" panose="020B0606020202030204" pitchFamily="34" charset="0"/>
              </a:rPr>
              <a:t>Allplan</a:t>
            </a:r>
            <a:r>
              <a:rPr lang="ru-RU" sz="1600" dirty="0">
                <a:latin typeface="Arial Narrow" panose="020B0606020202030204" pitchFamily="34" charset="0"/>
              </a:rPr>
              <a:t> и сохраняет модель в формате «.a».</a:t>
            </a:r>
          </a:p>
        </p:txBody>
      </p:sp>
      <p:pic>
        <p:nvPicPr>
          <p:cNvPr id="88067" name="Рисунок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780928"/>
            <a:ext cx="2700000" cy="2579824"/>
          </a:xfrm>
          <a:prstGeom prst="rect">
            <a:avLst/>
          </a:prstGeom>
          <a:noFill/>
          <a:extLst>
            <a:ext uri="{909E8E84-426E-40DD-AFC4-6F175D3DCCD1}">
              <a14:hiddenFill xmlns:a14="http://schemas.microsoft.com/office/drawing/2010/main">
                <a:solidFill>
                  <a:srgbClr val="FFFFFF"/>
                </a:solidFill>
              </a14:hiddenFill>
            </a:ext>
          </a:extLst>
        </p:spPr>
      </p:pic>
      <p:pic>
        <p:nvPicPr>
          <p:cNvPr id="88066" name="Рисунок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6136" y="2780928"/>
            <a:ext cx="2700000" cy="2579824"/>
          </a:xfrm>
          <a:prstGeom prst="rect">
            <a:avLst/>
          </a:prstGeom>
          <a:noFill/>
          <a:extLst>
            <a:ext uri="{909E8E84-426E-40DD-AFC4-6F175D3DCCD1}">
              <a14:hiddenFill xmlns:a14="http://schemas.microsoft.com/office/drawing/2010/main">
                <a:solidFill>
                  <a:srgbClr val="FFFFFF"/>
                </a:solidFill>
              </a14:hiddenFill>
            </a:ext>
          </a:extLst>
        </p:spPr>
      </p:pic>
      <p:pic>
        <p:nvPicPr>
          <p:cNvPr id="88065" name="Рисунок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2780928"/>
            <a:ext cx="2700000" cy="25798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6"/>
          <p:cNvSpPr>
            <a:spLocks noChangeArrowheads="1"/>
          </p:cNvSpPr>
          <p:nvPr/>
        </p:nvSpPr>
        <p:spPr bwMode="auto">
          <a:xfrm>
            <a:off x="0" y="659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Прямоугольник 14"/>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Tree>
    <p:extLst>
      <p:ext uri="{BB962C8B-B14F-4D97-AF65-F5344CB8AC3E}">
        <p14:creationId xmlns:p14="http://schemas.microsoft.com/office/powerpoint/2010/main" val="1237158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Импорт в </a:t>
            </a:r>
            <a:r>
              <a:rPr lang="en-US" sz="2400" b="1" dirty="0" err="1" smtClean="0">
                <a:solidFill>
                  <a:srgbClr val="002274"/>
                </a:solidFill>
                <a:latin typeface="Arial Narrow" panose="020B0606020202030204" pitchFamily="34" charset="0"/>
              </a:rPr>
              <a:t>Allplan</a:t>
            </a:r>
            <a:r>
              <a:rPr lang="en-US" sz="2400" b="1" dirty="0" smtClean="0">
                <a:solidFill>
                  <a:srgbClr val="002274"/>
                </a:solidFill>
                <a:latin typeface="Arial Narrow" panose="020B0606020202030204" pitchFamily="34" charset="0"/>
              </a:rPr>
              <a:t> 2015 </a:t>
            </a:r>
            <a:r>
              <a:rPr lang="ru-RU" sz="2400" b="1" dirty="0" smtClean="0">
                <a:solidFill>
                  <a:srgbClr val="002274"/>
                </a:solidFill>
                <a:latin typeface="Arial Narrow" panose="020B0606020202030204" pitchFamily="34" charset="0"/>
              </a:rPr>
              <a:t>арматуры балок и колонн из АРБАТ</a:t>
            </a:r>
            <a:endParaRPr lang="ru-RU" sz="2400" b="1" dirty="0">
              <a:solidFill>
                <a:srgbClr val="002274"/>
              </a:solidFill>
              <a:latin typeface="Arial Narrow" panose="020B0606020202030204" pitchFamily="34" charset="0"/>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284211" y="692696"/>
            <a:ext cx="7608269" cy="1077218"/>
          </a:xfrm>
          <a:prstGeom prst="rect">
            <a:avLst/>
          </a:prstGeom>
        </p:spPr>
        <p:txBody>
          <a:bodyPr wrap="square">
            <a:spAutoFit/>
          </a:bodyPr>
          <a:lstStyle/>
          <a:p>
            <a:pPr algn="just"/>
            <a:r>
              <a:rPr lang="ru-RU" sz="1600" dirty="0" smtClean="0">
                <a:latin typeface="Arial Narrow" panose="020B0606020202030204" pitchFamily="34" charset="0"/>
              </a:rPr>
              <a:t>После экспертизы </a:t>
            </a:r>
            <a:r>
              <a:rPr lang="ru-RU" sz="1600" dirty="0">
                <a:latin typeface="Arial Narrow" panose="020B0606020202030204" pitchFamily="34" charset="0"/>
              </a:rPr>
              <a:t>армирования балок и колонн </a:t>
            </a:r>
            <a:r>
              <a:rPr lang="ru-RU" sz="1600" dirty="0" smtClean="0">
                <a:latin typeface="Arial Narrow" panose="020B0606020202030204" pitchFamily="34" charset="0"/>
              </a:rPr>
              <a:t>данные сохраняются в формат «</a:t>
            </a:r>
            <a:r>
              <a:rPr lang="en-US" sz="1600" dirty="0" smtClean="0">
                <a:latin typeface="Arial Narrow" panose="020B0606020202030204" pitchFamily="34" charset="0"/>
              </a:rPr>
              <a:t>.a</a:t>
            </a:r>
            <a:r>
              <a:rPr lang="ru-RU" sz="1600" dirty="0" smtClean="0">
                <a:latin typeface="Arial Narrow" panose="020B0606020202030204" pitchFamily="34" charset="0"/>
              </a:rPr>
              <a:t>» и импортируются </a:t>
            </a:r>
            <a:r>
              <a:rPr lang="ru-RU" sz="1600" dirty="0">
                <a:latin typeface="Arial Narrow" panose="020B0606020202030204" pitchFamily="34" charset="0"/>
              </a:rPr>
              <a:t>в </a:t>
            </a:r>
            <a:r>
              <a:rPr lang="ru-RU" sz="1600" dirty="0" err="1">
                <a:latin typeface="Arial Narrow" panose="020B0606020202030204" pitchFamily="34" charset="0"/>
              </a:rPr>
              <a:t>Allplan</a:t>
            </a:r>
            <a:r>
              <a:rPr lang="ru-RU" sz="1600" dirty="0">
                <a:latin typeface="Arial Narrow" panose="020B0606020202030204" pitchFamily="34" charset="0"/>
              </a:rPr>
              <a:t> в виде опалубочной модели и </a:t>
            </a:r>
            <a:r>
              <a:rPr lang="ru-RU" sz="1600" dirty="0" smtClean="0">
                <a:latin typeface="Arial Narrow" panose="020B0606020202030204" pitchFamily="34" charset="0"/>
              </a:rPr>
              <a:t>арматуры, чтобы доработать схемы армирования и </a:t>
            </a:r>
            <a:r>
              <a:rPr lang="ru-RU" sz="1600" dirty="0">
                <a:latin typeface="Arial Narrow" panose="020B0606020202030204" pitchFamily="34" charset="0"/>
              </a:rPr>
              <a:t>получить автоматически спецификации на использованную сталь - стандартные по ГОСТ, либо универсальные.</a:t>
            </a:r>
          </a:p>
        </p:txBody>
      </p:sp>
      <p:pic>
        <p:nvPicPr>
          <p:cNvPr id="9" name="Рисунок 8"/>
          <p:cNvPicPr/>
          <p:nvPr/>
        </p:nvPicPr>
        <p:blipFill>
          <a:blip r:embed="rId4"/>
          <a:stretch>
            <a:fillRect/>
          </a:stretch>
        </p:blipFill>
        <p:spPr>
          <a:xfrm>
            <a:off x="339407" y="806450"/>
            <a:ext cx="678815" cy="792000"/>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pic>
        <p:nvPicPr>
          <p:cNvPr id="11" name="Рисунок 10"/>
          <p:cNvPicPr/>
          <p:nvPr/>
        </p:nvPicPr>
        <p:blipFill rotWithShape="1">
          <a:blip r:embed="rId5"/>
          <a:srcRect l="-1" r="352"/>
          <a:stretch/>
        </p:blipFill>
        <p:spPr bwMode="auto">
          <a:xfrm>
            <a:off x="339406" y="1811660"/>
            <a:ext cx="8481066" cy="609228"/>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a:blip r:embed="rId6"/>
          <a:stretch>
            <a:fillRect/>
          </a:stretch>
        </p:blipFill>
        <p:spPr>
          <a:xfrm>
            <a:off x="3510201" y="4329280"/>
            <a:ext cx="2213927" cy="1620000"/>
          </a:xfrm>
          <a:prstGeom prst="rect">
            <a:avLst/>
          </a:prstGeom>
        </p:spPr>
      </p:pic>
      <p:pic>
        <p:nvPicPr>
          <p:cNvPr id="13" name="Рисунок 12"/>
          <p:cNvPicPr/>
          <p:nvPr/>
        </p:nvPicPr>
        <p:blipFill>
          <a:blip r:embed="rId7"/>
          <a:stretch>
            <a:fillRect/>
          </a:stretch>
        </p:blipFill>
        <p:spPr>
          <a:xfrm>
            <a:off x="314875" y="4329280"/>
            <a:ext cx="2576325" cy="1620000"/>
          </a:xfrm>
          <a:prstGeom prst="rect">
            <a:avLst/>
          </a:prstGeom>
        </p:spPr>
      </p:pic>
      <p:pic>
        <p:nvPicPr>
          <p:cNvPr id="14" name="Рисунок 13"/>
          <p:cNvPicPr/>
          <p:nvPr/>
        </p:nvPicPr>
        <p:blipFill>
          <a:blip r:embed="rId8"/>
          <a:stretch>
            <a:fillRect/>
          </a:stretch>
        </p:blipFill>
        <p:spPr>
          <a:xfrm>
            <a:off x="6317740" y="4329280"/>
            <a:ext cx="1494620" cy="1620000"/>
          </a:xfrm>
          <a:prstGeom prst="rect">
            <a:avLst/>
          </a:prstGeom>
        </p:spPr>
      </p:pic>
      <p:pic>
        <p:nvPicPr>
          <p:cNvPr id="87043" name="Рисунок 7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0201" y="2564904"/>
            <a:ext cx="2213927"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7042" name="Рисунок 7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407" y="2564904"/>
            <a:ext cx="255179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7041" name="Рисунок 7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192" y="2564904"/>
            <a:ext cx="1377357" cy="16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5"/>
          <p:cNvSpPr>
            <a:spLocks noChangeArrowheads="1"/>
          </p:cNvSpPr>
          <p:nvPr/>
        </p:nvSpPr>
        <p:spPr bwMode="auto">
          <a:xfrm>
            <a:off x="1260475" y="694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Прямоугольник 18"/>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Tree>
    <p:extLst>
      <p:ext uri="{BB962C8B-B14F-4D97-AF65-F5344CB8AC3E}">
        <p14:creationId xmlns:p14="http://schemas.microsoft.com/office/powerpoint/2010/main" val="374333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784976"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Методы передачи данных из </a:t>
            </a:r>
            <a:r>
              <a:rPr lang="en-US" sz="2400" b="1" dirty="0" smtClean="0">
                <a:solidFill>
                  <a:srgbClr val="002274"/>
                </a:solidFill>
                <a:latin typeface="Arial Narrow" panose="020B0606020202030204" pitchFamily="34" charset="0"/>
              </a:rPr>
              <a:t>SCAD 21.1</a:t>
            </a:r>
            <a:r>
              <a:rPr lang="ru-RU" sz="2400" b="1" dirty="0" smtClean="0">
                <a:solidFill>
                  <a:srgbClr val="002274"/>
                </a:solidFill>
                <a:latin typeface="Arial Narrow" panose="020B0606020202030204" pitchFamily="34" charset="0"/>
              </a:rPr>
              <a:t> в </a:t>
            </a:r>
            <a:r>
              <a:rPr lang="en-US" sz="2400" b="1" dirty="0" smtClean="0">
                <a:solidFill>
                  <a:srgbClr val="002274"/>
                </a:solidFill>
                <a:latin typeface="Arial Narrow" panose="020B0606020202030204" pitchFamily="34" charset="0"/>
              </a:rPr>
              <a:t>SMath Studio</a:t>
            </a:r>
            <a:endParaRPr lang="ru-RU" sz="2400" b="1" dirty="0">
              <a:solidFill>
                <a:srgbClr val="002274"/>
              </a:solidFill>
              <a:latin typeface="Arial Narrow" panose="020B0606020202030204" pitchFamily="34" charset="0"/>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2993371"/>
            <a:ext cx="999310" cy="1260000"/>
          </a:xfrm>
          <a:prstGeom prst="rect">
            <a:avLst/>
          </a:prstGeom>
          <a:ln>
            <a:solidFill>
              <a:schemeClr val="bg1">
                <a:lumMod val="75000"/>
              </a:schemeClr>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74" y="1419822"/>
            <a:ext cx="949846" cy="1260000"/>
          </a:xfrm>
          <a:prstGeom prst="rect">
            <a:avLst/>
          </a:prstGeom>
          <a:ln>
            <a:solidFill>
              <a:schemeClr val="bg1">
                <a:lumMod val="75000"/>
              </a:schemeClr>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6702" y="1419823"/>
            <a:ext cx="933450" cy="1260000"/>
          </a:xfrm>
          <a:prstGeom prst="rect">
            <a:avLst/>
          </a:prstGeom>
          <a:ln>
            <a:solidFill>
              <a:schemeClr val="bg1">
                <a:lumMod val="75000"/>
              </a:schemeClr>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74" y="4390982"/>
            <a:ext cx="949846" cy="1260000"/>
          </a:xfrm>
          <a:prstGeom prst="rect">
            <a:avLst/>
          </a:prstGeom>
          <a:ln>
            <a:solidFill>
              <a:schemeClr val="bg1">
                <a:lumMod val="75000"/>
              </a:schemeClr>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1897" y="1419822"/>
            <a:ext cx="3130103" cy="1259999"/>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658" y="4653136"/>
            <a:ext cx="1952625" cy="1009650"/>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4402786"/>
            <a:ext cx="3273334" cy="1260000"/>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Прямая со стрелкой 15"/>
          <p:cNvCxnSpPr/>
          <p:nvPr/>
        </p:nvCxnSpPr>
        <p:spPr>
          <a:xfrm>
            <a:off x="4613730" y="2047848"/>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8" idx="0"/>
          </p:cNvCxnSpPr>
          <p:nvPr/>
        </p:nvCxnSpPr>
        <p:spPr>
          <a:xfrm flipV="1">
            <a:off x="953544" y="2049823"/>
            <a:ext cx="0" cy="943548"/>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1029" idx="1"/>
          </p:cNvCxnSpPr>
          <p:nvPr/>
        </p:nvCxnSpPr>
        <p:spPr>
          <a:xfrm>
            <a:off x="941877" y="2049821"/>
            <a:ext cx="500020" cy="1"/>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6012160" y="2007172"/>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953544" y="4174957"/>
            <a:ext cx="0" cy="432049"/>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pic>
        <p:nvPicPr>
          <p:cNvPr id="8" name="Рисунок 7"/>
          <p:cNvPicPr/>
          <p:nvPr/>
        </p:nvPicPr>
        <p:blipFill>
          <a:blip r:embed="rId10"/>
          <a:stretch>
            <a:fillRect/>
          </a:stretch>
        </p:blipFill>
        <p:spPr>
          <a:xfrm>
            <a:off x="467544" y="2993371"/>
            <a:ext cx="972000" cy="1260000"/>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cxnSp>
        <p:nvCxnSpPr>
          <p:cNvPr id="28" name="Прямая со стрелкой 27"/>
          <p:cNvCxnSpPr/>
          <p:nvPr/>
        </p:nvCxnSpPr>
        <p:spPr>
          <a:xfrm>
            <a:off x="2431878" y="5157192"/>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084168" y="5020982"/>
            <a:ext cx="339922"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8023983" y="2049823"/>
            <a:ext cx="0" cy="894677"/>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8023983" y="4253371"/>
            <a:ext cx="0" cy="764148"/>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1027" idx="3"/>
          </p:cNvCxnSpPr>
          <p:nvPr/>
        </p:nvCxnSpPr>
        <p:spPr>
          <a:xfrm flipV="1">
            <a:off x="7452320" y="2047848"/>
            <a:ext cx="571663" cy="1974"/>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7452319" y="5020982"/>
            <a:ext cx="571663" cy="1974"/>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473427" y="3645024"/>
            <a:ext cx="2005909" cy="0"/>
          </a:xfrm>
          <a:prstGeom prst="straightConnector1">
            <a:avLst/>
          </a:prstGeom>
          <a:ln w="38100">
            <a:solidFill>
              <a:srgbClr val="00227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5484667" y="2720704"/>
            <a:ext cx="0" cy="943548"/>
          </a:xfrm>
          <a:prstGeom prst="straightConnector1">
            <a:avLst/>
          </a:prstGeom>
          <a:ln w="38100">
            <a:solidFill>
              <a:srgbClr val="002274"/>
            </a:solidFill>
            <a:tailEnd type="none" w="med" len="lg"/>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Tree>
    <p:extLst>
      <p:ext uri="{BB962C8B-B14F-4D97-AF65-F5344CB8AC3E}">
        <p14:creationId xmlns:p14="http://schemas.microsoft.com/office/powerpoint/2010/main" val="308181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pic>
        <p:nvPicPr>
          <p:cNvPr id="6" name="Рисунок 5"/>
          <p:cNvPicPr/>
          <p:nvPr/>
        </p:nvPicPr>
        <p:blipFill rotWithShape="1">
          <a:blip r:embed="rId4" cstate="print">
            <a:extLst>
              <a:ext uri="{28A0092B-C50C-407E-A947-70E740481C1C}">
                <a14:useLocalDpi xmlns:a14="http://schemas.microsoft.com/office/drawing/2010/main" val="0"/>
              </a:ext>
            </a:extLst>
          </a:blip>
          <a:srcRect l="3820" t="15341" r="2746" b="38637"/>
          <a:stretch/>
        </p:blipFill>
        <p:spPr bwMode="auto">
          <a:xfrm>
            <a:off x="390326" y="764704"/>
            <a:ext cx="8502154" cy="3024336"/>
          </a:xfrm>
          <a:prstGeom prst="rect">
            <a:avLst/>
          </a:prstGeom>
          <a:noFill/>
          <a:ln>
            <a:noFill/>
          </a:ln>
          <a:extLst>
            <a:ext uri="{53640926-AAD7-44D8-BBD7-CCE9431645EC}">
              <a14:shadowObscured xmlns:a14="http://schemas.microsoft.com/office/drawing/2010/main"/>
            </a:ext>
          </a:extLst>
        </p:spPr>
      </p:pic>
      <p:pic>
        <p:nvPicPr>
          <p:cNvPr id="7" name="Рисунок 6"/>
          <p:cNvPicPr/>
          <p:nvPr/>
        </p:nvPicPr>
        <p:blipFill>
          <a:blip r:embed="rId5"/>
          <a:stretch>
            <a:fillRect/>
          </a:stretch>
        </p:blipFill>
        <p:spPr>
          <a:xfrm>
            <a:off x="446021" y="836955"/>
            <a:ext cx="634365" cy="79184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pic>
        <p:nvPicPr>
          <p:cNvPr id="8" name="Рисунок 7"/>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77062" r="10061"/>
          <a:stretch/>
        </p:blipFill>
        <p:spPr bwMode="auto">
          <a:xfrm>
            <a:off x="446021" y="3564880"/>
            <a:ext cx="7078307" cy="656208"/>
          </a:xfrm>
          <a:prstGeom prst="rect">
            <a:avLst/>
          </a:prstGeom>
          <a:noFill/>
          <a:ln>
            <a:noFill/>
          </a:ln>
          <a:extLst>
            <a:ext uri="{53640926-AAD7-44D8-BBD7-CCE9431645EC}">
              <a14:shadowObscured xmlns:a14="http://schemas.microsoft.com/office/drawing/2010/main"/>
            </a:ext>
          </a:extLst>
        </p:spPr>
      </p:pic>
      <p:pic>
        <p:nvPicPr>
          <p:cNvPr id="9" name="Рисунок 8"/>
          <p:cNvPicPr/>
          <p:nvPr/>
        </p:nvPicPr>
        <p:blipFill rotWithShape="1">
          <a:blip r:embed="rId6"/>
          <a:srcRect t="76336"/>
          <a:stretch/>
        </p:blipFill>
        <p:spPr>
          <a:xfrm>
            <a:off x="420712" y="4437112"/>
            <a:ext cx="5735464" cy="1296144"/>
          </a:xfrm>
          <a:prstGeom prst="rect">
            <a:avLst/>
          </a:prstGeom>
        </p:spPr>
      </p:pic>
      <p:pic>
        <p:nvPicPr>
          <p:cNvPr id="10" name="Рисунок 9"/>
          <p:cNvPicPr/>
          <p:nvPr/>
        </p:nvPicPr>
        <p:blipFill>
          <a:blip r:embed="rId7"/>
          <a:stretch>
            <a:fillRect/>
          </a:stretch>
        </p:blipFill>
        <p:spPr>
          <a:xfrm>
            <a:off x="7092280" y="3789040"/>
            <a:ext cx="1584176" cy="1944216"/>
          </a:xfrm>
          <a:prstGeom prst="rect">
            <a:avLst/>
          </a:prstGeom>
        </p:spPr>
      </p:pic>
      <p:sp>
        <p:nvSpPr>
          <p:cNvPr id="12" name="Прямоугольник 11"/>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Тестовая задача SCAD 21.1 -</a:t>
            </a:r>
            <a:r>
              <a:rPr lang="en-US" sz="2400" b="1" dirty="0" smtClean="0">
                <a:solidFill>
                  <a:srgbClr val="002274"/>
                </a:solidFill>
                <a:latin typeface="Arial Narrow" panose="020B0606020202030204" pitchFamily="34" charset="0"/>
              </a:rPr>
              <a:t>&gt; GTC</a:t>
            </a:r>
            <a:endParaRPr lang="ru-RU" sz="2400" b="1" dirty="0">
              <a:solidFill>
                <a:srgbClr val="002274"/>
              </a:solidFill>
              <a:latin typeface="Arial Narrow" panose="020B0606020202030204" pitchFamily="34" charset="0"/>
            </a:endParaRPr>
          </a:p>
        </p:txBody>
      </p:sp>
    </p:spTree>
    <p:extLst>
      <p:ext uri="{BB962C8B-B14F-4D97-AF65-F5344CB8AC3E}">
        <p14:creationId xmlns:p14="http://schemas.microsoft.com/office/powerpoint/2010/main" val="65971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pic>
        <p:nvPicPr>
          <p:cNvPr id="13" name="Рисунок 12"/>
          <p:cNvPicPr/>
          <p:nvPr/>
        </p:nvPicPr>
        <p:blipFill>
          <a:blip r:embed="rId4"/>
          <a:stretch>
            <a:fillRect/>
          </a:stretch>
        </p:blipFill>
        <p:spPr>
          <a:xfrm>
            <a:off x="323528" y="919110"/>
            <a:ext cx="8496944" cy="4814146"/>
          </a:xfrm>
          <a:prstGeom prst="rect">
            <a:avLst/>
          </a:prstGeom>
        </p:spPr>
      </p:pic>
      <p:sp>
        <p:nvSpPr>
          <p:cNvPr id="14" name="Прямоугольник 13"/>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rgbClr val="002274"/>
                </a:solidFill>
                <a:latin typeface="Arial Narrow" panose="020B0606020202030204" pitchFamily="34" charset="0"/>
              </a:rPr>
              <a:t>Описание жесткостей в SCAD 21.1</a:t>
            </a:r>
          </a:p>
        </p:txBody>
      </p:sp>
    </p:spTree>
    <p:extLst>
      <p:ext uri="{BB962C8B-B14F-4D97-AF65-F5344CB8AC3E}">
        <p14:creationId xmlns:p14="http://schemas.microsoft.com/office/powerpoint/2010/main" val="172259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pic>
        <p:nvPicPr>
          <p:cNvPr id="7" name="Рисунок 6"/>
          <p:cNvPicPr/>
          <p:nvPr/>
        </p:nvPicPr>
        <p:blipFill>
          <a:blip r:embed="rId4"/>
          <a:stretch>
            <a:fillRect/>
          </a:stretch>
        </p:blipFill>
        <p:spPr>
          <a:xfrm>
            <a:off x="355302" y="932269"/>
            <a:ext cx="634365" cy="79184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pic>
        <p:nvPicPr>
          <p:cNvPr id="8" name="Рисунок 5"/>
          <p:cNvPicPr>
            <a:picLocks noChangeAspect="1" noChangeArrowheads="1"/>
          </p:cNvPicPr>
          <p:nvPr/>
        </p:nvPicPr>
        <p:blipFill rotWithShape="1">
          <a:blip r:embed="rId5">
            <a:extLst>
              <a:ext uri="{28A0092B-C50C-407E-A947-70E740481C1C}">
                <a14:useLocalDpi xmlns:a14="http://schemas.microsoft.com/office/drawing/2010/main" val="0"/>
              </a:ext>
            </a:extLst>
          </a:blip>
          <a:srcRect r="-414" b="46584"/>
          <a:stretch/>
        </p:blipFill>
        <p:spPr bwMode="auto">
          <a:xfrm>
            <a:off x="1259633" y="932270"/>
            <a:ext cx="7488831" cy="79215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45" y="1844824"/>
            <a:ext cx="329564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2904" y="1844824"/>
            <a:ext cx="4580284" cy="190003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244" y="3933056"/>
            <a:ext cx="3295651"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2904" y="3933056"/>
            <a:ext cx="4580284" cy="1982648"/>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Тестовая задача </a:t>
            </a:r>
            <a:r>
              <a:rPr lang="en-US" sz="2400" b="1" dirty="0" smtClean="0">
                <a:solidFill>
                  <a:srgbClr val="002274"/>
                </a:solidFill>
                <a:latin typeface="Arial Narrow" panose="020B0606020202030204" pitchFamily="34" charset="0"/>
              </a:rPr>
              <a:t>GTC –&gt; Advance Steel 2015</a:t>
            </a:r>
            <a:endParaRPr lang="ru-RU" sz="2400" b="1" dirty="0">
              <a:solidFill>
                <a:srgbClr val="002274"/>
              </a:solidFill>
              <a:latin typeface="Arial Narrow" panose="020B0606020202030204" pitchFamily="34" charset="0"/>
            </a:endParaRPr>
          </a:p>
        </p:txBody>
      </p:sp>
    </p:spTree>
    <p:extLst>
      <p:ext uri="{BB962C8B-B14F-4D97-AF65-F5344CB8AC3E}">
        <p14:creationId xmlns:p14="http://schemas.microsoft.com/office/powerpoint/2010/main" val="258867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5" name="Рисунок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02" y="3390901"/>
            <a:ext cx="8393162" cy="264953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matrixsoftwareconstructie.files.wordpress.com/2014/02/acc-fragment-shade.png"/>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4"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Тестовая задача </a:t>
            </a:r>
            <a:r>
              <a:rPr lang="en-US" sz="2400" b="1" dirty="0" smtClean="0">
                <a:solidFill>
                  <a:srgbClr val="002274"/>
                </a:solidFill>
                <a:latin typeface="Arial Narrow" panose="020B0606020202030204" pitchFamily="34" charset="0"/>
              </a:rPr>
              <a:t>GTC –&gt; Advance Steel 2015</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pic>
        <p:nvPicPr>
          <p:cNvPr id="67586" name="Рисунок 15"/>
          <p:cNvPicPr>
            <a:picLocks noChangeAspect="1" noChangeArrowheads="1"/>
          </p:cNvPicPr>
          <p:nvPr/>
        </p:nvPicPr>
        <p:blipFill>
          <a:blip r:embed="rId5">
            <a:extLst>
              <a:ext uri="{28A0092B-C50C-407E-A947-70E740481C1C}">
                <a14:useLocalDpi xmlns:a14="http://schemas.microsoft.com/office/drawing/2010/main" val="0"/>
              </a:ext>
            </a:extLst>
          </a:blip>
          <a:srcRect l="4187" t="15341" r="3587" b="38637"/>
          <a:stretch>
            <a:fillRect/>
          </a:stretch>
        </p:blipFill>
        <p:spPr bwMode="auto">
          <a:xfrm>
            <a:off x="355302" y="730572"/>
            <a:ext cx="8393162" cy="269842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 стрелкой 10"/>
          <p:cNvCxnSpPr/>
          <p:nvPr/>
        </p:nvCxnSpPr>
        <p:spPr>
          <a:xfrm>
            <a:off x="4379144" y="3104245"/>
            <a:ext cx="0" cy="433701"/>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56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pic>
        <p:nvPicPr>
          <p:cNvPr id="7" name="Рисунок 6"/>
          <p:cNvPicPr/>
          <p:nvPr/>
        </p:nvPicPr>
        <p:blipFill>
          <a:blip r:embed="rId4"/>
          <a:stretch>
            <a:fillRect/>
          </a:stretch>
        </p:blipFill>
        <p:spPr>
          <a:xfrm>
            <a:off x="323528" y="908963"/>
            <a:ext cx="634365" cy="79184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sp>
        <p:nvSpPr>
          <p:cNvPr id="12" name="Прямоугольник 11"/>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Тестовая задача </a:t>
            </a:r>
            <a:r>
              <a:rPr lang="en-US" sz="2400" b="1" dirty="0" smtClean="0">
                <a:solidFill>
                  <a:srgbClr val="002274"/>
                </a:solidFill>
                <a:latin typeface="Arial Narrow" panose="020B0606020202030204" pitchFamily="34" charset="0"/>
              </a:rPr>
              <a:t>Advance Steel 2015 </a:t>
            </a:r>
            <a:r>
              <a:rPr lang="ru-RU" sz="2400" b="1" dirty="0" smtClean="0">
                <a:solidFill>
                  <a:srgbClr val="002274"/>
                </a:solidFill>
                <a:latin typeface="Arial Narrow" panose="020B0606020202030204" pitchFamily="34" charset="0"/>
              </a:rPr>
              <a:t>-</a:t>
            </a:r>
            <a:r>
              <a:rPr lang="en-US" sz="2400" b="1" dirty="0" smtClean="0">
                <a:solidFill>
                  <a:srgbClr val="002274"/>
                </a:solidFill>
                <a:latin typeface="Arial Narrow" panose="020B0606020202030204" pitchFamily="34" charset="0"/>
              </a:rPr>
              <a:t>&gt; GTCX</a:t>
            </a:r>
            <a:r>
              <a:rPr lang="ru-RU" sz="2400" b="1" dirty="0" smtClean="0">
                <a:solidFill>
                  <a:srgbClr val="002274"/>
                </a:solidFill>
                <a:latin typeface="Arial Narrow" panose="020B0606020202030204" pitchFamily="34" charset="0"/>
              </a:rPr>
              <a:t> </a:t>
            </a:r>
            <a:r>
              <a:rPr lang="ru-RU" sz="2400" b="1" dirty="0">
                <a:solidFill>
                  <a:srgbClr val="002274"/>
                </a:solidFill>
                <a:latin typeface="Arial Narrow" panose="020B0606020202030204" pitchFamily="34" charset="0"/>
              </a:rPr>
              <a:t>-</a:t>
            </a:r>
            <a:r>
              <a:rPr lang="en-US" sz="2400" b="1" dirty="0">
                <a:solidFill>
                  <a:srgbClr val="002274"/>
                </a:solidFill>
                <a:latin typeface="Arial Narrow" panose="020B0606020202030204" pitchFamily="34" charset="0"/>
              </a:rPr>
              <a:t>&gt; </a:t>
            </a:r>
            <a:r>
              <a:rPr lang="ru-RU" sz="2400" b="1" dirty="0" smtClean="0">
                <a:solidFill>
                  <a:srgbClr val="002274"/>
                </a:solidFill>
                <a:latin typeface="Arial Narrow" panose="020B0606020202030204" pitchFamily="34" charset="0"/>
              </a:rPr>
              <a:t>SCAD </a:t>
            </a:r>
            <a:r>
              <a:rPr lang="ru-RU" sz="2400" b="1" dirty="0">
                <a:solidFill>
                  <a:srgbClr val="002274"/>
                </a:solidFill>
                <a:latin typeface="Arial Narrow" panose="020B0606020202030204" pitchFamily="34" charset="0"/>
              </a:rPr>
              <a:t>21.1 </a:t>
            </a:r>
          </a:p>
        </p:txBody>
      </p:sp>
      <p:pic>
        <p:nvPicPr>
          <p:cNvPr id="14" name="Рисунок 13"/>
          <p:cNvPicPr/>
          <p:nvPr/>
        </p:nvPicPr>
        <p:blipFill rotWithShape="1">
          <a:blip r:embed="rId5"/>
          <a:srcRect b="42470"/>
          <a:stretch/>
        </p:blipFill>
        <p:spPr>
          <a:xfrm>
            <a:off x="1403648" y="890464"/>
            <a:ext cx="5321692" cy="1098376"/>
          </a:xfrm>
          <a:prstGeom prst="rect">
            <a:avLst/>
          </a:prstGeom>
        </p:spPr>
      </p:pic>
      <p:pic>
        <p:nvPicPr>
          <p:cNvPr id="15" name="Рисунок 14"/>
          <p:cNvPicPr/>
          <p:nvPr/>
        </p:nvPicPr>
        <p:blipFill>
          <a:blip r:embed="rId6"/>
          <a:stretch>
            <a:fillRect/>
          </a:stretch>
        </p:blipFill>
        <p:spPr>
          <a:xfrm>
            <a:off x="7092280" y="908720"/>
            <a:ext cx="1728192" cy="3672408"/>
          </a:xfrm>
          <a:prstGeom prst="rect">
            <a:avLst/>
          </a:prstGeom>
        </p:spPr>
      </p:pic>
      <p:pic>
        <p:nvPicPr>
          <p:cNvPr id="98306" name="Рисунок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452" y="2017390"/>
            <a:ext cx="6259353" cy="1980000"/>
          </a:xfrm>
          <a:prstGeom prst="rect">
            <a:avLst/>
          </a:prstGeom>
          <a:noFill/>
          <a:extLst>
            <a:ext uri="{909E8E84-426E-40DD-AFC4-6F175D3DCCD1}">
              <a14:hiddenFill xmlns:a14="http://schemas.microsoft.com/office/drawing/2010/main">
                <a:solidFill>
                  <a:srgbClr val="FFFFFF"/>
                </a:solidFill>
              </a14:hiddenFill>
            </a:ext>
          </a:extLst>
        </p:spPr>
      </p:pic>
      <p:pic>
        <p:nvPicPr>
          <p:cNvPr id="98305" name="Рисунок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983" y="3904456"/>
            <a:ext cx="6228000" cy="2112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 name="Прямая со стрелкой 16"/>
          <p:cNvCxnSpPr/>
          <p:nvPr/>
        </p:nvCxnSpPr>
        <p:spPr>
          <a:xfrm>
            <a:off x="3518983" y="3692916"/>
            <a:ext cx="0" cy="433701"/>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50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Примеры экспорта </a:t>
            </a:r>
            <a:r>
              <a:rPr lang="en-US" sz="2400" b="1" dirty="0" smtClean="0">
                <a:solidFill>
                  <a:srgbClr val="002274"/>
                </a:solidFill>
                <a:latin typeface="Arial Narrow" panose="020B0606020202030204" pitchFamily="34" charset="0"/>
              </a:rPr>
              <a:t>SCAD </a:t>
            </a:r>
            <a:r>
              <a:rPr lang="en-US" sz="2400" b="1" dirty="0">
                <a:solidFill>
                  <a:srgbClr val="002274"/>
                </a:solidFill>
                <a:latin typeface="Arial Narrow" panose="020B0606020202030204" pitchFamily="34" charset="0"/>
              </a:rPr>
              <a:t>21.1</a:t>
            </a:r>
            <a:r>
              <a:rPr lang="ru-RU" sz="2400" b="1" dirty="0" smtClean="0">
                <a:solidFill>
                  <a:srgbClr val="002274"/>
                </a:solidFill>
                <a:latin typeface="Arial Narrow" panose="020B0606020202030204" pitchFamily="34" charset="0"/>
              </a:rPr>
              <a:t> </a:t>
            </a:r>
            <a:r>
              <a:rPr lang="en-US" sz="2400" b="1" dirty="0">
                <a:solidFill>
                  <a:srgbClr val="002274"/>
                </a:solidFill>
                <a:latin typeface="Arial Narrow" panose="020B0606020202030204" pitchFamily="34" charset="0"/>
              </a:rPr>
              <a:t>–&gt;</a:t>
            </a:r>
            <a:r>
              <a:rPr lang="en-US" sz="2400" b="1" dirty="0" smtClean="0">
                <a:solidFill>
                  <a:srgbClr val="002274"/>
                </a:solidFill>
                <a:latin typeface="Arial Narrow" panose="020B0606020202030204" pitchFamily="34" charset="0"/>
              </a:rPr>
              <a:t> GTC</a:t>
            </a:r>
            <a:r>
              <a:rPr lang="en-US" sz="2400" b="1" dirty="0">
                <a:solidFill>
                  <a:srgbClr val="002274"/>
                </a:solidFill>
                <a:latin typeface="Arial Narrow" panose="020B0606020202030204" pitchFamily="34" charset="0"/>
              </a:rPr>
              <a:t>X</a:t>
            </a:r>
            <a:r>
              <a:rPr lang="ru-RU" sz="2400" b="1" dirty="0" smtClean="0">
                <a:solidFill>
                  <a:srgbClr val="002274"/>
                </a:solidFill>
                <a:latin typeface="Arial Narrow" panose="020B0606020202030204" pitchFamily="34" charset="0"/>
              </a:rPr>
              <a:t> </a:t>
            </a:r>
            <a:r>
              <a:rPr lang="en-US" sz="2400" b="1" dirty="0" smtClean="0">
                <a:solidFill>
                  <a:srgbClr val="002274"/>
                </a:solidFill>
                <a:latin typeface="Arial Narrow" panose="020B0606020202030204" pitchFamily="34" charset="0"/>
              </a:rPr>
              <a:t>–&gt;</a:t>
            </a:r>
            <a:r>
              <a:rPr lang="ru-RU" sz="2400" b="1" dirty="0" smtClean="0">
                <a:solidFill>
                  <a:srgbClr val="002274"/>
                </a:solidFill>
                <a:latin typeface="Arial Narrow" panose="020B0606020202030204" pitchFamily="34" charset="0"/>
              </a:rPr>
              <a:t> </a:t>
            </a:r>
            <a:r>
              <a:rPr lang="en-US" sz="2400" b="1" dirty="0">
                <a:solidFill>
                  <a:srgbClr val="002274"/>
                </a:solidFill>
                <a:latin typeface="Arial Narrow" panose="020B0606020202030204" pitchFamily="34" charset="0"/>
              </a:rPr>
              <a:t>Advance Steel </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smtClean="0">
                <a:solidFill>
                  <a:srgbClr val="C80000"/>
                </a:solidFill>
                <a:latin typeface="Arial"/>
                <a:ea typeface="Calibri"/>
                <a:cs typeface="Times New Roman"/>
              </a:rPr>
              <a:t>SCAD 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Рисунок 15"/>
          <p:cNvPicPr/>
          <p:nvPr/>
        </p:nvPicPr>
        <p:blipFill>
          <a:blip r:embed="rId4"/>
          <a:stretch>
            <a:fillRect/>
          </a:stretch>
        </p:blipFill>
        <p:spPr>
          <a:xfrm>
            <a:off x="251520" y="874791"/>
            <a:ext cx="634365" cy="79184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pic>
        <p:nvPicPr>
          <p:cNvPr id="71685" name="Рисунок 38"/>
          <p:cNvPicPr>
            <a:picLocks noChangeAspect="1" noChangeArrowheads="1"/>
          </p:cNvPicPr>
          <p:nvPr/>
        </p:nvPicPr>
        <p:blipFill>
          <a:blip r:embed="rId5">
            <a:extLst>
              <a:ext uri="{28A0092B-C50C-407E-A947-70E740481C1C}">
                <a14:useLocalDpi xmlns:a14="http://schemas.microsoft.com/office/drawing/2010/main" val="0"/>
              </a:ext>
            </a:extLst>
          </a:blip>
          <a:srcRect b="46584"/>
          <a:stretch>
            <a:fillRect/>
          </a:stretch>
        </p:blipFill>
        <p:spPr bwMode="auto">
          <a:xfrm>
            <a:off x="1115616" y="874791"/>
            <a:ext cx="7776864" cy="826017"/>
          </a:xfrm>
          <a:prstGeom prst="rect">
            <a:avLst/>
          </a:prstGeom>
          <a:noFill/>
          <a:extLst>
            <a:ext uri="{909E8E84-426E-40DD-AFC4-6F175D3DCCD1}">
              <a14:hiddenFill xmlns:a14="http://schemas.microsoft.com/office/drawing/2010/main">
                <a:solidFill>
                  <a:srgbClr val="FFFFFF"/>
                </a:solidFill>
              </a14:hiddenFill>
            </a:ext>
          </a:extLst>
        </p:spPr>
      </p:pic>
      <p:pic>
        <p:nvPicPr>
          <p:cNvPr id="71684" name="Рисунок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711449"/>
            <a:ext cx="4124325" cy="1933575"/>
          </a:xfrm>
          <a:prstGeom prst="rect">
            <a:avLst/>
          </a:prstGeom>
          <a:noFill/>
          <a:extLst>
            <a:ext uri="{909E8E84-426E-40DD-AFC4-6F175D3DCCD1}">
              <a14:hiddenFill xmlns:a14="http://schemas.microsoft.com/office/drawing/2010/main">
                <a:solidFill>
                  <a:srgbClr val="FFFFFF"/>
                </a:solidFill>
              </a14:hiddenFill>
            </a:ext>
          </a:extLst>
        </p:spPr>
      </p:pic>
      <p:pic>
        <p:nvPicPr>
          <p:cNvPr id="71683" name="Рисунок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1711449"/>
            <a:ext cx="43053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71682" name="Рисунок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7" y="3573016"/>
            <a:ext cx="3312367" cy="2344136"/>
          </a:xfrm>
          <a:prstGeom prst="rect">
            <a:avLst/>
          </a:prstGeom>
          <a:noFill/>
          <a:extLst>
            <a:ext uri="{909E8E84-426E-40DD-AFC4-6F175D3DCCD1}">
              <a14:hiddenFill xmlns:a14="http://schemas.microsoft.com/office/drawing/2010/main">
                <a:solidFill>
                  <a:srgbClr val="FFFFFF"/>
                </a:solidFill>
              </a14:hiddenFill>
            </a:ext>
          </a:extLst>
        </p:spPr>
      </p:pic>
      <p:pic>
        <p:nvPicPr>
          <p:cNvPr id="71681" name="Рисунок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3211" y="3645024"/>
            <a:ext cx="3457181" cy="22918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8"/>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9"/>
          <p:cNvSpPr>
            <a:spLocks noChangeArrowheads="1"/>
          </p:cNvSpPr>
          <p:nvPr/>
        </p:nvSpPr>
        <p:spPr bwMode="auto">
          <a:xfrm>
            <a:off x="0" y="1206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069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Пример </a:t>
            </a:r>
            <a:r>
              <a:rPr lang="ru-RU" sz="2400" b="1" dirty="0">
                <a:solidFill>
                  <a:srgbClr val="002274"/>
                </a:solidFill>
                <a:latin typeface="Arial Narrow" panose="020B0606020202030204" pitchFamily="34" charset="0"/>
              </a:rPr>
              <a:t>экспорта </a:t>
            </a:r>
            <a:r>
              <a:rPr lang="en-US" sz="2400" b="1" dirty="0">
                <a:solidFill>
                  <a:srgbClr val="002274"/>
                </a:solidFill>
                <a:latin typeface="Arial Narrow" panose="020B0606020202030204" pitchFamily="34" charset="0"/>
              </a:rPr>
              <a:t>Advance </a:t>
            </a:r>
            <a:r>
              <a:rPr lang="en-US" sz="2400" b="1" dirty="0" smtClean="0">
                <a:solidFill>
                  <a:srgbClr val="002274"/>
                </a:solidFill>
                <a:latin typeface="Arial Narrow" panose="020B0606020202030204" pitchFamily="34" charset="0"/>
              </a:rPr>
              <a:t>Steel</a:t>
            </a:r>
            <a:r>
              <a:rPr lang="ru-RU" sz="2400" b="1" dirty="0" smtClean="0">
                <a:solidFill>
                  <a:srgbClr val="002274"/>
                </a:solidFill>
                <a:latin typeface="Arial Narrow" panose="020B0606020202030204" pitchFamily="34" charset="0"/>
              </a:rPr>
              <a:t> </a:t>
            </a:r>
            <a:r>
              <a:rPr lang="en-US" sz="2400" b="1" dirty="0" smtClean="0">
                <a:solidFill>
                  <a:srgbClr val="002274"/>
                </a:solidFill>
                <a:latin typeface="Arial Narrow" panose="020B0606020202030204" pitchFamily="34" charset="0"/>
              </a:rPr>
              <a:t>–&gt; GTC</a:t>
            </a:r>
            <a:r>
              <a:rPr lang="ru-RU" sz="2400" b="1" dirty="0" smtClean="0">
                <a:solidFill>
                  <a:srgbClr val="002274"/>
                </a:solidFill>
                <a:latin typeface="Arial Narrow" panose="020B0606020202030204" pitchFamily="34" charset="0"/>
              </a:rPr>
              <a:t> </a:t>
            </a:r>
            <a:r>
              <a:rPr lang="en-US" sz="2400" b="1" dirty="0">
                <a:solidFill>
                  <a:srgbClr val="002274"/>
                </a:solidFill>
                <a:latin typeface="Arial Narrow" panose="020B0606020202030204" pitchFamily="34" charset="0"/>
              </a:rPr>
              <a:t>–&gt;</a:t>
            </a:r>
            <a:r>
              <a:rPr lang="ru-RU" sz="2400" b="1" dirty="0">
                <a:solidFill>
                  <a:srgbClr val="002274"/>
                </a:solidFill>
                <a:latin typeface="Arial Narrow" panose="020B0606020202030204" pitchFamily="34" charset="0"/>
              </a:rPr>
              <a:t> </a:t>
            </a:r>
            <a:r>
              <a:rPr lang="en-US" sz="2400" b="1" dirty="0">
                <a:solidFill>
                  <a:srgbClr val="002274"/>
                </a:solidFill>
                <a:latin typeface="Arial Narrow" panose="020B0606020202030204" pitchFamily="34" charset="0"/>
              </a:rPr>
              <a:t>SCAD </a:t>
            </a:r>
            <a:r>
              <a:rPr lang="en-US" sz="2400" b="1" dirty="0" smtClean="0">
                <a:solidFill>
                  <a:srgbClr val="002274"/>
                </a:solidFill>
                <a:latin typeface="Arial Narrow" panose="020B0606020202030204" pitchFamily="34" charset="0"/>
              </a:rPr>
              <a:t>21.1</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0667" name="Рисунок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857411"/>
            <a:ext cx="7704856" cy="809225"/>
          </a:xfrm>
          <a:prstGeom prst="rect">
            <a:avLst/>
          </a:prstGeom>
          <a:noFill/>
          <a:extLst>
            <a:ext uri="{909E8E84-426E-40DD-AFC4-6F175D3DCCD1}">
              <a14:hiddenFill xmlns:a14="http://schemas.microsoft.com/office/drawing/2010/main">
                <a:solidFill>
                  <a:srgbClr val="FFFFFF"/>
                </a:solidFill>
              </a14:hiddenFill>
            </a:ext>
          </a:extLst>
        </p:spPr>
      </p:pic>
      <p:pic>
        <p:nvPicPr>
          <p:cNvPr id="70666" name="Рисунок 28" descr="Рендер модели Advance Steel в среде AutoCA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817"/>
          <a:stretch/>
        </p:blipFill>
        <p:spPr bwMode="auto">
          <a:xfrm>
            <a:off x="1115616" y="1844824"/>
            <a:ext cx="4073173" cy="4041083"/>
          </a:xfrm>
          <a:prstGeom prst="rect">
            <a:avLst/>
          </a:prstGeom>
          <a:noFill/>
          <a:extLst>
            <a:ext uri="{909E8E84-426E-40DD-AFC4-6F175D3DCCD1}">
              <a14:hiddenFill xmlns:a14="http://schemas.microsoft.com/office/drawing/2010/main">
                <a:solidFill>
                  <a:srgbClr val="FFFFFF"/>
                </a:solidFill>
              </a14:hiddenFill>
            </a:ext>
          </a:extLst>
        </p:spPr>
      </p:pic>
      <p:pic>
        <p:nvPicPr>
          <p:cNvPr id="70665" name="Рисунок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1772816"/>
            <a:ext cx="2540385" cy="40936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15"/>
          <p:cNvSpPr>
            <a:spLocks noChangeArrowheads="1"/>
          </p:cNvSpPr>
          <p:nvPr/>
        </p:nvSpPr>
        <p:spPr bwMode="auto">
          <a:xfrm>
            <a:off x="0" y="1298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6" name="Рисунок 25"/>
          <p:cNvPicPr/>
          <p:nvPr/>
        </p:nvPicPr>
        <p:blipFill>
          <a:blip r:embed="rId7"/>
          <a:stretch>
            <a:fillRect/>
          </a:stretch>
        </p:blipFill>
        <p:spPr>
          <a:xfrm>
            <a:off x="251520" y="874791"/>
            <a:ext cx="634365" cy="79184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59283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730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matrixsoftwareconstructie.files.wordpress.com/2014/02/acc-fragment-shade.png"/>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8349" b="31404"/>
          <a:stretch/>
        </p:blipFill>
        <p:spPr bwMode="auto">
          <a:xfrm flipH="1">
            <a:off x="0" y="6062216"/>
            <a:ext cx="9144000" cy="795784"/>
          </a:xfrm>
          <a:prstGeom prst="rect">
            <a:avLst/>
          </a:prstGeom>
          <a:noFill/>
          <a:ln>
            <a:noFill/>
          </a:ln>
        </p:spPr>
      </p:pic>
      <p:pic>
        <p:nvPicPr>
          <p:cNvPr id="2049" name="Рисунок 85" descr="logo_assoc_docs (2)"/>
          <p:cNvPicPr>
            <a:picLocks noChangeAspect="1" noChangeArrowheads="1"/>
          </p:cNvPicPr>
          <p:nvPr/>
        </p:nvPicPr>
        <p:blipFill>
          <a:blip r:embed="rId3" cstate="print">
            <a:extLst>
              <a:ext uri="{28A0092B-C50C-407E-A947-70E740481C1C}">
                <a14:useLocalDpi xmlns:a14="http://schemas.microsoft.com/office/drawing/2010/main" val="0"/>
              </a:ext>
            </a:extLst>
          </a:blip>
          <a:srcRect t="11565" b="2834"/>
          <a:stretch>
            <a:fillRect/>
          </a:stretch>
        </p:blipFill>
        <p:spPr bwMode="auto">
          <a:xfrm>
            <a:off x="251520" y="6187206"/>
            <a:ext cx="2021434"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79512" y="116632"/>
            <a:ext cx="8393162" cy="36003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2274"/>
                </a:solidFill>
                <a:latin typeface="Arial Narrow" panose="020B0606020202030204" pitchFamily="34" charset="0"/>
              </a:rPr>
              <a:t>Пример синхронизации </a:t>
            </a:r>
            <a:r>
              <a:rPr lang="en-US" sz="2400" b="1" dirty="0" smtClean="0">
                <a:solidFill>
                  <a:srgbClr val="002274"/>
                </a:solidFill>
                <a:latin typeface="Arial Narrow" panose="020B0606020202030204" pitchFamily="34" charset="0"/>
              </a:rPr>
              <a:t>Advance Steel</a:t>
            </a:r>
            <a:r>
              <a:rPr lang="ru-RU" sz="2400" b="1" dirty="0">
                <a:solidFill>
                  <a:srgbClr val="002274"/>
                </a:solidFill>
                <a:latin typeface="Arial Narrow" panose="020B0606020202030204" pitchFamily="34" charset="0"/>
              </a:rPr>
              <a:t> </a:t>
            </a:r>
            <a:r>
              <a:rPr lang="en-US" sz="2400" b="1" dirty="0" smtClean="0">
                <a:solidFill>
                  <a:srgbClr val="002274"/>
                </a:solidFill>
                <a:latin typeface="Arial Narrow" panose="020B0606020202030204" pitchFamily="34" charset="0"/>
              </a:rPr>
              <a:t>&lt;–&gt; GTC</a:t>
            </a:r>
            <a:r>
              <a:rPr lang="ru-RU" sz="2400" b="1" dirty="0" smtClean="0">
                <a:solidFill>
                  <a:srgbClr val="002274"/>
                </a:solidFill>
                <a:latin typeface="Arial Narrow" panose="020B0606020202030204" pitchFamily="34" charset="0"/>
              </a:rPr>
              <a:t> </a:t>
            </a:r>
            <a:r>
              <a:rPr lang="en-US" sz="2400" b="1" dirty="0" smtClean="0">
                <a:solidFill>
                  <a:srgbClr val="002274"/>
                </a:solidFill>
                <a:latin typeface="Arial Narrow" panose="020B0606020202030204" pitchFamily="34" charset="0"/>
              </a:rPr>
              <a:t>&lt;–&gt; SCAD 21.1</a:t>
            </a:r>
            <a:endParaRPr lang="ru-RU" sz="2400" b="1" dirty="0">
              <a:solidFill>
                <a:srgbClr val="002274"/>
              </a:solidFill>
              <a:latin typeface="Arial Narrow" panose="020B0606020202030204" pitchFamily="34" charset="0"/>
            </a:endParaRPr>
          </a:p>
        </p:txBody>
      </p:sp>
      <p:sp>
        <p:nvSpPr>
          <p:cNvPr id="2" name="Прямоугольник 1"/>
          <p:cNvSpPr/>
          <p:nvPr/>
        </p:nvSpPr>
        <p:spPr>
          <a:xfrm>
            <a:off x="2483768" y="6137037"/>
            <a:ext cx="6660232" cy="676339"/>
          </a:xfrm>
          <a:prstGeom prst="rect">
            <a:avLst/>
          </a:prstGeom>
        </p:spPr>
        <p:txBody>
          <a:bodyPr wrap="square">
            <a:spAutoFit/>
          </a:bodyPr>
          <a:lstStyle/>
          <a:p>
            <a:pPr>
              <a:lnSpc>
                <a:spcPct val="115000"/>
              </a:lnSpc>
              <a:spcAft>
                <a:spcPts val="0"/>
              </a:spcAft>
            </a:pPr>
            <a:r>
              <a:rPr lang="ru-RU" sz="1100" b="1" dirty="0">
                <a:solidFill>
                  <a:srgbClr val="C80000"/>
                </a:solidFill>
                <a:latin typeface="Arial"/>
                <a:ea typeface="Calibri"/>
                <a:cs typeface="Times New Roman"/>
              </a:rPr>
              <a:t>СЕТЬ ЦЕНТРОВ ТЕХНИЧЕСКОЙ ПОДДЕРЖКИ </a:t>
            </a:r>
            <a:r>
              <a:rPr lang="en-US" sz="1100" b="1" dirty="0">
                <a:solidFill>
                  <a:srgbClr val="C80000"/>
                </a:solidFill>
                <a:latin typeface="Arial"/>
                <a:ea typeface="Calibri"/>
                <a:cs typeface="Times New Roman"/>
              </a:rPr>
              <a:t>SCAD </a:t>
            </a:r>
            <a:r>
              <a:rPr lang="en-US" sz="1100" b="1" dirty="0" smtClean="0">
                <a:solidFill>
                  <a:srgbClr val="C80000"/>
                </a:solidFill>
                <a:latin typeface="Arial"/>
                <a:ea typeface="Calibri"/>
                <a:cs typeface="Times New Roman"/>
              </a:rPr>
              <a:t>SOFT </a:t>
            </a:r>
            <a:r>
              <a:rPr lang="ru-RU" sz="1100" b="1" dirty="0">
                <a:solidFill>
                  <a:srgbClr val="C80000"/>
                </a:solidFill>
                <a:latin typeface="Arial Narrow"/>
                <a:ea typeface="Calibri"/>
                <a:cs typeface="Arial"/>
              </a:rPr>
              <a:t>И </a:t>
            </a:r>
            <a:r>
              <a:rPr lang="en-US" sz="1100" b="1" dirty="0">
                <a:solidFill>
                  <a:srgbClr val="C80000"/>
                </a:solidFill>
                <a:latin typeface="Arial Narrow"/>
                <a:ea typeface="Calibri"/>
                <a:cs typeface="Arial"/>
              </a:rPr>
              <a:t>GRAITEC</a:t>
            </a:r>
            <a:r>
              <a:rPr lang="ru-RU" sz="1100" b="1" dirty="0">
                <a:latin typeface="Arial"/>
                <a:ea typeface="Calibri"/>
                <a:cs typeface="Times New Roman"/>
              </a:rPr>
              <a:t/>
            </a:r>
            <a:br>
              <a:rPr lang="ru-RU" sz="1100" b="1" dirty="0">
                <a:latin typeface="Arial"/>
                <a:ea typeface="Calibri"/>
                <a:cs typeface="Times New Roman"/>
              </a:rPr>
            </a:br>
            <a:r>
              <a:rPr lang="ru-RU" sz="1100" b="1" dirty="0">
                <a:solidFill>
                  <a:srgbClr val="002274"/>
                </a:solidFill>
                <a:latin typeface="Arial"/>
                <a:ea typeface="Calibri"/>
                <a:cs typeface="Times New Roman"/>
              </a:rPr>
              <a:t>ПРОЕКТНО-КОНСАЛТИНГОВАЯ АССОЦИАЦИЯ ПО РАЗВИТИЮ </a:t>
            </a:r>
            <a:br>
              <a:rPr lang="ru-RU" sz="1100" b="1" dirty="0">
                <a:solidFill>
                  <a:srgbClr val="002274"/>
                </a:solidFill>
                <a:latin typeface="Arial"/>
                <a:ea typeface="Calibri"/>
                <a:cs typeface="Times New Roman"/>
              </a:rPr>
            </a:br>
            <a:r>
              <a:rPr lang="ru-RU" sz="1100" b="1" dirty="0">
                <a:solidFill>
                  <a:srgbClr val="002274"/>
                </a:solidFill>
                <a:latin typeface="Arial"/>
                <a:ea typeface="Calibri"/>
                <a:cs typeface="Times New Roman"/>
              </a:rPr>
              <a:t>ИНФОРМАЦИОННЫХ ТЕХНОЛОГИЙ СТРОИТЕЛЬНОГО ПРОЕКТИРОВАНИЯ</a:t>
            </a:r>
            <a:endParaRPr lang="ru-RU" sz="1100" dirty="0">
              <a:ea typeface="Calibri"/>
              <a:cs typeface="Times New Roman"/>
            </a:endParaRPr>
          </a:p>
        </p:txBody>
      </p:sp>
      <p:sp>
        <p:nvSpPr>
          <p:cNvPr id="10" name="Rectangle 8"/>
          <p:cNvSpPr>
            <a:spLocks noChangeArrowheads="1"/>
          </p:cNvSpPr>
          <p:nvPr/>
        </p:nvSpPr>
        <p:spPr bwMode="auto">
          <a:xfrm>
            <a:off x="0" y="975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6262" name="Рисунок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37" y="877895"/>
            <a:ext cx="7716143" cy="828239"/>
          </a:xfrm>
          <a:prstGeom prst="rect">
            <a:avLst/>
          </a:prstGeom>
          <a:noFill/>
          <a:extLst>
            <a:ext uri="{909E8E84-426E-40DD-AFC4-6F175D3DCCD1}">
              <a14:hiddenFill xmlns:a14="http://schemas.microsoft.com/office/drawing/2010/main">
                <a:solidFill>
                  <a:srgbClr val="FFFFFF"/>
                </a:solidFill>
              </a14:hiddenFill>
            </a:ext>
          </a:extLst>
        </p:spPr>
      </p:pic>
      <p:pic>
        <p:nvPicPr>
          <p:cNvPr id="96261" name="Рисунок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93" y="1788684"/>
            <a:ext cx="1194972" cy="4163127"/>
          </a:xfrm>
          <a:prstGeom prst="rect">
            <a:avLst/>
          </a:prstGeom>
          <a:noFill/>
          <a:extLst>
            <a:ext uri="{909E8E84-426E-40DD-AFC4-6F175D3DCCD1}">
              <a14:hiddenFill xmlns:a14="http://schemas.microsoft.com/office/drawing/2010/main">
                <a:solidFill>
                  <a:srgbClr val="FFFFFF"/>
                </a:solidFill>
              </a14:hiddenFill>
            </a:ext>
          </a:extLst>
        </p:spPr>
      </p:pic>
      <p:pic>
        <p:nvPicPr>
          <p:cNvPr id="96260" name="Рисунок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1052" y="1788685"/>
            <a:ext cx="980016" cy="4016580"/>
          </a:xfrm>
          <a:prstGeom prst="rect">
            <a:avLst/>
          </a:prstGeom>
          <a:noFill/>
          <a:extLst>
            <a:ext uri="{909E8E84-426E-40DD-AFC4-6F175D3DCCD1}">
              <a14:hiddenFill xmlns:a14="http://schemas.microsoft.com/office/drawing/2010/main">
                <a:solidFill>
                  <a:srgbClr val="FFFFFF"/>
                </a:solidFill>
              </a14:hiddenFill>
            </a:ext>
          </a:extLst>
        </p:spPr>
      </p:pic>
      <p:pic>
        <p:nvPicPr>
          <p:cNvPr id="96259" name="Рисунок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1865359"/>
            <a:ext cx="4752528" cy="1745325"/>
          </a:xfrm>
          <a:prstGeom prst="rect">
            <a:avLst/>
          </a:prstGeom>
          <a:noFill/>
          <a:extLst>
            <a:ext uri="{909E8E84-426E-40DD-AFC4-6F175D3DCCD1}">
              <a14:hiddenFill xmlns:a14="http://schemas.microsoft.com/office/drawing/2010/main">
                <a:solidFill>
                  <a:srgbClr val="FFFFFF"/>
                </a:solidFill>
              </a14:hiddenFill>
            </a:ext>
          </a:extLst>
        </p:spPr>
      </p:pic>
      <p:pic>
        <p:nvPicPr>
          <p:cNvPr id="96258" name="Рисунок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3645024"/>
            <a:ext cx="3240360" cy="22786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10"/>
          <p:cNvSpPr>
            <a:spLocks noChangeArrowheads="1"/>
          </p:cNvSpPr>
          <p:nvPr/>
        </p:nvSpPr>
        <p:spPr bwMode="auto">
          <a:xfrm>
            <a:off x="0" y="7867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Narrow" pitchFamily="34" charset="0"/>
                <a:ea typeface="Calibri" pitchFamily="34" charset="0"/>
                <a:cs typeface="Arial" pitchFamily="34"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0" y="1302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Narrow" pitchFamily="34" charset="0"/>
                <a:ea typeface="Calibri" pitchFamily="34" charset="0"/>
                <a:cs typeface="Arial" pitchFamily="34"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0" y="130206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13" name="Rectangle 13"/>
          <p:cNvSpPr>
            <a:spLocks noChangeArrowheads="1"/>
          </p:cNvSpPr>
          <p:nvPr/>
        </p:nvSpPr>
        <p:spPr bwMode="auto">
          <a:xfrm>
            <a:off x="0" y="2313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Рисунок 20"/>
          <p:cNvPicPr/>
          <p:nvPr/>
        </p:nvPicPr>
        <p:blipFill>
          <a:blip r:embed="rId9"/>
          <a:stretch>
            <a:fillRect/>
          </a:stretch>
        </p:blipFill>
        <p:spPr>
          <a:xfrm>
            <a:off x="251520" y="874791"/>
            <a:ext cx="634365" cy="791845"/>
          </a:xfrm>
          <a:prstGeom prst="rect">
            <a:avLst/>
          </a:prstGeom>
          <a:ln>
            <a:solidFill>
              <a:schemeClr val="bg1">
                <a:lumMod val="75000"/>
              </a:scheme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3503435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647</Words>
  <Application>Microsoft Office PowerPoint</Application>
  <PresentationFormat>Экран (4:3)</PresentationFormat>
  <Paragraphs>152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Взаимодействие SCAD Office  с внешними CAD и CAE системами Advance Steel, Revit, Allplan и SMath Studio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SCAD Office  с внешними CAD и CAE системами Advance Steel, Revit, Allplan и SMathStudio</dc:title>
  <dc:creator>Виктор</dc:creator>
  <cp:lastModifiedBy>Виктор</cp:lastModifiedBy>
  <cp:revision>64</cp:revision>
  <dcterms:created xsi:type="dcterms:W3CDTF">2015-04-22T05:17:49Z</dcterms:created>
  <dcterms:modified xsi:type="dcterms:W3CDTF">2015-04-26T08:03:48Z</dcterms:modified>
</cp:coreProperties>
</file>