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3818-33AA-4A16-AF2C-F69DA5AA69D7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5FC5-BA80-411F-AE73-2903CB448320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3284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2E8A-51D1-4BFF-A695-6B6E6068505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4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83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7215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7518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21060"/>
            <a:ext cx="10363200" cy="483804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68500" y="3429001"/>
            <a:ext cx="8255000" cy="20875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861747" y="2276872"/>
            <a:ext cx="10610851" cy="72010"/>
          </a:xfrm>
          <a:custGeom>
            <a:avLst/>
            <a:gdLst>
              <a:gd name="G0" fmla="+- 585 0 0"/>
              <a:gd name="connsiteX0" fmla="*/ 0 w 10000"/>
              <a:gd name="connsiteY0" fmla="*/ 0 h 10000"/>
              <a:gd name="connsiteX1" fmla="*/ 5850 w 10000"/>
              <a:gd name="connsiteY1" fmla="*/ 0 h 10000"/>
              <a:gd name="connsiteX2" fmla="*/ 5793 w 10000"/>
              <a:gd name="connsiteY2" fmla="*/ 6574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0" fmla="*/ 0 w 10000"/>
              <a:gd name="connsiteY0" fmla="*/ 0 h 6574"/>
              <a:gd name="connsiteX1" fmla="*/ 5850 w 10000"/>
              <a:gd name="connsiteY1" fmla="*/ 0 h 6574"/>
              <a:gd name="connsiteX2" fmla="*/ 5793 w 10000"/>
              <a:gd name="connsiteY2" fmla="*/ 6574 h 6574"/>
              <a:gd name="connsiteX3" fmla="*/ 2 w 10000"/>
              <a:gd name="connsiteY3" fmla="*/ 6574 h 6574"/>
              <a:gd name="connsiteX4" fmla="*/ 0 w 10000"/>
              <a:gd name="connsiteY4" fmla="*/ 0 h 6574"/>
              <a:gd name="connsiteX0" fmla="*/ 0 w 10000"/>
              <a:gd name="connsiteY0" fmla="*/ 0 h 6574"/>
              <a:gd name="connsiteX1" fmla="*/ 10000 w 10000"/>
              <a:gd name="connsiteY1" fmla="*/ 0 h 6574"/>
              <a:gd name="connsiteX0" fmla="*/ 0 w 10000"/>
              <a:gd name="connsiteY0" fmla="*/ 0 h 10000"/>
              <a:gd name="connsiteX1" fmla="*/ 5884 w 10000"/>
              <a:gd name="connsiteY1" fmla="*/ 0 h 10000"/>
              <a:gd name="connsiteX2" fmla="*/ 5793 w 10000"/>
              <a:gd name="connsiteY2" fmla="*/ 10000 h 10000"/>
              <a:gd name="connsiteX3" fmla="*/ 2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 stroke="0">
                <a:moveTo>
                  <a:pt x="0" y="0"/>
                </a:moveTo>
                <a:lnTo>
                  <a:pt x="5884" y="0"/>
                </a:lnTo>
                <a:cubicBezTo>
                  <a:pt x="5865" y="3333"/>
                  <a:pt x="5812" y="6667"/>
                  <a:pt x="5793" y="10000"/>
                </a:cubicBezTo>
                <a:lnTo>
                  <a:pt x="2" y="10000"/>
                </a:lnTo>
                <a:cubicBezTo>
                  <a:pt x="1" y="6667"/>
                  <a:pt x="1" y="3333"/>
                  <a:pt x="0" y="0"/>
                </a:cubicBezTo>
                <a:close/>
              </a:path>
              <a:path w="10000" h="10000">
                <a:moveTo>
                  <a:pt x="0" y="0"/>
                </a:moveTo>
                <a:lnTo>
                  <a:pt x="10000" y="0"/>
                </a:lnTo>
              </a:path>
            </a:pathLst>
          </a:custGeom>
          <a:solidFill>
            <a:srgbClr val="BD0000"/>
          </a:solidFill>
          <a:ln w="12700">
            <a:solidFill>
              <a:srgbClr val="A20000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23392" y="6453336"/>
            <a:ext cx="9025003" cy="260202"/>
          </a:xfrm>
        </p:spPr>
        <p:txBody>
          <a:bodyPr/>
          <a:lstStyle/>
          <a:p>
            <a:r>
              <a:rPr lang="ru-RU" dirty="0" smtClean="0"/>
              <a:t>Игорь</a:t>
            </a:r>
            <a:r>
              <a:rPr lang="de-DE" dirty="0" smtClean="0"/>
              <a:t> </a:t>
            </a:r>
            <a:r>
              <a:rPr lang="ru-RU" dirty="0" smtClean="0"/>
              <a:t>Борискин, Группа ЛСР, Россия;     Владимир Шкатов,</a:t>
            </a:r>
            <a:r>
              <a:rPr lang="de-DE" dirty="0" smtClean="0"/>
              <a:t> Allbau Software</a:t>
            </a:r>
            <a:r>
              <a:rPr lang="ru-RU" dirty="0" smtClean="0"/>
              <a:t>, Германия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77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57214" y="1700808"/>
            <a:ext cx="10519373" cy="4464496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DACD3-0A59-4133-9F6A-25EF47C6795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66233" y="1008000"/>
            <a:ext cx="10656000" cy="504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23392" y="6453336"/>
            <a:ext cx="9025003" cy="260202"/>
          </a:xfrm>
        </p:spPr>
        <p:txBody>
          <a:bodyPr/>
          <a:lstStyle/>
          <a:p>
            <a:r>
              <a:rPr lang="ru-RU" dirty="0" smtClean="0"/>
              <a:t>Игорь</a:t>
            </a:r>
            <a:r>
              <a:rPr lang="de-DE" dirty="0" smtClean="0"/>
              <a:t> </a:t>
            </a:r>
            <a:r>
              <a:rPr lang="ru-RU" dirty="0" smtClean="0"/>
              <a:t>Борискин, Группа ЛСР, Россия;     Владимир Шкатов,</a:t>
            </a:r>
            <a:r>
              <a:rPr lang="de-DE" dirty="0" smtClean="0"/>
              <a:t> Allbau Software</a:t>
            </a:r>
            <a:r>
              <a:rPr lang="ru-RU" dirty="0" smtClean="0"/>
              <a:t>, Германия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5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36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594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39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8009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2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4157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216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855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0772-3D30-4DA0-8B0C-AFBF3EEA6EDC}" type="datetimeFigureOut">
              <a:rPr lang="be-BY" smtClean="0"/>
              <a:t>20.04.2015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052B-1927-4FC5-A1AC-52971FF31AF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3889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21060"/>
            <a:ext cx="8350696" cy="483804"/>
          </a:xfrm>
        </p:spPr>
        <p:txBody>
          <a:bodyPr/>
          <a:lstStyle/>
          <a:p>
            <a:r>
              <a:rPr lang="de-DE" b="1" dirty="0" smtClean="0"/>
              <a:t>Allplan </a:t>
            </a:r>
            <a:r>
              <a:rPr lang="de-DE" b="1" dirty="0" err="1" smtClean="0"/>
              <a:t>Precast</a:t>
            </a:r>
            <a:r>
              <a:rPr lang="de-DE" b="1" dirty="0" smtClean="0"/>
              <a:t> </a:t>
            </a:r>
            <a:r>
              <a:rPr lang="ru-RU" b="1" dirty="0" smtClean="0"/>
              <a:t>в России </a:t>
            </a:r>
            <a:r>
              <a:rPr lang="de-DE" b="1" dirty="0" smtClean="0"/>
              <a:t>– </a:t>
            </a:r>
            <a:r>
              <a:rPr lang="ru-RU" b="1" dirty="0" smtClean="0"/>
              <a:t>Опыт группы ЛСР</a:t>
            </a:r>
            <a:endParaRPr lang="de-DE" b="1" dirty="0"/>
          </a:p>
        </p:txBody>
      </p:sp>
      <p:pic>
        <p:nvPicPr>
          <p:cNvPr id="1026" name="Picture 2" descr="D:\shkatov\marketing\logo\logo Allbau Software sm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84" y="4941168"/>
            <a:ext cx="1528605" cy="5040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83" y="3501008"/>
            <a:ext cx="1503040" cy="6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8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Группе ЛСР</a:t>
            </a:r>
            <a:endParaRPr lang="ru-RU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D7135-A415-4739-9A30-F476BD82FBF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03512" y="1700808"/>
            <a:ext cx="4104456" cy="4922611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smtClean="0"/>
              <a:t>С 1993 г</a:t>
            </a:r>
          </a:p>
          <a:p>
            <a:r>
              <a:rPr lang="ru-RU" b="0" dirty="0" smtClean="0"/>
              <a:t>Производство стройматериалов, строительство и </a:t>
            </a:r>
            <a:r>
              <a:rPr lang="ru-RU" b="0" dirty="0" err="1" smtClean="0"/>
              <a:t>девелопмент</a:t>
            </a:r>
            <a:endParaRPr lang="ru-RU" b="0" dirty="0" smtClean="0"/>
          </a:p>
          <a:p>
            <a:r>
              <a:rPr lang="ru-RU" b="0" dirty="0"/>
              <a:t>Северо-Запад, Москва, Урал</a:t>
            </a:r>
          </a:p>
          <a:p>
            <a:r>
              <a:rPr lang="ru-RU" b="0" dirty="0" smtClean="0"/>
              <a:t>Портфель </a:t>
            </a:r>
            <a:r>
              <a:rPr lang="ru-RU" b="0" dirty="0"/>
              <a:t>недвижимости </a:t>
            </a:r>
            <a:r>
              <a:rPr lang="ru-RU" b="0" dirty="0" smtClean="0"/>
              <a:t>2012 – 8,7 </a:t>
            </a:r>
            <a:r>
              <a:rPr lang="ru-RU" b="0" dirty="0"/>
              <a:t>млн </a:t>
            </a:r>
            <a:r>
              <a:rPr lang="ru-RU" b="0" dirty="0" smtClean="0"/>
              <a:t>м2, 3 млрд €</a:t>
            </a:r>
          </a:p>
          <a:p>
            <a:r>
              <a:rPr lang="ru-RU" b="0" dirty="0" smtClean="0"/>
              <a:t>Реализация 2012 – </a:t>
            </a:r>
            <a:br>
              <a:rPr lang="ru-RU" b="0" dirty="0" smtClean="0"/>
            </a:br>
            <a:r>
              <a:rPr lang="ru-RU" b="0" dirty="0" smtClean="0"/>
              <a:t>1,5 млрд €, объем строительства 725 </a:t>
            </a:r>
            <a:r>
              <a:rPr lang="ru-RU" b="0" dirty="0" err="1" smtClean="0"/>
              <a:t>тыс</a:t>
            </a:r>
            <a:r>
              <a:rPr lang="ru-RU" b="0" dirty="0" smtClean="0"/>
              <a:t> м2</a:t>
            </a:r>
            <a:endParaRPr lang="ru-RU" b="0" dirty="0"/>
          </a:p>
          <a:p>
            <a:r>
              <a:rPr lang="ru-RU" b="0" dirty="0" smtClean="0"/>
              <a:t>Котируется на Лондонской ФБ и фондовом </a:t>
            </a:r>
            <a:r>
              <a:rPr lang="ru-RU" b="0" dirty="0"/>
              <a:t>рынке </a:t>
            </a:r>
            <a:r>
              <a:rPr lang="ru-RU" b="0" dirty="0" smtClean="0"/>
              <a:t>ММВБ-РТС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2" y="1700808"/>
            <a:ext cx="48543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2" y="4843906"/>
            <a:ext cx="4854348" cy="15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796270" y="6401511"/>
            <a:ext cx="2668589" cy="268139"/>
          </a:xfrm>
        </p:spPr>
        <p:txBody>
          <a:bodyPr/>
          <a:lstStyle/>
          <a:p>
            <a:r>
              <a:rPr lang="ru-RU" dirty="0" smtClean="0"/>
              <a:t>Константинов Антон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  <a:r>
              <a:rPr lang="de-DE" dirty="0" smtClean="0"/>
              <a:t>Allbau Software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0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ru-RU" dirty="0" smtClean="0"/>
              <a:t>Об </a:t>
            </a:r>
            <a:r>
              <a:rPr lang="en-US" dirty="0" smtClean="0"/>
              <a:t>Allbau Software GmbH</a:t>
            </a:r>
            <a:endParaRPr lang="ru-RU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D7135-A415-4739-9A30-F476BD82FBF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47528" y="1700808"/>
            <a:ext cx="4248472" cy="4922611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/>
              <a:t>С </a:t>
            </a:r>
            <a:r>
              <a:rPr lang="en-US" b="0" dirty="0" smtClean="0"/>
              <a:t>2007</a:t>
            </a:r>
            <a:r>
              <a:rPr lang="ru-RU" b="0" dirty="0" smtClean="0"/>
              <a:t> (1995) г.</a:t>
            </a:r>
          </a:p>
          <a:p>
            <a:r>
              <a:rPr lang="ru-RU" b="0" dirty="0" smtClean="0"/>
              <a:t>Адаптация </a:t>
            </a:r>
            <a:r>
              <a:rPr lang="en-US" b="0" dirty="0" err="1" smtClean="0"/>
              <a:t>Allplan</a:t>
            </a:r>
            <a:r>
              <a:rPr lang="ru-RU" b="0" dirty="0" smtClean="0"/>
              <a:t> </a:t>
            </a:r>
            <a:r>
              <a:rPr lang="ru-RU" b="0" dirty="0"/>
              <a:t>под </a:t>
            </a:r>
            <a:r>
              <a:rPr lang="ru-RU" b="0" dirty="0" smtClean="0"/>
              <a:t>рынок России/СНГ</a:t>
            </a:r>
            <a:r>
              <a:rPr lang="ru-RU" b="0" dirty="0"/>
              <a:t>, строительные нормы</a:t>
            </a:r>
            <a:r>
              <a:rPr lang="en-US" b="0" dirty="0" smtClean="0"/>
              <a:t> </a:t>
            </a:r>
            <a:r>
              <a:rPr lang="ru-RU" b="0" dirty="0" smtClean="0"/>
              <a:t>и особенности, продвижение </a:t>
            </a:r>
          </a:p>
          <a:p>
            <a:r>
              <a:rPr lang="ru-RU" b="0" dirty="0" smtClean="0"/>
              <a:t>Берлин, </a:t>
            </a:r>
            <a:r>
              <a:rPr lang="ru-RU" b="0" dirty="0"/>
              <a:t>Москва, </a:t>
            </a:r>
            <a:r>
              <a:rPr lang="ru-RU" b="0" dirty="0" smtClean="0"/>
              <a:t>Киев, Минск, Астана</a:t>
            </a:r>
            <a:endParaRPr lang="ru-RU" b="0" dirty="0"/>
          </a:p>
          <a:p>
            <a:r>
              <a:rPr lang="ru-RU" b="0" dirty="0" smtClean="0"/>
              <a:t>30</a:t>
            </a:r>
            <a:r>
              <a:rPr lang="en-US" b="0" dirty="0" smtClean="0"/>
              <a:t> </a:t>
            </a:r>
            <a:r>
              <a:rPr lang="ru-RU" b="0" dirty="0" smtClean="0"/>
              <a:t>сотрудников</a:t>
            </a:r>
          </a:p>
          <a:p>
            <a:r>
              <a:rPr lang="ru-RU" b="0" dirty="0" smtClean="0"/>
              <a:t>Поддержка, переводы, обучение и внедрение, программирование</a:t>
            </a:r>
          </a:p>
          <a:p>
            <a:endParaRPr lang="ru-RU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0" dirty="0" smtClean="0"/>
              <a:t>Все купившие </a:t>
            </a:r>
            <a:r>
              <a:rPr lang="en-US" b="0" dirty="0" smtClean="0"/>
              <a:t>Allplan BIM Precast </a:t>
            </a:r>
            <a:r>
              <a:rPr lang="ru-RU" b="0" dirty="0" smtClean="0"/>
              <a:t>в СНГ работают в нем </a:t>
            </a:r>
          </a:p>
        </p:txBody>
      </p:sp>
      <p:pic>
        <p:nvPicPr>
          <p:cNvPr id="7" name="Picture 2" descr="D:\shkatov\marketing\logo\logo Allbau Software smal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9" y="116632"/>
            <a:ext cx="1528605" cy="5040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2" y="2395471"/>
            <a:ext cx="5794850" cy="38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3"/>
          <p:cNvSpPr txBox="1">
            <a:spLocks/>
          </p:cNvSpPr>
          <p:nvPr/>
        </p:nvSpPr>
        <p:spPr>
          <a:xfrm>
            <a:off x="8796270" y="6401511"/>
            <a:ext cx="266858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e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Константинов Антон,</a:t>
            </a:r>
            <a:r>
              <a:rPr lang="de-DE" smtClean="0"/>
              <a:t> Allbau Software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DACD3-0A59-4133-9F6A-25EF47C6795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Особенности расчета сборных зданий в Европе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847528" y="1700808"/>
            <a:ext cx="5256584" cy="4708007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/>
              <a:t>В Европе распространены сборно-монолитные технологии, схожие по прочностным характеристикам монолитным зданиям</a:t>
            </a:r>
          </a:p>
          <a:p>
            <a:r>
              <a:rPr lang="ru-RU" b="0" dirty="0" smtClean="0"/>
              <a:t>Типично расчет здания ведет </a:t>
            </a:r>
            <a:r>
              <a:rPr lang="ru-RU" b="0" dirty="0" err="1" smtClean="0"/>
              <a:t>генпроектировщик</a:t>
            </a:r>
            <a:r>
              <a:rPr lang="ru-RU" b="0" dirty="0" smtClean="0"/>
              <a:t>, проектирование монтажных планов и изделий подрядчик по поставке изделий</a:t>
            </a:r>
            <a:endParaRPr lang="en-US" b="0" dirty="0" smtClean="0"/>
          </a:p>
          <a:p>
            <a:endParaRPr lang="ru-RU" b="0" dirty="0" smtClean="0"/>
          </a:p>
          <a:p>
            <a:pPr marL="0" indent="0">
              <a:buNone/>
            </a:pPr>
            <a:r>
              <a:rPr lang="ru-RU" b="0" dirty="0" smtClean="0">
                <a:solidFill>
                  <a:srgbClr val="FF0000"/>
                </a:solidFill>
              </a:rPr>
              <a:t>=</a:t>
            </a:r>
            <a:r>
              <a:rPr lang="en-US" b="0" dirty="0" smtClean="0">
                <a:solidFill>
                  <a:srgbClr val="FF0000"/>
                </a:solidFill>
              </a:rPr>
              <a:t>&gt;   </a:t>
            </a:r>
            <a:r>
              <a:rPr lang="ru-RU" b="0" dirty="0" smtClean="0"/>
              <a:t>Мала потребность во взаимосвязи </a:t>
            </a:r>
            <a:r>
              <a:rPr lang="en-US" b="0" dirty="0" smtClean="0"/>
              <a:t>BIM </a:t>
            </a:r>
            <a:r>
              <a:rPr lang="ru-RU" b="0" dirty="0" smtClean="0"/>
              <a:t>сборного здания – расчеты конструкций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4624"/>
            <a:ext cx="1503040" cy="6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435662" y="6404842"/>
            <a:ext cx="2668589" cy="268139"/>
          </a:xfrm>
        </p:spPr>
        <p:txBody>
          <a:bodyPr/>
          <a:lstStyle/>
          <a:p>
            <a:r>
              <a:rPr lang="ru-RU" dirty="0" smtClean="0"/>
              <a:t>Константинов Антон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  <a:r>
              <a:rPr lang="de-DE" dirty="0" smtClean="0"/>
              <a:t>Allbau Software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DACD3-0A59-4133-9F6A-25EF47C6795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991544" y="1700809"/>
            <a:ext cx="5976664" cy="4660647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 err="1" smtClean="0"/>
              <a:t>Allplan</a:t>
            </a:r>
            <a:r>
              <a:rPr lang="en-US" b="0" dirty="0" smtClean="0"/>
              <a:t> Precast – </a:t>
            </a:r>
            <a:r>
              <a:rPr lang="ru-RU" b="0" dirty="0" smtClean="0"/>
              <a:t>гибкая система, успешно адаптирующаяся к условиям специфики РФ </a:t>
            </a:r>
          </a:p>
          <a:p>
            <a:r>
              <a:rPr lang="ru-RU" b="0" dirty="0" smtClean="0"/>
              <a:t>Группа ЛСР</a:t>
            </a:r>
            <a:r>
              <a:rPr lang="en-US" b="0" dirty="0" smtClean="0"/>
              <a:t> </a:t>
            </a:r>
            <a:r>
              <a:rPr lang="ru-RU" b="0" dirty="0" smtClean="0"/>
              <a:t>применяет </a:t>
            </a:r>
            <a:r>
              <a:rPr lang="en-US" b="0" dirty="0" err="1" smtClean="0"/>
              <a:t>Allplan</a:t>
            </a:r>
            <a:r>
              <a:rPr lang="en-US" b="0" dirty="0" smtClean="0"/>
              <a:t> Precast </a:t>
            </a:r>
            <a:r>
              <a:rPr lang="ru-RU" b="0" dirty="0" smtClean="0"/>
              <a:t>на своих трех проектных группах и трех заводах</a:t>
            </a:r>
          </a:p>
          <a:p>
            <a:r>
              <a:rPr lang="ru-RU" b="0" dirty="0" smtClean="0"/>
              <a:t>За счет этого </a:t>
            </a:r>
            <a:r>
              <a:rPr lang="ru-RU" b="0" dirty="0"/>
              <a:t>Группа ЛСР</a:t>
            </a:r>
            <a:r>
              <a:rPr lang="en-US" b="0" dirty="0"/>
              <a:t> </a:t>
            </a:r>
            <a:r>
              <a:rPr lang="ru-RU" b="0" dirty="0" smtClean="0"/>
              <a:t>пишет на своем маркетинговом знамени «</a:t>
            </a:r>
            <a:r>
              <a:rPr lang="ru-RU" b="0" dirty="0" smtClean="0">
                <a:solidFill>
                  <a:srgbClr val="FF0000"/>
                </a:solidFill>
              </a:rPr>
              <a:t>Наши сборные здания проектируются, а не тиражируются</a:t>
            </a:r>
            <a:r>
              <a:rPr lang="ru-RU" b="0" dirty="0" smtClean="0"/>
              <a:t>»</a:t>
            </a:r>
          </a:p>
          <a:p>
            <a:r>
              <a:rPr lang="en-US" b="0" dirty="0" smtClean="0"/>
              <a:t>Allbau </a:t>
            </a:r>
            <a:r>
              <a:rPr lang="ru-RU" b="0" dirty="0" smtClean="0"/>
              <a:t>выполняет </a:t>
            </a:r>
            <a:r>
              <a:rPr lang="ru-RU" b="0" dirty="0" err="1" smtClean="0"/>
              <a:t>допрограммирование</a:t>
            </a:r>
            <a:r>
              <a:rPr lang="ru-RU" b="0" dirty="0" smtClean="0"/>
              <a:t> </a:t>
            </a:r>
            <a:r>
              <a:rPr lang="en-US" b="0" dirty="0" smtClean="0"/>
              <a:t>Allplan Precast </a:t>
            </a:r>
            <a:r>
              <a:rPr lang="ru-RU" b="0" dirty="0" smtClean="0"/>
              <a:t>без </a:t>
            </a:r>
            <a:r>
              <a:rPr lang="ru-RU" b="0" dirty="0"/>
              <a:t>участия </a:t>
            </a:r>
            <a:r>
              <a:rPr lang="ru-RU" b="0" dirty="0" smtClean="0"/>
              <a:t>разработчика, в частности интерфейс </a:t>
            </a:r>
            <a:r>
              <a:rPr lang="en-US" b="0" dirty="0" smtClean="0"/>
              <a:t>Precast – </a:t>
            </a:r>
            <a:r>
              <a:rPr lang="ru-RU" b="0" dirty="0" smtClean="0"/>
              <a:t>прочностные расчеты СНГ</a:t>
            </a:r>
            <a:endParaRPr lang="ru-RU" b="0" dirty="0"/>
          </a:p>
          <a:p>
            <a:r>
              <a:rPr lang="en-US" b="0" dirty="0" smtClean="0"/>
              <a:t>Allbau Software – </a:t>
            </a:r>
            <a:r>
              <a:rPr lang="ru-RU" b="0" dirty="0" smtClean="0"/>
              <a:t>надежный партнер пользователей </a:t>
            </a:r>
            <a:r>
              <a:rPr lang="en-US" b="0" dirty="0" err="1" smtClean="0"/>
              <a:t>Allplan</a:t>
            </a:r>
            <a:r>
              <a:rPr lang="en-US" b="0" dirty="0" smtClean="0"/>
              <a:t> Precast </a:t>
            </a:r>
            <a:r>
              <a:rPr lang="ru-RU" b="0" dirty="0" smtClean="0"/>
              <a:t>в СНГ</a:t>
            </a:r>
            <a:endParaRPr lang="en-US" b="0" dirty="0" smtClean="0"/>
          </a:p>
        </p:txBody>
      </p:sp>
      <p:pic>
        <p:nvPicPr>
          <p:cNvPr id="8" name="Picture 2" descr="D:\shkatov\marketing\logo\logo Allbau Software smal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9" y="116632"/>
            <a:ext cx="1528605" cy="504056"/>
          </a:xfrm>
          <a:prstGeom prst="rect">
            <a:avLst/>
          </a:prstGeom>
          <a:noFill/>
        </p:spPr>
      </p:pic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409904" y="6404842"/>
            <a:ext cx="2668589" cy="268139"/>
          </a:xfrm>
        </p:spPr>
        <p:txBody>
          <a:bodyPr/>
          <a:lstStyle/>
          <a:p>
            <a:r>
              <a:rPr lang="ru-RU" dirty="0" smtClean="0"/>
              <a:t>Константинов Антон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  <a:r>
              <a:rPr lang="de-DE" dirty="0" smtClean="0"/>
              <a:t>Allbau Software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9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21060"/>
            <a:ext cx="8134672" cy="483804"/>
          </a:xfrm>
        </p:spPr>
        <p:txBody>
          <a:bodyPr/>
          <a:lstStyle/>
          <a:p>
            <a:r>
              <a:rPr lang="de-DE" dirty="0" err="1"/>
              <a:t>Allplan</a:t>
            </a:r>
            <a:r>
              <a:rPr lang="de-DE" dirty="0"/>
              <a:t> </a:t>
            </a:r>
            <a:r>
              <a:rPr lang="de-DE" dirty="0" err="1"/>
              <a:t>Precast</a:t>
            </a:r>
            <a:r>
              <a:rPr lang="de-DE" dirty="0"/>
              <a:t> </a:t>
            </a:r>
            <a:r>
              <a:rPr lang="ru-RU" dirty="0"/>
              <a:t>в России </a:t>
            </a:r>
            <a:r>
              <a:rPr lang="de-DE" dirty="0"/>
              <a:t>– </a:t>
            </a:r>
            <a:r>
              <a:rPr lang="ru-RU" dirty="0"/>
              <a:t>Опыт группы ЛСР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76" y="3429001"/>
            <a:ext cx="6767513" cy="2087563"/>
          </a:xfrm>
        </p:spPr>
        <p:txBody>
          <a:bodyPr/>
          <a:lstStyle/>
          <a:p>
            <a:r>
              <a:rPr lang="ru-RU" sz="4400" dirty="0"/>
              <a:t>Спасибо за внимание !</a:t>
            </a:r>
            <a:endParaRPr lang="en-US" sz="4400" dirty="0"/>
          </a:p>
          <a:p>
            <a:endParaRPr lang="en-US" dirty="0" smtClean="0"/>
          </a:p>
          <a:p>
            <a:r>
              <a:rPr lang="en-US" sz="2400" dirty="0" smtClean="0"/>
              <a:t>www.allbau-software.de/precast</a:t>
            </a:r>
            <a:endParaRPr lang="en-US" sz="2400" dirty="0"/>
          </a:p>
        </p:txBody>
      </p:sp>
      <p:pic>
        <p:nvPicPr>
          <p:cNvPr id="4" name="Picture 2" descr="D:\shkatov\marketing\logo\logo Allbau Software smal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5877273"/>
            <a:ext cx="2838838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12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248</Words>
  <Application>Microsoft Office PowerPoint</Application>
  <PresentationFormat>Широкоэкранный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Allplan Precast в России – Опыт группы ЛСР</vt:lpstr>
      <vt:lpstr>О Группе ЛСР</vt:lpstr>
      <vt:lpstr>Об Allbau Software GmbH</vt:lpstr>
      <vt:lpstr>Особенности расчета сборных зданий в Европе</vt:lpstr>
      <vt:lpstr>Выводы</vt:lpstr>
      <vt:lpstr>Allplan Precast в России – Опыт группы ЛСР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Allplan Precast в России – Опыт группы ЛСР</dc:title>
  <dc:creator>Anton</dc:creator>
  <cp:lastModifiedBy>Anton</cp:lastModifiedBy>
  <cp:revision>3</cp:revision>
  <dcterms:created xsi:type="dcterms:W3CDTF">2015-04-20T13:04:27Z</dcterms:created>
  <dcterms:modified xsi:type="dcterms:W3CDTF">2015-04-20T14:01:58Z</dcterms:modified>
</cp:coreProperties>
</file>