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63" r:id="rId4"/>
    <p:sldId id="283" r:id="rId5"/>
    <p:sldId id="312" r:id="rId6"/>
    <p:sldId id="256" r:id="rId7"/>
    <p:sldId id="272" r:id="rId8"/>
    <p:sldId id="264" r:id="rId9"/>
    <p:sldId id="265" r:id="rId10"/>
    <p:sldId id="268" r:id="rId11"/>
    <p:sldId id="267" r:id="rId12"/>
    <p:sldId id="274" r:id="rId13"/>
    <p:sldId id="270" r:id="rId14"/>
    <p:sldId id="266" r:id="rId15"/>
    <p:sldId id="278" r:id="rId16"/>
    <p:sldId id="279" r:id="rId17"/>
    <p:sldId id="280" r:id="rId18"/>
    <p:sldId id="281" r:id="rId19"/>
    <p:sldId id="275" r:id="rId20"/>
    <p:sldId id="276" r:id="rId21"/>
    <p:sldId id="286" r:id="rId22"/>
    <p:sldId id="294" r:id="rId23"/>
    <p:sldId id="284" r:id="rId24"/>
    <p:sldId id="290" r:id="rId25"/>
    <p:sldId id="287" r:id="rId26"/>
    <p:sldId id="291" r:id="rId27"/>
    <p:sldId id="282" r:id="rId28"/>
    <p:sldId id="292" r:id="rId29"/>
    <p:sldId id="285" r:id="rId30"/>
    <p:sldId id="293" r:id="rId31"/>
    <p:sldId id="301" r:id="rId32"/>
    <p:sldId id="304" r:id="rId33"/>
    <p:sldId id="295" r:id="rId34"/>
    <p:sldId id="302" r:id="rId35"/>
    <p:sldId id="300" r:id="rId36"/>
    <p:sldId id="299" r:id="rId37"/>
    <p:sldId id="303" r:id="rId38"/>
    <p:sldId id="305" r:id="rId39"/>
    <p:sldId id="306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635"/>
    <a:srgbClr val="00421E"/>
    <a:srgbClr val="CC3399"/>
    <a:srgbClr val="00D05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50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06A9-A9FA-48F9-97C1-B11B5A84CE63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65F1C-8A99-4F2E-B4E3-5FE97D066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06A9-A9FA-48F9-97C1-B11B5A84CE63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65F1C-8A99-4F2E-B4E3-5FE97D066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06A9-A9FA-48F9-97C1-B11B5A84CE63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65F1C-8A99-4F2E-B4E3-5FE97D066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06A9-A9FA-48F9-97C1-B11B5A84CE63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65F1C-8A99-4F2E-B4E3-5FE97D066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06A9-A9FA-48F9-97C1-B11B5A84CE63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65F1C-8A99-4F2E-B4E3-5FE97D066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06A9-A9FA-48F9-97C1-B11B5A84CE63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65F1C-8A99-4F2E-B4E3-5FE97D066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06A9-A9FA-48F9-97C1-B11B5A84CE63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65F1C-8A99-4F2E-B4E3-5FE97D066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06A9-A9FA-48F9-97C1-B11B5A84CE63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65F1C-8A99-4F2E-B4E3-5FE97D066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06A9-A9FA-48F9-97C1-B11B5A84CE63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65F1C-8A99-4F2E-B4E3-5FE97D066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06A9-A9FA-48F9-97C1-B11B5A84CE63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65F1C-8A99-4F2E-B4E3-5FE97D066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06A9-A9FA-48F9-97C1-B11B5A84CE63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65F1C-8A99-4F2E-B4E3-5FE97D066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A06A9-A9FA-48F9-97C1-B11B5A84CE63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65F1C-8A99-4F2E-B4E3-5FE97D066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340768"/>
            <a:ext cx="799783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Расчетное обоснование работы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 фланцевых соединений,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 воспринимающих растягивающие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 нагрузки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 (с использованием ПК </a:t>
            </a:r>
            <a:r>
              <a:rPr lang="en-US" sz="4000" b="1" dirty="0" smtClean="0">
                <a:solidFill>
                  <a:srgbClr val="C00000"/>
                </a:solidFill>
              </a:rPr>
              <a:t>SCAD</a:t>
            </a:r>
            <a:r>
              <a:rPr lang="ru-RU" sz="4000" b="1" dirty="0" smtClean="0">
                <a:solidFill>
                  <a:srgbClr val="C00000"/>
                </a:solidFill>
              </a:rPr>
              <a:t>)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35896" y="5661248"/>
            <a:ext cx="51604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421E"/>
                </a:solidFill>
              </a:rPr>
              <a:t>Уфа, УГНТУ, ООО ЦЕНТР ПРОЕКТ</a:t>
            </a:r>
          </a:p>
          <a:p>
            <a:pPr algn="ctr"/>
            <a:r>
              <a:rPr lang="ru-RU" sz="2800" b="1" dirty="0" smtClean="0">
                <a:solidFill>
                  <a:srgbClr val="00421E"/>
                </a:solidFill>
              </a:rPr>
              <a:t>А.А. Семенов, С.А. Семенов</a:t>
            </a:r>
            <a:endParaRPr lang="ru-RU" sz="2800" b="1" dirty="0">
              <a:solidFill>
                <a:srgbClr val="00421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r="2316"/>
          <a:stretch>
            <a:fillRect/>
          </a:stretch>
        </p:blipFill>
        <p:spPr bwMode="auto">
          <a:xfrm>
            <a:off x="1763688" y="1196752"/>
            <a:ext cx="7200800" cy="551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1976895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 b="5000"/>
          <a:stretch>
            <a:fillRect/>
          </a:stretch>
        </p:blipFill>
        <p:spPr bwMode="auto">
          <a:xfrm>
            <a:off x="179512" y="2780928"/>
            <a:ext cx="2296734" cy="126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27784" y="260648"/>
            <a:ext cx="63024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Модель Т-образного фланцевого соединения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из объемных элементов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6237312"/>
            <a:ext cx="3770391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Одноузловые односторонние связи</a:t>
            </a:r>
            <a:endParaRPr lang="ru-RU" b="1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3923928" y="6309320"/>
            <a:ext cx="2520280" cy="28803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2555776" y="5733256"/>
            <a:ext cx="1728192" cy="50405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971600" y="5301208"/>
            <a:ext cx="1548680" cy="9361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4149080"/>
            <a:ext cx="4702893" cy="2564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716015" cy="251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3729" y="2132856"/>
            <a:ext cx="4680520" cy="2490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778060" y="0"/>
            <a:ext cx="436594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</a:rPr>
              <a:t>Динамика изменения</a:t>
            </a:r>
          </a:p>
          <a:p>
            <a:pPr algn="ctr"/>
            <a:r>
              <a:rPr lang="ru-RU" sz="2800" b="1" dirty="0" smtClean="0">
                <a:solidFill>
                  <a:srgbClr val="007635"/>
                </a:solidFill>
              </a:rPr>
              <a:t> контактной зоны фланцев</a:t>
            </a:r>
          </a:p>
          <a:p>
            <a:pPr algn="ctr"/>
            <a:r>
              <a:rPr lang="ru-RU" sz="2800" b="1" dirty="0" smtClean="0">
                <a:solidFill>
                  <a:srgbClr val="007635"/>
                </a:solidFill>
              </a:rPr>
              <a:t> на стадии</a:t>
            </a:r>
          </a:p>
          <a:p>
            <a:pPr algn="ctr"/>
            <a:r>
              <a:rPr lang="ru-RU" sz="2800" b="1" dirty="0" smtClean="0">
                <a:solidFill>
                  <a:srgbClr val="007635"/>
                </a:solidFill>
              </a:rPr>
              <a:t> </a:t>
            </a:r>
            <a:r>
              <a:rPr lang="ru-RU" sz="2800" b="1" dirty="0" err="1" smtClean="0">
                <a:solidFill>
                  <a:srgbClr val="007635"/>
                </a:solidFill>
              </a:rPr>
              <a:t>преднапряжения</a:t>
            </a:r>
            <a:r>
              <a:rPr lang="ru-RU" sz="2800" b="1" dirty="0" smtClean="0">
                <a:solidFill>
                  <a:srgbClr val="007635"/>
                </a:solidFill>
              </a:rPr>
              <a:t> болтов</a:t>
            </a:r>
            <a:endParaRPr lang="ru-RU" sz="2800" b="1" dirty="0">
              <a:solidFill>
                <a:srgbClr val="00763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2708920"/>
            <a:ext cx="47525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/>
              <a:t>Nb</a:t>
            </a:r>
            <a:r>
              <a:rPr lang="en-US" sz="3000" b="1" dirty="0" smtClean="0"/>
              <a:t>=2</a:t>
            </a:r>
            <a:r>
              <a:rPr lang="ru-RU" sz="3000" b="1" dirty="0" smtClean="0"/>
              <a:t>,4 тс</a:t>
            </a:r>
          </a:p>
          <a:p>
            <a:endParaRPr lang="ru-RU" sz="3000" b="1" dirty="0" smtClean="0"/>
          </a:p>
          <a:p>
            <a:endParaRPr lang="ru-RU" sz="3000" b="1" dirty="0" smtClean="0"/>
          </a:p>
          <a:p>
            <a:r>
              <a:rPr lang="ru-RU" sz="3000" b="1" dirty="0" smtClean="0"/>
              <a:t>         </a:t>
            </a:r>
            <a:r>
              <a:rPr lang="en-US" sz="3000" b="1" dirty="0" err="1" smtClean="0"/>
              <a:t>Nb</a:t>
            </a:r>
            <a:r>
              <a:rPr lang="en-US" sz="3000" b="1" dirty="0" smtClean="0"/>
              <a:t>=</a:t>
            </a:r>
            <a:r>
              <a:rPr lang="ru-RU" sz="3000" b="1" dirty="0" smtClean="0"/>
              <a:t>12,0 тс</a:t>
            </a:r>
          </a:p>
          <a:p>
            <a:endParaRPr lang="ru-RU" sz="3000" b="1" dirty="0" smtClean="0"/>
          </a:p>
          <a:p>
            <a:r>
              <a:rPr lang="ru-RU" sz="3000" b="1" dirty="0" smtClean="0"/>
              <a:t>                           </a:t>
            </a:r>
            <a:r>
              <a:rPr lang="en-US" sz="3000" b="1" dirty="0" err="1" smtClean="0"/>
              <a:t>Nb</a:t>
            </a:r>
            <a:r>
              <a:rPr lang="en-US" sz="3000" b="1" dirty="0" smtClean="0"/>
              <a:t>=2</a:t>
            </a:r>
            <a:r>
              <a:rPr lang="ru-RU" sz="3000" b="1" dirty="0" smtClean="0"/>
              <a:t>4,0 тс</a:t>
            </a:r>
          </a:p>
          <a:p>
            <a:endParaRPr lang="ru-RU" sz="3000" b="1" dirty="0" smtClean="0"/>
          </a:p>
          <a:p>
            <a:r>
              <a:rPr lang="ru-RU" sz="3000" b="1" dirty="0" smtClean="0">
                <a:solidFill>
                  <a:srgbClr val="007635"/>
                </a:solidFill>
              </a:rPr>
              <a:t>(усилие натяжения болта)</a:t>
            </a:r>
            <a:r>
              <a:rPr lang="ru-RU" sz="3000" b="1" dirty="0" smtClean="0"/>
              <a:t> </a:t>
            </a:r>
            <a:endParaRPr lang="ru-RU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9992" cy="250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778060" y="0"/>
            <a:ext cx="436594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635"/>
                </a:solidFill>
              </a:rPr>
              <a:t>Динамика изменения</a:t>
            </a:r>
          </a:p>
          <a:p>
            <a:pPr algn="ctr"/>
            <a:r>
              <a:rPr lang="ru-RU" sz="2800" b="1" dirty="0" smtClean="0">
                <a:solidFill>
                  <a:srgbClr val="007635"/>
                </a:solidFill>
              </a:rPr>
              <a:t> контактной зоны фланцев</a:t>
            </a:r>
          </a:p>
          <a:p>
            <a:pPr algn="ctr"/>
            <a:r>
              <a:rPr lang="ru-RU" sz="2800" b="1" dirty="0" smtClean="0">
                <a:solidFill>
                  <a:srgbClr val="007635"/>
                </a:solidFill>
              </a:rPr>
              <a:t> на стадии</a:t>
            </a:r>
          </a:p>
          <a:p>
            <a:pPr algn="ctr"/>
            <a:r>
              <a:rPr lang="ru-RU" sz="2800" b="1" dirty="0" smtClean="0">
                <a:solidFill>
                  <a:srgbClr val="007635"/>
                </a:solidFill>
              </a:rPr>
              <a:t> приложения нагрузки</a:t>
            </a:r>
            <a:endParaRPr lang="ru-RU" sz="2800" b="1" dirty="0">
              <a:solidFill>
                <a:srgbClr val="00763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2636912"/>
            <a:ext cx="4271106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P=2</a:t>
            </a:r>
            <a:r>
              <a:rPr lang="ru-RU" sz="3200" b="1" dirty="0" smtClean="0"/>
              <a:t>,4 тс</a:t>
            </a:r>
          </a:p>
          <a:p>
            <a:endParaRPr lang="ru-RU" sz="3200" b="1" dirty="0" smtClean="0"/>
          </a:p>
          <a:p>
            <a:endParaRPr lang="ru-RU" sz="3200" b="1" dirty="0" smtClean="0"/>
          </a:p>
          <a:p>
            <a:r>
              <a:rPr lang="ru-RU" sz="3200" b="1" dirty="0" smtClean="0"/>
              <a:t>         </a:t>
            </a:r>
            <a:r>
              <a:rPr lang="en-US" sz="3200" b="1" dirty="0" smtClean="0"/>
              <a:t>P=</a:t>
            </a:r>
            <a:r>
              <a:rPr lang="ru-RU" sz="3200" b="1" dirty="0" smtClean="0"/>
              <a:t>30,0 тс</a:t>
            </a:r>
          </a:p>
          <a:p>
            <a:endParaRPr lang="ru-RU" sz="3200" b="1" dirty="0" smtClean="0"/>
          </a:p>
          <a:p>
            <a:r>
              <a:rPr lang="ru-RU" sz="3200" b="1" dirty="0" smtClean="0"/>
              <a:t>                           </a:t>
            </a:r>
            <a:r>
              <a:rPr lang="en-US" sz="3200" b="1" dirty="0" smtClean="0"/>
              <a:t>P=</a:t>
            </a:r>
            <a:r>
              <a:rPr lang="ru-RU" sz="3200" b="1" dirty="0" smtClean="0"/>
              <a:t>50,0 тс</a:t>
            </a:r>
          </a:p>
          <a:p>
            <a:endParaRPr lang="ru-RU" sz="3200" b="1" dirty="0" smtClean="0"/>
          </a:p>
          <a:p>
            <a:r>
              <a:rPr lang="ru-RU" sz="3200" b="1" dirty="0" smtClean="0">
                <a:solidFill>
                  <a:srgbClr val="007635"/>
                </a:solidFill>
              </a:rPr>
              <a:t>(внешняя нагрузка)</a:t>
            </a:r>
            <a:r>
              <a:rPr lang="ru-RU" sz="3200" b="1" dirty="0" smtClean="0"/>
              <a:t> </a:t>
            </a:r>
            <a:endParaRPr lang="ru-RU" sz="3200" b="1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353876"/>
            <a:ext cx="4572000" cy="250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7745" y="2132856"/>
            <a:ext cx="4536504" cy="2510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620688"/>
            <a:ext cx="2664296" cy="2613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573016"/>
            <a:ext cx="2592288" cy="2653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2688" y="620688"/>
            <a:ext cx="2684611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717032"/>
            <a:ext cx="267643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051720" y="116632"/>
            <a:ext cx="512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Изменение НДС стержня болта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5616" y="3212976"/>
            <a:ext cx="2436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Преднапряжение</a:t>
            </a:r>
            <a:r>
              <a:rPr lang="ru-RU" dirty="0" smtClean="0"/>
              <a:t> 24 тс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220072" y="6309320"/>
            <a:ext cx="2407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Внешняя </a:t>
            </a:r>
            <a:r>
              <a:rPr lang="ru-RU" dirty="0" err="1" smtClean="0"/>
              <a:t>нарузка</a:t>
            </a:r>
            <a:r>
              <a:rPr lang="ru-RU" dirty="0" smtClean="0"/>
              <a:t> 50 тс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971600" y="6237312"/>
            <a:ext cx="2407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Внешняя </a:t>
            </a:r>
            <a:r>
              <a:rPr lang="ru-RU" dirty="0" err="1" smtClean="0"/>
              <a:t>нарузка</a:t>
            </a:r>
            <a:r>
              <a:rPr lang="ru-RU" dirty="0" smtClean="0"/>
              <a:t> 10 тс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148064" y="3284984"/>
            <a:ext cx="2407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Внешняя </a:t>
            </a:r>
            <a:r>
              <a:rPr lang="ru-RU" dirty="0" err="1" smtClean="0"/>
              <a:t>нарузка</a:t>
            </a:r>
            <a:r>
              <a:rPr lang="ru-RU" dirty="0" smtClean="0"/>
              <a:t> 30 тс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712968" cy="5557707"/>
          </a:xfrm>
          <a:prstGeom prst="rect">
            <a:avLst/>
          </a:prstGeom>
          <a:noFill/>
          <a:ln w="63500" cmpd="thickThin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31640" y="116632"/>
            <a:ext cx="6485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Зависимости напряжений в болтах от внешней нагрузки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 (без и с учетом изгибных усилий)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32656"/>
            <a:ext cx="4968552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 l="7132"/>
          <a:stretch>
            <a:fillRect/>
          </a:stretch>
        </p:blipFill>
        <p:spPr bwMode="auto">
          <a:xfrm>
            <a:off x="179512" y="332656"/>
            <a:ext cx="3750568" cy="62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76672"/>
            <a:ext cx="70358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005064"/>
            <a:ext cx="7844234" cy="2062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7704" y="404664"/>
            <a:ext cx="720080" cy="2592288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9512" y="3284984"/>
            <a:ext cx="1860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Фрагмент схемы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1259632" y="2708920"/>
            <a:ext cx="648072" cy="5760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548680"/>
            <a:ext cx="7128792" cy="4517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15616" y="116632"/>
            <a:ext cx="7031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Модель фрагмента схемы из объемных элементов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4725144"/>
            <a:ext cx="7632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Рассмотрены 5 вариантов исходного состояния:</a:t>
            </a:r>
            <a:endParaRPr lang="en-US" sz="2000" b="1" dirty="0" smtClean="0"/>
          </a:p>
          <a:p>
            <a:pPr marL="342900" indent="-342900">
              <a:buAutoNum type="arabicPeriod"/>
            </a:pPr>
            <a:r>
              <a:rPr lang="ru-RU" sz="2000" b="1" dirty="0" err="1" smtClean="0"/>
              <a:t>Преднапряженный</a:t>
            </a:r>
            <a:r>
              <a:rPr lang="ru-RU" sz="2000" b="1" dirty="0" smtClean="0"/>
              <a:t> узел усилием в болте 23.8 т</a:t>
            </a:r>
            <a:r>
              <a:rPr lang="en-US" sz="2000" b="1" dirty="0" smtClean="0"/>
              <a:t> (10.9)</a:t>
            </a:r>
            <a:endParaRPr lang="ru-RU" sz="2000" b="1" dirty="0" smtClean="0"/>
          </a:p>
          <a:p>
            <a:pPr marL="342900" indent="-342900">
              <a:buAutoNum type="arabicPeriod"/>
            </a:pPr>
            <a:r>
              <a:rPr lang="ru-RU" sz="2000" b="1" dirty="0" smtClean="0"/>
              <a:t>Узел без </a:t>
            </a:r>
            <a:r>
              <a:rPr lang="ru-RU" sz="2000" b="1" dirty="0" err="1" smtClean="0"/>
              <a:t>преднапряжения</a:t>
            </a:r>
            <a:r>
              <a:rPr lang="ru-RU" sz="2000" b="1" dirty="0" smtClean="0"/>
              <a:t> болтов и без начального зазора</a:t>
            </a:r>
            <a:r>
              <a:rPr lang="en-US" sz="2000" b="1" dirty="0" smtClean="0"/>
              <a:t> (8.8)</a:t>
            </a:r>
            <a:endParaRPr lang="ru-RU" sz="2000" b="1" dirty="0" smtClean="0"/>
          </a:p>
          <a:p>
            <a:pPr marL="342900" indent="-342900">
              <a:buAutoNum type="arabicPeriod"/>
            </a:pPr>
            <a:r>
              <a:rPr lang="ru-RU" sz="2000" b="1" dirty="0" smtClean="0"/>
              <a:t>Узел с начальным зазором 0,2 мм</a:t>
            </a:r>
            <a:r>
              <a:rPr lang="en-US" sz="2000" b="1" dirty="0" smtClean="0"/>
              <a:t> (8.8)</a:t>
            </a:r>
            <a:endParaRPr lang="ru-RU" sz="2000" b="1" dirty="0" smtClean="0"/>
          </a:p>
          <a:p>
            <a:pPr marL="342900" indent="-342900">
              <a:buFontTx/>
              <a:buAutoNum type="arabicPeriod"/>
            </a:pPr>
            <a:r>
              <a:rPr lang="ru-RU" sz="2000" b="1" dirty="0" smtClean="0"/>
              <a:t>Узел с начальным зазором 0,4 мм</a:t>
            </a:r>
            <a:r>
              <a:rPr lang="en-US" sz="2000" b="1" dirty="0" smtClean="0"/>
              <a:t> (8.8)</a:t>
            </a:r>
            <a:endParaRPr lang="ru-RU" sz="2000" b="1" dirty="0" smtClean="0"/>
          </a:p>
          <a:p>
            <a:pPr marL="342900" indent="-342900">
              <a:buFontTx/>
              <a:buAutoNum type="arabicPeriod"/>
            </a:pPr>
            <a:r>
              <a:rPr lang="ru-RU" sz="2000" b="1" dirty="0" smtClean="0"/>
              <a:t>Узел с начальным зазором 1,0 мм</a:t>
            </a:r>
            <a:r>
              <a:rPr lang="en-US" sz="2000" b="1" dirty="0" smtClean="0"/>
              <a:t> (8.8)</a:t>
            </a:r>
            <a:endParaRPr lang="ru-RU" sz="20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80728"/>
            <a:ext cx="1511564" cy="20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 b="5000"/>
          <a:stretch>
            <a:fillRect/>
          </a:stretch>
        </p:blipFill>
        <p:spPr bwMode="auto">
          <a:xfrm>
            <a:off x="395536" y="3356992"/>
            <a:ext cx="1584176" cy="87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116632"/>
            <a:ext cx="5332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solidFill>
                  <a:srgbClr val="007635"/>
                </a:solidFill>
                <a:latin typeface="Times New Roman" pitchFamily="18" charset="0"/>
                <a:cs typeface="Times New Roman" pitchFamily="18" charset="0"/>
              </a:rPr>
              <a:t>1 вариант (с </a:t>
            </a:r>
            <a:r>
              <a:rPr lang="ru-RU" sz="2800" b="1" u="sng" dirty="0" err="1" smtClean="0">
                <a:solidFill>
                  <a:srgbClr val="007635"/>
                </a:solidFill>
                <a:latin typeface="Times New Roman" pitchFamily="18" charset="0"/>
                <a:cs typeface="Times New Roman" pitchFamily="18" charset="0"/>
              </a:rPr>
              <a:t>преднапряжением</a:t>
            </a:r>
            <a:r>
              <a:rPr lang="ru-RU" sz="2800" b="1" u="sng" dirty="0" smtClean="0">
                <a:solidFill>
                  <a:srgbClr val="007635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b="1" u="sng" dirty="0">
              <a:solidFill>
                <a:srgbClr val="00763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7"/>
            <a:ext cx="396369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692696"/>
            <a:ext cx="397506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8097" y="3561448"/>
            <a:ext cx="4685903" cy="3296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284984"/>
            <a:ext cx="208823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4725144"/>
            <a:ext cx="2160240" cy="1972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16632"/>
            <a:ext cx="631326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1476" y="3212975"/>
            <a:ext cx="6342523" cy="3645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295143" y="260648"/>
            <a:ext cx="2848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Напряжения </a:t>
            </a:r>
            <a:r>
              <a:rPr lang="en-US" sz="2400" b="1" dirty="0" err="1" smtClean="0"/>
              <a:t>Nz</a:t>
            </a:r>
            <a:r>
              <a:rPr lang="ru-RU" sz="2400" b="1" dirty="0" smtClean="0"/>
              <a:t> при</a:t>
            </a:r>
          </a:p>
          <a:p>
            <a:r>
              <a:rPr lang="ru-RU" sz="2400" b="1" dirty="0" smtClean="0"/>
              <a:t> </a:t>
            </a:r>
            <a:r>
              <a:rPr lang="ru-RU" sz="2400" b="1" dirty="0" err="1" smtClean="0"/>
              <a:t>преднапряжении</a:t>
            </a:r>
            <a:endParaRPr lang="ru-RU" sz="2400" b="1" dirty="0" smtClean="0"/>
          </a:p>
          <a:p>
            <a:r>
              <a:rPr lang="ru-RU" sz="2400" b="1" dirty="0" smtClean="0"/>
              <a:t>болтов 23.8тс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5301208"/>
            <a:ext cx="27045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Напряжения </a:t>
            </a:r>
            <a:r>
              <a:rPr lang="en-US" sz="2400" b="1" dirty="0" err="1" smtClean="0"/>
              <a:t>Nz</a:t>
            </a:r>
            <a:endParaRPr lang="ru-RU" sz="2400" b="1" dirty="0" smtClean="0"/>
          </a:p>
          <a:p>
            <a:r>
              <a:rPr lang="ru-RU" sz="2400" b="1" dirty="0" smtClean="0"/>
              <a:t> при  70% внешней</a:t>
            </a:r>
          </a:p>
          <a:p>
            <a:r>
              <a:rPr lang="ru-RU" sz="2400" b="1" dirty="0" err="1" smtClean="0"/>
              <a:t>нарузки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51520" y="692696"/>
            <a:ext cx="8640960" cy="5858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10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3.4.2 Соединения, работающие на растяжение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810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Болтовые соединения, работающие на растяжение, следует рассчитывать как одну из следующих категорий: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810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категория D: соединение без предварительного натяжения болтов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10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данной категории следует применять болты классов прочности 4.6–10.9. Предварительное натяжение не требуется. Соединения данной категории не следует применять при частом воздействии переменной растягивающей нагрузки. Однако они могут применяться в соединениях, воспринимающих осевые усилия от ветровых нагрузок.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810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категория E: соединение с предварительным натяжением болтов.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10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данной категории следует применять болты классов прочности 8.8–10.9 с контролируемым предварительным натяжением в соответствии со ссылочными стандартами группы 7 (см. 1.2.7).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10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Проверки для данных категорий соединений сведены в таблицу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7704" y="116632"/>
            <a:ext cx="5574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7635"/>
                </a:solidFill>
              </a:rPr>
              <a:t>Выдержка из</a:t>
            </a:r>
            <a:r>
              <a:rPr lang="en-US" sz="2800" b="1" dirty="0" smtClean="0">
                <a:solidFill>
                  <a:srgbClr val="007635"/>
                </a:solidFill>
              </a:rPr>
              <a:t> </a:t>
            </a:r>
            <a:r>
              <a:rPr lang="ru-RU" sz="2800" b="1" dirty="0" smtClean="0">
                <a:solidFill>
                  <a:srgbClr val="007635"/>
                </a:solidFill>
              </a:rPr>
              <a:t>перевода </a:t>
            </a:r>
            <a:r>
              <a:rPr lang="ru-RU" sz="2800" b="1" dirty="0" err="1" smtClean="0">
                <a:solidFill>
                  <a:srgbClr val="007635"/>
                </a:solidFill>
              </a:rPr>
              <a:t>Еврокод</a:t>
            </a:r>
            <a:r>
              <a:rPr lang="ru-RU" sz="2800" b="1" dirty="0" smtClean="0">
                <a:solidFill>
                  <a:srgbClr val="007635"/>
                </a:solidFill>
              </a:rPr>
              <a:t> 3 </a:t>
            </a:r>
            <a:endParaRPr lang="ru-RU" sz="2800" b="1" dirty="0">
              <a:solidFill>
                <a:srgbClr val="00763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812360" cy="4497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085184"/>
            <a:ext cx="4283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Нормальные напряжения во фланце и болте от 70% нагрузки (Вариант 1)</a:t>
            </a:r>
            <a:endParaRPr lang="ru-RU" sz="2800" b="1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7109" y="2852936"/>
            <a:ext cx="4966891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23728" y="188640"/>
            <a:ext cx="922881" cy="369332"/>
          </a:xfrm>
          <a:prstGeom prst="rect">
            <a:avLst/>
          </a:prstGeom>
          <a:noFill/>
          <a:ln w="254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Важно!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1619672" y="548680"/>
            <a:ext cx="504056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188640"/>
            <a:ext cx="6776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635"/>
                </a:solidFill>
              </a:rPr>
              <a:t>Вариант 1 (усилие натяжения болта 10.9 - 23,8 тс)</a:t>
            </a:r>
            <a:endParaRPr lang="ru-RU" sz="2400" b="1" dirty="0">
              <a:solidFill>
                <a:srgbClr val="007635"/>
              </a:solidFill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8091163" cy="5375870"/>
          </a:xfrm>
          <a:prstGeom prst="rect">
            <a:avLst/>
          </a:prstGeom>
          <a:noFill/>
          <a:ln w="34925" cmpd="thinThick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64704"/>
            <a:ext cx="379483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699792" y="116632"/>
            <a:ext cx="3905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solidFill>
                  <a:srgbClr val="007635"/>
                </a:solidFill>
                <a:latin typeface="Times New Roman" pitchFamily="18" charset="0"/>
                <a:cs typeface="Times New Roman" pitchFamily="18" charset="0"/>
              </a:rPr>
              <a:t>2 вариант (без зазоров)</a:t>
            </a:r>
            <a:endParaRPr lang="ru-RU" sz="2800" b="1" u="sng" dirty="0">
              <a:solidFill>
                <a:srgbClr val="00763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692696"/>
            <a:ext cx="3816424" cy="2720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7352" y="3717032"/>
            <a:ext cx="4133120" cy="295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4725144"/>
            <a:ext cx="198431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3212976"/>
            <a:ext cx="1890539" cy="181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80728"/>
            <a:ext cx="8010847" cy="5320284"/>
          </a:xfrm>
          <a:prstGeom prst="rect">
            <a:avLst/>
          </a:prstGeom>
          <a:noFill/>
          <a:ln w="25400" cmpd="thickThin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771800" y="260648"/>
            <a:ext cx="3373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solidFill>
                  <a:srgbClr val="007635"/>
                </a:solidFill>
                <a:latin typeface="Times New Roman" pitchFamily="18" charset="0"/>
                <a:cs typeface="Times New Roman" pitchFamily="18" charset="0"/>
              </a:rPr>
              <a:t>2 вариант (без зазоров)</a:t>
            </a:r>
            <a:endParaRPr lang="ru-RU" sz="2400" b="1" u="sng" dirty="0">
              <a:solidFill>
                <a:srgbClr val="00763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1475656" y="3140968"/>
            <a:ext cx="3312368" cy="1440160"/>
          </a:xfrm>
          <a:prstGeom prst="line">
            <a:avLst/>
          </a:prstGeom>
          <a:ln w="635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1475656" y="3573016"/>
            <a:ext cx="3744416" cy="1008112"/>
          </a:xfrm>
          <a:prstGeom prst="line">
            <a:avLst/>
          </a:prstGeom>
          <a:ln w="6350">
            <a:solidFill>
              <a:srgbClr val="92D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1475656" y="4221088"/>
            <a:ext cx="3744416" cy="360040"/>
          </a:xfrm>
          <a:prstGeom prst="line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116632"/>
            <a:ext cx="4092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solidFill>
                  <a:srgbClr val="007635"/>
                </a:solidFill>
                <a:latin typeface="Times New Roman" pitchFamily="18" charset="0"/>
                <a:cs typeface="Times New Roman" pitchFamily="18" charset="0"/>
              </a:rPr>
              <a:t>3 вариант (зазор 0,2 мм)</a:t>
            </a:r>
            <a:endParaRPr lang="ru-RU" sz="2800" b="1" u="sng" dirty="0">
              <a:solidFill>
                <a:srgbClr val="00763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3816424" cy="26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692696"/>
            <a:ext cx="4104456" cy="2884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645025"/>
            <a:ext cx="4176464" cy="2949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4653137"/>
            <a:ext cx="2081931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140968"/>
            <a:ext cx="2013133" cy="18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8456434" cy="5544616"/>
          </a:xfrm>
          <a:prstGeom prst="rect">
            <a:avLst/>
          </a:prstGeom>
          <a:noFill/>
          <a:ln w="25400" cmpd="thickThin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843808" y="188640"/>
            <a:ext cx="4092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solidFill>
                  <a:srgbClr val="007635"/>
                </a:solidFill>
                <a:latin typeface="Times New Roman" pitchFamily="18" charset="0"/>
                <a:cs typeface="Times New Roman" pitchFamily="18" charset="0"/>
              </a:rPr>
              <a:t>3 вариант (зазор 0,2 мм)</a:t>
            </a:r>
            <a:endParaRPr lang="ru-RU" sz="2800" b="1" u="sng" dirty="0">
              <a:solidFill>
                <a:srgbClr val="00763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-2268760" y="1988840"/>
            <a:ext cx="8928992" cy="3888432"/>
          </a:xfrm>
          <a:prstGeom prst="line">
            <a:avLst/>
          </a:prstGeom>
          <a:ln w="635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-2628800" y="3212976"/>
            <a:ext cx="9793088" cy="2592288"/>
          </a:xfrm>
          <a:prstGeom prst="line">
            <a:avLst/>
          </a:prstGeom>
          <a:ln w="6350">
            <a:solidFill>
              <a:srgbClr val="92D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-2268760" y="4653136"/>
            <a:ext cx="9361040" cy="864096"/>
          </a:xfrm>
          <a:prstGeom prst="line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116632"/>
            <a:ext cx="4092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solidFill>
                  <a:srgbClr val="007635"/>
                </a:solidFill>
                <a:latin typeface="Times New Roman" pitchFamily="18" charset="0"/>
                <a:cs typeface="Times New Roman" pitchFamily="18" charset="0"/>
              </a:rPr>
              <a:t>4 вариант (зазор 0,4 мм)</a:t>
            </a:r>
            <a:endParaRPr lang="ru-RU" sz="2800" b="1" u="sng" dirty="0">
              <a:solidFill>
                <a:srgbClr val="00763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764705"/>
            <a:ext cx="396026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764704"/>
            <a:ext cx="3744416" cy="264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73016"/>
            <a:ext cx="4231795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4653136"/>
            <a:ext cx="202361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284985"/>
            <a:ext cx="1872208" cy="18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8392746" cy="5472608"/>
          </a:xfrm>
          <a:prstGeom prst="rect">
            <a:avLst/>
          </a:prstGeom>
          <a:noFill/>
          <a:ln w="25400" cmpd="thickThin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771800" y="188640"/>
            <a:ext cx="4092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solidFill>
                  <a:srgbClr val="007635"/>
                </a:solidFill>
                <a:latin typeface="Times New Roman" pitchFamily="18" charset="0"/>
                <a:cs typeface="Times New Roman" pitchFamily="18" charset="0"/>
              </a:rPr>
              <a:t>4 вариант (зазор 0,4 мм)</a:t>
            </a:r>
            <a:endParaRPr lang="ru-RU" sz="2800" b="1" u="sng" dirty="0">
              <a:solidFill>
                <a:srgbClr val="00763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-2628800" y="1556792"/>
            <a:ext cx="10081120" cy="3888432"/>
          </a:xfrm>
          <a:prstGeom prst="line">
            <a:avLst/>
          </a:prstGeom>
          <a:ln w="635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-2484784" y="3284984"/>
            <a:ext cx="9865096" cy="2304256"/>
          </a:xfrm>
          <a:prstGeom prst="line">
            <a:avLst/>
          </a:prstGeom>
          <a:ln w="6350">
            <a:solidFill>
              <a:srgbClr val="92D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-2700808" y="4941168"/>
            <a:ext cx="10369152" cy="864096"/>
          </a:xfrm>
          <a:prstGeom prst="line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116632"/>
            <a:ext cx="4092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solidFill>
                  <a:srgbClr val="007635"/>
                </a:solidFill>
                <a:latin typeface="Times New Roman" pitchFamily="18" charset="0"/>
                <a:cs typeface="Times New Roman" pitchFamily="18" charset="0"/>
              </a:rPr>
              <a:t>5 вариант (зазор 1,0 мм)</a:t>
            </a:r>
            <a:endParaRPr lang="ru-RU" sz="2800" b="1" u="sng" dirty="0">
              <a:solidFill>
                <a:srgbClr val="00763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764704"/>
            <a:ext cx="3528392" cy="245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764704"/>
            <a:ext cx="39600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573016"/>
            <a:ext cx="418761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3" y="4653136"/>
            <a:ext cx="179466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140968"/>
            <a:ext cx="1872208" cy="177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5024"/>
            <a:ext cx="8424936" cy="5582459"/>
          </a:xfrm>
          <a:prstGeom prst="rect">
            <a:avLst/>
          </a:prstGeom>
          <a:noFill/>
          <a:ln w="25400" cmpd="thickThin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627784" y="188640"/>
            <a:ext cx="4092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solidFill>
                  <a:srgbClr val="007635"/>
                </a:solidFill>
                <a:latin typeface="Times New Roman" pitchFamily="18" charset="0"/>
                <a:cs typeface="Times New Roman" pitchFamily="18" charset="0"/>
              </a:rPr>
              <a:t>5 вариант (зазор 1,0 мм)</a:t>
            </a:r>
            <a:endParaRPr lang="ru-RU" sz="2800" b="1" u="sng" dirty="0">
              <a:solidFill>
                <a:srgbClr val="00763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395536" y="4149080"/>
            <a:ext cx="8496944" cy="20313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45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3.11  Усилия отрыва (эффект рычага)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445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Крепежные детали, воспринимающие растягивающее усилие, следует проверять на действие дополнительного усилия отрыва, если оно может возникнуть.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4500" algn="l"/>
              </a:tabLst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Примечание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— Правила расчета, приведенные в 6.2.4, в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неявной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форме учитывают усилия отрыва.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445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512" y="980728"/>
          <a:ext cx="8712968" cy="2884372"/>
        </p:xfrm>
        <a:graphic>
          <a:graphicData uri="http://schemas.openxmlformats.org/drawingml/2006/table">
            <a:tbl>
              <a:tblPr/>
              <a:tblGrid>
                <a:gridCol w="2775965"/>
                <a:gridCol w="1705248"/>
                <a:gridCol w="4231755"/>
              </a:tblGrid>
              <a:tr h="238951">
                <a:tc gridSpan="3"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</a:pPr>
                      <a:r>
                        <a:rPr lang="ru-RU" sz="1600" b="1" dirty="0">
                          <a:latin typeface="Arial"/>
                          <a:ea typeface="Times New Roman"/>
                        </a:rPr>
                        <a:t>Соединения, работающие на растяжение</a:t>
                      </a:r>
                    </a:p>
                  </a:txBody>
                  <a:tcPr marL="53773" marR="53773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5340">
                <a:tc>
                  <a:txBody>
                    <a:bodyPr/>
                    <a:lstStyle/>
                    <a:p>
                      <a:pPr algn="l">
                        <a:lnSpc>
                          <a:spcPct val="112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/>
                          <a:ea typeface="Times New Roman"/>
                        </a:rPr>
                        <a:t>D: Соединение </a:t>
                      </a:r>
                      <a:r>
                        <a:rPr lang="ru-RU" sz="1600" dirty="0">
                          <a:latin typeface="Arial"/>
                          <a:ea typeface="Times New Roman"/>
                        </a:rPr>
                        <a:t>без предварительного натяжения болтов</a:t>
                      </a:r>
                    </a:p>
                  </a:txBody>
                  <a:tcPr marL="53773" marR="53773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2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latin typeface="Arial"/>
                        <a:ea typeface="Times New Roman"/>
                      </a:endParaRP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2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ru-RU" sz="1600" spc="-20" dirty="0">
                          <a:latin typeface="Arial"/>
                          <a:ea typeface="Times New Roman"/>
                        </a:rPr>
                        <a:t>Предварительное натяжение не требуется.</a:t>
                      </a:r>
                      <a:endParaRPr lang="ru-RU" sz="1600" dirty="0">
                        <a:latin typeface="Arial"/>
                        <a:ea typeface="Times New Roman"/>
                      </a:endParaRPr>
                    </a:p>
                    <a:p>
                      <a:pPr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/>
                          <a:ea typeface="Times New Roman"/>
                        </a:rPr>
                        <a:t>Могут использоваться болты классов </a:t>
                      </a:r>
                      <a:r>
                        <a:rPr lang="ru-RU" sz="1600" dirty="0" smtClean="0">
                          <a:latin typeface="Arial"/>
                          <a:ea typeface="Times New Roman"/>
                        </a:rPr>
                        <a:t>4.6–10.9</a:t>
                      </a:r>
                      <a:r>
                        <a:rPr lang="ru-RU" sz="1600" dirty="0">
                          <a:latin typeface="Arial"/>
                          <a:ea typeface="Times New Roman"/>
                        </a:rPr>
                        <a:t>.</a:t>
                      </a:r>
                    </a:p>
                    <a:p>
                      <a:pPr algn="l">
                        <a:lnSpc>
                          <a:spcPct val="112000"/>
                        </a:lnSpc>
                        <a:spcAft>
                          <a:spcPts val="200"/>
                        </a:spcAft>
                      </a:pPr>
                      <a:r>
                        <a:rPr lang="ru-RU" sz="1600" i="1" dirty="0" err="1">
                          <a:latin typeface="Arial"/>
                          <a:ea typeface="Times New Roman"/>
                        </a:rPr>
                        <a:t>B</a:t>
                      </a:r>
                      <a:r>
                        <a:rPr lang="ru-RU" sz="1600" i="1" baseline="-25000" dirty="0" err="1">
                          <a:latin typeface="Arial"/>
                          <a:ea typeface="Times New Roman"/>
                        </a:rPr>
                        <a:t>p,Rd</a:t>
                      </a:r>
                      <a:r>
                        <a:rPr lang="ru-RU" sz="1600" dirty="0">
                          <a:latin typeface="Arial"/>
                          <a:ea typeface="Times New Roman"/>
                        </a:rPr>
                        <a:t> определяется по таблице 3.4</a:t>
                      </a: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31865">
                <a:tc>
                  <a:txBody>
                    <a:bodyPr/>
                    <a:lstStyle/>
                    <a:p>
                      <a:pPr algn="l">
                        <a:lnSpc>
                          <a:spcPct val="112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/>
                          <a:ea typeface="Times New Roman"/>
                        </a:rPr>
                        <a:t>E: Соединение </a:t>
                      </a:r>
                      <a:r>
                        <a:rPr lang="ru-RU" sz="1600" dirty="0">
                          <a:latin typeface="Arial"/>
                          <a:ea typeface="Times New Roman"/>
                        </a:rPr>
                        <a:t>с предварительным натяжением болтов</a:t>
                      </a:r>
                    </a:p>
                  </a:txBody>
                  <a:tcPr marL="53773" marR="53773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2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latin typeface="Arial"/>
                        <a:ea typeface="Times New Roman"/>
                      </a:endParaRP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2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/>
                          <a:ea typeface="Times New Roman"/>
                        </a:rPr>
                        <a:t>Следует применять болты класса 8.8 </a:t>
                      </a:r>
                      <a:r>
                        <a:rPr lang="ru-RU" sz="1600" spc="-10" dirty="0">
                          <a:latin typeface="Arial"/>
                          <a:ea typeface="Times New Roman"/>
                        </a:rPr>
                        <a:t>или 10.9 с предварительным натяжением.</a:t>
                      </a:r>
                      <a:endParaRPr lang="ru-RU" sz="1600" dirty="0">
                        <a:latin typeface="Arial"/>
                        <a:ea typeface="Times New Roman"/>
                      </a:endParaRPr>
                    </a:p>
                    <a:p>
                      <a:pPr algn="l">
                        <a:lnSpc>
                          <a:spcPct val="112000"/>
                        </a:lnSpc>
                        <a:spcAft>
                          <a:spcPts val="400"/>
                        </a:spcAft>
                      </a:pPr>
                      <a:r>
                        <a:rPr lang="ru-RU" sz="1600" i="1" dirty="0" err="1">
                          <a:latin typeface="Arial"/>
                          <a:ea typeface="Times New Roman"/>
                        </a:rPr>
                        <a:t>B</a:t>
                      </a:r>
                      <a:r>
                        <a:rPr lang="ru-RU" sz="1600" i="1" baseline="-25000" dirty="0" err="1">
                          <a:latin typeface="Arial"/>
                          <a:ea typeface="Times New Roman"/>
                        </a:rPr>
                        <a:t>p</a:t>
                      </a:r>
                      <a:r>
                        <a:rPr lang="ru-RU" sz="1600" baseline="-25000" dirty="0" err="1">
                          <a:latin typeface="Arial"/>
                          <a:ea typeface="Times New Roman"/>
                        </a:rPr>
                        <a:t>,</a:t>
                      </a:r>
                      <a:r>
                        <a:rPr lang="ru-RU" sz="1600" i="1" baseline="-25000" dirty="0" err="1">
                          <a:latin typeface="Arial"/>
                          <a:ea typeface="Times New Roman"/>
                        </a:rPr>
                        <a:t>Rd</a:t>
                      </a:r>
                      <a:r>
                        <a:rPr lang="ru-RU" sz="1600" dirty="0">
                          <a:latin typeface="Arial"/>
                          <a:ea typeface="Times New Roman"/>
                        </a:rPr>
                        <a:t> определяется по таблице 3.4</a:t>
                      </a: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86939">
                <a:tc gridSpan="3">
                  <a:txBody>
                    <a:bodyPr/>
                    <a:lstStyle/>
                    <a:p>
                      <a:pPr indent="212725" algn="l">
                        <a:lnSpc>
                          <a:spcPct val="112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ru-RU" sz="1600" b="1" i="1" dirty="0">
                          <a:latin typeface="Arial"/>
                          <a:ea typeface="Times New Roman"/>
                        </a:rPr>
                        <a:t>Расчетное растягивающее усилие </a:t>
                      </a:r>
                      <a:r>
                        <a:rPr lang="ru-RU" sz="1600" b="1" i="1" dirty="0" err="1">
                          <a:latin typeface="Arial"/>
                          <a:ea typeface="Times New Roman"/>
                        </a:rPr>
                        <a:t>F</a:t>
                      </a:r>
                      <a:r>
                        <a:rPr lang="ru-RU" sz="1600" b="1" i="1" baseline="-25000" dirty="0" err="1">
                          <a:latin typeface="Arial"/>
                          <a:ea typeface="Times New Roman"/>
                        </a:rPr>
                        <a:t>t,Ed</a:t>
                      </a:r>
                      <a:r>
                        <a:rPr lang="ru-RU" sz="1600" b="1" i="1" dirty="0">
                          <a:latin typeface="Arial"/>
                          <a:ea typeface="Times New Roman"/>
                        </a:rPr>
                        <a:t> должно включать </a:t>
                      </a:r>
                      <a:r>
                        <a:rPr lang="ru-RU" sz="1600" b="1" i="1" dirty="0">
                          <a:solidFill>
                            <a:srgbClr val="C00000"/>
                          </a:solidFill>
                          <a:latin typeface="Arial"/>
                          <a:ea typeface="Times New Roman"/>
                        </a:rPr>
                        <a:t>возможное</a:t>
                      </a:r>
                      <a:r>
                        <a:rPr lang="ru-RU" sz="1600" b="1" i="1" dirty="0">
                          <a:latin typeface="Arial"/>
                          <a:ea typeface="Times New Roman"/>
                        </a:rPr>
                        <a:t> усилие отрыва вследствие эффекта рычага</a:t>
                      </a:r>
                      <a:r>
                        <a:rPr lang="ru-RU" sz="1600" dirty="0">
                          <a:latin typeface="Arial"/>
                          <a:ea typeface="Times New Roman"/>
                        </a:rPr>
                        <a:t>, см. 3.11. </a:t>
                      </a:r>
                    </a:p>
                  </a:txBody>
                  <a:tcPr marL="53773" marR="5377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3203848" y="1916832"/>
          <a:ext cx="1150938" cy="349250"/>
        </p:xfrm>
        <a:graphic>
          <a:graphicData uri="http://schemas.openxmlformats.org/presentationml/2006/ole">
            <p:oleObj spid="_x0000_s28674" name="Equation" r:id="rId3" imgW="660113" imgH="203112" progId="Equation.DSMT4">
              <p:embed/>
            </p:oleObj>
          </a:graphicData>
        </a:graphic>
      </p:graphicFrame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3203848" y="1412776"/>
          <a:ext cx="1117600" cy="342900"/>
        </p:xfrm>
        <a:graphic>
          <a:graphicData uri="http://schemas.openxmlformats.org/presentationml/2006/ole">
            <p:oleObj spid="_x0000_s28675" name="Equation" r:id="rId4" imgW="622030" imgH="203112" progId="Equation.DSMT4">
              <p:embed/>
            </p:oleObj>
          </a:graphicData>
        </a:graphic>
      </p:graphicFrame>
      <p:graphicFrame>
        <p:nvGraphicFramePr>
          <p:cNvPr id="28676" name="Object 4"/>
          <p:cNvGraphicFramePr>
            <a:graphicFrameLocks noChangeAspect="1"/>
          </p:cNvGraphicFramePr>
          <p:nvPr/>
        </p:nvGraphicFramePr>
        <p:xfrm>
          <a:off x="3203848" y="2420888"/>
          <a:ext cx="1117600" cy="342900"/>
        </p:xfrm>
        <a:graphic>
          <a:graphicData uri="http://schemas.openxmlformats.org/presentationml/2006/ole">
            <p:oleObj spid="_x0000_s28676" name="Equation" r:id="rId5" imgW="622030" imgH="203112" progId="Equation.DSMT4">
              <p:embed/>
            </p:oleObj>
          </a:graphicData>
        </a:graphic>
      </p:graphicFrame>
      <p:graphicFrame>
        <p:nvGraphicFramePr>
          <p:cNvPr id="28677" name="Object 5"/>
          <p:cNvGraphicFramePr>
            <a:graphicFrameLocks noChangeAspect="1"/>
          </p:cNvGraphicFramePr>
          <p:nvPr/>
        </p:nvGraphicFramePr>
        <p:xfrm>
          <a:off x="3203848" y="2780928"/>
          <a:ext cx="1150938" cy="350838"/>
        </p:xfrm>
        <a:graphic>
          <a:graphicData uri="http://schemas.openxmlformats.org/presentationml/2006/ole">
            <p:oleObj spid="_x0000_s28677" name="Equation" r:id="rId6" imgW="660113" imgH="203112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07507" y="1052736"/>
          <a:ext cx="8928989" cy="4752532"/>
        </p:xfrm>
        <a:graphic>
          <a:graphicData uri="http://schemas.openxmlformats.org/drawingml/2006/table">
            <a:tbl>
              <a:tblPr/>
              <a:tblGrid>
                <a:gridCol w="313297"/>
                <a:gridCol w="1864504"/>
                <a:gridCol w="653341"/>
                <a:gridCol w="628235"/>
                <a:gridCol w="564528"/>
                <a:gridCol w="564528"/>
                <a:gridCol w="483800"/>
                <a:gridCol w="609853"/>
                <a:gridCol w="437906"/>
                <a:gridCol w="563959"/>
                <a:gridCol w="563959"/>
                <a:gridCol w="563959"/>
                <a:gridCol w="559414"/>
                <a:gridCol w="557706"/>
              </a:tblGrid>
              <a:tr h="297034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/>
                          <a:ea typeface="Calibri"/>
                          <a:cs typeface="Times New Roman"/>
                        </a:rPr>
                        <a:t>№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/>
                          <a:ea typeface="Calibri"/>
                          <a:cs typeface="Times New Roman"/>
                        </a:rPr>
                        <a:t>Показатель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/>
                          <a:ea typeface="Calibri"/>
                          <a:cs typeface="Times New Roman"/>
                        </a:rPr>
                        <a:t>Ед.изм.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/>
                          <a:ea typeface="Calibri"/>
                          <a:cs typeface="Times New Roman"/>
                        </a:rPr>
                        <a:t>Расчетные модели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40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latin typeface="Arial"/>
                          <a:ea typeface="Calibri"/>
                          <a:cs typeface="Times New Roman"/>
                        </a:rPr>
                        <a:t>Пример</a:t>
                      </a:r>
                      <a:endParaRPr lang="ru-RU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Вариант </a:t>
                      </a:r>
                      <a:r>
                        <a:rPr lang="ru-RU" sz="1200" dirty="0" smtClean="0"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200" dirty="0" err="1" smtClean="0">
                          <a:latin typeface="Arial"/>
                          <a:ea typeface="Calibri"/>
                          <a:cs typeface="Times New Roman"/>
                        </a:rPr>
                        <a:t>пн</a:t>
                      </a:r>
                      <a:r>
                        <a:rPr lang="ru-RU" sz="1200" dirty="0" smtClean="0">
                          <a:latin typeface="Arial"/>
                          <a:ea typeface="Calibri"/>
                          <a:cs typeface="Times New Roman"/>
                        </a:rPr>
                        <a:t>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Вариант </a:t>
                      </a:r>
                      <a:r>
                        <a:rPr lang="ru-RU" sz="1200" dirty="0" smtClean="0"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200" dirty="0" smtClean="0">
                          <a:latin typeface="Arial"/>
                          <a:ea typeface="Calibri"/>
                          <a:cs typeface="Times New Roman"/>
                        </a:rPr>
                        <a:t>0 мм)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Вариант 3 (</a:t>
                      </a:r>
                      <a:r>
                        <a:rPr lang="ru-RU" sz="1200" dirty="0" smtClean="0">
                          <a:latin typeface="Arial"/>
                          <a:ea typeface="Calibri"/>
                          <a:cs typeface="Times New Roman"/>
                        </a:rPr>
                        <a:t>0,2 мм)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Вариант </a:t>
                      </a:r>
                      <a:r>
                        <a:rPr lang="ru-RU" sz="1200" dirty="0" smtClean="0"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200" dirty="0" smtClean="0">
                          <a:latin typeface="Arial"/>
                          <a:ea typeface="Calibri"/>
                          <a:cs typeface="Times New Roman"/>
                        </a:rPr>
                        <a:t>0,4 мм)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Вариант </a:t>
                      </a:r>
                      <a:r>
                        <a:rPr lang="ru-RU" sz="1200" dirty="0" smtClean="0"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200" dirty="0" smtClean="0">
                          <a:latin typeface="Arial"/>
                          <a:ea typeface="Calibri"/>
                          <a:cs typeface="Times New Roman"/>
                        </a:rPr>
                        <a:t>1,0 мм)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70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N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N+M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N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N+M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N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N+M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N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N+M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N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N+M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/>
                          <a:ea typeface="Calibri"/>
                          <a:cs typeface="Times New Roman"/>
                        </a:rPr>
                        <a:t>Напряжения от натяжения болтов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/>
                          <a:ea typeface="Calibri"/>
                          <a:cs typeface="Times New Roman"/>
                        </a:rPr>
                        <a:t>кгс/см</a:t>
                      </a:r>
                      <a:r>
                        <a:rPr lang="ru-RU" sz="1200" baseline="30000"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6750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6750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11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/>
                          <a:ea typeface="Calibri"/>
                          <a:cs typeface="Times New Roman"/>
                        </a:rPr>
                        <a:t>Напряжения от 50% внешней нагрузки (40 т)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/>
                          <a:ea typeface="Calibri"/>
                          <a:cs typeface="Times New Roman"/>
                        </a:rPr>
                        <a:t>кгс/см</a:t>
                      </a:r>
                      <a:r>
                        <a:rPr lang="ru-RU" sz="1200" baseline="30000"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1890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7180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7450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3420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5610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2960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/>
                          <a:ea typeface="Calibri"/>
                          <a:cs typeface="Times New Roman"/>
                        </a:rPr>
                        <a:t>6710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2540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7810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2010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9220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8911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Напряжения от 100% внешней нагрузки (80 т)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/>
                          <a:ea typeface="Calibri"/>
                          <a:cs typeface="Times New Roman"/>
                        </a:rPr>
                        <a:t>кгс/см</a:t>
                      </a:r>
                      <a:r>
                        <a:rPr lang="ru-RU" sz="1200" baseline="30000"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3870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/>
                          <a:ea typeface="Calibri"/>
                          <a:cs typeface="Times New Roman"/>
                        </a:rPr>
                        <a:t>8720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/>
                          <a:ea typeface="Calibri"/>
                          <a:cs typeface="Times New Roman"/>
                        </a:rPr>
                        <a:t>10720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/>
                          <a:ea typeface="Calibri"/>
                          <a:cs typeface="Times New Roman"/>
                        </a:rPr>
                        <a:t>6790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11100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/>
                          <a:ea typeface="Calibri"/>
                          <a:cs typeface="Times New Roman"/>
                        </a:rPr>
                        <a:t>6310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12210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/>
                          <a:ea typeface="Calibri"/>
                          <a:cs typeface="Times New Roman"/>
                        </a:rPr>
                        <a:t>5800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13300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4670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16910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94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Допускаемое </a:t>
                      </a:r>
                      <a:r>
                        <a:rPr lang="ru-RU" sz="1200" dirty="0" smtClean="0">
                          <a:latin typeface="Arial"/>
                          <a:ea typeface="Calibri"/>
                          <a:cs typeface="Times New Roman"/>
                        </a:rPr>
                        <a:t>внешнее осевое </a:t>
                      </a: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усилие на болт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/>
                          <a:ea typeface="Calibri"/>
                          <a:cs typeface="Times New Roman"/>
                        </a:rPr>
                        <a:t>тс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20,70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10,21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7,75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11,20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6,66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/>
                          <a:ea typeface="Calibri"/>
                          <a:cs typeface="Times New Roman"/>
                        </a:rPr>
                        <a:t>12,2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5,41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13,23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4,29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14,32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3,81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Несущая способность соединения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тс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124,2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61,2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46,5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67,2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40,0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73,2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32,4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79,8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25,8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85,8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/>
                          <a:ea typeface="Calibri"/>
                          <a:cs typeface="Times New Roman"/>
                        </a:rPr>
                        <a:t>22,8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8" marR="443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3568" y="260648"/>
            <a:ext cx="8121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635"/>
                </a:solidFill>
              </a:rPr>
              <a:t>Сводная сравнительная таблица результатов по вариантам</a:t>
            </a:r>
            <a:endParaRPr lang="ru-RU" sz="2400" b="1" dirty="0">
              <a:solidFill>
                <a:srgbClr val="00763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688" y="6381328"/>
            <a:ext cx="6282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Выделены ячейки с превышением допустимых значений напряжений</a:t>
            </a:r>
            <a:r>
              <a:rPr lang="en-US" sz="1400" dirty="0" smtClean="0"/>
              <a:t> </a:t>
            </a:r>
            <a:r>
              <a:rPr lang="ru-RU" sz="1400" dirty="0" smtClean="0"/>
              <a:t>и усилий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6381328"/>
            <a:ext cx="914400" cy="2880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196752"/>
            <a:ext cx="4638413" cy="296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3613119"/>
            <a:ext cx="4464495" cy="295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flipH="1">
            <a:off x="971600" y="285293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Внешняя нагрузка 80 тс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5724128" y="54868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Преднапряжение</a:t>
            </a:r>
            <a:r>
              <a:rPr lang="ru-RU" b="1" dirty="0" smtClean="0"/>
              <a:t> 23,8 тс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188640"/>
            <a:ext cx="41044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7635"/>
                </a:solidFill>
              </a:rPr>
              <a:t>Анализ полной модели узла</a:t>
            </a:r>
          </a:p>
          <a:p>
            <a:r>
              <a:rPr lang="ru-RU" sz="2200" b="1" dirty="0" smtClean="0">
                <a:solidFill>
                  <a:srgbClr val="007635"/>
                </a:solidFill>
              </a:rPr>
              <a:t>(вариант 1) произведен с целью подтверждения корректности рассмотренной упрощенной модели </a:t>
            </a:r>
            <a:endParaRPr lang="ru-RU" sz="2200" b="1" dirty="0">
              <a:solidFill>
                <a:srgbClr val="00763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5445224"/>
            <a:ext cx="3522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Результаты расчетов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практически совпадают 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2132856"/>
            <a:ext cx="54119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latin typeface="Arial" pitchFamily="34" charset="0"/>
                <a:cs typeface="Arial" pitchFamily="34" charset="0"/>
              </a:rPr>
              <a:t>Немного</a:t>
            </a:r>
          </a:p>
          <a:p>
            <a:pPr algn="ctr"/>
            <a:r>
              <a:rPr lang="ru-RU" sz="4800" b="1" dirty="0" smtClean="0">
                <a:latin typeface="Arial" pitchFamily="34" charset="0"/>
                <a:cs typeface="Arial" pitchFamily="34" charset="0"/>
              </a:rPr>
              <a:t>о грибовидности</a:t>
            </a:r>
            <a:endParaRPr lang="ru-RU" sz="4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Шорт трек Уфа 2014\IMG_4689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 rot="5400000">
            <a:off x="107504" y="404664"/>
            <a:ext cx="3672408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57" name="Picture 5" descr="F:\ДОГОВОНАЯ ДЕЯТЕЛЬНОСТЬ\Шорт трек Уфа 2014\Фото\Стадия обмеров\IMG_4743.JPG"/>
          <p:cNvPicPr>
            <a:picLocks noChangeAspect="1" noChangeArrowheads="1"/>
          </p:cNvPicPr>
          <p:nvPr/>
        </p:nvPicPr>
        <p:blipFill>
          <a:blip r:embed="rId3" cstate="print"/>
          <a:srcRect l="21650" r="23225"/>
          <a:stretch>
            <a:fillRect/>
          </a:stretch>
        </p:blipFill>
        <p:spPr bwMode="auto">
          <a:xfrm rot="16200000">
            <a:off x="5350996" y="3154061"/>
            <a:ext cx="3122529" cy="4104456"/>
          </a:xfrm>
          <a:prstGeom prst="rect">
            <a:avLst/>
          </a:prstGeom>
          <a:noFill/>
        </p:spPr>
      </p:pic>
      <p:pic>
        <p:nvPicPr>
          <p:cNvPr id="23558" name="Picture 6" descr="F:\ДОГОВОНАЯ ДЕЯТЕЛЬНОСТЬ\Шорт трек Уфа 2014\Фото\Стадия обмеров\IMG_47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933056"/>
            <a:ext cx="4139952" cy="2759968"/>
          </a:xfrm>
          <a:prstGeom prst="rect">
            <a:avLst/>
          </a:prstGeom>
          <a:noFill/>
        </p:spPr>
      </p:pic>
      <p:pic>
        <p:nvPicPr>
          <p:cNvPr id="23559" name="Picture 7" descr="F:\ДОГОВОНАЯ ДЕЯТЕЛЬНОСТЬ\Шорт трек Уфа 2014\Фото\Стадия обмеров\IMG_46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260649"/>
            <a:ext cx="5184576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0"/>
            <a:ext cx="8712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u="sng" dirty="0" smtClean="0">
                <a:solidFill>
                  <a:srgbClr val="0070C0"/>
                </a:solidFill>
              </a:rPr>
              <a:t>Катюшин: </a:t>
            </a:r>
            <a:r>
              <a:rPr lang="ru-RU" u="sng" dirty="0" smtClean="0">
                <a:solidFill>
                  <a:srgbClr val="0070C0"/>
                </a:solidFill>
              </a:rPr>
              <a:t>В процессе сборки конструкций с грибовидными фланцами установлено.</a:t>
            </a:r>
          </a:p>
          <a:p>
            <a:pPr algn="just"/>
            <a:r>
              <a:rPr lang="ru-RU" dirty="0" smtClean="0"/>
              <a:t>1.ПО ДЕФОРМАЦИЯМ. Для всех соединений, при толщине фланцев от 10 до 28 мм и зазорах между ними по кромкам от 6 до 1 мм соответственно, затягивание болтом с проектным усилием 25 тс приводило к закрытию зазоров по всей высоте </a:t>
            </a:r>
            <a:r>
              <a:rPr lang="ru-RU" dirty="0" err="1" smtClean="0"/>
              <a:t>двутавра</a:t>
            </a:r>
            <a:r>
              <a:rPr lang="ru-RU" dirty="0" smtClean="0"/>
              <a:t>.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(</a:t>
            </a:r>
            <a:r>
              <a:rPr lang="ru-RU" b="1" i="1" u="sng" dirty="0" smtClean="0">
                <a:solidFill>
                  <a:srgbClr val="C00000"/>
                </a:solidFill>
              </a:rPr>
              <a:t>комментарий автора доклада</a:t>
            </a:r>
            <a:r>
              <a:rPr lang="ru-RU" b="1" i="1" dirty="0" smtClean="0">
                <a:solidFill>
                  <a:srgbClr val="C00000"/>
                </a:solidFill>
              </a:rPr>
              <a:t>: Закрытие зазоров не гарантирует создание контактных напряжений на границе соприкосновения фланцев в соответствии с расчетными предпосылками. Скорее может произойти усугубление работы соединения по критерию прочности болтов)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276872"/>
            <a:ext cx="6840760" cy="4437112"/>
          </a:xfrm>
          <a:prstGeom prst="rect">
            <a:avLst/>
          </a:prstGeom>
          <a:noFill/>
          <a:ln w="25400" cmpd="thickThin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23728" y="2708920"/>
            <a:ext cx="3575081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400" dirty="0" err="1" smtClean="0"/>
              <a:t>Преднапряженный</a:t>
            </a:r>
            <a:r>
              <a:rPr lang="ru-RU" sz="1400" dirty="0" smtClean="0"/>
              <a:t> на грибовидный фланец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979712" y="4365104"/>
            <a:ext cx="3163110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400" dirty="0" err="1" smtClean="0"/>
              <a:t>Преднапряженный</a:t>
            </a:r>
            <a:r>
              <a:rPr lang="ru-RU" sz="1400" dirty="0" smtClean="0"/>
              <a:t> на плоский фланец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228184" y="4725144"/>
            <a:ext cx="1463349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400" dirty="0" smtClean="0"/>
              <a:t>Ненапряженный</a:t>
            </a:r>
            <a:endParaRPr lang="ru-RU" sz="1400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H="1" flipV="1">
            <a:off x="6084168" y="4077072"/>
            <a:ext cx="504056" cy="648072"/>
          </a:xfrm>
          <a:prstGeom prst="straightConnector1">
            <a:avLst/>
          </a:prstGeom>
          <a:ln w="15875">
            <a:solidFill>
              <a:srgbClr val="00421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4" idx="2"/>
          </p:cNvCxnSpPr>
          <p:nvPr/>
        </p:nvCxnSpPr>
        <p:spPr>
          <a:xfrm>
            <a:off x="3911269" y="3016697"/>
            <a:ext cx="876755" cy="412303"/>
          </a:xfrm>
          <a:prstGeom prst="straightConnector1">
            <a:avLst/>
          </a:prstGeom>
          <a:ln w="15875">
            <a:solidFill>
              <a:srgbClr val="00421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4355976" y="3933056"/>
            <a:ext cx="288032" cy="432048"/>
          </a:xfrm>
          <a:prstGeom prst="straightConnector1">
            <a:avLst/>
          </a:prstGeom>
          <a:ln w="15875">
            <a:solidFill>
              <a:srgbClr val="00421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Шорт трек Уфа 2014\Фото\IMG_4707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9512" y="3645024"/>
            <a:ext cx="4464496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User\Desktop\Шорт трек Уфа 2014\IMG_4687.JPG"/>
          <p:cNvPicPr/>
          <p:nvPr/>
        </p:nvPicPr>
        <p:blipFill>
          <a:blip r:embed="rId3" cstate="print"/>
          <a:srcRect l="5172" t="4651" b="20930"/>
          <a:stretch>
            <a:fillRect/>
          </a:stretch>
        </p:blipFill>
        <p:spPr bwMode="auto">
          <a:xfrm>
            <a:off x="5004048" y="4293096"/>
            <a:ext cx="3960440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02" name="Picture 2" descr="F:\ДОГОВОНАЯ ДЕЯТЕЛЬНОСТЬ\Шорт трек Уфа 2014\Фото\Стадия обмеров\IMG_47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4464496" cy="3168352"/>
          </a:xfrm>
          <a:prstGeom prst="rect">
            <a:avLst/>
          </a:prstGeom>
          <a:noFill/>
        </p:spPr>
      </p:pic>
      <p:pic>
        <p:nvPicPr>
          <p:cNvPr id="25603" name="Picture 3" descr="F:\ДОГОВОНАЯ ДЕЯТЕЛЬНОСТЬ\Шорт трек Уфа 2014\Фото\IMG_4836.JPG"/>
          <p:cNvPicPr>
            <a:picLocks noChangeAspect="1" noChangeArrowheads="1"/>
          </p:cNvPicPr>
          <p:nvPr/>
        </p:nvPicPr>
        <p:blipFill>
          <a:blip r:embed="rId5" cstate="print"/>
          <a:srcRect l="21704" r="13776"/>
          <a:stretch>
            <a:fillRect/>
          </a:stretch>
        </p:blipFill>
        <p:spPr bwMode="auto">
          <a:xfrm rot="5400000">
            <a:off x="4996733" y="195955"/>
            <a:ext cx="3888432" cy="4017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ДОГОВОНАЯ ДЕЯТЕЛЬНОСТЬ\Шорт трек Уфа 2014\Фото\Стадия обмеров\IMG_4795.JPG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l="6928" t="12989" b="14270"/>
          <a:stretch>
            <a:fillRect/>
          </a:stretch>
        </p:blipFill>
        <p:spPr bwMode="auto">
          <a:xfrm rot="5400000">
            <a:off x="-753024" y="4001496"/>
            <a:ext cx="3593263" cy="1872208"/>
          </a:xfrm>
          <a:prstGeom prst="rect">
            <a:avLst/>
          </a:prstGeom>
          <a:noFill/>
        </p:spPr>
      </p:pic>
      <p:pic>
        <p:nvPicPr>
          <p:cNvPr id="24581" name="Picture 5" descr="F:\ДОГОВОНАЯ ДЕЯТЕЛЬНОСТЬ\Шорт трек Уфа 2014\Фото\Стадия обмеров\IMG_4803.JPG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 l="15350" t="26375" r="28738" b="13382"/>
          <a:stretch>
            <a:fillRect/>
          </a:stretch>
        </p:blipFill>
        <p:spPr bwMode="auto">
          <a:xfrm>
            <a:off x="4499992" y="188640"/>
            <a:ext cx="4472966" cy="3212976"/>
          </a:xfrm>
          <a:prstGeom prst="rect">
            <a:avLst/>
          </a:prstGeom>
          <a:noFill/>
        </p:spPr>
      </p:pic>
      <p:pic>
        <p:nvPicPr>
          <p:cNvPr id="6" name="Picture 2" descr="F:\ДОГОВОНАЯ ДЕЯТЕЛЬНОСТЬ\Шорт трек Уфа 2014\Фото\Стадия обмеров\IMG_47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4212469" cy="2808312"/>
          </a:xfrm>
          <a:prstGeom prst="rect">
            <a:avLst/>
          </a:prstGeom>
          <a:noFill/>
        </p:spPr>
      </p:pic>
      <p:pic>
        <p:nvPicPr>
          <p:cNvPr id="7" name="Picture 4" descr="F:\ДОГОВОНАЯ ДЕЯТЕЛЬНОСТЬ\Шорт трек Уфа 2014\Фото\Стадия обмеров\IMG_47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501008"/>
            <a:ext cx="4644008" cy="3096006"/>
          </a:xfrm>
          <a:prstGeom prst="rect">
            <a:avLst/>
          </a:prstGeom>
          <a:noFill/>
        </p:spPr>
      </p:pic>
      <p:pic>
        <p:nvPicPr>
          <p:cNvPr id="24580" name="Picture 4" descr="F:\ДОГОВОНАЯ ДЕЯТЕЛЬНОСТЬ\Шорт трек Уфа 2014\Фото\Стадия обмеров\IMG_4809.JPG"/>
          <p:cNvPicPr>
            <a:picLocks noChangeAspect="1" noChangeArrowheads="1"/>
          </p:cNvPicPr>
          <p:nvPr/>
        </p:nvPicPr>
        <p:blipFill>
          <a:blip r:embed="rId6" cstate="print">
            <a:lum bright="20000" contrast="10000"/>
          </a:blip>
          <a:srcRect l="23169" t="26318" r="14420" b="14028"/>
          <a:stretch>
            <a:fillRect/>
          </a:stretch>
        </p:blipFill>
        <p:spPr bwMode="auto">
          <a:xfrm rot="16200000">
            <a:off x="1280756" y="3767919"/>
            <a:ext cx="3744418" cy="22024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76672"/>
            <a:ext cx="87129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u="sng" dirty="0" smtClean="0">
                <a:solidFill>
                  <a:srgbClr val="0070C0"/>
                </a:solidFill>
              </a:rPr>
              <a:t>Катюшин: </a:t>
            </a:r>
            <a:r>
              <a:rPr lang="ru-RU" u="sng" dirty="0" smtClean="0">
                <a:solidFill>
                  <a:srgbClr val="0070C0"/>
                </a:solidFill>
              </a:rPr>
              <a:t>В процессе сборки конструкций с грибовидными фланцами установлено.</a:t>
            </a:r>
          </a:p>
          <a:p>
            <a:pPr algn="just"/>
            <a:r>
              <a:rPr lang="ru-RU" dirty="0" smtClean="0"/>
              <a:t>2. ПО УСИЛИЯМ В БОЛТАХ. При стягивании болтов происходит взаимное перераспределение усилий в них.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(</a:t>
            </a:r>
            <a:r>
              <a:rPr lang="ru-RU" b="1" i="1" u="sng" dirty="0" smtClean="0">
                <a:solidFill>
                  <a:srgbClr val="C00000"/>
                </a:solidFill>
              </a:rPr>
              <a:t>комментарий автора доклада</a:t>
            </a:r>
            <a:r>
              <a:rPr lang="ru-RU" b="1" i="1" dirty="0" smtClean="0">
                <a:solidFill>
                  <a:srgbClr val="C00000"/>
                </a:solidFill>
              </a:rPr>
              <a:t>: следует управлять последовательностью и интенсивностью затяжки болтов с целью максимального их выравнивания, а также стремиться получить равные </a:t>
            </a:r>
            <a:r>
              <a:rPr lang="en-US" b="1" i="1" dirty="0" smtClean="0">
                <a:solidFill>
                  <a:srgbClr val="C00000"/>
                </a:solidFill>
              </a:rPr>
              <a:t>(</a:t>
            </a:r>
            <a:r>
              <a:rPr lang="ru-RU" b="1" i="1" dirty="0" smtClean="0">
                <a:solidFill>
                  <a:srgbClr val="C00000"/>
                </a:solidFill>
              </a:rPr>
              <a:t>или близкие) результирующие усилия в болтах после приложения эксплуатационной нагрузки)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2564904"/>
            <a:ext cx="8424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Подобные задачи несложно решать путем последовательного включения болтов (упругих связей)  в грибовидное фланцевое соединение.</a:t>
            </a:r>
            <a:endParaRPr lang="ru-RU" dirty="0"/>
          </a:p>
        </p:txBody>
      </p:sp>
      <p:pic>
        <p:nvPicPr>
          <p:cNvPr id="50178" name="Picture 2" descr="F:\ДОГОВОНАЯ ДЕЯТЕЛЬНОСТЬ\Шорт трек Уфа 2014\Грибовидность.jpg"/>
          <p:cNvPicPr>
            <a:picLocks noChangeAspect="1" noChangeArrowheads="1"/>
          </p:cNvPicPr>
          <p:nvPr/>
        </p:nvPicPr>
        <p:blipFill>
          <a:blip r:embed="rId2" cstate="print"/>
          <a:srcRect l="14343" r="9841"/>
          <a:stretch>
            <a:fillRect/>
          </a:stretch>
        </p:blipFill>
        <p:spPr bwMode="auto">
          <a:xfrm>
            <a:off x="467544" y="3356992"/>
            <a:ext cx="2664296" cy="3212976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 t="-4762" r="13685" b="-7143"/>
          <a:stretch>
            <a:fillRect/>
          </a:stretch>
        </p:blipFill>
        <p:spPr bwMode="auto">
          <a:xfrm>
            <a:off x="2627784" y="3356992"/>
            <a:ext cx="367240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429000"/>
            <a:ext cx="252028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188640"/>
            <a:ext cx="3407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Выводы по результатам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5157192"/>
            <a:ext cx="8928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Пожелания разработчикам программы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Усовершенствовать процесс назначения односторонних связей введением операции «на группу узлов». 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Настройки цветовой индикации схемы упростить до выноса в отдельную кнопки на панели.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692696"/>
            <a:ext cx="81369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dirty="0" smtClean="0"/>
              <a:t>Нелинейный расчет моделей фланцевых соединений из объемных элементов с учетом конструктивной нелинейности показал, что в болтах возникают напряжения от </a:t>
            </a:r>
            <a:r>
              <a:rPr lang="ru-RU" dirty="0" smtClean="0"/>
              <a:t>изгиба, </a:t>
            </a:r>
            <a:r>
              <a:rPr lang="ru-RU" dirty="0" smtClean="0"/>
              <a:t>которые следует учитывать при оценке несущей </a:t>
            </a:r>
            <a:r>
              <a:rPr lang="ru-RU" dirty="0" smtClean="0"/>
              <a:t>способности и болта и </a:t>
            </a:r>
            <a:r>
              <a:rPr lang="ru-RU" dirty="0" smtClean="0"/>
              <a:t>соединения в целом.</a:t>
            </a:r>
          </a:p>
          <a:p>
            <a:pPr marL="342900" indent="-342900" algn="just">
              <a:buAutoNum type="arabicPeriod"/>
            </a:pPr>
            <a:r>
              <a:rPr lang="ru-RU" dirty="0" smtClean="0"/>
              <a:t>Рычажный эффект от дополнительных продольных усилий в болте возрастает по нелинейной зависимости и его определение следует отслеживать при непрерывном возрастании внешней нагрузки.</a:t>
            </a:r>
          </a:p>
          <a:p>
            <a:pPr marL="342900" indent="-342900" algn="just">
              <a:buAutoNum type="arabicPeriod"/>
            </a:pPr>
            <a:r>
              <a:rPr lang="ru-RU" dirty="0" smtClean="0"/>
              <a:t>Определение напряжений в швах и во фланцах с учетом совместной работы соединения не должны рассматриваться как отдельные расчеты.</a:t>
            </a:r>
          </a:p>
          <a:p>
            <a:pPr marL="342900" indent="-342900" algn="just">
              <a:buAutoNum type="arabicPeriod"/>
            </a:pPr>
            <a:r>
              <a:rPr lang="ru-RU" dirty="0" smtClean="0"/>
              <a:t>Созданные из объемных элементов подсхемы </a:t>
            </a:r>
            <a:r>
              <a:rPr lang="ru-RU" dirty="0" err="1" smtClean="0"/>
              <a:t>одноболтового</a:t>
            </a:r>
            <a:r>
              <a:rPr lang="ru-RU" dirty="0" smtClean="0"/>
              <a:t> соединения в среде </a:t>
            </a:r>
            <a:r>
              <a:rPr lang="en-US" dirty="0" smtClean="0"/>
              <a:t>SCAD </a:t>
            </a:r>
            <a:r>
              <a:rPr lang="ru-RU" dirty="0" smtClean="0"/>
              <a:t>в составе с фланцем позволяют моделировать не только растянутые соединения, но и подверженные изгибу с различной схемой расположения болтов и конфигурацией соединяемых элементов. </a:t>
            </a:r>
            <a:r>
              <a:rPr lang="ru-RU" smtClean="0"/>
              <a:t>Вопросы </a:t>
            </a:r>
            <a:r>
              <a:rPr lang="ru-RU" smtClean="0"/>
              <a:t>соотношения </a:t>
            </a:r>
            <a:r>
              <a:rPr lang="ru-RU" dirty="0" smtClean="0"/>
              <a:t>усилий в болтах наружной и внутренней зон открытых профилей могут быть уточнены по результатам анализа предложенных моделей.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0694" y="1196752"/>
            <a:ext cx="6752233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СПАСИБО ЗА ВНИМАНИЕ</a:t>
            </a:r>
          </a:p>
          <a:p>
            <a:pPr algn="ctr"/>
            <a:endParaRPr lang="ru-RU" sz="3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 ОГРОМНЫЙ ПРИВЕТ</a:t>
            </a:r>
          </a:p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ВСЕМ </a:t>
            </a:r>
            <a:r>
              <a:rPr lang="en-US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SCAD</a:t>
            </a:r>
            <a:r>
              <a:rPr lang="ru-RU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овцам</a:t>
            </a:r>
          </a:p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 благодарностью</a:t>
            </a:r>
          </a:p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за непрерывное</a:t>
            </a:r>
          </a:p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усовершенствование</a:t>
            </a:r>
          </a:p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замечательного продукта</a:t>
            </a:r>
            <a:endParaRPr lang="ru-RU" sz="3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	</a:t>
            </a:r>
            <a:r>
              <a:rPr lang="ru-RU" sz="2400" b="1" u="sng" dirty="0" err="1" smtClean="0">
                <a:solidFill>
                  <a:srgbClr val="7030A0"/>
                </a:solidFill>
              </a:rPr>
              <a:t>Преднапряженные</a:t>
            </a:r>
            <a:r>
              <a:rPr lang="ru-RU" sz="2400" b="1" u="sng" dirty="0" smtClean="0">
                <a:solidFill>
                  <a:srgbClr val="7030A0"/>
                </a:solidFill>
              </a:rPr>
              <a:t> болтовые соединения</a:t>
            </a:r>
          </a:p>
          <a:p>
            <a:pPr algn="just"/>
            <a:r>
              <a:rPr lang="ru-RU" dirty="0" smtClean="0"/>
              <a:t>	Фланцевое соединение с применением предварительно напряженных высокопрочных болтов при действии растягивающего внешнего усилия имеет изменяющуюся площадь контактной поверхности в процессе возрастания внешней нагрузки. Расчет подобных соединений необходимо вести</a:t>
            </a:r>
            <a:r>
              <a:rPr lang="en-US" dirty="0" smtClean="0"/>
              <a:t> (</a:t>
            </a:r>
            <a:r>
              <a:rPr lang="ru-RU" dirty="0" smtClean="0"/>
              <a:t>как минимум) с учетом </a:t>
            </a:r>
            <a:r>
              <a:rPr lang="ru-RU" sz="2000" b="1" i="1" dirty="0" smtClean="0">
                <a:solidFill>
                  <a:srgbClr val="C00000"/>
                </a:solidFill>
              </a:rPr>
              <a:t>конструктивной нелинейности</a:t>
            </a:r>
            <a:r>
              <a:rPr lang="ru-RU" dirty="0" smtClean="0"/>
              <a:t>. </a:t>
            </a:r>
          </a:p>
          <a:p>
            <a:pPr algn="just"/>
            <a:r>
              <a:rPr lang="ru-RU" dirty="0" smtClean="0"/>
              <a:t>	ПК SCAD позволяет реализовать задачу путем использования односторонних одноузловых (</a:t>
            </a:r>
            <a:r>
              <a:rPr lang="ru-RU" dirty="0" err="1" smtClean="0"/>
              <a:t>двухузловых</a:t>
            </a:r>
            <a:r>
              <a:rPr lang="ru-RU" dirty="0" smtClean="0"/>
              <a:t>) связей, имитирующих контактную поверхность моделей расчетных схем, создаваемых из объемных (оболочечных) конечных элементов.</a:t>
            </a:r>
          </a:p>
          <a:p>
            <a:pPr algn="just"/>
            <a:r>
              <a:rPr lang="ru-RU" dirty="0" smtClean="0"/>
              <a:t>	Контактная поверхность создается заданием жесткости одноузловой связи EF≈∞ при сжимающих напряжениях на границе,  отсутствие контакта (отсутствие сжимающих напряжений) характеризуется значением жесткости связи EF=0. </a:t>
            </a:r>
            <a:endParaRPr lang="ru-RU" b="1" u="sng" dirty="0" smtClean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149080"/>
            <a:ext cx="82809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7030A0"/>
                </a:solidFill>
              </a:rPr>
              <a:t>Ненапряженные болтовые соединения</a:t>
            </a:r>
          </a:p>
          <a:p>
            <a:pPr algn="just"/>
            <a:r>
              <a:rPr lang="ru-RU" dirty="0" smtClean="0"/>
              <a:t>	Подобные соединения могут иметь начальные зазоры между фланцами. Поведение таких соединений можно оценить, используя те же одноузловые односторонние связи с заданным зазором включения в работу. Нелинейная постановка задачи позволяет отследить момент </a:t>
            </a:r>
            <a:r>
              <a:rPr lang="ru-RU" dirty="0" smtClean="0"/>
              <a:t>появления </a:t>
            </a:r>
            <a:r>
              <a:rPr lang="ru-RU" dirty="0" smtClean="0"/>
              <a:t>возможного </a:t>
            </a:r>
            <a:r>
              <a:rPr lang="ru-RU" dirty="0" smtClean="0"/>
              <a:t>контакта участков фланцев при </a:t>
            </a:r>
            <a:r>
              <a:rPr lang="ru-RU" dirty="0" err="1" smtClean="0"/>
              <a:t>нагружении</a:t>
            </a:r>
            <a:r>
              <a:rPr lang="ru-RU" dirty="0" smtClean="0"/>
              <a:t>, а также прогнозировать поведение узла </a:t>
            </a:r>
            <a:r>
              <a:rPr lang="ru-RU" b="1" i="1" dirty="0" smtClean="0"/>
              <a:t>при наличии грибовидности.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332656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C00000"/>
                </a:solidFill>
              </a:rPr>
              <a:t>Традиционно рассматриваются следующие типы моделей расчетных схем: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>
                <a:solidFill>
                  <a:srgbClr val="C00000"/>
                </a:solidFill>
              </a:rPr>
              <a:t>Балочная стержневая схема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>
                <a:solidFill>
                  <a:srgbClr val="C00000"/>
                </a:solidFill>
              </a:rPr>
              <a:t>Схема из оболочечных элементов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>
                <a:solidFill>
                  <a:srgbClr val="C00000"/>
                </a:solidFill>
              </a:rPr>
              <a:t>Схема из объемных элементов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221088"/>
            <a:ext cx="7560840" cy="2390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15120" r="19361"/>
          <a:stretch>
            <a:fillRect/>
          </a:stretch>
        </p:blipFill>
        <p:spPr bwMode="auto">
          <a:xfrm>
            <a:off x="395536" y="1988840"/>
            <a:ext cx="2232248" cy="181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 l="14203" r="16359"/>
          <a:stretch>
            <a:fillRect/>
          </a:stretch>
        </p:blipFill>
        <p:spPr bwMode="auto">
          <a:xfrm>
            <a:off x="2627784" y="2060848"/>
            <a:ext cx="2333104" cy="188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2204864"/>
            <a:ext cx="4015078" cy="192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555776" y="1628800"/>
            <a:ext cx="4161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635"/>
                </a:solidFill>
              </a:rPr>
              <a:t>Балочные схемы тавровых соединений</a:t>
            </a:r>
            <a:endParaRPr lang="ru-RU" b="1" dirty="0">
              <a:solidFill>
                <a:srgbClr val="007635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65119"/>
            <a:ext cx="9143999" cy="59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AutoShape 2"/>
          <p:cNvSpPr>
            <a:spLocks noChangeArrowheads="1"/>
          </p:cNvSpPr>
          <p:nvPr/>
        </p:nvSpPr>
        <p:spPr bwMode="auto">
          <a:xfrm>
            <a:off x="2699792" y="2852936"/>
            <a:ext cx="296540" cy="1174825"/>
          </a:xfrm>
          <a:prstGeom prst="downArrow">
            <a:avLst>
              <a:gd name="adj1" fmla="val 50000"/>
              <a:gd name="adj2" fmla="val 1275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6084168" y="3429000"/>
            <a:ext cx="296540" cy="1174825"/>
          </a:xfrm>
          <a:prstGeom prst="downArrow">
            <a:avLst>
              <a:gd name="adj1" fmla="val 50000"/>
              <a:gd name="adj2" fmla="val 1275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auto">
          <a:xfrm rot="10800000">
            <a:off x="4211960" y="1484784"/>
            <a:ext cx="144016" cy="720080"/>
          </a:xfrm>
          <a:prstGeom prst="downArrow">
            <a:avLst>
              <a:gd name="adj1" fmla="val 50000"/>
              <a:gd name="adj2" fmla="val 1275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auto">
          <a:xfrm rot="10800000">
            <a:off x="4716016" y="692696"/>
            <a:ext cx="144016" cy="720080"/>
          </a:xfrm>
          <a:prstGeom prst="downArrow">
            <a:avLst>
              <a:gd name="adj1" fmla="val 50000"/>
              <a:gd name="adj2" fmla="val 1275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auto">
          <a:xfrm rot="10800000">
            <a:off x="4499992" y="1052736"/>
            <a:ext cx="144016" cy="720080"/>
          </a:xfrm>
          <a:prstGeom prst="downArrow">
            <a:avLst>
              <a:gd name="adj1" fmla="val 50000"/>
              <a:gd name="adj2" fmla="val 1275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auto">
          <a:xfrm rot="10800000">
            <a:off x="3923928" y="1916832"/>
            <a:ext cx="144016" cy="720080"/>
          </a:xfrm>
          <a:prstGeom prst="downArrow">
            <a:avLst>
              <a:gd name="adj1" fmla="val 50000"/>
              <a:gd name="adj2" fmla="val 1275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auto">
          <a:xfrm rot="10800000">
            <a:off x="5004048" y="332656"/>
            <a:ext cx="144016" cy="720080"/>
          </a:xfrm>
          <a:prstGeom prst="downArrow">
            <a:avLst>
              <a:gd name="adj1" fmla="val 50000"/>
              <a:gd name="adj2" fmla="val 1275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50405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Расчетная модель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фланцевого соединения из оболочечных 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элементов и стержневого 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болта  (тест)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5220072" y="664622"/>
            <a:ext cx="39239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195654"/>
            <a:ext cx="3623590" cy="353025"/>
          </a:xfrm>
          <a:prstGeom prst="rect">
            <a:avLst/>
          </a:prstGeom>
          <a:noFill/>
        </p:spPr>
      </p:pic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620688"/>
            <a:ext cx="3670102" cy="288032"/>
          </a:xfrm>
          <a:prstGeom prst="rect">
            <a:avLst/>
          </a:prstGeom>
          <a:noFill/>
        </p:spPr>
      </p:pic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5148064" y="43934"/>
            <a:ext cx="39959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24128" y="980728"/>
            <a:ext cx="3310880" cy="288032"/>
          </a:xfrm>
          <a:prstGeom prst="rect">
            <a:avLst/>
          </a:prstGeom>
          <a:noFill/>
        </p:spPr>
      </p:pic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5220072" y="707509"/>
            <a:ext cx="39239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3528" y="6237312"/>
            <a:ext cx="3720377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CC3399"/>
                </a:solidFill>
              </a:rPr>
              <a:t>Двухузловые</a:t>
            </a:r>
            <a:r>
              <a:rPr lang="ru-RU" b="1" dirty="0" smtClean="0">
                <a:solidFill>
                  <a:srgbClr val="CC3399"/>
                </a:solidFill>
              </a:rPr>
              <a:t> односторонние связи</a:t>
            </a:r>
            <a:endParaRPr lang="ru-RU" b="1" dirty="0">
              <a:solidFill>
                <a:srgbClr val="CC3399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611560" y="4941168"/>
            <a:ext cx="6624736" cy="1224136"/>
          </a:xfrm>
          <a:prstGeom prst="line">
            <a:avLst/>
          </a:prstGeom>
          <a:ln w="12700">
            <a:solidFill>
              <a:srgbClr val="0076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652120" y="2636912"/>
            <a:ext cx="3353803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635"/>
                </a:solidFill>
              </a:rPr>
              <a:t>Нейтральная плоскость фланца</a:t>
            </a:r>
            <a:endParaRPr lang="ru-RU" b="1" dirty="0">
              <a:solidFill>
                <a:srgbClr val="007635"/>
              </a:solidFill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 flipH="1">
            <a:off x="6228184" y="2996952"/>
            <a:ext cx="2736304" cy="295232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 flipV="1">
            <a:off x="1403648" y="5301208"/>
            <a:ext cx="1008112" cy="936104"/>
          </a:xfrm>
          <a:prstGeom prst="straightConnector1">
            <a:avLst/>
          </a:prstGeom>
          <a:ln w="25400">
            <a:solidFill>
              <a:srgbClr val="CC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V="1">
            <a:off x="4067944" y="6237312"/>
            <a:ext cx="1872208" cy="360040"/>
          </a:xfrm>
          <a:prstGeom prst="straightConnector1">
            <a:avLst/>
          </a:prstGeom>
          <a:ln w="25400">
            <a:solidFill>
              <a:srgbClr val="CC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3384376" cy="171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564904"/>
            <a:ext cx="3456384" cy="1741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115616" y="4365104"/>
            <a:ext cx="2114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 smtClean="0"/>
              <a:t>Преднапряжение</a:t>
            </a:r>
            <a:r>
              <a:rPr lang="ru-RU" sz="1400" b="1" dirty="0" smtClean="0"/>
              <a:t> 250 </a:t>
            </a:r>
            <a:r>
              <a:rPr lang="ru-RU" sz="1400" b="1" dirty="0" err="1" smtClean="0"/>
              <a:t>Кн</a:t>
            </a:r>
            <a:endParaRPr lang="ru-RU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187624" y="2204864"/>
            <a:ext cx="2022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 smtClean="0"/>
              <a:t>Преднапряжение</a:t>
            </a:r>
            <a:r>
              <a:rPr lang="ru-RU" sz="1400" b="1" dirty="0" smtClean="0"/>
              <a:t> 25 </a:t>
            </a:r>
            <a:r>
              <a:rPr lang="ru-RU" sz="1400" b="1" dirty="0" err="1" smtClean="0"/>
              <a:t>Кн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36096" y="2204864"/>
            <a:ext cx="2200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Внешняя нагрузка  106 </a:t>
            </a:r>
            <a:r>
              <a:rPr lang="ru-RU" sz="1400" b="1" dirty="0" err="1" smtClean="0"/>
              <a:t>Кн</a:t>
            </a:r>
            <a:endParaRPr lang="ru-RU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907704" y="0"/>
            <a:ext cx="5973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Динамика изменения контактных поверхностей фланцев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64088" y="6453336"/>
            <a:ext cx="2200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Внешняя нагрузка  252 </a:t>
            </a:r>
            <a:r>
              <a:rPr lang="ru-RU" sz="1400" b="1" dirty="0" err="1" smtClean="0"/>
              <a:t>Кн</a:t>
            </a:r>
            <a:endParaRPr lang="ru-RU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115616" y="6453336"/>
            <a:ext cx="2108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Внешняя нагрузка  53 </a:t>
            </a:r>
            <a:r>
              <a:rPr lang="ru-RU" sz="1400" b="1" dirty="0" err="1" smtClean="0"/>
              <a:t>Кн</a:t>
            </a:r>
            <a:endParaRPr lang="ru-RU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508104" y="4293096"/>
            <a:ext cx="2200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Внешняя нагрузка  186 </a:t>
            </a:r>
            <a:r>
              <a:rPr lang="ru-RU" sz="1400" b="1" dirty="0" err="1" smtClean="0"/>
              <a:t>Кн</a:t>
            </a:r>
            <a:endParaRPr lang="ru-RU" sz="1400" b="1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725144"/>
            <a:ext cx="3528392" cy="174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04664"/>
            <a:ext cx="3456384" cy="174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2564904"/>
            <a:ext cx="3384376" cy="170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4653136"/>
            <a:ext cx="3384376" cy="1705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Стрелка вниз 16"/>
          <p:cNvSpPr/>
          <p:nvPr/>
        </p:nvSpPr>
        <p:spPr>
          <a:xfrm>
            <a:off x="755576" y="2132856"/>
            <a:ext cx="216024" cy="432048"/>
          </a:xfrm>
          <a:prstGeom prst="downArrow">
            <a:avLst>
              <a:gd name="adj1" fmla="val 50000"/>
              <a:gd name="adj2" fmla="val 11410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755576" y="4293096"/>
            <a:ext cx="216024" cy="432048"/>
          </a:xfrm>
          <a:prstGeom prst="downArrow">
            <a:avLst>
              <a:gd name="adj1" fmla="val 50000"/>
              <a:gd name="adj2" fmla="val 11410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7812360" y="2132856"/>
            <a:ext cx="216024" cy="432048"/>
          </a:xfrm>
          <a:prstGeom prst="downArrow">
            <a:avLst>
              <a:gd name="adj1" fmla="val 50000"/>
              <a:gd name="adj2" fmla="val 11410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7884368" y="4221088"/>
            <a:ext cx="216024" cy="432048"/>
          </a:xfrm>
          <a:prstGeom prst="downArrow">
            <a:avLst>
              <a:gd name="adj1" fmla="val 50000"/>
              <a:gd name="adj2" fmla="val 11410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 rot="16200000">
            <a:off x="4463988" y="1016732"/>
            <a:ext cx="216024" cy="432048"/>
          </a:xfrm>
          <a:prstGeom prst="downArrow">
            <a:avLst>
              <a:gd name="adj1" fmla="val 50000"/>
              <a:gd name="adj2" fmla="val 11410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>
            <a:off x="4211960" y="1196752"/>
            <a:ext cx="216024" cy="4464496"/>
          </a:xfrm>
          <a:prstGeom prst="downArrow">
            <a:avLst>
              <a:gd name="adj1" fmla="val 50000"/>
              <a:gd name="adj2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 rot="16200000">
            <a:off x="3995936" y="5373216"/>
            <a:ext cx="216024" cy="504056"/>
          </a:xfrm>
          <a:prstGeom prst="downArrow">
            <a:avLst>
              <a:gd name="adj1" fmla="val 50000"/>
              <a:gd name="adj2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442534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89040"/>
            <a:ext cx="4464797" cy="222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836712"/>
            <a:ext cx="422908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573016"/>
            <a:ext cx="421595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331640" y="3212976"/>
            <a:ext cx="2392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err="1" smtClean="0"/>
              <a:t>Преднапряжение</a:t>
            </a:r>
            <a:r>
              <a:rPr lang="ru-RU" sz="1600" b="1" dirty="0" smtClean="0"/>
              <a:t> 250 </a:t>
            </a:r>
            <a:r>
              <a:rPr lang="ru-RU" sz="1600" b="1" dirty="0" err="1" smtClean="0"/>
              <a:t>Кн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59632" y="6165304"/>
            <a:ext cx="2922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Внешняя нагрузка 63 </a:t>
            </a:r>
            <a:r>
              <a:rPr lang="ru-RU" sz="1600" b="1" dirty="0" err="1" smtClean="0"/>
              <a:t>Кн</a:t>
            </a:r>
            <a:r>
              <a:rPr lang="ru-RU" sz="1600" b="1" dirty="0" smtClean="0"/>
              <a:t> (25% )</a:t>
            </a:r>
            <a:endParaRPr lang="ru-R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64088" y="3140968"/>
            <a:ext cx="3026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Внешняя нагрузка 133 </a:t>
            </a:r>
            <a:r>
              <a:rPr lang="ru-RU" sz="1600" b="1" dirty="0" err="1" smtClean="0"/>
              <a:t>Кн</a:t>
            </a:r>
            <a:r>
              <a:rPr lang="ru-RU" sz="1600" b="1" dirty="0" smtClean="0"/>
              <a:t> (50% )</a:t>
            </a:r>
            <a:endParaRPr lang="ru-RU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220072" y="6165304"/>
            <a:ext cx="3026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Внешняя нагрузка 199 </a:t>
            </a:r>
            <a:r>
              <a:rPr lang="ru-RU" sz="1600" b="1" dirty="0" err="1" smtClean="0"/>
              <a:t>Кн</a:t>
            </a:r>
            <a:r>
              <a:rPr lang="ru-RU" sz="1600" b="1" dirty="0" smtClean="0"/>
              <a:t> (75% )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99592" y="260648"/>
            <a:ext cx="7446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50"/>
                </a:solidFill>
              </a:rPr>
              <a:t>Характер деформированной схемы фланца</a:t>
            </a:r>
            <a:r>
              <a:rPr lang="en-US" sz="1600" b="1" dirty="0" smtClean="0">
                <a:solidFill>
                  <a:srgbClr val="00B050"/>
                </a:solidFill>
              </a:rPr>
              <a:t> </a:t>
            </a:r>
            <a:r>
              <a:rPr lang="ru-RU" sz="1600" b="1" dirty="0" smtClean="0">
                <a:solidFill>
                  <a:srgbClr val="00B050"/>
                </a:solidFill>
              </a:rPr>
              <a:t>в зависимости от стадии </a:t>
            </a:r>
            <a:r>
              <a:rPr lang="ru-RU" sz="1600" b="1" dirty="0" err="1" smtClean="0">
                <a:solidFill>
                  <a:srgbClr val="00B050"/>
                </a:solidFill>
              </a:rPr>
              <a:t>нагружения</a:t>
            </a:r>
            <a:endParaRPr lang="ru-RU" sz="16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415846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76672"/>
            <a:ext cx="4316338" cy="240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843808" y="116632"/>
            <a:ext cx="3738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НДС болтов на стадии </a:t>
            </a:r>
            <a:r>
              <a:rPr lang="ru-RU" sz="1600" b="1" dirty="0" err="1" smtClean="0">
                <a:solidFill>
                  <a:srgbClr val="C00000"/>
                </a:solidFill>
              </a:rPr>
              <a:t>преднапряжения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861048"/>
            <a:ext cx="425239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861048"/>
            <a:ext cx="417646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71800" y="3501008"/>
            <a:ext cx="3383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НДС болтов на стадии 65% нагрузки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6096" y="2996952"/>
            <a:ext cx="2628900" cy="441325"/>
          </a:xfrm>
          <a:prstGeom prst="rect">
            <a:avLst/>
          </a:prstGeom>
          <a:noFill/>
        </p:spPr>
      </p:pic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8985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2996952"/>
            <a:ext cx="2803525" cy="434975"/>
          </a:xfrm>
          <a:prstGeom prst="rect">
            <a:avLst/>
          </a:prstGeom>
          <a:noFill/>
        </p:spPr>
      </p:pic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0" y="8921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5612" name="Picture 1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6309320"/>
            <a:ext cx="2628900" cy="434975"/>
          </a:xfrm>
          <a:prstGeom prst="rect">
            <a:avLst/>
          </a:prstGeom>
          <a:noFill/>
        </p:spPr>
      </p:pic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5614" name="Picture 1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6309320"/>
            <a:ext cx="2803525" cy="441325"/>
          </a:xfrm>
          <a:prstGeom prst="rect">
            <a:avLst/>
          </a:prstGeom>
          <a:noFill/>
        </p:spPr>
      </p:pic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0" y="8985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2233</TotalTime>
  <Words>1201</Words>
  <Application>Microsoft Office PowerPoint</Application>
  <PresentationFormat>Экран (4:3)</PresentationFormat>
  <Paragraphs>247</Paragraphs>
  <Slides>39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Тема Office</vt:lpstr>
      <vt:lpstr>Equation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248</cp:revision>
  <dcterms:created xsi:type="dcterms:W3CDTF">2015-03-11T15:28:47Z</dcterms:created>
  <dcterms:modified xsi:type="dcterms:W3CDTF">2015-04-22T07:06:48Z</dcterms:modified>
</cp:coreProperties>
</file>