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0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660"/>
  </p:normalViewPr>
  <p:slideViewPr>
    <p:cSldViewPr>
      <p:cViewPr>
        <p:scale>
          <a:sx n="70" d="100"/>
          <a:sy n="70" d="100"/>
        </p:scale>
        <p:origin x="-173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1F76BBB-FB42-40C3-9C2E-DF39A25FB9C4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47E4FB8-D4D5-425C-BF69-C3B2133DE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B5A47F-1BF7-4522-A6B9-B1D17EC91F2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DD43A-D652-4486-9CA2-23AEA824FDCF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68DA-5486-4819-B360-ED97AAB1D7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3E1D-2386-49D9-848E-614BA9724785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7E51-0714-4BF1-9370-E46BB62059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334E5-545F-45CD-9B85-1AAE1A3D5DD9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6F96F-7544-48CB-8E50-94EA30852F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B351-40EC-4F34-95BF-9A4BF438CD05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2302-7105-4282-B8CF-9AA175EE745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C04E-16B3-47B7-A3A1-619AF13143AB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138E-06E7-4045-A231-250DF1539E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2E16-3537-452E-B993-92B4FC6C8E71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1B0F7-669E-4DC1-A70A-10A2FB38195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5087E-AE5C-4C1A-B33A-58C01D1AFD20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1017E-BC26-4CBB-A85C-2575AC9772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E539-5FC0-408B-88E0-6B7BF61A2034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692F-3BFB-414F-A65E-94E8B8099CA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EC704-894D-4D67-A1A4-FF2AFBF42192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87EEA-DECD-4922-AD9F-51A17BB3A6F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B785A-2104-452C-B994-7462F7E6FC7D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D804-574C-4231-A72B-8AD36134FE6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CD6E2-6134-4907-B7B1-97AF1F16C0D5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D1BF2-35C6-4174-B5B5-18AA0F4E4F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20000"/>
                <a:lumOff val="80000"/>
              </a:schemeClr>
            </a:gs>
            <a:gs pos="53000">
              <a:schemeClr val="tx2">
                <a:lumMod val="20000"/>
                <a:lumOff val="80000"/>
              </a:schemeClr>
            </a:gs>
            <a:gs pos="71000">
              <a:schemeClr val="accent1">
                <a:lumMod val="20000"/>
                <a:lumOff val="80000"/>
              </a:schemeClr>
            </a:gs>
            <a:gs pos="88000">
              <a:schemeClr val="accent5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98E2ED-186F-4CA7-8D5D-9A27CA0DC620}" type="datetimeFigureOut">
              <a:rPr lang="uk-UA"/>
              <a:pPr>
                <a:defRPr/>
              </a:pPr>
              <a:t>11.10.2016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E8E319-5F6C-491E-A98F-FE09DD02C2D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Desktop\Yakushev\Gal_Tis_Video.wmv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7075" y="1196975"/>
            <a:ext cx="7772400" cy="1295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Опыт </a:t>
            </a:r>
            <a:r>
              <a:rPr lang="ru-RU" b="1" dirty="0">
                <a:solidFill>
                  <a:srgbClr val="000000"/>
                </a:solidFill>
              </a:rPr>
              <a:t>применения </a:t>
            </a:r>
            <a:r>
              <a:rPr lang="ru-RU" b="1" dirty="0" smtClean="0">
                <a:solidFill>
                  <a:srgbClr val="000000"/>
                </a:solidFill>
              </a:rPr>
              <a:t>интегрированной системы</a:t>
            </a: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SCAD Office</a:t>
            </a:r>
            <a:r>
              <a:rPr lang="ru-RU" b="1" dirty="0" smtClean="0">
                <a:solidFill>
                  <a:srgbClr val="000000"/>
                </a:solidFill>
              </a:rPr>
              <a:t/>
            </a:r>
            <a:br>
              <a:rPr lang="ru-RU" b="1" dirty="0" smtClean="0">
                <a:solidFill>
                  <a:srgbClr val="000000"/>
                </a:solidFill>
              </a:rPr>
            </a:br>
            <a:endParaRPr lang="ru-RU" dirty="0"/>
          </a:p>
        </p:txBody>
      </p:sp>
      <p:pic>
        <p:nvPicPr>
          <p:cNvPr id="14338" name="Picture 2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868863"/>
            <a:ext cx="2952750" cy="1374775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Підзаголовок 2"/>
          <p:cNvSpPr txBox="1">
            <a:spLocks/>
          </p:cNvSpPr>
          <p:nvPr/>
        </p:nvSpPr>
        <p:spPr>
          <a:xfrm>
            <a:off x="4211960" y="5249386"/>
            <a:ext cx="4144888" cy="61453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 </a:t>
            </a:r>
            <a:r>
              <a:rPr lang="ru-RU" sz="2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ЧП «Ретроград» , Одесса</a:t>
            </a:r>
            <a:endParaRPr lang="ru-RU" sz="240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3284538"/>
            <a:ext cx="11588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ідзаголовок 2"/>
          <p:cNvSpPr txBox="1">
            <a:spLocks/>
          </p:cNvSpPr>
          <p:nvPr/>
        </p:nvSpPr>
        <p:spPr>
          <a:xfrm>
            <a:off x="4211960" y="3673041"/>
            <a:ext cx="4144888" cy="61453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/>
              <a:t> </a:t>
            </a:r>
            <a:r>
              <a:rPr lang="ru-RU" sz="20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ОДЕССКАЯ ГОСУДАРСТВЕННАЯ АКАДЕМИЯ СТРОИТЕЛЬСТВА И АРХИТЕКТУРЫ</a:t>
            </a:r>
            <a:endParaRPr lang="ru-RU" sz="2000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0" y="0"/>
            <a:ext cx="91440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Поворот транспортной галереи в рамках реконструкции зернового комплекса</a:t>
            </a:r>
          </a:p>
        </p:txBody>
      </p:sp>
      <p:pic>
        <p:nvPicPr>
          <p:cNvPr id="24579" name="Picture 6" descr="\\10.168.101.96\konstruktori\Проекты в работе\тис\Foto\2015.08.27\DSC_87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075113"/>
            <a:ext cx="395922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763963"/>
            <a:ext cx="3467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\\10.168.101.96\konstruktori\Проекты в работе\тис\Foto\2015.08.27\DSC_88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4213" y="3219450"/>
            <a:ext cx="334803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5888"/>
            <a:ext cx="64198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7" t="13257" r="60194" b="16798"/>
          <a:stretch>
            <a:fillRect/>
          </a:stretch>
        </p:blipFill>
        <p:spPr bwMode="auto">
          <a:xfrm>
            <a:off x="2965450" y="2852738"/>
            <a:ext cx="584517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188913"/>
            <a:ext cx="2398712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0" y="1970088"/>
            <a:ext cx="24098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G:\MyPhotos\03.03.2016 tel\IMG_20151215_1359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113" y="3770313"/>
            <a:ext cx="13509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G:\MyPhotos\03.03.2016 tel\IMG_20151225_144835.jpg"/>
          <p:cNvPicPr>
            <a:picLocks noChangeAspect="1" noChangeArrowheads="1"/>
          </p:cNvPicPr>
          <p:nvPr/>
        </p:nvPicPr>
        <p:blipFill>
          <a:blip r:embed="rId7"/>
          <a:srcRect b="22067"/>
          <a:stretch>
            <a:fillRect/>
          </a:stretch>
        </p:blipFill>
        <p:spPr bwMode="auto">
          <a:xfrm>
            <a:off x="1165225" y="5175250"/>
            <a:ext cx="144462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5219700" y="333375"/>
            <a:ext cx="1152525" cy="358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Правая_-18"/>
          <p:cNvPicPr>
            <a:picLocks noChangeAspect="1" noChangeArrowheads="1"/>
          </p:cNvPicPr>
          <p:nvPr/>
        </p:nvPicPr>
        <p:blipFill>
          <a:blip r:embed="rId2">
            <a:lum bright="-40000" contrast="80000"/>
          </a:blip>
          <a:srcRect t="16754" b="15747"/>
          <a:stretch>
            <a:fillRect/>
          </a:stretch>
        </p:blipFill>
        <p:spPr bwMode="auto">
          <a:xfrm>
            <a:off x="107950" y="115888"/>
            <a:ext cx="46513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кутник 3"/>
          <p:cNvSpPr>
            <a:spLocks noChangeArrowheads="1"/>
          </p:cNvSpPr>
          <p:nvPr/>
        </p:nvSpPr>
        <p:spPr bwMode="auto">
          <a:xfrm>
            <a:off x="179388" y="11906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Модель части галереи в осях </a:t>
            </a:r>
            <a:r>
              <a:rPr lang="en-US" sz="1600">
                <a:latin typeface="Calibri" pitchFamily="34" charset="0"/>
              </a:rPr>
              <a:t>N</a:t>
            </a:r>
            <a:r>
              <a:rPr lang="ru-RU" sz="1600">
                <a:latin typeface="Calibri" pitchFamily="34" charset="0"/>
              </a:rPr>
              <a:t>-</a:t>
            </a:r>
            <a:r>
              <a:rPr lang="en-US" sz="1600">
                <a:latin typeface="Calibri" pitchFamily="34" charset="0"/>
              </a:rPr>
              <a:t>P </a:t>
            </a:r>
            <a:r>
              <a:rPr lang="ru-RU" sz="1600">
                <a:latin typeface="Calibri" pitchFamily="34" charset="0"/>
              </a:rPr>
              <a:t>в ПК </a:t>
            </a:r>
            <a:r>
              <a:rPr lang="en-US" sz="1600">
                <a:latin typeface="Calibri" pitchFamily="34" charset="0"/>
              </a:rPr>
              <a:t>SCAD</a:t>
            </a:r>
            <a:r>
              <a:rPr lang="ru-RU" sz="1600">
                <a:latin typeface="Calibri" pitchFamily="34" charset="0"/>
              </a:rPr>
              <a:t> в первоначальном положении</a:t>
            </a:r>
          </a:p>
        </p:txBody>
      </p:sp>
      <p:pic>
        <p:nvPicPr>
          <p:cNvPr id="26627" name="Picture 3" descr="Правая_+4"/>
          <p:cNvPicPr>
            <a:picLocks noChangeAspect="1" noChangeArrowheads="1"/>
          </p:cNvPicPr>
          <p:nvPr/>
        </p:nvPicPr>
        <p:blipFill>
          <a:blip r:embed="rId3">
            <a:lum bright="-40000" contrast="80000"/>
          </a:blip>
          <a:srcRect t="15903" b="16388"/>
          <a:stretch>
            <a:fillRect/>
          </a:stretch>
        </p:blipFill>
        <p:spPr bwMode="auto">
          <a:xfrm>
            <a:off x="107950" y="2060575"/>
            <a:ext cx="46513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кутник 4"/>
          <p:cNvSpPr>
            <a:spLocks noChangeArrowheads="1"/>
          </p:cNvSpPr>
          <p:nvPr/>
        </p:nvSpPr>
        <p:spPr bwMode="auto">
          <a:xfrm>
            <a:off x="160338" y="2193925"/>
            <a:ext cx="4598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Модель части галереи в осях </a:t>
            </a:r>
            <a:r>
              <a:rPr lang="en-US">
                <a:latin typeface="Calibri" pitchFamily="34" charset="0"/>
              </a:rPr>
              <a:t>N</a:t>
            </a:r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P </a:t>
            </a:r>
            <a:r>
              <a:rPr lang="ru-RU">
                <a:latin typeface="Calibri" pitchFamily="34" charset="0"/>
              </a:rPr>
              <a:t>в ПК </a:t>
            </a:r>
            <a:r>
              <a:rPr lang="en-US">
                <a:latin typeface="Calibri" pitchFamily="34" charset="0"/>
              </a:rPr>
              <a:t>SCAD</a:t>
            </a:r>
            <a:r>
              <a:rPr lang="ru-RU">
                <a:latin typeface="Calibri" pitchFamily="34" charset="0"/>
              </a:rPr>
              <a:t> после поворота на 18</a:t>
            </a:r>
            <a:r>
              <a:rPr lang="en-US" baseline="30000">
                <a:latin typeface="Calibri" pitchFamily="34" charset="0"/>
              </a:rPr>
              <a:t>0</a:t>
            </a:r>
            <a:endParaRPr lang="ru-RU" baseline="30000">
              <a:latin typeface="Calibri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 l="13750" t="21965" r="55954" b="8202"/>
          <a:stretch>
            <a:fillRect/>
          </a:stretch>
        </p:blipFill>
        <p:spPr bwMode="auto">
          <a:xfrm>
            <a:off x="4886325" y="1612900"/>
            <a:ext cx="4206875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Права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650" y="4179888"/>
            <a:ext cx="463867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Прямокутник 5"/>
          <p:cNvSpPr>
            <a:spLocks noChangeArrowheads="1"/>
          </p:cNvSpPr>
          <p:nvPr/>
        </p:nvSpPr>
        <p:spPr bwMode="auto">
          <a:xfrm>
            <a:off x="179388" y="4197350"/>
            <a:ext cx="449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Обозначение опор части галереи в осях </a:t>
            </a:r>
            <a:r>
              <a:rPr lang="en-US">
                <a:latin typeface="Calibri" pitchFamily="34" charset="0"/>
              </a:rPr>
              <a:t>N</a:t>
            </a:r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P</a:t>
            </a:r>
            <a:endParaRPr lang="ru-RU">
              <a:latin typeface="Calibri" pitchFamily="34" charset="0"/>
            </a:endParaRPr>
          </a:p>
        </p:txBody>
      </p:sp>
      <p:sp>
        <p:nvSpPr>
          <p:cNvPr id="26632" name="Прямокутник 6"/>
          <p:cNvSpPr>
            <a:spLocks noChangeArrowheads="1"/>
          </p:cNvSpPr>
          <p:nvPr/>
        </p:nvSpPr>
        <p:spPr bwMode="auto">
          <a:xfrm>
            <a:off x="4886325" y="136525"/>
            <a:ext cx="42068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Восточная секция. Усилия на опорах и такелажных элементах грузоподъемных механизмов (получены при различных углах поворота – временных интервалах поворота)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Левая"/>
          <p:cNvPicPr>
            <a:picLocks noChangeAspect="1" noChangeArrowheads="1"/>
          </p:cNvPicPr>
          <p:nvPr/>
        </p:nvPicPr>
        <p:blipFill>
          <a:blip r:embed="rId2"/>
          <a:srcRect t="14526" b="12715"/>
          <a:stretch>
            <a:fillRect/>
          </a:stretch>
        </p:blipFill>
        <p:spPr bwMode="auto">
          <a:xfrm>
            <a:off x="133350" y="4437063"/>
            <a:ext cx="472598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Левая_-18"/>
          <p:cNvPicPr>
            <a:picLocks noChangeAspect="1" noChangeArrowheads="1"/>
          </p:cNvPicPr>
          <p:nvPr/>
        </p:nvPicPr>
        <p:blipFill>
          <a:blip r:embed="rId3">
            <a:lum bright="-40000" contrast="80000"/>
          </a:blip>
          <a:srcRect t="16269" b="14964"/>
          <a:stretch>
            <a:fillRect/>
          </a:stretch>
        </p:blipFill>
        <p:spPr bwMode="auto">
          <a:xfrm>
            <a:off x="133350" y="161925"/>
            <a:ext cx="4725988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Левая_+4"/>
          <p:cNvPicPr>
            <a:picLocks noChangeAspect="1" noChangeArrowheads="1"/>
          </p:cNvPicPr>
          <p:nvPr/>
        </p:nvPicPr>
        <p:blipFill>
          <a:blip r:embed="rId4">
            <a:lum bright="-60000" contrast="80000"/>
          </a:blip>
          <a:srcRect b="28906"/>
          <a:stretch>
            <a:fillRect/>
          </a:stretch>
        </p:blipFill>
        <p:spPr bwMode="auto">
          <a:xfrm>
            <a:off x="133350" y="2379663"/>
            <a:ext cx="472598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5"/>
          <a:srcRect l="60625" t="21880" r="9422" b="8461"/>
          <a:stretch>
            <a:fillRect/>
          </a:stretch>
        </p:blipFill>
        <p:spPr bwMode="auto">
          <a:xfrm>
            <a:off x="4932363" y="1612900"/>
            <a:ext cx="4164012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Прямокутник 3"/>
          <p:cNvSpPr>
            <a:spLocks noChangeArrowheads="1"/>
          </p:cNvSpPr>
          <p:nvPr/>
        </p:nvSpPr>
        <p:spPr bwMode="auto">
          <a:xfrm>
            <a:off x="1020763" y="4440238"/>
            <a:ext cx="3816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Обозначение опор части галереи в осях </a:t>
            </a:r>
            <a:r>
              <a:rPr lang="en-US">
                <a:latin typeface="Calibri" pitchFamily="34" charset="0"/>
              </a:rPr>
              <a:t>L</a:t>
            </a:r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N</a:t>
            </a:r>
            <a:endParaRPr lang="ru-RU">
              <a:latin typeface="Calibri" pitchFamily="34" charset="0"/>
            </a:endParaRPr>
          </a:p>
        </p:txBody>
      </p:sp>
      <p:sp>
        <p:nvSpPr>
          <p:cNvPr id="27654" name="Прямокутник 4"/>
          <p:cNvSpPr>
            <a:spLocks noChangeArrowheads="1"/>
          </p:cNvSpPr>
          <p:nvPr/>
        </p:nvSpPr>
        <p:spPr bwMode="auto">
          <a:xfrm>
            <a:off x="287338" y="24860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Модель части галереи в осях </a:t>
            </a:r>
            <a:r>
              <a:rPr lang="en-US">
                <a:latin typeface="Calibri" pitchFamily="34" charset="0"/>
              </a:rPr>
              <a:t>L</a:t>
            </a:r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N</a:t>
            </a:r>
            <a:r>
              <a:rPr lang="ru-RU">
                <a:latin typeface="Calibri" pitchFamily="34" charset="0"/>
              </a:rPr>
              <a:t> в ПК </a:t>
            </a:r>
            <a:r>
              <a:rPr lang="en-US">
                <a:latin typeface="Calibri" pitchFamily="34" charset="0"/>
              </a:rPr>
              <a:t>SCAD</a:t>
            </a:r>
            <a:r>
              <a:rPr lang="ru-RU">
                <a:latin typeface="Calibri" pitchFamily="34" charset="0"/>
              </a:rPr>
              <a:t> после поворота на 18º</a:t>
            </a:r>
          </a:p>
        </p:txBody>
      </p:sp>
      <p:sp>
        <p:nvSpPr>
          <p:cNvPr id="27655" name="Прямокутник 5"/>
          <p:cNvSpPr>
            <a:spLocks noChangeArrowheads="1"/>
          </p:cNvSpPr>
          <p:nvPr/>
        </p:nvSpPr>
        <p:spPr bwMode="auto">
          <a:xfrm>
            <a:off x="642938" y="260350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Модель части галереи в осях </a:t>
            </a:r>
            <a:r>
              <a:rPr lang="en-US">
                <a:latin typeface="Calibri" pitchFamily="34" charset="0"/>
              </a:rPr>
              <a:t>L</a:t>
            </a:r>
            <a:r>
              <a:rPr lang="ru-RU">
                <a:latin typeface="Calibri" pitchFamily="34" charset="0"/>
              </a:rPr>
              <a:t>-</a:t>
            </a:r>
            <a:r>
              <a:rPr lang="en-US">
                <a:latin typeface="Calibri" pitchFamily="34" charset="0"/>
              </a:rPr>
              <a:t>N</a:t>
            </a:r>
            <a:r>
              <a:rPr lang="ru-RU">
                <a:latin typeface="Calibri" pitchFamily="34" charset="0"/>
              </a:rPr>
              <a:t> в ПК </a:t>
            </a:r>
            <a:r>
              <a:rPr lang="en-US">
                <a:latin typeface="Calibri" pitchFamily="34" charset="0"/>
              </a:rPr>
              <a:t>SCAD</a:t>
            </a:r>
            <a:r>
              <a:rPr lang="ru-RU">
                <a:latin typeface="Calibri" pitchFamily="34" charset="0"/>
              </a:rPr>
              <a:t> в первоначальном положении</a:t>
            </a:r>
          </a:p>
        </p:txBody>
      </p:sp>
      <p:sp>
        <p:nvSpPr>
          <p:cNvPr id="27656" name="Прямокутник 10"/>
          <p:cNvSpPr>
            <a:spLocks noChangeArrowheads="1"/>
          </p:cNvSpPr>
          <p:nvPr/>
        </p:nvSpPr>
        <p:spPr bwMode="auto">
          <a:xfrm>
            <a:off x="4886325" y="136525"/>
            <a:ext cx="42068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Западная секция. Усилия на опорах и такелажных элементах грузоподъемных механизмов (получены при различных углах поворота – временных интервалах поворота)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9663" y="128588"/>
            <a:ext cx="2955925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383" t="3163" r="14888"/>
          <a:stretch>
            <a:fillRect/>
          </a:stretch>
        </p:blipFill>
        <p:spPr bwMode="auto">
          <a:xfrm>
            <a:off x="61913" y="0"/>
            <a:ext cx="2433637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2281238"/>
            <a:ext cx="2411412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6038" y="2125663"/>
            <a:ext cx="277336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0800" y="4010025"/>
            <a:ext cx="2681288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0488" y="4268788"/>
            <a:ext cx="2703512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1825" y="2636838"/>
            <a:ext cx="34067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1863" y="128588"/>
            <a:ext cx="257810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333375"/>
            <a:ext cx="45497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1"/>
          <p:cNvPicPr>
            <a:picLocks noChangeAspect="1"/>
          </p:cNvPicPr>
          <p:nvPr/>
        </p:nvPicPr>
        <p:blipFill>
          <a:blip r:embed="rId3"/>
          <a:srcRect b="2788"/>
          <a:stretch>
            <a:fillRect/>
          </a:stretch>
        </p:blipFill>
        <p:spPr bwMode="auto">
          <a:xfrm>
            <a:off x="4787900" y="565150"/>
            <a:ext cx="4237038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2"/>
          <p:cNvPicPr>
            <a:picLocks noChangeAspect="1"/>
          </p:cNvPicPr>
          <p:nvPr/>
        </p:nvPicPr>
        <p:blipFill>
          <a:blip r:embed="rId4"/>
          <a:srcRect t="6989"/>
          <a:stretch>
            <a:fillRect/>
          </a:stretch>
        </p:blipFill>
        <p:spPr bwMode="auto">
          <a:xfrm>
            <a:off x="106363" y="3644900"/>
            <a:ext cx="456247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 r="20036"/>
          <a:stretch>
            <a:fillRect/>
          </a:stretch>
        </p:blipFill>
        <p:spPr bwMode="auto">
          <a:xfrm>
            <a:off x="179388" y="115888"/>
            <a:ext cx="3887787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900" y="2836863"/>
            <a:ext cx="32734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l="12740" t="23908" r="41688" b="47361"/>
          <a:stretch/>
        </p:blipFill>
        <p:spPr bwMode="auto">
          <a:xfrm>
            <a:off x="3059832" y="1695525"/>
            <a:ext cx="2944454" cy="119570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171" t="19060" r="46732" b="33333"/>
          <a:stretch>
            <a:fillRect/>
          </a:stretch>
        </p:blipFill>
        <p:spPr bwMode="auto">
          <a:xfrm>
            <a:off x="4857750" y="115888"/>
            <a:ext cx="42052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 зі стрілкою 4"/>
          <p:cNvCxnSpPr>
            <a:stCxn id="7" idx="2"/>
            <a:endCxn id="6146" idx="3"/>
          </p:cNvCxnSpPr>
          <p:nvPr/>
        </p:nvCxnSpPr>
        <p:spPr>
          <a:xfrm flipH="1">
            <a:off x="6003925" y="2071688"/>
            <a:ext cx="1595438" cy="2222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7599363" y="1851025"/>
            <a:ext cx="468312" cy="442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832100"/>
            <a:ext cx="2900362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E:\PROEKTI-!!!\ТИСС - галлерея\фото поворот_1\Остапчук\image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93938"/>
            <a:ext cx="44688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5" descr="E:\PROEKTI-!!!\ТИСС - галлерея\фото поворот_1\Остапчук\image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713" y="1268413"/>
            <a:ext cx="4059237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452" t="33960" r="51637" b="27727"/>
          <a:stretch>
            <a:fillRect/>
          </a:stretch>
        </p:blipFill>
        <p:spPr bwMode="auto">
          <a:xfrm>
            <a:off x="176213" y="-68263"/>
            <a:ext cx="7715250" cy="2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48" name="Групувати 9"/>
          <p:cNvGrpSpPr>
            <a:grpSpLocks/>
          </p:cNvGrpSpPr>
          <p:nvPr/>
        </p:nvGrpSpPr>
        <p:grpSpPr bwMode="auto">
          <a:xfrm>
            <a:off x="5580063" y="5013325"/>
            <a:ext cx="3167062" cy="1755775"/>
            <a:chOff x="5890603" y="5373216"/>
            <a:chExt cx="2856300" cy="1396502"/>
          </a:xfrm>
        </p:grpSpPr>
        <p:grpSp>
          <p:nvGrpSpPr>
            <p:cNvPr id="31750" name="Групувати 3"/>
            <p:cNvGrpSpPr>
              <a:grpSpLocks/>
            </p:cNvGrpSpPr>
            <p:nvPr/>
          </p:nvGrpSpPr>
          <p:grpSpPr bwMode="auto">
            <a:xfrm>
              <a:off x="5890603" y="5477542"/>
              <a:ext cx="2856300" cy="1292176"/>
              <a:chOff x="9675597" y="2957512"/>
              <a:chExt cx="2350280" cy="783532"/>
            </a:xfrm>
          </p:grpSpPr>
          <p:pic>
            <p:nvPicPr>
              <p:cNvPr id="31754" name="Picture 6" descr="E:\PROEKTI-!!!\ТИСС - галлерея\фото поворот_1\Остапчук\image1.JPG"/>
              <p:cNvPicPr>
                <a:picLocks noChangeAspect="1" noChangeArrowheads="1"/>
              </p:cNvPicPr>
              <p:nvPr/>
            </p:nvPicPr>
            <p:blipFill>
              <a:blip r:embed="rId5"/>
              <a:srcRect l="52003" t="11543" r="9087" b="52071"/>
              <a:stretch>
                <a:fillRect/>
              </a:stretch>
            </p:blipFill>
            <p:spPr bwMode="auto">
              <a:xfrm>
                <a:off x="10908704" y="2957512"/>
                <a:ext cx="1117173" cy="783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55" name="Picture 7" descr="E:\PROEKTI-!!!\ТИСС - галлерея\фото поворот_1\Остапчук\image2.JPG"/>
              <p:cNvPicPr>
                <a:picLocks noChangeAspect="1" noChangeArrowheads="1"/>
              </p:cNvPicPr>
              <p:nvPr/>
            </p:nvPicPr>
            <p:blipFill>
              <a:blip r:embed="rId6"/>
              <a:srcRect t="9544" r="42706" b="41916"/>
              <a:stretch>
                <a:fillRect/>
              </a:stretch>
            </p:blipFill>
            <p:spPr bwMode="auto">
              <a:xfrm>
                <a:off x="9675597" y="2957512"/>
                <a:ext cx="1233107" cy="783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6" name="Пряма сполучна лінія 5"/>
            <p:cNvCxnSpPr/>
            <p:nvPr/>
          </p:nvCxnSpPr>
          <p:spPr>
            <a:xfrm>
              <a:off x="7389623" y="5373216"/>
              <a:ext cx="0" cy="139650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Пряма зі стрілкою 7"/>
            <p:cNvCxnSpPr/>
            <p:nvPr/>
          </p:nvCxnSpPr>
          <p:spPr>
            <a:xfrm>
              <a:off x="6583560" y="5904796"/>
              <a:ext cx="50683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Пряма зі стрілкою 14"/>
            <p:cNvCxnSpPr/>
            <p:nvPr/>
          </p:nvCxnSpPr>
          <p:spPr>
            <a:xfrm flipH="1">
              <a:off x="7668811" y="6524762"/>
              <a:ext cx="4925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558" t="30952" r="51672" b="25073"/>
          <a:stretch>
            <a:fillRect/>
          </a:stretch>
        </p:blipFill>
        <p:spPr bwMode="auto">
          <a:xfrm>
            <a:off x="347663" y="3894138"/>
            <a:ext cx="771525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0825" y="692150"/>
            <a:ext cx="8677275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Gal_Tis_Video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00113" y="981075"/>
            <a:ext cx="7613650" cy="428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2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2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E:\PROEKTI-!!!\~~АРХИВ~~\Причал 1Z Одесса мой\От Григория 26,04,13\Безимени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5983288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 descr="E:\PROEKTI-!!!\~~АРХИВ~~\Причал 1Z Одесса мой\photo\23 февраля\DSC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0" y="0"/>
            <a:ext cx="4635500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99592" y="1916832"/>
            <a:ext cx="744062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КОРРЕКТИРОВКА РАБОЧЕГО ПРОЕКТА «ПРИЧАЛА №1-з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ДЛЯ ГЕНЕРАЛЬНЫХ ГРУЗОВ НА АНДРОСОВСКОМ МОЛУ</a:t>
            </a:r>
          </a:p>
        </p:txBody>
      </p:sp>
      <p:pic>
        <p:nvPicPr>
          <p:cNvPr id="33796" name="Picture 6" descr="\\10.168.101.96\konstruktori\Проекты в работе\13-002 Причал 1Z Одесса\#фото\01.06.2016\DSC_0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75" y="3049588"/>
            <a:ext cx="376237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\\10.168.101.96\konstruktori\Проекты в работе\13-002 Причал 1Z Одесса\#фото\01.06.2016\DSC_05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3838" y="426402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 descr="E:\PROEKTI-!!!\~~АРХИВ~~\Причал 1Z Одесса мой\photo\23 февраля\DSC_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24175"/>
            <a:ext cx="36544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59769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87450" y="260350"/>
            <a:ext cx="6769100" cy="8524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кутник 3"/>
          <p:cNvSpPr/>
          <p:nvPr/>
        </p:nvSpPr>
        <p:spPr>
          <a:xfrm>
            <a:off x="1043608" y="404664"/>
            <a:ext cx="6696744" cy="141577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Использование </a:t>
            </a:r>
            <a:r>
              <a:rPr lang="en-US" sz="32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  SCAD Office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1927225" y="5661025"/>
            <a:ext cx="6048375" cy="8318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учебный процесс</a:t>
            </a:r>
          </a:p>
          <a:p>
            <a:r>
              <a:rPr lang="ru-RU" sz="2400" b="1">
                <a:latin typeface="Calibri" pitchFamily="34" charset="0"/>
              </a:rPr>
              <a:t> 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916113" y="1404938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latin typeface="Calibri" pitchFamily="34" charset="0"/>
              </a:rPr>
              <a:t>проектирование зданий и сооружений</a:t>
            </a:r>
          </a:p>
          <a:p>
            <a:endParaRPr lang="ru-RU" sz="2400" b="1">
              <a:latin typeface="Calibri" pitchFamily="34" charset="0"/>
            </a:endParaRPr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1927225" y="2763838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техническое обследование и реконструкция зданий и сооружений</a:t>
            </a:r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1927225" y="4221163"/>
            <a:ext cx="6048375" cy="83026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экспертиза  и научное сопровождение объектов строительства</a:t>
            </a:r>
          </a:p>
        </p:txBody>
      </p:sp>
      <p:cxnSp>
        <p:nvCxnSpPr>
          <p:cNvPr id="13" name="Пряма сполучна лінія 12"/>
          <p:cNvCxnSpPr/>
          <p:nvPr/>
        </p:nvCxnSpPr>
        <p:spPr>
          <a:xfrm flipH="1">
            <a:off x="1389063" y="1112838"/>
            <a:ext cx="14287" cy="496411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/>
          <p:cNvCxnSpPr/>
          <p:nvPr/>
        </p:nvCxnSpPr>
        <p:spPr>
          <a:xfrm>
            <a:off x="1403350" y="1755775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/>
          <p:cNvCxnSpPr/>
          <p:nvPr/>
        </p:nvCxnSpPr>
        <p:spPr>
          <a:xfrm>
            <a:off x="1389063" y="3125788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>
            <a:off x="1411288" y="4637088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/>
          <p:cNvCxnSpPr/>
          <p:nvPr/>
        </p:nvCxnSpPr>
        <p:spPr>
          <a:xfrm>
            <a:off x="1411288" y="6076950"/>
            <a:ext cx="5048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5502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042988" y="404813"/>
            <a:ext cx="4924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Проектное решение. Глубина у причала 12,0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31289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2563" y="533400"/>
            <a:ext cx="4395787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3" y="3824288"/>
            <a:ext cx="4186237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61"/>
          <a:stretch>
            <a:fillRect/>
          </a:stretch>
        </p:blipFill>
        <p:spPr bwMode="auto">
          <a:xfrm>
            <a:off x="4451350" y="3938588"/>
            <a:ext cx="4329113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20713"/>
            <a:ext cx="222567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6" name="Групувати 1"/>
          <p:cNvGrpSpPr>
            <a:grpSpLocks/>
          </p:cNvGrpSpPr>
          <p:nvPr/>
        </p:nvGrpSpPr>
        <p:grpSpPr bwMode="auto">
          <a:xfrm>
            <a:off x="2700338" y="600075"/>
            <a:ext cx="3959225" cy="2057400"/>
            <a:chOff x="1536698" y="1554163"/>
            <a:chExt cx="6069013" cy="3756025"/>
          </a:xfrm>
        </p:grpSpPr>
        <p:pic>
          <p:nvPicPr>
            <p:cNvPr id="36873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65400" y="1554163"/>
              <a:ext cx="4011613" cy="375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6698" y="1700808"/>
              <a:ext cx="6069013" cy="283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5"/>
          <a:srcRect r="50000"/>
          <a:stretch>
            <a:fillRect/>
          </a:stretch>
        </p:blipFill>
        <p:spPr bwMode="auto">
          <a:xfrm>
            <a:off x="6451600" y="600075"/>
            <a:ext cx="15382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" y="2676525"/>
            <a:ext cx="279241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9263" y="2781300"/>
            <a:ext cx="34385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488" y="2630488"/>
            <a:ext cx="1968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638" y="4879975"/>
            <a:ext cx="51260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8925" y="4518025"/>
            <a:ext cx="227806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Групувати 3"/>
          <p:cNvGrpSpPr>
            <a:grpSpLocks/>
          </p:cNvGrpSpPr>
          <p:nvPr/>
        </p:nvGrpSpPr>
        <p:grpSpPr bwMode="auto">
          <a:xfrm>
            <a:off x="179388" y="2133600"/>
            <a:ext cx="8713787" cy="4122738"/>
            <a:chOff x="179512" y="1465938"/>
            <a:chExt cx="8713469" cy="4123302"/>
          </a:xfrm>
        </p:grpSpPr>
        <p:pic>
          <p:nvPicPr>
            <p:cNvPr id="37902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313"/>
            <a:stretch>
              <a:fillRect/>
            </a:stretch>
          </p:blipFill>
          <p:spPr bwMode="auto">
            <a:xfrm>
              <a:off x="179512" y="1465938"/>
              <a:ext cx="4060316" cy="3916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3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082"/>
            <a:stretch>
              <a:fillRect/>
            </a:stretch>
          </p:blipFill>
          <p:spPr bwMode="auto">
            <a:xfrm>
              <a:off x="3509503" y="1516100"/>
              <a:ext cx="1698419" cy="407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904" name="Групувати 1"/>
            <p:cNvGrpSpPr>
              <a:grpSpLocks/>
            </p:cNvGrpSpPr>
            <p:nvPr/>
          </p:nvGrpSpPr>
          <p:grpSpPr bwMode="auto">
            <a:xfrm>
              <a:off x="4788024" y="1556995"/>
              <a:ext cx="4104957" cy="3681205"/>
              <a:chOff x="820893" y="256007"/>
              <a:chExt cx="6330147" cy="3681205"/>
            </a:xfrm>
          </p:grpSpPr>
          <p:pic>
            <p:nvPicPr>
              <p:cNvPr id="3790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BF0"/>
                  </a:clrFrom>
                  <a:clrTo>
                    <a:srgbClr val="FFFBF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869273" y="1733586"/>
                <a:ext cx="344501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2065575" y="1348342"/>
                <a:ext cx="3453812" cy="1404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7" name="Picture 4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6200000" flipH="1">
                <a:off x="3199724" y="1602651"/>
                <a:ext cx="3453813" cy="863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8" name="Picture 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BF0"/>
                  </a:clrFrom>
                  <a:clrTo>
                    <a:srgbClr val="FFFBF0">
                      <a:alpha val="0"/>
                    </a:srgbClr>
                  </a:clrTo>
                </a:clrChange>
              </a:blip>
              <a:srcRect t="19582"/>
              <a:stretch>
                <a:fillRect/>
              </a:stretch>
            </p:blipFill>
            <p:spPr bwMode="auto">
              <a:xfrm rot="16200000" flipH="1">
                <a:off x="4229839" y="1576845"/>
                <a:ext cx="3329345" cy="1072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BF0"/>
                  </a:clrFrom>
                  <a:clrTo>
                    <a:srgbClr val="FFFBF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5089364" y="1699608"/>
                <a:ext cx="3329347" cy="794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10" name="Picture 9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20893" y="256007"/>
                <a:ext cx="1865313" cy="3681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aphicFrame>
        <p:nvGraphicFramePr>
          <p:cNvPr id="3" name="Таблиця 2"/>
          <p:cNvGraphicFramePr>
            <a:graphicFrameLocks noGrp="1"/>
          </p:cNvGraphicFramePr>
          <p:nvPr/>
        </p:nvGraphicFramePr>
        <p:xfrm>
          <a:off x="342900" y="188913"/>
          <a:ext cx="8229600" cy="1395412"/>
        </p:xfrm>
        <a:graphic>
          <a:graphicData uri="http://schemas.openxmlformats.org/drawingml/2006/table">
            <a:tbl>
              <a:tblPr/>
              <a:tblGrid>
                <a:gridCol w="4932363"/>
                <a:gridCol w="3297237"/>
              </a:tblGrid>
              <a:tr h="1492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Таб. В.1  СП 24.13330.2011</a:t>
                      </a: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Грунты и их характеристики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Коэффициент пропорциональности К, кН/м</a:t>
                      </a:r>
                      <a:r>
                        <a:rPr kumimoji="0" lang="ru-RU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Пески крупные (0,55 &lt; е &lt; 0,7); глины и суглинки твёрдые (I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&lt; 0)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18 000-30 000 (1800-3000)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Пески мелкие (0,6&lt;е&lt;0,75); пески средней крупности (0,55&lt;е&lt;0,7), супеси твёрдые (I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&lt;0); глины и суглинки тугопластичные и полутвёрдые (0&lt;I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&lt;0,75)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12 000-18 000 (1200-1800)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Пески пылеватые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(0,6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0,8);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супеси пластичные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(0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</a:t>
                      </a:r>
                      <a:r>
                        <a:rPr kumimoji="0" lang="uk-UA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0,75);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глины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и суглинки мягкопластичные (0,5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 I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0,75)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7000-12 000 (700-1200)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Глины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и суглинки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текучепластичные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(0,75 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&lt;I</a:t>
                      </a:r>
                      <a:r>
                        <a:rPr kumimoji="0" lang="ru-RU" sz="1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</a:t>
                      </a: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&lt;</a:t>
                      </a: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71488" algn="l"/>
                        </a:tabLst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4000-7000 (400 - 700)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00" marR="675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\\10.168.101.96\konstruktori\Проекты в работе\13-002 Причал 1Z Одесса\#фото\01.06.2016\DSC_0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260350"/>
            <a:ext cx="317500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3" descr="\\10.168.101.96\konstruktori\Проекты в работе\13-002 Причал 1Z Одесса\#фото\01.06.2016\DSC_05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68313"/>
            <a:ext cx="3097212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\\10.168.101.96\konstruktori\Проекты в работе\13-002 Причал 1Z Одесса\#фото\01.06.2016\DSC_05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9475" y="1052513"/>
            <a:ext cx="3032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\\10.168.101.96\konstruktori\Проекты в работе\13-002 Причал 1Z Одесса\#фото\01.06.2016\DSC_05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" y="2373313"/>
            <a:ext cx="3284538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\\10.168.101.96\konstruktori\Проекты в работе\13-002 Причал 1Z Одесса\#фото\01.06.2016\DSC_05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4825" y="2924175"/>
            <a:ext cx="34559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\\10.168.101.96\konstruktori\Проекты в работе\13-002 Причал 1Z Одесса\#фото\01.06.2016\DSC_057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9475" y="4073525"/>
            <a:ext cx="3070225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\\10.168.101.96\konstruktori\Проекты в работе\13-002 Причал 1Z Одесса\#фото\01.06.2016\DSC_057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556125"/>
            <a:ext cx="324167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525" y="836613"/>
            <a:ext cx="23939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827088" y="404813"/>
            <a:ext cx="6726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МОДЕЛИРОВАНИЕ РАБОТЫ СВАИ НА ГОРИЗОНТАЛЬНУЮ НАГРУЗКУ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1775" y="1052513"/>
            <a:ext cx="3887788" cy="4008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Схема 1. (Линейная постановка). 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Элементы </a:t>
            </a:r>
            <a:r>
              <a:rPr lang="ru-RU" sz="1050" dirty="0">
                <a:latin typeface="+mn-lt"/>
                <a:cs typeface="+mn-cs"/>
              </a:rPr>
              <a:t>моделирующие сваю (стержни) и элементы, </a:t>
            </a:r>
            <a:endParaRPr lang="ru-RU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моделирующие </a:t>
            </a:r>
            <a:r>
              <a:rPr lang="ru-RU" sz="1050" dirty="0">
                <a:latin typeface="+mn-lt"/>
                <a:cs typeface="+mn-cs"/>
              </a:rPr>
              <a:t>грунтовую среду (пластины) сопряжены </a:t>
            </a:r>
            <a:endParaRPr lang="ru-RU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в </a:t>
            </a:r>
            <a:r>
              <a:rPr lang="ru-RU" sz="1050" dirty="0">
                <a:latin typeface="+mn-lt"/>
                <a:cs typeface="+mn-cs"/>
              </a:rPr>
              <a:t>узлах. Значения модулей деформации элементов, </a:t>
            </a:r>
            <a:endParaRPr lang="ru-RU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моделирующих </a:t>
            </a:r>
            <a:r>
              <a:rPr lang="ru-RU" sz="1050" dirty="0">
                <a:latin typeface="+mn-lt"/>
                <a:cs typeface="+mn-cs"/>
              </a:rPr>
              <a:t>грунтовую среду, приняты по данным </a:t>
            </a:r>
            <a:endParaRPr lang="ru-RU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+mn-lt"/>
                <a:cs typeface="+mn-cs"/>
              </a:rPr>
              <a:t>инженерно-геологических </a:t>
            </a:r>
            <a:r>
              <a:rPr lang="ru-RU" sz="1050" dirty="0">
                <a:latin typeface="+mn-lt"/>
                <a:cs typeface="+mn-cs"/>
              </a:rPr>
              <a:t>изысканий. </a:t>
            </a:r>
            <a:endParaRPr lang="ru-RU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Для </a:t>
            </a:r>
            <a:r>
              <a:rPr lang="ru-RU" sz="1000" dirty="0">
                <a:latin typeface="+mn-lt"/>
                <a:cs typeface="+mn-cs"/>
              </a:rPr>
              <a:t>известняков принято значение </a:t>
            </a:r>
            <a:r>
              <a:rPr lang="ru-RU" sz="1000" i="1" dirty="0">
                <a:latin typeface="+mn-lt"/>
                <a:cs typeface="+mn-cs"/>
              </a:rPr>
              <a:t>Е</a:t>
            </a:r>
            <a:r>
              <a:rPr lang="ru-RU" sz="1000" dirty="0">
                <a:latin typeface="+mn-lt"/>
                <a:cs typeface="+mn-cs"/>
              </a:rPr>
              <a:t>=25 Мпа [5].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Схема 2. </a:t>
            </a:r>
            <a:r>
              <a:rPr lang="ru-RU" sz="1000" dirty="0">
                <a:latin typeface="+mn-lt"/>
                <a:cs typeface="+mn-cs"/>
              </a:rPr>
              <a:t>Для описания контакта стержневых элементов,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моделирующих </a:t>
            </a:r>
            <a:r>
              <a:rPr lang="ru-RU" sz="1000" dirty="0">
                <a:latin typeface="+mn-lt"/>
                <a:cs typeface="+mn-cs"/>
              </a:rPr>
              <a:t>сваю и пластинчатых элементов,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моделирующих </a:t>
            </a:r>
            <a:r>
              <a:rPr lang="ru-RU" sz="1000" dirty="0">
                <a:latin typeface="+mn-lt"/>
                <a:cs typeface="+mn-cs"/>
              </a:rPr>
              <a:t>грунтовое основание, введены </a:t>
            </a:r>
            <a:r>
              <a:rPr lang="ru-RU" sz="1000" dirty="0">
                <a:latin typeface="+mn-lt"/>
                <a:cs typeface="+mn-cs"/>
              </a:rPr>
              <a:t>нелинейные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 </a:t>
            </a:r>
            <a:r>
              <a:rPr lang="ru-RU" sz="1000" dirty="0">
                <a:latin typeface="+mn-lt"/>
                <a:cs typeface="+mn-cs"/>
              </a:rPr>
              <a:t>элементы – односторонние связи. Жёсткость элементов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выбиралась </a:t>
            </a:r>
            <a:r>
              <a:rPr lang="ru-RU" sz="1000" dirty="0">
                <a:latin typeface="+mn-lt"/>
                <a:cs typeface="+mn-cs"/>
              </a:rPr>
              <a:t>произвольной, значительно превышающей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жёсткости </a:t>
            </a:r>
            <a:r>
              <a:rPr lang="ru-RU" sz="1000" dirty="0">
                <a:latin typeface="+mn-lt"/>
                <a:cs typeface="+mn-cs"/>
              </a:rPr>
              <a:t>элементов стержней – сваи. Условие отключения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связи </a:t>
            </a:r>
            <a:r>
              <a:rPr lang="ru-RU" sz="1000" dirty="0">
                <a:latin typeface="+mn-lt"/>
                <a:cs typeface="+mn-cs"/>
              </a:rPr>
              <a:t>– возникновение растягивающих усилий.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Схема 3. </a:t>
            </a:r>
            <a:r>
              <a:rPr lang="ru-RU" sz="1000" dirty="0">
                <a:latin typeface="+mn-lt"/>
                <a:cs typeface="+mn-cs"/>
              </a:rPr>
              <a:t>Аналогично схеме 1.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Значения </a:t>
            </a:r>
            <a:r>
              <a:rPr lang="ru-RU" sz="1000" dirty="0">
                <a:latin typeface="+mn-lt"/>
                <a:cs typeface="+mn-cs"/>
              </a:rPr>
              <a:t>модулей деформации элементов, </a:t>
            </a:r>
            <a:r>
              <a:rPr lang="ru-RU" sz="1000" dirty="0">
                <a:latin typeface="+mn-lt"/>
                <a:cs typeface="+mn-cs"/>
              </a:rPr>
              <a:t>моделирующих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 </a:t>
            </a:r>
            <a:r>
              <a:rPr lang="ru-RU" sz="1000" dirty="0">
                <a:latin typeface="+mn-lt"/>
                <a:cs typeface="+mn-cs"/>
              </a:rPr>
              <a:t>грунтовую среду, приняты как </a:t>
            </a:r>
            <a:r>
              <a:rPr lang="ru-RU" sz="1000" i="1" dirty="0">
                <a:latin typeface="+mn-lt"/>
                <a:cs typeface="+mn-cs"/>
              </a:rPr>
              <a:t>Е</a:t>
            </a:r>
            <a:r>
              <a:rPr lang="ru-RU" sz="1000" i="1" baseline="-25000" dirty="0">
                <a:latin typeface="+mn-lt"/>
                <a:cs typeface="+mn-cs"/>
              </a:rPr>
              <a:t>в</a:t>
            </a:r>
            <a:r>
              <a:rPr lang="ru-RU" sz="1000" dirty="0">
                <a:latin typeface="+mn-lt"/>
                <a:cs typeface="+mn-cs"/>
              </a:rPr>
              <a:t>.=6</a:t>
            </a:r>
            <a:r>
              <a:rPr lang="ru-RU" sz="1000" i="1" dirty="0">
                <a:latin typeface="+mn-lt"/>
                <a:cs typeface="+mn-cs"/>
              </a:rPr>
              <a:t> Е</a:t>
            </a:r>
            <a:r>
              <a:rPr lang="ru-RU" sz="1000" dirty="0">
                <a:latin typeface="+mn-lt"/>
                <a:cs typeface="+mn-cs"/>
              </a:rPr>
              <a:t> . Для известняков принято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значение </a:t>
            </a:r>
            <a:r>
              <a:rPr lang="ru-RU" sz="1000" dirty="0">
                <a:latin typeface="+mn-lt"/>
                <a:cs typeface="+mn-cs"/>
              </a:rPr>
              <a:t>Е=100 Мпа.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Схема 4. </a:t>
            </a:r>
            <a:r>
              <a:rPr lang="ru-RU" sz="1000" dirty="0">
                <a:latin typeface="+mn-lt"/>
                <a:cs typeface="+mn-cs"/>
              </a:rPr>
              <a:t>Аналогично схеме 2. Значения модулей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деформации </a:t>
            </a:r>
            <a:r>
              <a:rPr lang="ru-RU" sz="1000" dirty="0">
                <a:latin typeface="+mn-lt"/>
                <a:cs typeface="+mn-cs"/>
              </a:rPr>
              <a:t>элементов, моделирующих грунтовую среду, </a:t>
            </a:r>
            <a:endParaRPr lang="ru-RU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+mn-lt"/>
                <a:cs typeface="+mn-cs"/>
              </a:rPr>
              <a:t>приняты </a:t>
            </a:r>
            <a:r>
              <a:rPr lang="ru-RU" sz="1000" dirty="0">
                <a:latin typeface="+mn-lt"/>
                <a:cs typeface="+mn-cs"/>
              </a:rPr>
              <a:t>как Ев.=6 Е . Для известняков принято значение Е=100 Мпа.</a:t>
            </a:r>
          </a:p>
        </p:txBody>
      </p:sp>
      <p:graphicFrame>
        <p:nvGraphicFramePr>
          <p:cNvPr id="6" name="Таблиця 5"/>
          <p:cNvGraphicFramePr>
            <a:graphicFrameLocks noGrp="1"/>
          </p:cNvGraphicFramePr>
          <p:nvPr/>
        </p:nvGraphicFramePr>
        <p:xfrm>
          <a:off x="290513" y="5268913"/>
          <a:ext cx="6130925" cy="147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0215"/>
                <a:gridCol w="2339975"/>
                <a:gridCol w="2070100"/>
              </a:tblGrid>
              <a:tr h="387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схемы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Перемещения,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мм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Максимальный момент,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тс</a:t>
                      </a:r>
                      <a:r>
                        <a:rPr lang="ru-RU" sz="1000">
                          <a:effectLst/>
                        </a:rPr>
                        <a:t>х</a:t>
                      </a:r>
                      <a:r>
                        <a:rPr lang="ru-RU" sz="12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49,733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19,436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91,757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26,843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11,88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10,762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23,896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15,902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Данные испытаний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399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114425"/>
            <a:ext cx="1468437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71" name="TextBox 6"/>
          <p:cNvSpPr txBox="1">
            <a:spLocks noChangeArrowheads="1"/>
          </p:cNvSpPr>
          <p:nvPr/>
        </p:nvSpPr>
        <p:spPr bwMode="auto">
          <a:xfrm>
            <a:off x="6516688" y="774700"/>
            <a:ext cx="25749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Изополя вычисленных горизонтальных </a:t>
            </a:r>
          </a:p>
          <a:p>
            <a:pPr algn="ctr"/>
            <a:r>
              <a:rPr lang="ru-RU" sz="1100">
                <a:latin typeface="Calibri" pitchFamily="34" charset="0"/>
              </a:rPr>
              <a:t>напряжений, т/м2</a:t>
            </a:r>
          </a:p>
        </p:txBody>
      </p:sp>
      <p:sp>
        <p:nvSpPr>
          <p:cNvPr id="39972" name="TextBox 9"/>
          <p:cNvSpPr txBox="1">
            <a:spLocks noChangeArrowheads="1"/>
          </p:cNvSpPr>
          <p:nvPr/>
        </p:nvSpPr>
        <p:spPr bwMode="auto">
          <a:xfrm>
            <a:off x="7519988" y="2836863"/>
            <a:ext cx="6588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Схема 3</a:t>
            </a:r>
          </a:p>
        </p:txBody>
      </p:sp>
      <p:pic>
        <p:nvPicPr>
          <p:cNvPr id="399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3133725"/>
            <a:ext cx="1477962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74" name="TextBox 11"/>
          <p:cNvSpPr txBox="1">
            <a:spLocks noChangeArrowheads="1"/>
          </p:cNvSpPr>
          <p:nvPr/>
        </p:nvSpPr>
        <p:spPr bwMode="auto">
          <a:xfrm>
            <a:off x="7672388" y="4930775"/>
            <a:ext cx="65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Схема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7975" y="3508375"/>
            <a:ext cx="5030788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 l="9789" b="20151"/>
          <a:stretch>
            <a:fillRect/>
          </a:stretch>
        </p:blipFill>
        <p:spPr bwMode="auto">
          <a:xfrm>
            <a:off x="41275" y="-19050"/>
            <a:ext cx="9120188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1259632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ВЕРИФИКАЦИЯ РАСЧЕТНЫХ МОДЕЛЕЙ</a:t>
            </a: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 l="38611" t="5859" r="8871" b="17349"/>
          <a:stretch>
            <a:fillRect/>
          </a:stretch>
        </p:blipFill>
        <p:spPr bwMode="auto">
          <a:xfrm>
            <a:off x="23813" y="2816225"/>
            <a:ext cx="175577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5"/>
          <a:srcRect l="14078" t="9940" r="15733" b="16434"/>
          <a:stretch>
            <a:fillRect/>
          </a:stretch>
        </p:blipFill>
        <p:spPr bwMode="auto">
          <a:xfrm>
            <a:off x="1779588" y="2816225"/>
            <a:ext cx="2338387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/>
          <p:cNvPicPr>
            <a:picLocks noChangeAspect="1" noChangeArrowheads="1"/>
          </p:cNvPicPr>
          <p:nvPr/>
        </p:nvPicPr>
        <p:blipFill>
          <a:blip r:embed="rId6"/>
          <a:srcRect l="1057" t="-90" r="45332" b="604"/>
          <a:stretch>
            <a:fillRect/>
          </a:stretch>
        </p:blipFill>
        <p:spPr bwMode="auto">
          <a:xfrm>
            <a:off x="12700" y="4508500"/>
            <a:ext cx="41052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769" t="33766" r="52058" b="27097"/>
          <a:stretch>
            <a:fillRect/>
          </a:stretch>
        </p:blipFill>
        <p:spPr bwMode="auto">
          <a:xfrm>
            <a:off x="5503863" y="42863"/>
            <a:ext cx="3754437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1622425"/>
            <a:ext cx="305911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371" t="21719" r="54170" b="14575"/>
          <a:stretch>
            <a:fillRect/>
          </a:stretch>
        </p:blipFill>
        <p:spPr bwMode="auto">
          <a:xfrm>
            <a:off x="-60325" y="46038"/>
            <a:ext cx="32639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211" t="29173" r="54390" b="13683"/>
          <a:stretch>
            <a:fillRect/>
          </a:stretch>
        </p:blipFill>
        <p:spPr bwMode="auto">
          <a:xfrm>
            <a:off x="2459038" y="574675"/>
            <a:ext cx="31384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3025" y="2644775"/>
            <a:ext cx="15113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990" name="Групувати 5"/>
          <p:cNvGrpSpPr>
            <a:grpSpLocks/>
          </p:cNvGrpSpPr>
          <p:nvPr/>
        </p:nvGrpSpPr>
        <p:grpSpPr bwMode="auto">
          <a:xfrm>
            <a:off x="4859338" y="1987550"/>
            <a:ext cx="2093912" cy="2306638"/>
            <a:chOff x="3410970" y="2548808"/>
            <a:chExt cx="2092683" cy="2307531"/>
          </a:xfrm>
        </p:grpSpPr>
        <p:pic>
          <p:nvPicPr>
            <p:cNvPr id="42027" name="Picture 7"/>
            <p:cNvPicPr>
              <a:picLocks noChangeAspect="1" noChangeArrowheads="1"/>
            </p:cNvPicPr>
            <p:nvPr/>
          </p:nvPicPr>
          <p:blipFill>
            <a:blip r:embed="rId7"/>
            <a:srcRect l="16615" t="31071" r="68021" b="16013"/>
            <a:stretch>
              <a:fillRect/>
            </a:stretch>
          </p:blipFill>
          <p:spPr bwMode="auto">
            <a:xfrm>
              <a:off x="3410970" y="2548808"/>
              <a:ext cx="2092683" cy="2307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8" name="TextBox 3"/>
            <p:cNvSpPr txBox="1">
              <a:spLocks noChangeArrowheads="1"/>
            </p:cNvSpPr>
            <p:nvPr/>
          </p:nvSpPr>
          <p:spPr bwMode="auto">
            <a:xfrm>
              <a:off x="4211552" y="3541847"/>
              <a:ext cx="12868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Датчик «У»</a:t>
              </a:r>
            </a:p>
          </p:txBody>
        </p:sp>
      </p:grpSp>
      <p:grpSp>
        <p:nvGrpSpPr>
          <p:cNvPr id="41991" name="Групувати 6"/>
          <p:cNvGrpSpPr>
            <a:grpSpLocks/>
          </p:cNvGrpSpPr>
          <p:nvPr/>
        </p:nvGrpSpPr>
        <p:grpSpPr bwMode="auto">
          <a:xfrm>
            <a:off x="7023100" y="1624013"/>
            <a:ext cx="2043113" cy="2287587"/>
            <a:chOff x="7023007" y="1623551"/>
            <a:chExt cx="2042608" cy="2287628"/>
          </a:xfrm>
        </p:grpSpPr>
        <p:pic>
          <p:nvPicPr>
            <p:cNvPr id="42025" name="Picture 8"/>
            <p:cNvPicPr>
              <a:picLocks noChangeAspect="1" noChangeArrowheads="1"/>
            </p:cNvPicPr>
            <p:nvPr/>
          </p:nvPicPr>
          <p:blipFill>
            <a:blip r:embed="rId8"/>
            <a:srcRect l="15556" t="28658" r="68427" b="15308"/>
            <a:stretch>
              <a:fillRect/>
            </a:stretch>
          </p:blipFill>
          <p:spPr bwMode="auto">
            <a:xfrm>
              <a:off x="7023007" y="1623551"/>
              <a:ext cx="2042608" cy="2287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6" name="TextBox 11"/>
            <p:cNvSpPr txBox="1">
              <a:spLocks noChangeArrowheads="1"/>
            </p:cNvSpPr>
            <p:nvPr/>
          </p:nvSpPr>
          <p:spPr bwMode="auto">
            <a:xfrm>
              <a:off x="7777719" y="3081884"/>
              <a:ext cx="12868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>
                  <a:latin typeface="Calibri" pitchFamily="34" charset="0"/>
                </a:rPr>
                <a:t>Датчик «</a:t>
              </a:r>
              <a:r>
                <a:rPr lang="en-US">
                  <a:latin typeface="Calibri" pitchFamily="34" charset="0"/>
                </a:rPr>
                <a:t>Z</a:t>
              </a:r>
              <a:r>
                <a:rPr lang="ru-RU">
                  <a:latin typeface="Calibri" pitchFamily="34" charset="0"/>
                </a:rPr>
                <a:t>»</a:t>
              </a:r>
            </a:p>
          </p:txBody>
        </p:sp>
      </p:grpSp>
      <p:pic>
        <p:nvPicPr>
          <p:cNvPr id="41992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313" y="4856163"/>
            <a:ext cx="23399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Box 13"/>
          <p:cNvSpPr txBox="1">
            <a:spLocks noChangeArrowheads="1"/>
          </p:cNvSpPr>
          <p:nvPr/>
        </p:nvSpPr>
        <p:spPr bwMode="auto">
          <a:xfrm>
            <a:off x="246063" y="4162425"/>
            <a:ext cx="22082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Данные натурных испытаний 1969 г.</a:t>
            </a: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/>
        </p:nvGraphicFramePr>
        <p:xfrm>
          <a:off x="2581275" y="4468813"/>
          <a:ext cx="6096000" cy="220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9306"/>
                <a:gridCol w="1224136"/>
                <a:gridCol w="1188132"/>
                <a:gridCol w="1188132"/>
                <a:gridCol w="1256294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ru-RU" dirty="0" smtClean="0"/>
                        <a:t>Форма колебаний</a:t>
                      </a:r>
                      <a:endParaRPr lang="ru-RU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Частота, Гц (период, с)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Испытания 1969 г.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Расчетные значения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Испытания 2015 г.</a:t>
                      </a:r>
                      <a:endParaRPr lang="ru-RU" dirty="0"/>
                    </a:p>
                  </a:txBody>
                  <a:tcPr anchor="ctr"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Первоначальные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Корректировка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( по У)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1,82 (0,55)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1,65 (0,60)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1,61 (0,62)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1,59</a:t>
                      </a:r>
                      <a:r>
                        <a:rPr lang="ru-RU" baseline="0" dirty="0" smtClean="0"/>
                        <a:t> (0,63)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 (по </a:t>
                      </a:r>
                      <a:r>
                        <a:rPr lang="en-US" dirty="0" smtClean="0"/>
                        <a:t>Z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2,08 (0,48)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2,15 (0,68)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1,92 (0,52)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1,92 (0,52)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/>
          <a:srcRect l="10469" t="12241" r="60263" b="16022"/>
          <a:stretch>
            <a:fillRect/>
          </a:stretch>
        </p:blipFill>
        <p:spPr bwMode="auto">
          <a:xfrm>
            <a:off x="0" y="0"/>
            <a:ext cx="446246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 l="7898" t="10791" r="60313" b="30482"/>
          <a:stretch>
            <a:fillRect/>
          </a:stretch>
        </p:blipFill>
        <p:spPr bwMode="auto">
          <a:xfrm>
            <a:off x="4283075" y="2259013"/>
            <a:ext cx="20288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/>
          <a:srcRect l="19843" t="6923" r="60313" b="23450"/>
          <a:stretch>
            <a:fillRect/>
          </a:stretch>
        </p:blipFill>
        <p:spPr bwMode="auto">
          <a:xfrm>
            <a:off x="4278313" y="-11113"/>
            <a:ext cx="2043112" cy="229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8725" y="-11113"/>
            <a:ext cx="2835275" cy="336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68738"/>
            <a:ext cx="264001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3946525"/>
            <a:ext cx="245586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56113" y="3868738"/>
            <a:ext cx="2786062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я 11"/>
          <p:cNvGraphicFramePr>
            <a:graphicFrameLocks noGrp="1"/>
          </p:cNvGraphicFramePr>
          <p:nvPr/>
        </p:nvGraphicFramePr>
        <p:xfrm>
          <a:off x="6292850" y="3357563"/>
          <a:ext cx="2781300" cy="1108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419"/>
                <a:gridCol w="915079"/>
                <a:gridCol w="939119"/>
              </a:tblGrid>
              <a:tr h="276228">
                <a:tc rowSpan="2">
                  <a:txBody>
                    <a:bodyPr/>
                    <a:lstStyle/>
                    <a:p>
                      <a:r>
                        <a:rPr lang="ru-RU" sz="1200" b="1" dirty="0" smtClean="0"/>
                        <a:t>Форма колебаний</a:t>
                      </a:r>
                      <a:endParaRPr lang="ru-RU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Период, с</a:t>
                      </a:r>
                      <a:endParaRPr lang="ru-RU" sz="12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28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Расчет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Измерение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2790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 ( по У)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1,036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baseline="0" dirty="0" smtClean="0"/>
                        <a:t>0,971</a:t>
                      </a:r>
                      <a:endParaRPr lang="ru-RU" sz="1200" b="1" dirty="0"/>
                    </a:p>
                  </a:txBody>
                  <a:tcPr/>
                </a:tc>
              </a:tr>
              <a:tr h="2790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2 (по Х)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0,887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0,885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\\10.168.101.96\konstruktori\_Dima  Yakushev_\Ваган\vid 2_0020 test 01.jpg"/>
          <p:cNvPicPr>
            <a:picLocks noChangeAspect="1" noChangeArrowheads="1"/>
          </p:cNvPicPr>
          <p:nvPr/>
        </p:nvPicPr>
        <p:blipFill>
          <a:blip r:embed="rId2"/>
          <a:srcRect l="15073" t="3465" r="15292" b="5843"/>
          <a:stretch>
            <a:fillRect/>
          </a:stretch>
        </p:blipFill>
        <p:spPr bwMode="auto">
          <a:xfrm>
            <a:off x="0" y="3246438"/>
            <a:ext cx="4089400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 descr="\\10.168.101.96\konstruktori\_Dima  Yakushev_\Ваган\vid 2_0012 test 01.jpg"/>
          <p:cNvPicPr>
            <a:picLocks noChangeAspect="1" noChangeArrowheads="1"/>
          </p:cNvPicPr>
          <p:nvPr/>
        </p:nvPicPr>
        <p:blipFill>
          <a:blip r:embed="rId3"/>
          <a:srcRect l="4494" t="14243" r="12769" b="12959"/>
          <a:stretch>
            <a:fillRect/>
          </a:stretch>
        </p:blipFill>
        <p:spPr bwMode="auto">
          <a:xfrm>
            <a:off x="3098800" y="3209925"/>
            <a:ext cx="604202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 descr="\\10.168.101.96\konstruktori\_Dima  Yakushev_\Ваган\Фото\DSC_00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24413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 descr="H:\DCIM\100NCD40\DSC_1929.JPG"/>
          <p:cNvPicPr>
            <a:picLocks noChangeAspect="1" noChangeArrowheads="1"/>
          </p:cNvPicPr>
          <p:nvPr/>
        </p:nvPicPr>
        <p:blipFill>
          <a:blip r:embed="rId5"/>
          <a:srcRect b="22513"/>
          <a:stretch>
            <a:fillRect/>
          </a:stretch>
        </p:blipFill>
        <p:spPr bwMode="auto">
          <a:xfrm>
            <a:off x="4824413" y="-20638"/>
            <a:ext cx="2771775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\\10.168.101.96\konstruktori\_Dima  Yakushev_\Ваган\Gukova Fasad 1-0.png"/>
          <p:cNvPicPr>
            <a:picLocks noChangeAspect="1" noChangeArrowheads="1"/>
          </p:cNvPicPr>
          <p:nvPr/>
        </p:nvPicPr>
        <p:blipFill>
          <a:blip r:embed="rId6"/>
          <a:srcRect r="50000"/>
          <a:stretch>
            <a:fillRect/>
          </a:stretch>
        </p:blipFill>
        <p:spPr bwMode="auto">
          <a:xfrm>
            <a:off x="7300913" y="368300"/>
            <a:ext cx="1839912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кутник 9"/>
          <p:cNvSpPr/>
          <p:nvPr/>
        </p:nvSpPr>
        <p:spPr>
          <a:xfrm>
            <a:off x="251520" y="3209872"/>
            <a:ext cx="843539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Административное здание. Ул. Вице-Адмирала Жукова,14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4763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" y="4579938"/>
            <a:ext cx="3348038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9050" y="4763"/>
            <a:ext cx="4662488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8208912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ТУРИСТИЧЕСКАЯ БАЗА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“ЮЖНЫЙ БУГ”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г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. Николаев, Бугский Бульвар</a:t>
            </a:r>
          </a:p>
        </p:txBody>
      </p:sp>
      <p:pic>
        <p:nvPicPr>
          <p:cNvPr id="16389" name="Рисунок 3"/>
          <p:cNvPicPr>
            <a:picLocks noChangeAspect="1"/>
          </p:cNvPicPr>
          <p:nvPr/>
        </p:nvPicPr>
        <p:blipFill>
          <a:blip r:embed="rId5"/>
          <a:srcRect r="6270" b="32326"/>
          <a:stretch>
            <a:fillRect/>
          </a:stretch>
        </p:blipFill>
        <p:spPr bwMode="auto">
          <a:xfrm>
            <a:off x="4500563" y="4579938"/>
            <a:ext cx="40862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5"/>
          <p:cNvPicPr>
            <a:picLocks noChangeAspect="1"/>
          </p:cNvPicPr>
          <p:nvPr/>
        </p:nvPicPr>
        <p:blipFill>
          <a:blip r:embed="rId6"/>
          <a:srcRect l="17381"/>
          <a:stretch>
            <a:fillRect/>
          </a:stretch>
        </p:blipFill>
        <p:spPr bwMode="auto">
          <a:xfrm>
            <a:off x="0" y="3281363"/>
            <a:ext cx="912653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3813" y="6350"/>
            <a:ext cx="2743201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9388" y="271463"/>
            <a:ext cx="3290887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1728788" y="4243388"/>
            <a:ext cx="2690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Вычисленные осадки</a:t>
            </a:r>
          </a:p>
        </p:txBody>
      </p:sp>
      <p:pic>
        <p:nvPicPr>
          <p:cNvPr id="45060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7220" t="15714" r="59079" b="8400"/>
          <a:stretch>
            <a:fillRect/>
          </a:stretch>
        </p:blipFill>
        <p:spPr bwMode="auto">
          <a:xfrm>
            <a:off x="6010275" y="404813"/>
            <a:ext cx="15795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634" t="15714" r="56944" b="15714"/>
          <a:stretch>
            <a:fillRect/>
          </a:stretch>
        </p:blipFill>
        <p:spPr bwMode="auto">
          <a:xfrm>
            <a:off x="7092950" y="1214438"/>
            <a:ext cx="182721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942" t="18433" r="59079" b="15714"/>
          <a:stretch>
            <a:fillRect/>
          </a:stretch>
        </p:blipFill>
        <p:spPr bwMode="auto">
          <a:xfrm>
            <a:off x="5481638" y="3011488"/>
            <a:ext cx="37449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1"/>
          <p:cNvPicPr>
            <a:picLocks noChangeAspect="1" noChangeArrowheads="1"/>
          </p:cNvPicPr>
          <p:nvPr/>
        </p:nvPicPr>
        <p:blipFill>
          <a:blip r:embed="rId7"/>
          <a:srcRect l="6870" t="24236" r="88510" b="44437"/>
          <a:stretch>
            <a:fillRect/>
          </a:stretch>
        </p:blipFill>
        <p:spPr bwMode="auto">
          <a:xfrm>
            <a:off x="3611563" y="5597525"/>
            <a:ext cx="3746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302" t="4054" r="11047"/>
          <a:stretch>
            <a:fillRect/>
          </a:stretch>
        </p:blipFill>
        <p:spPr bwMode="auto">
          <a:xfrm>
            <a:off x="3951288" y="5272088"/>
            <a:ext cx="15303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1"/>
          <p:cNvPicPr>
            <a:picLocks noChangeAspect="1" noChangeArrowheads="1"/>
          </p:cNvPicPr>
          <p:nvPr/>
        </p:nvPicPr>
        <p:blipFill>
          <a:blip r:embed="rId9"/>
          <a:srcRect l="6870" t="24236" r="90349" b="69078"/>
          <a:stretch>
            <a:fillRect/>
          </a:stretch>
        </p:blipFill>
        <p:spPr bwMode="auto">
          <a:xfrm>
            <a:off x="3611563" y="4660900"/>
            <a:ext cx="98266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86" t="15714" r="60602" b="15714"/>
          <a:stretch>
            <a:fillRect/>
          </a:stretch>
        </p:blipFill>
        <p:spPr bwMode="auto">
          <a:xfrm>
            <a:off x="0" y="3011488"/>
            <a:ext cx="271938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43063" y="5197475"/>
            <a:ext cx="163195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85875" y="5675313"/>
            <a:ext cx="357188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17"/>
          <p:cNvPicPr>
            <a:picLocks noChangeAspect="1" noChangeArrowheads="1"/>
          </p:cNvPicPr>
          <p:nvPr/>
        </p:nvPicPr>
        <p:blipFill>
          <a:blip r:embed="rId13"/>
          <a:srcRect l="-2226" t="-841" r="2226" b="89011"/>
          <a:stretch>
            <a:fillRect/>
          </a:stretch>
        </p:blipFill>
        <p:spPr bwMode="auto">
          <a:xfrm>
            <a:off x="928688" y="4879975"/>
            <a:ext cx="1430337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TextBox 3"/>
          <p:cNvSpPr txBox="1">
            <a:spLocks noChangeArrowheads="1"/>
          </p:cNvSpPr>
          <p:nvPr/>
        </p:nvSpPr>
        <p:spPr bwMode="auto">
          <a:xfrm>
            <a:off x="1206500" y="4610100"/>
            <a:ext cx="1152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latin typeface="Calibri" pitchFamily="34" charset="0"/>
              </a:rPr>
              <a:t>Осадки (</a:t>
            </a:r>
            <a:r>
              <a:rPr lang="en-US" sz="1200">
                <a:latin typeface="Calibri" pitchFamily="34" charset="0"/>
              </a:rPr>
              <a:t>Z), </a:t>
            </a:r>
            <a:r>
              <a:rPr lang="ru-RU" sz="1200">
                <a:latin typeface="Calibri" pitchFamily="34" charset="0"/>
              </a:rPr>
              <a:t>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2555875" y="2933700"/>
            <a:ext cx="403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Спасибо за внимание.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411" t="17657" r="67380" b="15585"/>
          <a:stretch>
            <a:fillRect/>
          </a:stretch>
        </p:blipFill>
        <p:spPr bwMode="auto">
          <a:xfrm>
            <a:off x="468313" y="260350"/>
            <a:ext cx="270986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/>
          <a:srcRect l="10747" t="27802" r="65997" b="22015"/>
          <a:stretch>
            <a:fillRect/>
          </a:stretch>
        </p:blipFill>
        <p:spPr bwMode="auto">
          <a:xfrm>
            <a:off x="2962275" y="298450"/>
            <a:ext cx="59309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587" t="15048" r="64755" b="9143"/>
          <a:stretch>
            <a:fillRect/>
          </a:stretch>
        </p:blipFill>
        <p:spPr bwMode="auto">
          <a:xfrm>
            <a:off x="0" y="2055813"/>
            <a:ext cx="2711450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885" t="20044" r="60152" b="13846"/>
          <a:stretch>
            <a:fillRect/>
          </a:stretch>
        </p:blipFill>
        <p:spPr bwMode="auto">
          <a:xfrm>
            <a:off x="2339975" y="3973513"/>
            <a:ext cx="320992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4395788"/>
            <a:ext cx="287178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852" t="20287" r="55740" b="11845"/>
          <a:stretch>
            <a:fillRect/>
          </a:stretch>
        </p:blipFill>
        <p:spPr bwMode="auto">
          <a:xfrm>
            <a:off x="4186238" y="1466850"/>
            <a:ext cx="261302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009" t="28902" r="55009" b="21098"/>
          <a:stretch>
            <a:fillRect/>
          </a:stretch>
        </p:blipFill>
        <p:spPr bwMode="auto">
          <a:xfrm>
            <a:off x="0" y="-171450"/>
            <a:ext cx="52387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292" t="18877" r="63707" b="10400"/>
          <a:stretch>
            <a:fillRect/>
          </a:stretch>
        </p:blipFill>
        <p:spPr bwMode="auto">
          <a:xfrm>
            <a:off x="8145463" y="4337050"/>
            <a:ext cx="10001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8420" t="22932" r="63171" b="15714"/>
          <a:stretch>
            <a:fillRect/>
          </a:stretch>
        </p:blipFill>
        <p:spPr bwMode="auto">
          <a:xfrm>
            <a:off x="7148513" y="4346575"/>
            <a:ext cx="1069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/>
          <a:srcRect l="5690" t="6572"/>
          <a:stretch>
            <a:fillRect/>
          </a:stretch>
        </p:blipFill>
        <p:spPr bwMode="auto">
          <a:xfrm>
            <a:off x="6721475" y="-14288"/>
            <a:ext cx="2424113" cy="448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845" t="15565" r="57854" b="9486"/>
          <a:stretch>
            <a:fillRect/>
          </a:stretch>
        </p:blipFill>
        <p:spPr bwMode="auto">
          <a:xfrm>
            <a:off x="30163" y="2057400"/>
            <a:ext cx="52085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829" t="15714" r="59756" b="9619"/>
          <a:stretch>
            <a:fillRect/>
          </a:stretch>
        </p:blipFill>
        <p:spPr bwMode="auto">
          <a:xfrm>
            <a:off x="4778375" y="4171950"/>
            <a:ext cx="23701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47" t="29143" r="66524" b="32443"/>
          <a:stretch>
            <a:fillRect/>
          </a:stretch>
        </p:blipFill>
        <p:spPr bwMode="auto">
          <a:xfrm>
            <a:off x="468313" y="3752850"/>
            <a:ext cx="4175125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048" t="28857" r="61969" b="20963"/>
          <a:stretch>
            <a:fillRect/>
          </a:stretch>
        </p:blipFill>
        <p:spPr bwMode="auto">
          <a:xfrm>
            <a:off x="4211638" y="3752850"/>
            <a:ext cx="493871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/>
          <a:srcRect t="2457" b="2454"/>
          <a:stretch>
            <a:fillRect/>
          </a:stretch>
        </p:blipFill>
        <p:spPr bwMode="auto">
          <a:xfrm>
            <a:off x="179388" y="200025"/>
            <a:ext cx="33718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4913" y="0"/>
            <a:ext cx="1798637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-133350"/>
            <a:ext cx="201612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t="5745" b="7294"/>
          <a:stretch/>
        </p:blipFill>
        <p:spPr bwMode="auto">
          <a:xfrm>
            <a:off x="6084168" y="1841500"/>
            <a:ext cx="2808488" cy="1405103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5838" y="1911350"/>
            <a:ext cx="25590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 l="2411" t="3690"/>
          <a:stretch>
            <a:fillRect/>
          </a:stretch>
        </p:blipFill>
        <p:spPr bwMode="auto">
          <a:xfrm>
            <a:off x="0" y="25400"/>
            <a:ext cx="4951413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6" descr="C:\Users\Пользователь\Desktop\ФОТО ЮБ\DSC_08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4819650"/>
            <a:ext cx="3071812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2011-12-10 10"/>
          <p:cNvPicPr>
            <a:picLocks noChangeAspect="1" noChangeArrowheads="1"/>
          </p:cNvPicPr>
          <p:nvPr/>
        </p:nvPicPr>
        <p:blipFill>
          <a:blip r:embed="rId4"/>
          <a:srcRect l="19791"/>
          <a:stretch>
            <a:fillRect/>
          </a:stretch>
        </p:blipFill>
        <p:spPr bwMode="auto">
          <a:xfrm>
            <a:off x="4848225" y="0"/>
            <a:ext cx="4295775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C:\Users\Пользователь\Desktop\ФОТО ЮБ\DSCN2393.JPG"/>
          <p:cNvPicPr>
            <a:picLocks noChangeAspect="1" noChangeArrowheads="1"/>
          </p:cNvPicPr>
          <p:nvPr/>
        </p:nvPicPr>
        <p:blipFill>
          <a:blip r:embed="rId5"/>
          <a:srcRect l="32515" r="18539"/>
          <a:stretch>
            <a:fillRect/>
          </a:stretch>
        </p:blipFill>
        <p:spPr bwMode="auto">
          <a:xfrm>
            <a:off x="3073400" y="4222750"/>
            <a:ext cx="1722438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aqW1_cr"/>
          <p:cNvPicPr>
            <a:picLocks noChangeAspect="1" noChangeArrowheads="1"/>
          </p:cNvPicPr>
          <p:nvPr/>
        </p:nvPicPr>
        <p:blipFill>
          <a:blip r:embed="rId6"/>
          <a:srcRect l="1231" b="15463"/>
          <a:stretch>
            <a:fillRect/>
          </a:stretch>
        </p:blipFill>
        <p:spPr bwMode="auto">
          <a:xfrm>
            <a:off x="0" y="2452688"/>
            <a:ext cx="48482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 descr="C:\Users\Пользователь\Desktop\ФОТО ЮБ\DSC_082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0438" y="3024188"/>
            <a:ext cx="256857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5428" t="24620" r="68353" b="29141"/>
          <a:stretch>
            <a:fillRect/>
          </a:stretch>
        </p:blipFill>
        <p:spPr bwMode="auto">
          <a:xfrm>
            <a:off x="0" y="58738"/>
            <a:ext cx="8958263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02" t="21413" r="70732" b="48271"/>
          <a:stretch>
            <a:fillRect/>
          </a:stretch>
        </p:blipFill>
        <p:spPr bwMode="auto">
          <a:xfrm>
            <a:off x="7107238" y="5895975"/>
            <a:ext cx="201771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8217" t="59383" r="75534" b="25015"/>
          <a:stretch>
            <a:fillRect/>
          </a:stretch>
        </p:blipFill>
        <p:spPr bwMode="auto">
          <a:xfrm>
            <a:off x="6656388" y="5137150"/>
            <a:ext cx="2468562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354" t="14476" r="67593" b="48190"/>
          <a:stretch>
            <a:fillRect/>
          </a:stretch>
        </p:blipFill>
        <p:spPr bwMode="auto">
          <a:xfrm>
            <a:off x="0" y="4932363"/>
            <a:ext cx="4679950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585" t="19579" r="12488" b="24115"/>
          <a:stretch>
            <a:fillRect/>
          </a:stretch>
        </p:blipFill>
        <p:spPr bwMode="auto">
          <a:xfrm>
            <a:off x="4629150" y="5243513"/>
            <a:ext cx="2411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\\10.168.101.96\konstruktori\Проекты в работе\Южный Буг РП\Секция 1 (высотка)\Шпиль\Шпиль 1.jpeg"/>
          <p:cNvPicPr>
            <a:picLocks noChangeAspect="1" noChangeArrowheads="1"/>
          </p:cNvPicPr>
          <p:nvPr/>
        </p:nvPicPr>
        <p:blipFill>
          <a:blip r:embed="rId2"/>
          <a:srcRect l="40268" t="3165" r="6912" b="31813"/>
          <a:stretch>
            <a:fillRect/>
          </a:stretch>
        </p:blipFill>
        <p:spPr bwMode="auto">
          <a:xfrm>
            <a:off x="0" y="23813"/>
            <a:ext cx="3586163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6" descr="\\10.168.101.96\konstruktori\Проекты в работе\Южный Буг РП\Фото\22.09.16\DSC_0028.JPG"/>
          <p:cNvPicPr>
            <a:picLocks noChangeAspect="1" noChangeArrowheads="1"/>
          </p:cNvPicPr>
          <p:nvPr/>
        </p:nvPicPr>
        <p:blipFill>
          <a:blip r:embed="rId3"/>
          <a:srcRect l="5534" t="16248" r="10103" b="18707"/>
          <a:stretch>
            <a:fillRect/>
          </a:stretch>
        </p:blipFill>
        <p:spPr bwMode="auto">
          <a:xfrm>
            <a:off x="0" y="2505075"/>
            <a:ext cx="3779838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6163" y="65088"/>
            <a:ext cx="473075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\\10.168.101.96\konstruktori\Проекты в работе\Южный Буг РП\Фото\22.09.16\DSC_0010.JPG"/>
          <p:cNvPicPr>
            <a:picLocks noChangeAspect="1" noChangeArrowheads="1"/>
          </p:cNvPicPr>
          <p:nvPr/>
        </p:nvPicPr>
        <p:blipFill>
          <a:blip r:embed="rId5"/>
          <a:srcRect b="8182"/>
          <a:stretch>
            <a:fillRect/>
          </a:stretch>
        </p:blipFill>
        <p:spPr bwMode="auto">
          <a:xfrm>
            <a:off x="3365500" y="3613150"/>
            <a:ext cx="2365375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66" t="16763" r="62927" b="15428"/>
          <a:stretch>
            <a:fillRect/>
          </a:stretch>
        </p:blipFill>
        <p:spPr bwMode="auto">
          <a:xfrm>
            <a:off x="5138738" y="2122488"/>
            <a:ext cx="365918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549" t="19810" r="69817" b="10284"/>
          <a:stretch>
            <a:fillRect/>
          </a:stretch>
        </p:blipFill>
        <p:spPr bwMode="auto">
          <a:xfrm>
            <a:off x="6986588" y="-209550"/>
            <a:ext cx="23558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5899</TotalTime>
  <Words>452</Words>
  <Application>Microsoft Office PowerPoint</Application>
  <PresentationFormat>On-screen Show (4:3)</PresentationFormat>
  <Paragraphs>107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Arial</vt:lpstr>
      <vt:lpstr>Times New Roman</vt:lpstr>
      <vt:lpstr>Тема Office</vt:lpstr>
      <vt:lpstr> Опыт применения интегрированной системы SCAD Office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применения интегрированной системы SCAD Office</dc:title>
  <dc:creator>Sara Yasmeen (Wipro Technologies)</dc:creator>
  <cp:lastModifiedBy>user</cp:lastModifiedBy>
  <cp:revision>64</cp:revision>
  <dcterms:created xsi:type="dcterms:W3CDTF">2010-02-23T11:30:32Z</dcterms:created>
  <dcterms:modified xsi:type="dcterms:W3CDTF">2016-10-11T10:56:06Z</dcterms:modified>
</cp:coreProperties>
</file>