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52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8" r:id="rId17"/>
    <p:sldId id="28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6" r:id="rId30"/>
    <p:sldId id="282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287" r:id="rId50"/>
    <p:sldId id="309" r:id="rId5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24" autoAdjust="0"/>
    <p:restoredTop sz="98789" autoAdjust="0"/>
  </p:normalViewPr>
  <p:slideViewPr>
    <p:cSldViewPr>
      <p:cViewPr varScale="1">
        <p:scale>
          <a:sx n="128" d="100"/>
          <a:sy n="128" d="100"/>
        </p:scale>
        <p:origin x="-127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1131-490A-4079-A37C-2AFC7AB507FB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614EA-1BE4-4E9D-8DCA-D2E769CFE19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86362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4EA-1BE4-4E9D-8DCA-D2E769CFE191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610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4EA-1BE4-4E9D-8DCA-D2E769CFE191}" type="slidenum">
              <a:rPr lang="uk-UA" smtClean="0"/>
              <a:t>49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55799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614EA-1BE4-4E9D-8DCA-D2E769CFE191}" type="slidenum">
              <a:rPr lang="uk-UA" smtClean="0"/>
              <a:t>50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5579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A262783-8705-48BD-B5C3-D13E39741B0D}" type="datetimeFigureOut">
              <a:rPr lang="uk-UA" smtClean="0"/>
              <a:t>09.10.2016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31E8755-3FEE-4CEB-8E6A-89398E7BE53D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183556"/>
          </a:xfrm>
        </p:spPr>
        <p:txBody>
          <a:bodyPr>
            <a:normAutofit/>
          </a:bodyPr>
          <a:lstStyle/>
          <a:p>
            <a:r>
              <a:rPr lang="ru-RU" dirty="0" smtClean="0"/>
              <a:t>Опыт использования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 </a:t>
            </a:r>
            <a:r>
              <a:rPr lang="en-US" dirty="0" smtClean="0"/>
              <a:t>SCAD Office</a:t>
            </a:r>
            <a:r>
              <a:rPr lang="ru-RU" dirty="0" smtClean="0"/>
              <a:t> при расчетах  зданий и сооружений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77071"/>
            <a:ext cx="6400800" cy="952129"/>
          </a:xfrm>
        </p:spPr>
        <p:txBody>
          <a:bodyPr/>
          <a:lstStyle/>
          <a:p>
            <a:r>
              <a:rPr lang="ru-RU" dirty="0" smtClean="0"/>
              <a:t>Проектная мастерская Шпака Валерия</a:t>
            </a:r>
            <a:endParaRPr lang="uk-UA" dirty="0"/>
          </a:p>
        </p:txBody>
      </p:sp>
      <p:pic>
        <p:nvPicPr>
          <p:cNvPr id="1026" name="Picture 2" descr="https://s2.ho.ua/fm.cgi?getimage=htdocs/ua/images/logoUA.png&amp;sid=53E84F4145EA84366567403CC4DE83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517232"/>
            <a:ext cx="24003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488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572000" y="44624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>Офисный центр</a:t>
            </a:r>
          </a:p>
          <a:p>
            <a:r>
              <a:rPr lang="ru-RU" sz="2000" dirty="0" smtClean="0"/>
              <a:t>«Кряж»</a:t>
            </a:r>
          </a:p>
          <a:p>
            <a:r>
              <a:rPr lang="ru-RU" sz="2000" dirty="0" smtClean="0"/>
              <a:t>г. Винница</a:t>
            </a:r>
          </a:p>
        </p:txBody>
      </p:sp>
      <p:pic>
        <p:nvPicPr>
          <p:cNvPr id="7170" name="Picture 2" descr="C:\Users\Дмитрий Ноутбук\Desktop\Конкурс Кряж\WD7_6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897351"/>
            <a:ext cx="4038559" cy="2700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12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3897352"/>
            <a:ext cx="4419438" cy="2700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23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94" y="891032"/>
            <a:ext cx="4621738" cy="2826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5436096" y="1627758"/>
            <a:ext cx="3707904" cy="208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Поля напряжений. Среднее давление под подошвой фундаментной плиты.</a:t>
            </a:r>
          </a:p>
          <a:p>
            <a:pPr algn="l"/>
            <a:endParaRPr lang="ru-RU" sz="1300" dirty="0" smtClean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Визуализация расчетной схемы.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 flipH="1">
            <a:off x="5220072" y="2384286"/>
            <a:ext cx="216024" cy="171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16200000" flipH="1">
            <a:off x="5269656" y="2947368"/>
            <a:ext cx="216024" cy="171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512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32040" y="2492896"/>
            <a:ext cx="3909120" cy="1512168"/>
          </a:xfrm>
        </p:spPr>
        <p:txBody>
          <a:bodyPr>
            <a:normAutofit/>
          </a:bodyPr>
          <a:lstStyle/>
          <a:p>
            <a:pPr algn="l"/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Общая площадь здания – 1 500 м</a:t>
            </a:r>
            <a:r>
              <a:rPr lang="ru-RU" sz="1300" baseline="300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начат в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2012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году. </a:t>
            </a:r>
            <a:b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сдан в эксплуатацию в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2012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году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Здание каркасное, связевое.</a:t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Высота 22м. в одноэтажной части здания.</a:t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Высота 20 м. в двухэтажной части здания.</a:t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Шаг поперечников 12м.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572000" y="548680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Цех по производству</a:t>
            </a:r>
          </a:p>
          <a:p>
            <a:r>
              <a:rPr lang="ru-RU" sz="2400" dirty="0" smtClean="0"/>
              <a:t>Стретч-худ пленки </a:t>
            </a:r>
          </a:p>
          <a:p>
            <a:r>
              <a:rPr lang="ru-RU" sz="2400" dirty="0" smtClean="0"/>
              <a:t>г. Хмельницкий</a:t>
            </a:r>
          </a:p>
        </p:txBody>
      </p:sp>
      <p:pic>
        <p:nvPicPr>
          <p:cNvPr id="7" name="Picture 2" descr="G:\34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494353" cy="274342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Дмитрий Ноутбук\Desktop\3\DSC_0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6834" y="4077072"/>
            <a:ext cx="4543638" cy="2556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Дмитрий Ноутбук\Desktop\Фото конференция\Стрейч Хут\PICT86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24"/>
          <a:stretch/>
        </p:blipFill>
        <p:spPr bwMode="auto">
          <a:xfrm>
            <a:off x="251520" y="4077351"/>
            <a:ext cx="3821689" cy="2556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867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572000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/>
              <a:t>Цех по производству</a:t>
            </a:r>
          </a:p>
          <a:p>
            <a:r>
              <a:rPr lang="ru-RU" sz="2000" dirty="0"/>
              <a:t>Стретч-худ </a:t>
            </a:r>
            <a:r>
              <a:rPr lang="ru-RU" sz="2000" dirty="0" smtClean="0"/>
              <a:t>пленки </a:t>
            </a:r>
            <a:endParaRPr lang="ru-RU" sz="2000" dirty="0"/>
          </a:p>
          <a:p>
            <a:r>
              <a:rPr lang="ru-RU" sz="2000" dirty="0"/>
              <a:t>г. Хмельницкий</a:t>
            </a:r>
          </a:p>
        </p:txBody>
      </p:sp>
      <p:pic>
        <p:nvPicPr>
          <p:cNvPr id="8195" name="Picture 3" descr="C:\Users\Дмитрий Ноутбук\Desktop\Фото конференция\Стрейч Хут\PICT8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52" y="783006"/>
            <a:ext cx="4104056" cy="307804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Дмитрий Ноутбук\Desktop\Фото конференция\Стрейч Хут\2\PICT88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636204" cy="484827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Дмитрий Ноутбук\Desktop\Фото конференция\Стрейч Хут\PICT86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82" b="15138"/>
          <a:stretch/>
        </p:blipFill>
        <p:spPr bwMode="auto">
          <a:xfrm>
            <a:off x="539952" y="4149080"/>
            <a:ext cx="4104056" cy="241565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161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55368" y="2420888"/>
            <a:ext cx="3765104" cy="1512168"/>
          </a:xfrm>
        </p:spPr>
        <p:txBody>
          <a:bodyPr>
            <a:normAutofit/>
          </a:bodyPr>
          <a:lstStyle/>
          <a:p>
            <a:pPr algn="l"/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Общая площадь здания – 12 000 м</a:t>
            </a:r>
            <a:r>
              <a:rPr lang="ru-RU" sz="1300" baseline="300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начат в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2009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году. </a:t>
            </a:r>
            <a:b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сдан в эксплуатацию в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2009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году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Здание каркасное, рамно-связевое.</a:t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Пролет  рам 18х18х18х9 метров.</a:t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Высота здания – 10,5м.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572000" y="620688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Цех по производству</a:t>
            </a:r>
          </a:p>
          <a:p>
            <a:r>
              <a:rPr lang="ru-RU" sz="2400" dirty="0" smtClean="0"/>
              <a:t>барьерной пленки </a:t>
            </a:r>
          </a:p>
          <a:p>
            <a:r>
              <a:rPr lang="ru-RU" sz="2400" dirty="0" smtClean="0"/>
              <a:t>г. Хмельницкий</a:t>
            </a:r>
          </a:p>
        </p:txBody>
      </p:sp>
      <p:pic>
        <p:nvPicPr>
          <p:cNvPr id="10242" name="Picture 2" descr="C:\Users\Дмитрий Ноутбук\Desktop\3\DSC_08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75" b="22024"/>
          <a:stretch/>
        </p:blipFill>
        <p:spPr bwMode="auto">
          <a:xfrm>
            <a:off x="611560" y="3836013"/>
            <a:ext cx="7992888" cy="268933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Дмитрий Ноутбук\Desktop\3\123\барьерна пли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718284" cy="288011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37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572000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>Цех по производству</a:t>
            </a:r>
          </a:p>
          <a:p>
            <a:r>
              <a:rPr lang="ru-RU" sz="2000" dirty="0" smtClean="0"/>
              <a:t>барьерной пленки </a:t>
            </a:r>
          </a:p>
          <a:p>
            <a:r>
              <a:rPr lang="ru-RU" sz="2000" dirty="0" smtClean="0"/>
              <a:t>г. Хмельницкий</a:t>
            </a:r>
          </a:p>
        </p:txBody>
      </p:sp>
      <p:pic>
        <p:nvPicPr>
          <p:cNvPr id="11267" name="Picture 3" descr="C:\Users\Дмитрий Ноутбук\Desktop\3\PICT4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3360000" cy="252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Дмитрий Ноутбук\Desktop\3\PICT4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360000" cy="252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Дмитрий Ноутбук\Desktop\Фото конференция\Стрейч Хут\PICT49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360000" cy="252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Дмитрий Ноутбук\Desktop\3\123\барьерна пливка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279979"/>
            <a:ext cx="4146015" cy="252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897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148138" y="1412776"/>
            <a:ext cx="3816350" cy="1728192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Общая площадь здания – 20 000 м</a:t>
            </a:r>
            <a:r>
              <a:rPr lang="ru-RU" sz="1400" baseline="300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Высота здания –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77 м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начат в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2008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году. </a:t>
            </a:r>
            <a:b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Проект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окончен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 2008 году.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Здание монолитно-каркасное.</a:t>
            </a:r>
            <a:b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Фундаменты – сваи стойки.</a:t>
            </a:r>
            <a:b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Расчет выполнен на совместную работу основания и каркаса здания.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572000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Торгово-офисный центр </a:t>
            </a:r>
          </a:p>
          <a:p>
            <a:r>
              <a:rPr lang="ru-RU" sz="2400" dirty="0" smtClean="0"/>
              <a:t>г. Хмельницкий</a:t>
            </a:r>
          </a:p>
        </p:txBody>
      </p:sp>
      <p:pic>
        <p:nvPicPr>
          <p:cNvPr id="12290" name="Picture 2" descr="C:\Users\Дмитрий Ноутбук\Desktop\Фото конференция\Камянецькая 2а\Дом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63"/>
          <a:stretch/>
        </p:blipFill>
        <p:spPr bwMode="auto">
          <a:xfrm>
            <a:off x="251520" y="682944"/>
            <a:ext cx="4659085" cy="6058424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Дмитрий Ноутбук\Desktop\3\123\озер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85" r="17816"/>
          <a:stretch/>
        </p:blipFill>
        <p:spPr bwMode="auto">
          <a:xfrm>
            <a:off x="5148064" y="3206051"/>
            <a:ext cx="3846578" cy="3524226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87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767780"/>
            <a:ext cx="5688632" cy="1365076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Общая площадь здания – 20 000 м</a:t>
            </a:r>
            <a:r>
              <a:rPr lang="ru-RU" sz="1400" baseline="300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начат в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200</a:t>
            </a:r>
            <a:r>
              <a:rPr lang="en-US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7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году. </a:t>
            </a:r>
            <a:b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Проект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окончен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 2008 году.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Здание монолитно-каркасное.</a:t>
            </a:r>
            <a:b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Фундаменты – сваи стойки.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572000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Конфетная фабрика</a:t>
            </a:r>
          </a:p>
          <a:p>
            <a:r>
              <a:rPr lang="en-US" sz="2400" dirty="0" smtClean="0"/>
              <a:t>“ROSHEN”</a:t>
            </a:r>
            <a:endParaRPr lang="ru-RU" sz="2400" dirty="0" smtClean="0"/>
          </a:p>
          <a:p>
            <a:r>
              <a:rPr lang="ru-RU" sz="2400" dirty="0" smtClean="0"/>
              <a:t>г. Винница</a:t>
            </a:r>
          </a:p>
        </p:txBody>
      </p:sp>
      <p:pic>
        <p:nvPicPr>
          <p:cNvPr id="1026" name="Picture 2" descr="G:\Фото Рошен\P10608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37" b="7233"/>
          <a:stretch/>
        </p:blipFill>
        <p:spPr bwMode="auto">
          <a:xfrm>
            <a:off x="251520" y="2132855"/>
            <a:ext cx="8568952" cy="4391325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64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767780"/>
            <a:ext cx="5688632" cy="1365076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Общая площадь здания – 16 000 м</a:t>
            </a:r>
            <a:r>
              <a:rPr lang="ru-RU" sz="1400" baseline="300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начат в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2010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году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Производительность – 800 тонн/сутки.</a:t>
            </a:r>
            <a:b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Здание монолитно-каркасное.</a:t>
            </a:r>
            <a:b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Фундаменты – свайные.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572000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Молочный завод</a:t>
            </a:r>
          </a:p>
          <a:p>
            <a:r>
              <a:rPr lang="ru-RU" sz="2400" dirty="0" smtClean="0"/>
              <a:t>ТОВ «</a:t>
            </a:r>
            <a:r>
              <a:rPr lang="ru-RU" sz="2400" dirty="0" err="1" smtClean="0"/>
              <a:t>Люстдорф</a:t>
            </a:r>
            <a:r>
              <a:rPr lang="ru-RU" sz="2400" dirty="0" smtClean="0"/>
              <a:t>»</a:t>
            </a:r>
          </a:p>
          <a:p>
            <a:r>
              <a:rPr lang="ru-RU" sz="2400" dirty="0" smtClean="0"/>
              <a:t>Г. </a:t>
            </a:r>
            <a:r>
              <a:rPr lang="ru-RU" sz="2400" dirty="0" err="1" smtClean="0"/>
              <a:t>Иллинцы</a:t>
            </a:r>
            <a:r>
              <a:rPr lang="ru-RU" sz="2400" dirty="0" smtClean="0"/>
              <a:t> Винницкой области</a:t>
            </a:r>
          </a:p>
        </p:txBody>
      </p:sp>
      <p:pic>
        <p:nvPicPr>
          <p:cNvPr id="2050" name="Picture 2" descr="G:\Фото Рошен\1\Изображение#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82" b="15492"/>
          <a:stretch/>
        </p:blipFill>
        <p:spPr bwMode="auto">
          <a:xfrm>
            <a:off x="251520" y="2120900"/>
            <a:ext cx="8740322" cy="44323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768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94" y="908720"/>
            <a:ext cx="2160166" cy="360040"/>
          </a:xfrm>
        </p:spPr>
        <p:txBody>
          <a:bodyPr>
            <a:noAutofit/>
          </a:bodyPr>
          <a:lstStyle/>
          <a:p>
            <a:pPr algn="l"/>
            <a:r>
              <a:rPr lang="en-US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“MITSUBISHI” </a:t>
            </a:r>
            <a:r>
              <a:rPr lang="uk-UA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г.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Винница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44008" y="188640"/>
            <a:ext cx="439248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Автомобильные центры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97569" y="1275618"/>
            <a:ext cx="3337158" cy="2502869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Дмитрий Ноутбук\Desktop\3\123\мицубиси Винни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20" y="1268760"/>
            <a:ext cx="4100264" cy="2502869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64225" y="4207134"/>
            <a:ext cx="4100263" cy="2502869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4207134"/>
            <a:ext cx="4401161" cy="2502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2"/>
          <p:cNvSpPr txBox="1">
            <a:spLocks/>
          </p:cNvSpPr>
          <p:nvPr/>
        </p:nvSpPr>
        <p:spPr>
          <a:xfrm>
            <a:off x="338932" y="3861048"/>
            <a:ext cx="430507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Комплекс автоцентров </a:t>
            </a:r>
            <a:r>
              <a:rPr lang="uk-UA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г.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Ровно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2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94" y="908720"/>
            <a:ext cx="2952254" cy="360040"/>
          </a:xfrm>
        </p:spPr>
        <p:txBody>
          <a:bodyPr>
            <a:noAutofit/>
          </a:bodyPr>
          <a:lstStyle/>
          <a:p>
            <a:pPr algn="l"/>
            <a:r>
              <a:rPr lang="en-US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“VOLKSWAGEN” </a:t>
            </a:r>
            <a:r>
              <a:rPr lang="uk-UA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г.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Житомир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44008" y="188640"/>
            <a:ext cx="439248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Автомобильные центры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03035" y="1269629"/>
            <a:ext cx="3874433" cy="2502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9468" y="1268760"/>
            <a:ext cx="4096767" cy="2502869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65973" y="4207134"/>
            <a:ext cx="4096767" cy="2502869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6439" y="4207134"/>
            <a:ext cx="3777529" cy="2502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2"/>
          <p:cNvSpPr txBox="1">
            <a:spLocks/>
          </p:cNvSpPr>
          <p:nvPr/>
        </p:nvSpPr>
        <p:spPr>
          <a:xfrm>
            <a:off x="338932" y="3861048"/>
            <a:ext cx="430507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“VOLKSWAGEN” </a:t>
            </a:r>
            <a:r>
              <a:rPr lang="uk-UA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г.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Черновцы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85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/>
              <a:t>Проектная мастерская создана в 2000 году.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/>
              <a:t>Направление деятельности: Проектирование гражданских, промышленных и общественных зданий.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/>
              <a:t>Проектная мастерская укомплектованная всеми специалистами. Все разделы проекта выполняются самостоятельно, без привлечения субподряда, кроме систем пожарной безопасности.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Несколько </a:t>
            </a:r>
            <a:r>
              <a:rPr lang="uk-UA" dirty="0" err="1" smtClean="0"/>
              <a:t>слов</a:t>
            </a:r>
            <a:r>
              <a:rPr lang="uk-UA" dirty="0" smtClean="0"/>
              <a:t> о </a:t>
            </a:r>
            <a:r>
              <a:rPr lang="uk-UA" dirty="0" err="1" smtClean="0"/>
              <a:t>проектной</a:t>
            </a:r>
            <a:r>
              <a:rPr lang="uk-UA" dirty="0" smtClean="0"/>
              <a:t> </a:t>
            </a:r>
            <a:r>
              <a:rPr lang="uk-UA" dirty="0" err="1" smtClean="0"/>
              <a:t>мастерской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3921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94" y="908720"/>
            <a:ext cx="2376190" cy="360040"/>
          </a:xfrm>
        </p:spPr>
        <p:txBody>
          <a:bodyPr>
            <a:noAutofit/>
          </a:bodyPr>
          <a:lstStyle/>
          <a:p>
            <a:pPr algn="l"/>
            <a:r>
              <a:rPr lang="en-US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“TOYOTA” </a:t>
            </a:r>
            <a:r>
              <a:rPr lang="uk-UA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г.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Хмельницкий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44008" y="188640"/>
            <a:ext cx="439248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Автомобильные центры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72251" y="1269629"/>
            <a:ext cx="3336000" cy="2502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3332" y="1268760"/>
            <a:ext cx="3337158" cy="2502869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45777" y="4207134"/>
            <a:ext cx="3337158" cy="2502869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7203" y="4207134"/>
            <a:ext cx="3336000" cy="2502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2"/>
          <p:cNvSpPr txBox="1">
            <a:spLocks/>
          </p:cNvSpPr>
          <p:nvPr/>
        </p:nvSpPr>
        <p:spPr>
          <a:xfrm>
            <a:off x="338932" y="3861048"/>
            <a:ext cx="203297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“AUDI” </a:t>
            </a:r>
            <a:r>
              <a:rPr lang="uk-UA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г.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Хмельницкий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890707" y="881100"/>
            <a:ext cx="2993661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1600" b="1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bg1"/>
                </a:solidFill>
              </a:rPr>
              <a:t>“NISSAN” </a:t>
            </a:r>
            <a:r>
              <a:rPr lang="uk-UA" sz="1600" b="1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bg1"/>
                </a:solidFill>
              </a:rPr>
              <a:t>г.</a:t>
            </a:r>
            <a:r>
              <a:rPr lang="ru-RU" sz="1600" b="1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bg1"/>
                </a:solidFill>
              </a:rPr>
              <a:t> Хмельницкий</a:t>
            </a:r>
            <a:endParaRPr lang="uk-UA" sz="1600" b="1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4899587" y="3847094"/>
            <a:ext cx="2552733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en-US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MITSUBISHI</a:t>
            </a:r>
            <a:r>
              <a:rPr lang="en-US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” </a:t>
            </a:r>
            <a:r>
              <a:rPr lang="uk-UA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г.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Хмельницкий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50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4400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>Элеватор </a:t>
            </a:r>
          </a:p>
          <a:p>
            <a:r>
              <a:rPr lang="ru-RU" sz="2000" dirty="0" smtClean="0"/>
              <a:t>г. Жмеринка </a:t>
            </a:r>
          </a:p>
          <a:p>
            <a:r>
              <a:rPr lang="ru-RU" sz="2000" dirty="0" smtClean="0"/>
              <a:t>Винницкой области</a:t>
            </a: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95536" y="930654"/>
            <a:ext cx="4968552" cy="14902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Начало проектирования – 2011 год.</a:t>
            </a:r>
          </a:p>
          <a:p>
            <a:pPr algn="l"/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сдан в эксплуатацию – 2012 год.</a:t>
            </a:r>
          </a:p>
          <a:p>
            <a:pPr algn="l"/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Мощность – 25 000 тонн зерна.</a:t>
            </a:r>
          </a:p>
          <a:p>
            <a:pPr algn="l"/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Снеговой район – 4 (140 кг/м</a:t>
            </a:r>
            <a:r>
              <a:rPr lang="ru-RU" sz="1400" baseline="300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). </a:t>
            </a:r>
          </a:p>
          <a:p>
            <a:pPr algn="l"/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Ветровой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район – 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3 (50 </a:t>
            </a:r>
            <a:r>
              <a:rPr lang="ru-RU" sz="14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кг/м</a:t>
            </a:r>
            <a:r>
              <a:rPr lang="ru-RU" sz="1400" baseline="300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).</a:t>
            </a:r>
          </a:p>
          <a:p>
            <a:pPr algn="l"/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Сейсмичность района строительства – 6 балов.</a:t>
            </a:r>
          </a:p>
          <a:p>
            <a:pPr algn="l"/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Категория грунтов по сейсмическим свойствам – </a:t>
            </a:r>
            <a:r>
              <a:rPr lang="en-US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III</a:t>
            </a: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l"/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Сейсмичность площадки строительства – 7 балов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Дмитрий Ноутбук\Desktop\3\11111111\Изображение 8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08" b="9336"/>
          <a:stretch/>
        </p:blipFill>
        <p:spPr bwMode="auto">
          <a:xfrm>
            <a:off x="827584" y="2564904"/>
            <a:ext cx="7776864" cy="4113288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506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5364088" y="188640"/>
            <a:ext cx="331236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dirty="0"/>
              <a:t>Элеватор </a:t>
            </a:r>
          </a:p>
          <a:p>
            <a:r>
              <a:rPr lang="ru-RU" sz="1800" dirty="0"/>
              <a:t>г. Жмеринка </a:t>
            </a:r>
          </a:p>
          <a:p>
            <a:r>
              <a:rPr lang="ru-RU" sz="1800" dirty="0"/>
              <a:t>Винницкой области</a:t>
            </a:r>
          </a:p>
        </p:txBody>
      </p:sp>
      <p:pic>
        <p:nvPicPr>
          <p:cNvPr id="3074" name="Picture 2" descr="C:\Users\Дмитрий Ноутбук\Desktop\3\11111111\Изображение 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320480" cy="2861598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митрий Ноутбук\Desktop\3\11111111\Изображение 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454308" cy="5215361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Дмитрий Ноутбук\Desktop\3\11111111\Изображение 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55" y="3808079"/>
            <a:ext cx="4320000" cy="2861281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54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6462295" y="188640"/>
            <a:ext cx="2358177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dirty="0"/>
              <a:t>Элеватор </a:t>
            </a:r>
          </a:p>
          <a:p>
            <a:r>
              <a:rPr lang="ru-RU" sz="1800" dirty="0"/>
              <a:t>г. Жмеринка </a:t>
            </a:r>
          </a:p>
          <a:p>
            <a:r>
              <a:rPr lang="ru-RU" sz="1800" dirty="0"/>
              <a:t>Винницкой области</a:t>
            </a:r>
          </a:p>
        </p:txBody>
      </p:sp>
      <p:pic>
        <p:nvPicPr>
          <p:cNvPr id="4098" name="Picture 2" descr="C:\Users\Дмитрий Ноутбук\Desktop\3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181683"/>
            <a:ext cx="8694881" cy="2418351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митрий Ноутбук\Desktop\3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3"/>
          <a:stretch/>
        </p:blipFill>
        <p:spPr bwMode="auto">
          <a:xfrm>
            <a:off x="251520" y="980728"/>
            <a:ext cx="5708309" cy="3027419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5959829" y="1556792"/>
            <a:ext cx="2986572" cy="2624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Варианты выполнения фундаментов под силоса зерна:</a:t>
            </a:r>
          </a:p>
          <a:p>
            <a:pPr algn="l">
              <a:spcAft>
                <a:spcPts val="600"/>
              </a:spcAft>
            </a:pPr>
            <a:r>
              <a:rPr lang="ru-RU" sz="1200" u="sng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Вариант №1</a:t>
            </a: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: Свайные с внутренней конвейерной галереей, наружным, по периметру, радиальным ростверком и плитным ростверком с вентиляционными каналами для активной вентиляции зерна</a:t>
            </a:r>
          </a:p>
          <a:p>
            <a:pPr algn="l">
              <a:spcAft>
                <a:spcPts val="600"/>
              </a:spcAft>
            </a:pPr>
            <a:r>
              <a:rPr lang="ru-RU" sz="1200" u="sng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Вариант № 2</a:t>
            </a: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: Вариант с под силосным пространством. Фундаменты свайные с плитным ростверком и верхней плитой где размещены каналы для активной вентиляции зерна.</a:t>
            </a:r>
          </a:p>
          <a:p>
            <a:pPr algn="l"/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32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6462295" y="188640"/>
            <a:ext cx="2358177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dirty="0"/>
              <a:t>Элеватор </a:t>
            </a:r>
          </a:p>
          <a:p>
            <a:r>
              <a:rPr lang="ru-RU" sz="1800" dirty="0"/>
              <a:t>г. Жмеринка </a:t>
            </a:r>
          </a:p>
          <a:p>
            <a:r>
              <a:rPr lang="ru-RU" sz="1800" dirty="0"/>
              <a:t>Винницкой области</a:t>
            </a:r>
          </a:p>
        </p:txBody>
      </p:sp>
      <p:pic>
        <p:nvPicPr>
          <p:cNvPr id="5122" name="Picture 2" descr="C:\Users\Дмитрий Ноутбук\Desktop\3\11111111\Изображение 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112" y="3695017"/>
            <a:ext cx="4536504" cy="3004679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митрий Ноутбук\Desktop\3\123\пли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804" y="2697409"/>
            <a:ext cx="4011122" cy="4002287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митрий Ноутбук\Desktop\3\123\плита Жмеринка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728700"/>
            <a:ext cx="4540096" cy="277135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5292080" y="1556792"/>
            <a:ext cx="3654321" cy="1140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Пространственная расчетная схема фундаментов силоса емкостью 5000 тон зерна.</a:t>
            </a:r>
          </a:p>
          <a:p>
            <a:pPr algn="l">
              <a:spcAft>
                <a:spcPts val="600"/>
              </a:spcAft>
            </a:pP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Система активной вентиляции зерна</a:t>
            </a:r>
          </a:p>
          <a:p>
            <a:pPr algn="l">
              <a:spcAft>
                <a:spcPts val="600"/>
              </a:spcAft>
            </a:pP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Опалубочный план плиты силоса.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 flipH="1">
            <a:off x="5072071" y="1700808"/>
            <a:ext cx="216024" cy="171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право 7"/>
          <p:cNvSpPr/>
          <p:nvPr/>
        </p:nvSpPr>
        <p:spPr>
          <a:xfrm rot="18749449" flipH="1">
            <a:off x="5047997" y="2148255"/>
            <a:ext cx="216024" cy="171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право 8"/>
          <p:cNvSpPr/>
          <p:nvPr/>
        </p:nvSpPr>
        <p:spPr>
          <a:xfrm rot="16200000" flipH="1">
            <a:off x="5057349" y="2451013"/>
            <a:ext cx="200622" cy="171176"/>
          </a:xfrm>
          <a:prstGeom prst="rightArrow">
            <a:avLst>
              <a:gd name="adj1" fmla="val 54141"/>
              <a:gd name="adj2" fmla="val 492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638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6462295" y="188640"/>
            <a:ext cx="2358177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dirty="0"/>
              <a:t>Элеватор </a:t>
            </a:r>
          </a:p>
          <a:p>
            <a:r>
              <a:rPr lang="ru-RU" sz="1800" dirty="0"/>
              <a:t>г. Жмеринка </a:t>
            </a:r>
          </a:p>
          <a:p>
            <a:r>
              <a:rPr lang="ru-RU" sz="1800" dirty="0"/>
              <a:t>Винницкой области</a:t>
            </a:r>
          </a:p>
        </p:txBody>
      </p:sp>
      <p:pic>
        <p:nvPicPr>
          <p:cNvPr id="6146" name="Picture 2" descr="C:\Users\Дмитрий Ноутбук\Desktop\3\123\елеват Жмеринка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18" r="21956"/>
          <a:stretch/>
        </p:blipFill>
        <p:spPr bwMode="auto">
          <a:xfrm>
            <a:off x="5258245" y="2780928"/>
            <a:ext cx="3634235" cy="3826513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митрий Ноутбук\Desktop\3\123\Жмеринка  деформац плити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55" y="3645023"/>
            <a:ext cx="4861402" cy="2962417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митрий Ноутбук\Desktop\3\123\Жмеринка  дефор пали 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55" y="501406"/>
            <a:ext cx="4861402" cy="2957353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5564222" y="1268760"/>
            <a:ext cx="3579778" cy="1428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Расчет выполнен на совместную работу висячих свай и плитного ростверка по грунту.</a:t>
            </a:r>
          </a:p>
          <a:p>
            <a:pPr algn="l">
              <a:spcAft>
                <a:spcPts val="600"/>
              </a:spcAft>
            </a:pP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Реакции в сваях</a:t>
            </a:r>
          </a:p>
          <a:p>
            <a:pPr algn="l">
              <a:spcAft>
                <a:spcPts val="600"/>
              </a:spcAft>
            </a:pP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Среднее давление под подошвой плитного ростверка при определенной комбинации нагрузок</a:t>
            </a:r>
          </a:p>
          <a:p>
            <a:pPr algn="l">
              <a:spcAft>
                <a:spcPts val="600"/>
              </a:spcAft>
            </a:pP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Расчетная схема фундаментов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 flipH="1">
            <a:off x="5344213" y="1700808"/>
            <a:ext cx="216024" cy="171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право 7"/>
          <p:cNvSpPr/>
          <p:nvPr/>
        </p:nvSpPr>
        <p:spPr>
          <a:xfrm rot="18749449" flipH="1">
            <a:off x="5320139" y="2112719"/>
            <a:ext cx="216024" cy="171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право 8"/>
          <p:cNvSpPr/>
          <p:nvPr/>
        </p:nvSpPr>
        <p:spPr>
          <a:xfrm rot="16200000" flipH="1">
            <a:off x="5329491" y="2579627"/>
            <a:ext cx="200622" cy="171176"/>
          </a:xfrm>
          <a:prstGeom prst="rightArrow">
            <a:avLst>
              <a:gd name="adj1" fmla="val 54141"/>
              <a:gd name="adj2" fmla="val 492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8297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5580113" y="548680"/>
            <a:ext cx="324036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Элеватор </a:t>
            </a:r>
          </a:p>
          <a:p>
            <a:r>
              <a:rPr lang="ru-RU" sz="2400" dirty="0"/>
              <a:t>г. Жмеринка </a:t>
            </a:r>
          </a:p>
          <a:p>
            <a:r>
              <a:rPr lang="ru-RU" sz="2400" dirty="0"/>
              <a:t>Винницкой области</a:t>
            </a:r>
          </a:p>
        </p:txBody>
      </p:sp>
      <p:pic>
        <p:nvPicPr>
          <p:cNvPr id="7170" name="Picture 2" descr="C:\Users\Дмитрий Ноутбук\Desktop\3\123\Жмеринка  реакции пал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272" y="3595811"/>
            <a:ext cx="4320000" cy="2641501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митрий Ноутбук\Desktop\3\123\Жмеринка  Rz плити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587551"/>
            <a:ext cx="4320480" cy="2635043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251520" y="2720431"/>
            <a:ext cx="3600399" cy="492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1. Деформации висячих свай по грунту.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4860032" y="2720431"/>
            <a:ext cx="3960440" cy="492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r>
              <a:rPr lang="ru-RU" sz="14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2. Деформации плитного ростверка по грунту.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04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303188"/>
            <a:ext cx="4392488" cy="8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400" dirty="0" smtClean="0"/>
              <a:t>Спортивний комплекс</a:t>
            </a:r>
            <a:endParaRPr lang="ru-RU" sz="2400" dirty="0" smtClean="0"/>
          </a:p>
          <a:p>
            <a:r>
              <a:rPr lang="ru-RU" sz="2400" dirty="0" smtClean="0"/>
              <a:t>Львовская область</a:t>
            </a: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539552" y="836712"/>
            <a:ext cx="6696744" cy="2578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Начало проектирования – 2009 год.</a:t>
            </a:r>
          </a:p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сдан в эксплуатацию – 2011 год.</a:t>
            </a:r>
          </a:p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Общая площадь – 4 900 м</a:t>
            </a:r>
            <a:r>
              <a:rPr lang="ru-RU" sz="1200" baseline="300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Тип местности – 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І.</a:t>
            </a:r>
            <a:endParaRPr lang="ru-RU" sz="1200" dirty="0" smtClean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Снеговой район – 5 (160 кг/м</a:t>
            </a:r>
            <a:r>
              <a:rPr lang="ru-RU" sz="1200" baseline="300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).</a:t>
            </a:r>
          </a:p>
          <a:p>
            <a:pPr algn="l"/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Коэффициент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географической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высоты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по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снеговой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нагрузке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– 1,3.</a:t>
            </a:r>
          </a:p>
          <a:p>
            <a:pPr algn="l"/>
            <a:r>
              <a:rPr lang="ru-RU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Ветровой </a:t>
            </a:r>
            <a:r>
              <a:rPr lang="ru-RU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район – </a:t>
            </a: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4 (55 </a:t>
            </a:r>
            <a:r>
              <a:rPr lang="ru-RU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кг/м</a:t>
            </a:r>
            <a:r>
              <a:rPr lang="ru-RU" sz="1200" baseline="300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).</a:t>
            </a:r>
          </a:p>
          <a:p>
            <a:pPr algn="l"/>
            <a:r>
              <a:rPr lang="uk-UA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uk-UA" sz="1200" dirty="0" err="1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Коэффициент</a:t>
            </a:r>
            <a:r>
              <a:rPr lang="uk-UA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географической</a:t>
            </a:r>
            <a:r>
              <a:rPr lang="uk-UA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высоты</a:t>
            </a:r>
            <a:r>
              <a:rPr lang="uk-UA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по </a:t>
            </a:r>
            <a:r>
              <a:rPr lang="uk-UA" sz="1200" dirty="0" err="1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ветровой</a:t>
            </a:r>
            <a:r>
              <a:rPr lang="uk-UA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нагрузке</a:t>
            </a:r>
            <a:r>
              <a:rPr lang="uk-UA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1,54.</a:t>
            </a:r>
          </a:p>
          <a:p>
            <a:pPr algn="l"/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Сейсмичность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района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строительства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– 7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балов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12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Здание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каркасное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 Каркас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рамный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из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решетчатых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стоек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решетчатых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стропильных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ферм. Рама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двухпролетная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пролеты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рам – 45х37м.</a:t>
            </a:r>
          </a:p>
          <a:p>
            <a:pPr algn="l"/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Основанием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здаия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служыт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песчано-аргелитовая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флеш.</a:t>
            </a:r>
          </a:p>
          <a:p>
            <a:pPr algn="l"/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Фундаменты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 -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столбчатые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(на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столбах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).</a:t>
            </a:r>
          </a:p>
        </p:txBody>
      </p:sp>
      <p:pic>
        <p:nvPicPr>
          <p:cNvPr id="1026" name="Picture 2" descr="C:\Users\Дмитрий Ноутбук\Desktop\2\Изображение 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68" t="24955" b="23304"/>
          <a:stretch/>
        </p:blipFill>
        <p:spPr bwMode="auto">
          <a:xfrm>
            <a:off x="755576" y="3415654"/>
            <a:ext cx="7987864" cy="3253706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39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44624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400" dirty="0" smtClean="0"/>
              <a:t>Спортивний комплекс</a:t>
            </a:r>
            <a:endParaRPr lang="ru-RU" sz="2400" dirty="0" smtClean="0"/>
          </a:p>
          <a:p>
            <a:r>
              <a:rPr lang="ru-RU" sz="2400" dirty="0" smtClean="0"/>
              <a:t>Львовская область</a:t>
            </a:r>
          </a:p>
        </p:txBody>
      </p:sp>
      <p:pic>
        <p:nvPicPr>
          <p:cNvPr id="2050" name="Picture 2" descr="C:\Users\Дмитрий Ноутбук\Desktop\3\123\карпати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3897812"/>
            <a:ext cx="4675068" cy="2844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митрий Ноутбук\Desktop\3\123\карпати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151" y="908720"/>
            <a:ext cx="4667076" cy="2844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митрий Ноутбук\Desktop\2\PICT87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469" y="3897812"/>
            <a:ext cx="3790607" cy="2842955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5148064" y="1556792"/>
            <a:ext cx="3848371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Расчет здание был выполнен с использованием  пространственной расчетной схемы в двух вариантах:</a:t>
            </a:r>
          </a:p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Вариант №1: Расчет каркаса здания с использованием пространственной расчетной схемы без учета совместной работы основания и каркаса здания в целом.</a:t>
            </a:r>
          </a:p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Вариант №2: Расчет каркаса здания с использованием пространственной расчетной схемы с учетом совместной работы основания и каркаса здания в целом.</a:t>
            </a:r>
            <a:endParaRPr lang="uk-UA" sz="12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44624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400" dirty="0" smtClean="0"/>
              <a:t>Спортивний комплекс</a:t>
            </a:r>
            <a:endParaRPr lang="ru-RU" sz="2400" dirty="0" smtClean="0"/>
          </a:p>
          <a:p>
            <a:r>
              <a:rPr lang="ru-RU" sz="2400" dirty="0" smtClean="0"/>
              <a:t>Львовская область</a:t>
            </a:r>
          </a:p>
        </p:txBody>
      </p:sp>
      <p:pic>
        <p:nvPicPr>
          <p:cNvPr id="4098" name="Picture 2" descr="C:\Users\Дмитрий Ноутбук\Desktop\3\123\карпати- N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955" y="3789040"/>
            <a:ext cx="4667077" cy="2844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1293" y="764704"/>
            <a:ext cx="4550400" cy="2844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митрий Ноутбук\Desktop\2\Изображение 4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2"/>
          <a:stretch/>
        </p:blipFill>
        <p:spPr bwMode="auto">
          <a:xfrm>
            <a:off x="5048988" y="3789040"/>
            <a:ext cx="3888928" cy="2844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932040" y="1556792"/>
            <a:ext cx="4005876" cy="2051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При варианте №2 обнаружено податливость столбов фундаментов, это просматривается на данной схеме. 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кустах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столбов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, в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крайних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рядах, при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определенных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расчетных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сочетаниях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усилий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есть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отрыв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Соотведственно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расчет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всего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каркаса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здания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выполняетса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податливость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фундаменту.</a:t>
            </a:r>
            <a:endParaRPr lang="ru-RU" sz="1200" dirty="0" smtClean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9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70518" y="2492896"/>
            <a:ext cx="4504314" cy="1584176"/>
          </a:xfrm>
        </p:spPr>
        <p:txBody>
          <a:bodyPr>
            <a:normAutofit fontScale="90000"/>
          </a:bodyPr>
          <a:lstStyle/>
          <a:p>
            <a:pPr algn="l"/>
            <a:r>
              <a:rPr lang="ru-RU" sz="1300" dirty="0" smtClean="0">
                <a:solidFill>
                  <a:schemeClr val="tx2"/>
                </a:solidFill>
              </a:rPr>
              <a:t>• Общая площадь зданий – 24 000 м</a:t>
            </a:r>
            <a:r>
              <a:rPr lang="ru-RU" sz="1300" baseline="30000" dirty="0" smtClean="0">
                <a:solidFill>
                  <a:schemeClr val="tx2"/>
                </a:solidFill>
              </a:rPr>
              <a:t>2</a:t>
            </a:r>
            <a:r>
              <a:rPr lang="ru-RU" sz="1300" dirty="0">
                <a:solidFill>
                  <a:schemeClr val="tx2"/>
                </a:solidFill>
              </a:rPr>
              <a:t>.</a:t>
            </a:r>
            <a:br>
              <a:rPr lang="ru-RU" sz="1300" dirty="0">
                <a:solidFill>
                  <a:schemeClr val="tx2"/>
                </a:solidFill>
              </a:rPr>
            </a:br>
            <a:r>
              <a:rPr lang="ru-RU" sz="1300" dirty="0" smtClean="0">
                <a:solidFill>
                  <a:schemeClr val="tx2"/>
                </a:solidFill>
              </a:rPr>
              <a:t>• Проект </a:t>
            </a:r>
            <a:r>
              <a:rPr lang="ru-RU" sz="1300" dirty="0">
                <a:solidFill>
                  <a:schemeClr val="tx2"/>
                </a:solidFill>
              </a:rPr>
              <a:t>начат в 2002 году. </a:t>
            </a:r>
            <a:br>
              <a:rPr lang="ru-RU" sz="1300" dirty="0">
                <a:solidFill>
                  <a:schemeClr val="tx2"/>
                </a:solidFill>
              </a:rPr>
            </a:br>
            <a:r>
              <a:rPr lang="ru-RU" sz="1300" dirty="0" smtClean="0">
                <a:solidFill>
                  <a:schemeClr val="tx2"/>
                </a:solidFill>
              </a:rPr>
              <a:t>• Проект </a:t>
            </a:r>
            <a:r>
              <a:rPr lang="ru-RU" sz="1300" dirty="0">
                <a:solidFill>
                  <a:schemeClr val="tx2"/>
                </a:solidFill>
              </a:rPr>
              <a:t>сдан в эксплуатацию в 2003 году </a:t>
            </a:r>
            <a:r>
              <a:rPr lang="ru-RU" sz="1300" dirty="0" smtClean="0">
                <a:solidFill>
                  <a:schemeClr val="tx2"/>
                </a:solidFill>
              </a:rPr>
              <a:t/>
            </a:r>
            <a:br>
              <a:rPr lang="ru-RU" sz="1300" dirty="0" smtClean="0">
                <a:solidFill>
                  <a:schemeClr val="tx2"/>
                </a:solidFill>
              </a:rPr>
            </a:br>
            <a:r>
              <a:rPr lang="ru-RU" sz="1300" dirty="0" smtClean="0">
                <a:solidFill>
                  <a:schemeClr val="tx2"/>
                </a:solidFill>
              </a:rPr>
              <a:t>Все промышленные здания выполнены в независимых конструктивных схемах с делением на температурные и противопожарные блоки.</a:t>
            </a:r>
            <a:br>
              <a:rPr lang="ru-RU" sz="1300" dirty="0" smtClean="0">
                <a:solidFill>
                  <a:schemeClr val="tx2"/>
                </a:solidFill>
              </a:rPr>
            </a:br>
            <a:r>
              <a:rPr lang="ru-RU" sz="1300" dirty="0" smtClean="0">
                <a:solidFill>
                  <a:schemeClr val="tx2"/>
                </a:solidFill>
              </a:rPr>
              <a:t>Данный комплекс в 2004 году выдвигался на государственную премию в сфере архитектуры.</a:t>
            </a:r>
            <a:r>
              <a:rPr lang="ru-RU" sz="1400" dirty="0" smtClean="0">
                <a:solidFill>
                  <a:schemeClr val="tx2"/>
                </a:solidFill>
              </a:rPr>
              <a:t/>
            </a:r>
            <a:br>
              <a:rPr lang="ru-RU" sz="1400" dirty="0" smtClean="0">
                <a:solidFill>
                  <a:schemeClr val="tx2"/>
                </a:solidFill>
              </a:rPr>
            </a:br>
            <a:endParaRPr lang="uk-UA" sz="1400" dirty="0">
              <a:solidFill>
                <a:schemeClr val="tx2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932040" y="427730"/>
            <a:ext cx="36004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 smtClean="0"/>
              <a:t>Ликероводочный</a:t>
            </a:r>
          </a:p>
          <a:p>
            <a:r>
              <a:rPr lang="ru-RU" sz="2800" dirty="0" smtClean="0"/>
              <a:t>Завод</a:t>
            </a:r>
          </a:p>
          <a:p>
            <a:r>
              <a:rPr lang="ru-RU" sz="2800" dirty="0" smtClean="0"/>
              <a:t>«</a:t>
            </a:r>
            <a:r>
              <a:rPr lang="en-US" sz="2800" dirty="0" smtClean="0"/>
              <a:t>NEMIROFF</a:t>
            </a:r>
            <a:r>
              <a:rPr lang="ru-RU" sz="2800" dirty="0" smtClean="0"/>
              <a:t>»</a:t>
            </a:r>
            <a:endParaRPr lang="uk-UA" sz="2800" dirty="0"/>
          </a:p>
        </p:txBody>
      </p:sp>
      <p:pic>
        <p:nvPicPr>
          <p:cNvPr id="1026" name="Picture 2" descr="C:\Users\Дмитрий Ноутбук\Desktop\3\007scan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942864"/>
            <a:ext cx="8684791" cy="272649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митрий Ноутбук\Desktop\3\008scan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218998" cy="264123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48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44624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400" dirty="0" smtClean="0"/>
              <a:t>Спортивний комплекс</a:t>
            </a:r>
            <a:endParaRPr lang="ru-RU" sz="2400" dirty="0" smtClean="0"/>
          </a:p>
          <a:p>
            <a:r>
              <a:rPr lang="ru-RU" sz="2400" dirty="0" smtClean="0"/>
              <a:t>Львовская область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5542" y="3861048"/>
            <a:ext cx="4293882" cy="2844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митрий Ноутбук\Desktop\2\PICT8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792000" cy="2844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932040" y="1556792"/>
            <a:ext cx="4005876" cy="701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При анализе нормальных усилий в одних и тех же </a:t>
            </a:r>
            <a:r>
              <a:rPr lang="ru-RU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э</a:t>
            </a: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лементах разных расчетных схем обнаружено расхождение примерно в 1,2 -1,5 раза.</a:t>
            </a:r>
          </a:p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Наиболее пострадали элементы нижней зоне по середине пролета.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5868144" y="2580306"/>
            <a:ext cx="2925756" cy="920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Фрагмент </a:t>
            </a:r>
            <a:r>
              <a:rPr lang="ru-RU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металического</a:t>
            </a:r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каркаса</a:t>
            </a:r>
            <a:endParaRPr lang="uk-UA" sz="1200" dirty="0" smtClean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l"/>
            <a:endParaRPr lang="uk-UA" sz="1200" dirty="0" smtClean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uk-UA" sz="1200" dirty="0" err="1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Помещение</a:t>
            </a:r>
            <a:r>
              <a:rPr lang="uk-UA" sz="12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футбольного поля.</a:t>
            </a:r>
            <a:endParaRPr lang="ru-RU" sz="12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l"/>
            <a:endParaRPr lang="uk-UA" sz="1200" dirty="0" smtClean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Шарнирный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узел</a:t>
            </a:r>
            <a:r>
              <a:rPr lang="uk-UA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стойки с </a:t>
            </a:r>
            <a:r>
              <a:rPr lang="uk-UA" sz="1200" dirty="0" err="1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фундаме.нтом</a:t>
            </a:r>
            <a:endParaRPr lang="ru-RU" sz="12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flipH="1">
            <a:off x="5704253" y="2636912"/>
            <a:ext cx="146590" cy="171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право 11"/>
          <p:cNvSpPr/>
          <p:nvPr/>
        </p:nvSpPr>
        <p:spPr>
          <a:xfrm rot="18749449" flipH="1">
            <a:off x="5659894" y="3057750"/>
            <a:ext cx="216024" cy="116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 вправо 12"/>
          <p:cNvSpPr/>
          <p:nvPr/>
        </p:nvSpPr>
        <p:spPr>
          <a:xfrm rot="16200000" flipH="1">
            <a:off x="5662022" y="3399224"/>
            <a:ext cx="200622" cy="116157"/>
          </a:xfrm>
          <a:prstGeom prst="rightArrow">
            <a:avLst>
              <a:gd name="adj1" fmla="val 54141"/>
              <a:gd name="adj2" fmla="val 492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417" y="836712"/>
            <a:ext cx="3791999" cy="2844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919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88640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Экстракционный завод</a:t>
            </a:r>
          </a:p>
          <a:p>
            <a:r>
              <a:rPr lang="ru-RU" sz="2400" dirty="0" smtClean="0"/>
              <a:t>Хмельницкая область</a:t>
            </a:r>
          </a:p>
          <a:p>
            <a:r>
              <a:rPr lang="ru-RU" sz="2400" dirty="0" err="1" smtClean="0"/>
              <a:t>смт</a:t>
            </a:r>
            <a:r>
              <a:rPr lang="ru-RU" sz="2400" dirty="0" smtClean="0"/>
              <a:t>. </a:t>
            </a:r>
            <a:r>
              <a:rPr lang="ru-RU" sz="2400" dirty="0" err="1" smtClean="0"/>
              <a:t>Дунаивцы</a:t>
            </a:r>
            <a:endParaRPr lang="ru-RU" sz="24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1520" y="332656"/>
            <a:ext cx="4482895" cy="6336704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932040" y="1556792"/>
            <a:ext cx="4005876" cy="2051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Производительность завода – 1,5 тыс. тон сои/сутки.</a:t>
            </a:r>
          </a:p>
        </p:txBody>
      </p:sp>
    </p:spTree>
    <p:extLst>
      <p:ext uri="{BB962C8B-B14F-4D97-AF65-F5344CB8AC3E}">
        <p14:creationId xmlns:p14="http://schemas.microsoft.com/office/powerpoint/2010/main" val="2692806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Жилой комплекс</a:t>
            </a:r>
          </a:p>
          <a:p>
            <a:r>
              <a:rPr lang="ru-RU" sz="2400" dirty="0" smtClean="0"/>
              <a:t>г. Хмельницкий</a:t>
            </a:r>
          </a:p>
          <a:p>
            <a:r>
              <a:rPr lang="ru-RU" sz="2400" dirty="0" smtClean="0"/>
              <a:t>ул. Примакова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3684" y="3791024"/>
            <a:ext cx="4345616" cy="2736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3684" y="657008"/>
            <a:ext cx="4046555" cy="2844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08987" y="3789040"/>
            <a:ext cx="3883493" cy="2736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932040" y="1556792"/>
            <a:ext cx="4005876" cy="2051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10 – 16 этажные жилые здания с торгово-офисными помещениями и подземным паркингом.</a:t>
            </a:r>
          </a:p>
        </p:txBody>
      </p:sp>
    </p:spTree>
    <p:extLst>
      <p:ext uri="{BB962C8B-B14F-4D97-AF65-F5344CB8AC3E}">
        <p14:creationId xmlns:p14="http://schemas.microsoft.com/office/powerpoint/2010/main" val="2528775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Жилой комплекс</a:t>
            </a:r>
          </a:p>
          <a:p>
            <a:r>
              <a:rPr lang="ru-RU" sz="2400" dirty="0" smtClean="0"/>
              <a:t>г. Хмельницкий</a:t>
            </a:r>
          </a:p>
          <a:p>
            <a:r>
              <a:rPr lang="ru-RU" sz="2000" dirty="0" smtClean="0"/>
              <a:t>ул. </a:t>
            </a:r>
            <a:r>
              <a:rPr lang="ru-RU" sz="2000" dirty="0" err="1" smtClean="0"/>
              <a:t>Староконстантиноское</a:t>
            </a:r>
            <a:r>
              <a:rPr lang="ru-RU" sz="2000" dirty="0" smtClean="0"/>
              <a:t> шоссе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0234" y="1280526"/>
            <a:ext cx="4017750" cy="4968552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32040" y="4065002"/>
            <a:ext cx="3883493" cy="2184076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932040" y="1556792"/>
            <a:ext cx="4005876" cy="2051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10 – 16 этажные жилые здания с торгово-офисными помещениями.</a:t>
            </a:r>
          </a:p>
        </p:txBody>
      </p:sp>
    </p:spTree>
    <p:extLst>
      <p:ext uri="{BB962C8B-B14F-4D97-AF65-F5344CB8AC3E}">
        <p14:creationId xmlns:p14="http://schemas.microsoft.com/office/powerpoint/2010/main" val="1662990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hpak\Desktop\Фото об\ХМ  СТАДИОН\Для арх ради А1 візуал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2" r="33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832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AD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8640"/>
            <a:ext cx="9144000" cy="645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94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Культовое сооружение</a:t>
            </a:r>
          </a:p>
          <a:p>
            <a:r>
              <a:rPr lang="ru-RU" sz="2400" dirty="0" smtClean="0"/>
              <a:t>в городе Умань</a:t>
            </a:r>
            <a:endParaRPr lang="ru-RU" sz="2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40" r="30993"/>
          <a:stretch/>
        </p:blipFill>
        <p:spPr bwMode="auto">
          <a:xfrm rot="16200000">
            <a:off x="3563098" y="-1321938"/>
            <a:ext cx="2162619" cy="720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62" r="19676"/>
          <a:stretch/>
        </p:blipFill>
        <p:spPr bwMode="auto">
          <a:xfrm rot="16200000">
            <a:off x="3061647" y="1483768"/>
            <a:ext cx="3165518" cy="720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797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3684" y="3789039"/>
            <a:ext cx="4076470" cy="270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3683" y="738914"/>
            <a:ext cx="4076472" cy="270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16016" y="3789039"/>
            <a:ext cx="4075200" cy="2699158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932040" y="1556792"/>
            <a:ext cx="4005876" cy="2051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Конструктивные решения балкона и кровли согласно старой архитектурной концепции</a:t>
            </a:r>
            <a:endParaRPr lang="ru-RU" sz="1200" dirty="0" smtClean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64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3684" y="3789039"/>
            <a:ext cx="4076470" cy="2699999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3684" y="738914"/>
            <a:ext cx="4076470" cy="270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16016" y="3789039"/>
            <a:ext cx="4075199" cy="2699158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932040" y="1556792"/>
            <a:ext cx="4005876" cy="2051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Конструктивные решения согласно старой архитектурной концепции</a:t>
            </a:r>
            <a:endParaRPr lang="ru-RU" sz="1200" dirty="0" smtClean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40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3851" y="692696"/>
            <a:ext cx="4094133" cy="5795501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59" t="18142" r="18793" b="4835"/>
          <a:stretch/>
        </p:blipFill>
        <p:spPr bwMode="auto">
          <a:xfrm>
            <a:off x="4627575" y="3212976"/>
            <a:ext cx="4158577" cy="3275221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708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5004048" y="260648"/>
            <a:ext cx="36004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>Ликероводочный</a:t>
            </a:r>
          </a:p>
          <a:p>
            <a:r>
              <a:rPr lang="ru-RU" sz="2000" dirty="0" smtClean="0"/>
              <a:t>Завод</a:t>
            </a:r>
          </a:p>
          <a:p>
            <a:r>
              <a:rPr lang="ru-RU" sz="2000" dirty="0" smtClean="0"/>
              <a:t>«</a:t>
            </a:r>
            <a:r>
              <a:rPr lang="en-US" sz="2000" dirty="0" smtClean="0"/>
              <a:t>NEMIROFF</a:t>
            </a:r>
            <a:r>
              <a:rPr lang="ru-RU" sz="2000" dirty="0" smtClean="0"/>
              <a:t>»</a:t>
            </a:r>
            <a:endParaRPr lang="uk-UA" sz="2000" dirty="0"/>
          </a:p>
        </p:txBody>
      </p:sp>
      <p:pic>
        <p:nvPicPr>
          <p:cNvPr id="2053" name="Picture 5" descr="C:\Users\Дмитрий Ноутбук\Desktop\3\002scan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19949" cy="53244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24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3851" y="692697"/>
            <a:ext cx="4094133" cy="5795499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27575" y="2924944"/>
            <a:ext cx="4158577" cy="2229317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523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827" y="444919"/>
            <a:ext cx="5102245" cy="3200105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7344" y="2924944"/>
            <a:ext cx="4882707" cy="3453453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178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3528" y="3941900"/>
            <a:ext cx="4032000" cy="2528852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5696" y="738914"/>
            <a:ext cx="4032000" cy="2851762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58508" y="3949699"/>
            <a:ext cx="4337349" cy="25308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969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700808"/>
            <a:ext cx="5904948" cy="4176464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6182" y="1196752"/>
            <a:ext cx="1781528" cy="252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6182" y="4005344"/>
            <a:ext cx="1781527" cy="252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343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996043"/>
            <a:ext cx="4032000" cy="2420565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696" y="738914"/>
            <a:ext cx="4031999" cy="2851762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8081" y="3997408"/>
            <a:ext cx="3420416" cy="24192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072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894" y="1340768"/>
            <a:ext cx="4937210" cy="3492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10960" r="12812" b="2747"/>
          <a:stretch/>
        </p:blipFill>
        <p:spPr bwMode="auto">
          <a:xfrm>
            <a:off x="5895911" y="1340768"/>
            <a:ext cx="2564521" cy="3492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2560" r="59085" b="94158"/>
          <a:stretch/>
        </p:blipFill>
        <p:spPr bwMode="auto">
          <a:xfrm>
            <a:off x="1294731" y="5373216"/>
            <a:ext cx="6633713" cy="717397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720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/>
          <a:stretch/>
        </p:blipFill>
        <p:spPr bwMode="auto">
          <a:xfrm>
            <a:off x="714910" y="1332683"/>
            <a:ext cx="7817530" cy="5230677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40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4984" y="3068960"/>
            <a:ext cx="5113163" cy="360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683" y="1556792"/>
            <a:ext cx="2520000" cy="3565686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569864"/>
            <a:ext cx="2520000" cy="3579216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03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11588" y="116632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Культовое сооружение</a:t>
            </a:r>
          </a:p>
          <a:p>
            <a:r>
              <a:rPr lang="ru-RU" sz="2400" dirty="0"/>
              <a:t>в городе Умань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 t="14130" r="8683" b="14557"/>
          <a:stretch/>
        </p:blipFill>
        <p:spPr bwMode="auto">
          <a:xfrm>
            <a:off x="323529" y="4170557"/>
            <a:ext cx="4082400" cy="2487863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 t="11456" r="8684" b="11174"/>
          <a:stretch/>
        </p:blipFill>
        <p:spPr bwMode="auto">
          <a:xfrm>
            <a:off x="323528" y="1048215"/>
            <a:ext cx="4083628" cy="270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14135" r="8031" b="14530"/>
          <a:stretch/>
        </p:blipFill>
        <p:spPr bwMode="auto">
          <a:xfrm>
            <a:off x="4657635" y="4170554"/>
            <a:ext cx="4149199" cy="24876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932040" y="1556792"/>
            <a:ext cx="4005876" cy="2051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2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Новая архитектурная концепция</a:t>
            </a:r>
            <a:endParaRPr lang="ru-RU" sz="1200" dirty="0" smtClean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61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92896"/>
            <a:ext cx="7772400" cy="887412"/>
          </a:xfrm>
        </p:spPr>
        <p:txBody>
          <a:bodyPr>
            <a:normAutofit/>
          </a:bodyPr>
          <a:lstStyle/>
          <a:p>
            <a:r>
              <a:rPr lang="ru-RU" dirty="0" smtClean="0"/>
              <a:t>Вопросы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04717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5004048" y="260648"/>
            <a:ext cx="36004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>Ликероводочный</a:t>
            </a:r>
          </a:p>
          <a:p>
            <a:r>
              <a:rPr lang="ru-RU" sz="2000" dirty="0" smtClean="0"/>
              <a:t>Завод</a:t>
            </a:r>
          </a:p>
          <a:p>
            <a:r>
              <a:rPr lang="ru-RU" sz="2000" dirty="0" smtClean="0"/>
              <a:t>«</a:t>
            </a:r>
            <a:r>
              <a:rPr lang="en-US" sz="2000" dirty="0" smtClean="0"/>
              <a:t>NEMIROFF</a:t>
            </a:r>
            <a:r>
              <a:rPr lang="ru-RU" sz="2000" dirty="0" smtClean="0"/>
              <a:t>»</a:t>
            </a:r>
            <a:endParaRPr lang="uk-UA" sz="2000" dirty="0"/>
          </a:p>
        </p:txBody>
      </p:sp>
      <p:pic>
        <p:nvPicPr>
          <p:cNvPr id="2052" name="Picture 4" descr="C:\Users\Дмитрий Ноутбук\Desktop\3\001scan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313658"/>
            <a:ext cx="7344816" cy="532283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208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92896"/>
            <a:ext cx="7772400" cy="887412"/>
          </a:xfrm>
        </p:spPr>
        <p:txBody>
          <a:bodyPr>
            <a:normAutofit/>
          </a:bodyPr>
          <a:lstStyle/>
          <a:p>
            <a:r>
              <a:rPr lang="ru-RU" dirty="0" smtClean="0"/>
              <a:t>Спасибо за внимание!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1014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700808"/>
            <a:ext cx="7961188" cy="1512168"/>
          </a:xfrm>
        </p:spPr>
        <p:txBody>
          <a:bodyPr>
            <a:normAutofit/>
          </a:bodyPr>
          <a:lstStyle/>
          <a:p>
            <a:pPr algn="l"/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Общая площадь здания – 3 200 м</a:t>
            </a:r>
            <a:r>
              <a:rPr lang="ru-RU" sz="1300" baseline="300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начат в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2003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году. </a:t>
            </a:r>
            <a:b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сдан в эксплуатацию в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2004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году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Здание каркасное, каркас – железобетонный с без балочными монолитными перекрытиями.</a:t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Расчет каркаса здания выполнен программным комплексом </a:t>
            </a:r>
            <a:r>
              <a:rPr lang="en-US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“SCAD”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Данный объект в 2005 году выдвигался на государственную премию в сфере архитектуры.</a:t>
            </a: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139952" y="427730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Завод</a:t>
            </a:r>
          </a:p>
          <a:p>
            <a:r>
              <a:rPr lang="ru-RU" sz="2400" dirty="0" smtClean="0"/>
              <a:t>«</a:t>
            </a:r>
            <a:r>
              <a:rPr lang="en-US" sz="2400" dirty="0" smtClean="0"/>
              <a:t>NEMIROFF</a:t>
            </a:r>
            <a:r>
              <a:rPr lang="ru-RU" sz="2400" dirty="0" smtClean="0"/>
              <a:t>»</a:t>
            </a:r>
          </a:p>
          <a:p>
            <a:r>
              <a:rPr lang="ru-RU" sz="2400" dirty="0" smtClean="0"/>
              <a:t>Административное здание</a:t>
            </a:r>
            <a:endParaRPr lang="uk-UA" sz="2400" dirty="0"/>
          </a:p>
        </p:txBody>
      </p:sp>
      <p:pic>
        <p:nvPicPr>
          <p:cNvPr id="3075" name="Picture 3" descr="C:\Users\Дмитрий Ноутбук\Desktop\3\004scan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59" b="6704"/>
          <a:stretch/>
        </p:blipFill>
        <p:spPr bwMode="auto">
          <a:xfrm>
            <a:off x="683568" y="3101394"/>
            <a:ext cx="7864719" cy="354248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46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5004048" y="260648"/>
            <a:ext cx="36004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/>
              <a:t>Завод</a:t>
            </a:r>
          </a:p>
          <a:p>
            <a:r>
              <a:rPr lang="ru-RU" sz="2000" dirty="0"/>
              <a:t>«</a:t>
            </a:r>
            <a:r>
              <a:rPr lang="en-US" sz="2000" dirty="0"/>
              <a:t>NEMIROFF</a:t>
            </a:r>
            <a:r>
              <a:rPr lang="ru-RU" sz="2000" dirty="0"/>
              <a:t>»</a:t>
            </a:r>
          </a:p>
          <a:p>
            <a:r>
              <a:rPr lang="ru-RU" sz="2000" dirty="0"/>
              <a:t>Административное здание</a:t>
            </a:r>
            <a:endParaRPr lang="uk-UA" sz="2000" dirty="0"/>
          </a:p>
        </p:txBody>
      </p:sp>
      <p:pic>
        <p:nvPicPr>
          <p:cNvPr id="5" name="Picture 4" descr="C:\Users\Дмитрий Ноутбук\Desktop\3\006scan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844" y="1268760"/>
            <a:ext cx="4483699" cy="244827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Дмитрий Ноутбук\Desktop\3\005scan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3849030"/>
            <a:ext cx="4490023" cy="279203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митрий Ноутбук\Desktop\3\003scan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780928"/>
            <a:ext cx="4114048" cy="305311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12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751388" y="1627758"/>
            <a:ext cx="4392612" cy="2089274"/>
          </a:xfrm>
        </p:spPr>
        <p:txBody>
          <a:bodyPr>
            <a:normAutofit fontScale="90000"/>
          </a:bodyPr>
          <a:lstStyle/>
          <a:p>
            <a:pPr algn="l"/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Общая площадь здания – 5 300 м</a:t>
            </a:r>
            <a:r>
              <a:rPr lang="ru-RU" sz="1300" baseline="300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начат в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2007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году. </a:t>
            </a:r>
            <a:b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• Проект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сдан в эксплуатацию в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2009 году.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Данный объект в 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2011 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году выдвигался на государственную премию в сфере архитектуры.</a:t>
            </a: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Здание каркасное, семи этажное с подземным паркингом.</a:t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Каркас – монолитно железобетонный с монолитными без балочными перекрытиями.</a:t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Фундаменты – монолитная железобетонная плита.</a:t>
            </a:r>
            <a:b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300" dirty="0" smtClean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Расчет каркаса здания выполнен на совместную работу основания здания с каркасом используя программный комплекс </a:t>
            </a:r>
            <a:r>
              <a:rPr lang="en-US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“SCAD”</a:t>
            </a:r>
            <a: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300" dirty="0">
                <a:ln>
                  <a:solidFill>
                    <a:schemeClr val="accent1">
                      <a:alpha val="2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endParaRPr lang="uk-UA" sz="1400" dirty="0">
              <a:ln>
                <a:solidFill>
                  <a:schemeClr val="accent1">
                    <a:alpha val="23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572000" y="260648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Офисный центр</a:t>
            </a:r>
          </a:p>
          <a:p>
            <a:r>
              <a:rPr lang="ru-RU" sz="2400" dirty="0" smtClean="0"/>
              <a:t>«Кряж»</a:t>
            </a:r>
          </a:p>
          <a:p>
            <a:r>
              <a:rPr lang="ru-RU" sz="2400" dirty="0" smtClean="0"/>
              <a:t>г. Винница</a:t>
            </a:r>
          </a:p>
        </p:txBody>
      </p:sp>
      <p:pic>
        <p:nvPicPr>
          <p:cNvPr id="5122" name="Picture 2" descr="C:\Users\Дмитрий Ноутбук\Desktop\Конкурс Кряж\WD7_5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176464" cy="2845259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124" name="Picture 4" descr="C:\Users\Дмитрий Ноутбук\Desktop\Конкурс Кряж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699389"/>
            <a:ext cx="8116214" cy="296997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241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митрий Ноутбук\Desktop\Конкурс Кряж\WD7_6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479359" cy="510967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митрий Ноутбук\Desktop\Конкурс Кряж\WD7_6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710" y="2564904"/>
            <a:ext cx="5154778" cy="342351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4572000" y="44624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>Офисный центр</a:t>
            </a:r>
          </a:p>
          <a:p>
            <a:r>
              <a:rPr lang="ru-RU" sz="2000" dirty="0" smtClean="0"/>
              <a:t>«Кряж»</a:t>
            </a:r>
          </a:p>
          <a:p>
            <a:r>
              <a:rPr lang="ru-RU" sz="2000" dirty="0" smtClean="0"/>
              <a:t>г. Винница</a:t>
            </a:r>
          </a:p>
        </p:txBody>
      </p:sp>
    </p:spTree>
    <p:extLst>
      <p:ext uri="{BB962C8B-B14F-4D97-AF65-F5344CB8AC3E}">
        <p14:creationId xmlns:p14="http://schemas.microsoft.com/office/powerpoint/2010/main" val="3040082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8069</TotalTime>
  <Words>940</Words>
  <Application>Microsoft Office PowerPoint</Application>
  <PresentationFormat>Экран (4:3)</PresentationFormat>
  <Paragraphs>187</Paragraphs>
  <Slides>50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Волна</vt:lpstr>
      <vt:lpstr>Опыт использования  SCAD Office при расчетах  зданий и сооружений</vt:lpstr>
      <vt:lpstr>Несколько слов о проектной мастерской</vt:lpstr>
      <vt:lpstr>• Общая площадь зданий – 24 000 м2. • Проект начат в 2002 году.  • Проект сдан в эксплуатацию в 2003 году  Все промышленные здания выполнены в независимых конструктивных схемах с делением на температурные и противопожарные блоки. Данный комплекс в 2004 году выдвигался на государственную премию в сфере архитектуры. </vt:lpstr>
      <vt:lpstr>Презентация PowerPoint</vt:lpstr>
      <vt:lpstr>Презентация PowerPoint</vt:lpstr>
      <vt:lpstr>• Общая площадь здания – 3 200 м2. • Проект начат в 2003 году.  • Проект сдан в эксплуатацию в 2004 году  Здание каркасное, каркас – железобетонный с без балочными монолитными перекрытиями. Расчет каркаса здания выполнен программным комплексом “SCAD”. Данный объект в 2005 году выдвигался на государственную премию в сфере архитектуры.</vt:lpstr>
      <vt:lpstr>Презентация PowerPoint</vt:lpstr>
      <vt:lpstr>• Общая площадь здания – 5 300 м2. • Проект начат в 2007 году.  • Проект сдан в эксплуатацию в 2009 году. Данный объект в 2011 году выдвигался на государственную премию в сфере архитектуры. Здание каркасное, семи этажное с подземным паркингом. Каркас – монолитно железобетонный с монолитными без балочными перекрытиями. Фундаменты – монолитная железобетонная плита. Расчет каркаса здания выполнен на совместную работу основания здания с каркасом используя программный комплекс “SCAD”. </vt:lpstr>
      <vt:lpstr>Презентация PowerPoint</vt:lpstr>
      <vt:lpstr>Презентация PowerPoint</vt:lpstr>
      <vt:lpstr>• Общая площадь здания – 1 500 м2. • Проект начат в 2012 году.  • Проект сдан в эксплуатацию в 2012 году  Здание каркасное, связевое. Высота 22м. в одноэтажной части здания. Высота 20 м. в двухэтажной части здания. Шаг поперечников 12м.</vt:lpstr>
      <vt:lpstr>Презентация PowerPoint</vt:lpstr>
      <vt:lpstr>• Общая площадь здания – 12 000 м2. • Проект начат в 2009 году.  • Проект сдан в эксплуатацию в 2009 году  Здание каркасное, рамно-связевое. Пролет  рам 18х18х18х9 метров. Высота здания – 10,5м.</vt:lpstr>
      <vt:lpstr>Презентация PowerPoint</vt:lpstr>
      <vt:lpstr>• Общая площадь здания – 20 000 м2. • Высота здания – 77 м. • Проект начат в 2008 году.  • Проект окончен в 2008 году.  Здание монолитно-каркасное. Фундаменты – сваи стойки. Расчет выполнен на совместную работу основания и каркаса здания.</vt:lpstr>
      <vt:lpstr>• Общая площадь здания – 20 000 м2. • Проект начат в 2007 году.  • Проект окончен в 2008 году.  Здание монолитно-каркасное. Фундаменты – сваи стойки.</vt:lpstr>
      <vt:lpstr>• Общая площадь здания – 16 000 м2. • Проект начат в 2010 году. • Производительность – 800 тонн/сутки. Здание монолитно-каркасное. Фундаменты – свайные.</vt:lpstr>
      <vt:lpstr>“MITSUBISHI” г. Винница</vt:lpstr>
      <vt:lpstr>“VOLKSWAGEN” г. Житомир</vt:lpstr>
      <vt:lpstr>“TOYOTA” г. Хмельницкий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Расчет и проектирование с</dc:title>
  <dc:creator>Дмитрий Ноутбук</dc:creator>
  <cp:lastModifiedBy>shpak</cp:lastModifiedBy>
  <cp:revision>91</cp:revision>
  <dcterms:created xsi:type="dcterms:W3CDTF">2012-09-16T07:54:52Z</dcterms:created>
  <dcterms:modified xsi:type="dcterms:W3CDTF">2016-10-09T18:08:56Z</dcterms:modified>
</cp:coreProperties>
</file>