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9" r:id="rId1"/>
    <p:sldMasterId id="2147483648" r:id="rId2"/>
  </p:sldMasterIdLst>
  <p:notesMasterIdLst>
    <p:notesMasterId r:id="rId35"/>
  </p:notesMasterIdLst>
  <p:sldIdLst>
    <p:sldId id="269" r:id="rId3"/>
    <p:sldId id="422" r:id="rId4"/>
    <p:sldId id="406" r:id="rId5"/>
    <p:sldId id="461" r:id="rId6"/>
    <p:sldId id="472" r:id="rId7"/>
    <p:sldId id="462" r:id="rId8"/>
    <p:sldId id="463" r:id="rId9"/>
    <p:sldId id="464" r:id="rId10"/>
    <p:sldId id="473" r:id="rId11"/>
    <p:sldId id="465" r:id="rId12"/>
    <p:sldId id="466" r:id="rId13"/>
    <p:sldId id="467" r:id="rId14"/>
    <p:sldId id="468" r:id="rId15"/>
    <p:sldId id="469" r:id="rId16"/>
    <p:sldId id="470" r:id="rId17"/>
    <p:sldId id="471" r:id="rId18"/>
    <p:sldId id="453" r:id="rId19"/>
    <p:sldId id="452" r:id="rId20"/>
    <p:sldId id="454" r:id="rId21"/>
    <p:sldId id="455" r:id="rId22"/>
    <p:sldId id="417" r:id="rId23"/>
    <p:sldId id="474" r:id="rId24"/>
    <p:sldId id="476" r:id="rId25"/>
    <p:sldId id="475" r:id="rId26"/>
    <p:sldId id="418" r:id="rId27"/>
    <p:sldId id="419" r:id="rId28"/>
    <p:sldId id="407" r:id="rId29"/>
    <p:sldId id="408" r:id="rId30"/>
    <p:sldId id="409" r:id="rId31"/>
    <p:sldId id="446" r:id="rId32"/>
    <p:sldId id="410" r:id="rId33"/>
    <p:sldId id="377" r:id="rId3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1A96"/>
    <a:srgbClr val="6600CC"/>
    <a:srgbClr val="9FD8FF"/>
    <a:srgbClr val="006DB8"/>
    <a:srgbClr val="D7E5F5"/>
    <a:srgbClr val="0334B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4" autoAdjust="0"/>
    <p:restoredTop sz="94656" autoAdjust="0"/>
  </p:normalViewPr>
  <p:slideViewPr>
    <p:cSldViewPr showGuides="1">
      <p:cViewPr varScale="1">
        <p:scale>
          <a:sx n="131" d="100"/>
          <a:sy n="131" d="100"/>
        </p:scale>
        <p:origin x="79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C1AD1-20E8-465D-93AD-A57A4B3BD1B7}" type="doc">
      <dgm:prSet loTypeId="urn:microsoft.com/office/officeart/2008/layout/PictureStrips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AE1918-47C7-4E67-A8E9-714927BFD65E}">
      <dgm:prSet phldrT="[Текст]" custT="1"/>
      <dgm:spPr/>
      <dgm:t>
        <a:bodyPr/>
        <a:lstStyle/>
        <a:p>
          <a:r>
            <a:rPr lang="ru-RU" sz="2000" dirty="0" smtClean="0"/>
            <a:t>Ленты </a:t>
          </a:r>
          <a:r>
            <a:rPr lang="en-US" sz="2000" dirty="0" err="1" smtClean="0"/>
            <a:t>FibArm</a:t>
          </a:r>
          <a:r>
            <a:rPr lang="en-US" sz="2000" dirty="0" smtClean="0"/>
            <a:t> Tape</a:t>
          </a:r>
          <a:endParaRPr lang="ru-RU" sz="2000" dirty="0"/>
        </a:p>
      </dgm:t>
    </dgm:pt>
    <dgm:pt modelId="{1C0CD849-C0A8-4D7C-87CB-E1DF9DDE3FCF}" type="parTrans" cxnId="{54E14596-7713-477C-8895-DB1FFD9F6E6B}">
      <dgm:prSet/>
      <dgm:spPr/>
      <dgm:t>
        <a:bodyPr/>
        <a:lstStyle/>
        <a:p>
          <a:endParaRPr lang="ru-RU"/>
        </a:p>
      </dgm:t>
    </dgm:pt>
    <dgm:pt modelId="{2AB26CB2-8BFE-4353-A1CE-A03A54358EEC}" type="sibTrans" cxnId="{54E14596-7713-477C-8895-DB1FFD9F6E6B}">
      <dgm:prSet/>
      <dgm:spPr/>
      <dgm:t>
        <a:bodyPr/>
        <a:lstStyle/>
        <a:p>
          <a:endParaRPr lang="ru-RU"/>
        </a:p>
      </dgm:t>
    </dgm:pt>
    <dgm:pt modelId="{7B2E9903-1CAB-45C8-821C-C2B3B406DC88}">
      <dgm:prSet phldrT="[Текст]" custT="1"/>
      <dgm:spPr/>
      <dgm:t>
        <a:bodyPr/>
        <a:lstStyle/>
        <a:p>
          <a:r>
            <a:rPr lang="ru-RU" sz="2000" dirty="0" smtClean="0"/>
            <a:t>Ламели </a:t>
          </a:r>
          <a:r>
            <a:rPr lang="en-US" sz="2000" dirty="0" err="1" smtClean="0"/>
            <a:t>FibArm</a:t>
          </a:r>
          <a:r>
            <a:rPr lang="en-US" sz="2000" dirty="0" smtClean="0"/>
            <a:t> </a:t>
          </a:r>
          <a:r>
            <a:rPr lang="en-US" sz="2000" dirty="0" err="1" smtClean="0"/>
            <a:t>Lamel</a:t>
          </a:r>
          <a:endParaRPr lang="ru-RU" sz="2000" dirty="0"/>
        </a:p>
      </dgm:t>
    </dgm:pt>
    <dgm:pt modelId="{E33919F9-49D8-49C3-B308-2C636BE5A2D1}" type="parTrans" cxnId="{3C76CB80-3182-4E4B-9A99-212E63D5EB2A}">
      <dgm:prSet/>
      <dgm:spPr/>
      <dgm:t>
        <a:bodyPr/>
        <a:lstStyle/>
        <a:p>
          <a:endParaRPr lang="ru-RU"/>
        </a:p>
      </dgm:t>
    </dgm:pt>
    <dgm:pt modelId="{F5E78560-E410-45E6-99CB-745B8C7B8C39}" type="sibTrans" cxnId="{3C76CB80-3182-4E4B-9A99-212E63D5EB2A}">
      <dgm:prSet/>
      <dgm:spPr/>
      <dgm:t>
        <a:bodyPr/>
        <a:lstStyle/>
        <a:p>
          <a:endParaRPr lang="ru-RU"/>
        </a:p>
      </dgm:t>
    </dgm:pt>
    <dgm:pt modelId="{5D197722-6A1F-4A2E-93B5-ECF1CDF02675}">
      <dgm:prSet phldrT="[Текст]" custT="1"/>
      <dgm:spPr/>
      <dgm:t>
        <a:bodyPr/>
        <a:lstStyle/>
        <a:p>
          <a:r>
            <a:rPr lang="ru-RU" sz="2000" dirty="0" smtClean="0"/>
            <a:t>Сетки </a:t>
          </a:r>
          <a:r>
            <a:rPr lang="en-US" sz="2000" dirty="0" err="1" smtClean="0"/>
            <a:t>FibArm</a:t>
          </a:r>
          <a:r>
            <a:rPr lang="en-US" sz="2000" dirty="0" smtClean="0"/>
            <a:t> Grid</a:t>
          </a:r>
          <a:endParaRPr lang="ru-RU" sz="2000" dirty="0"/>
        </a:p>
      </dgm:t>
    </dgm:pt>
    <dgm:pt modelId="{4679DE71-1694-4E80-A54B-E9221676CDE7}" type="parTrans" cxnId="{F2710868-9140-4AA8-9C97-FE53BB1D3414}">
      <dgm:prSet/>
      <dgm:spPr/>
      <dgm:t>
        <a:bodyPr/>
        <a:lstStyle/>
        <a:p>
          <a:endParaRPr lang="ru-RU"/>
        </a:p>
      </dgm:t>
    </dgm:pt>
    <dgm:pt modelId="{6E32F078-285B-44F6-995C-97C51158A684}" type="sibTrans" cxnId="{F2710868-9140-4AA8-9C97-FE53BB1D3414}">
      <dgm:prSet/>
      <dgm:spPr/>
      <dgm:t>
        <a:bodyPr/>
        <a:lstStyle/>
        <a:p>
          <a:endParaRPr lang="ru-RU"/>
        </a:p>
      </dgm:t>
    </dgm:pt>
    <dgm:pt modelId="{ED81D8DE-99B6-4D41-B6D4-C026816BC31A}">
      <dgm:prSet custT="1"/>
      <dgm:spPr/>
      <dgm:t>
        <a:bodyPr/>
        <a:lstStyle/>
        <a:p>
          <a:r>
            <a:rPr lang="ru-RU" sz="2000" dirty="0" smtClean="0"/>
            <a:t>Жгуты </a:t>
          </a:r>
          <a:r>
            <a:rPr lang="en-US" sz="2000" dirty="0" err="1" smtClean="0"/>
            <a:t>FibArm</a:t>
          </a:r>
          <a:r>
            <a:rPr lang="en-US" sz="2000" dirty="0" smtClean="0"/>
            <a:t> Anchor</a:t>
          </a:r>
          <a:endParaRPr lang="ru-RU" sz="2000" dirty="0"/>
        </a:p>
      </dgm:t>
    </dgm:pt>
    <dgm:pt modelId="{384D65F5-2CFF-416B-9558-4DC71792CD34}" type="parTrans" cxnId="{7E9C37EC-C60E-4D02-B1BF-61FFD4B2B462}">
      <dgm:prSet/>
      <dgm:spPr/>
      <dgm:t>
        <a:bodyPr/>
        <a:lstStyle/>
        <a:p>
          <a:endParaRPr lang="ru-RU"/>
        </a:p>
      </dgm:t>
    </dgm:pt>
    <dgm:pt modelId="{8EFF13C5-04C0-4E3A-A81A-8636A86D6289}" type="sibTrans" cxnId="{7E9C37EC-C60E-4D02-B1BF-61FFD4B2B462}">
      <dgm:prSet/>
      <dgm:spPr/>
      <dgm:t>
        <a:bodyPr/>
        <a:lstStyle/>
        <a:p>
          <a:endParaRPr lang="ru-RU"/>
        </a:p>
      </dgm:t>
    </dgm:pt>
    <dgm:pt modelId="{0836C5D7-F2E4-4036-B28E-75803BB26DC1}" type="pres">
      <dgm:prSet presAssocID="{7E5C1AD1-20E8-465D-93AD-A57A4B3BD1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04836D-078C-4104-AD30-CBAF4F4026EA}" type="pres">
      <dgm:prSet presAssocID="{AFAE1918-47C7-4E67-A8E9-714927BFD65E}" presName="composite" presStyleCnt="0"/>
      <dgm:spPr/>
    </dgm:pt>
    <dgm:pt modelId="{4E2EBE37-A846-49D6-B7FC-6D360511A884}" type="pres">
      <dgm:prSet presAssocID="{AFAE1918-47C7-4E67-A8E9-714927BFD65E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F768C-B6C4-4C18-9F12-720A783F19A9}" type="pres">
      <dgm:prSet presAssocID="{AFAE1918-47C7-4E67-A8E9-714927BFD65E}" presName="rect2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DC405E-28B5-49BA-BB63-681C56AB1D5F}" type="pres">
      <dgm:prSet presAssocID="{2AB26CB2-8BFE-4353-A1CE-A03A54358EEC}" presName="sibTrans" presStyleCnt="0"/>
      <dgm:spPr/>
    </dgm:pt>
    <dgm:pt modelId="{5C3B716C-1BD0-4ED0-8A91-578A73E32705}" type="pres">
      <dgm:prSet presAssocID="{7B2E9903-1CAB-45C8-821C-C2B3B406DC88}" presName="composite" presStyleCnt="0"/>
      <dgm:spPr/>
    </dgm:pt>
    <dgm:pt modelId="{DE7B9311-08F1-4C8A-9E09-563B0014C91F}" type="pres">
      <dgm:prSet presAssocID="{7B2E9903-1CAB-45C8-821C-C2B3B406DC88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75CE8-84FF-43F1-B527-319825532DF8}" type="pres">
      <dgm:prSet presAssocID="{7B2E9903-1CAB-45C8-821C-C2B3B406DC88}" presName="rect2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13AAC6-498A-4D91-97A2-DE8CE5F1A93B}" type="pres">
      <dgm:prSet presAssocID="{F5E78560-E410-45E6-99CB-745B8C7B8C39}" presName="sibTrans" presStyleCnt="0"/>
      <dgm:spPr/>
    </dgm:pt>
    <dgm:pt modelId="{2FE57FC9-64F5-4065-8F8B-F1CC927D5081}" type="pres">
      <dgm:prSet presAssocID="{5D197722-6A1F-4A2E-93B5-ECF1CDF02675}" presName="composite" presStyleCnt="0"/>
      <dgm:spPr/>
    </dgm:pt>
    <dgm:pt modelId="{A187D4FC-899C-4809-8FDA-A96D2CDF6818}" type="pres">
      <dgm:prSet presAssocID="{5D197722-6A1F-4A2E-93B5-ECF1CDF02675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BA55D-7C88-4BEA-9D46-7C14FA56429E}" type="pres">
      <dgm:prSet presAssocID="{5D197722-6A1F-4A2E-93B5-ECF1CDF02675}" presName="rect2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698BDA6-6205-4D5C-94B8-C0219DC7C619}" type="pres">
      <dgm:prSet presAssocID="{6E32F078-285B-44F6-995C-97C51158A684}" presName="sibTrans" presStyleCnt="0"/>
      <dgm:spPr/>
    </dgm:pt>
    <dgm:pt modelId="{19F45CE8-456E-4376-82A8-40EC70846218}" type="pres">
      <dgm:prSet presAssocID="{ED81D8DE-99B6-4D41-B6D4-C026816BC31A}" presName="composite" presStyleCnt="0"/>
      <dgm:spPr/>
    </dgm:pt>
    <dgm:pt modelId="{0E3A0B1E-31A7-48AB-8F31-526778DC4380}" type="pres">
      <dgm:prSet presAssocID="{ED81D8DE-99B6-4D41-B6D4-C026816BC31A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C6109-C30A-443F-A641-BB952A751C2C}" type="pres">
      <dgm:prSet presAssocID="{ED81D8DE-99B6-4D41-B6D4-C026816BC31A}" presName="rect2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AED49B9-E62E-4ECD-B7ED-A7FDB3F0113F}" type="presOf" srcId="{7B2E9903-1CAB-45C8-821C-C2B3B406DC88}" destId="{DE7B9311-08F1-4C8A-9E09-563B0014C91F}" srcOrd="0" destOrd="0" presId="urn:microsoft.com/office/officeart/2008/layout/PictureStrips"/>
    <dgm:cxn modelId="{7E9C37EC-C60E-4D02-B1BF-61FFD4B2B462}" srcId="{7E5C1AD1-20E8-465D-93AD-A57A4B3BD1B7}" destId="{ED81D8DE-99B6-4D41-B6D4-C026816BC31A}" srcOrd="3" destOrd="0" parTransId="{384D65F5-2CFF-416B-9558-4DC71792CD34}" sibTransId="{8EFF13C5-04C0-4E3A-A81A-8636A86D6289}"/>
    <dgm:cxn modelId="{E5E6C1B3-4CD1-4C17-B769-A712EF008A89}" type="presOf" srcId="{AFAE1918-47C7-4E67-A8E9-714927BFD65E}" destId="{4E2EBE37-A846-49D6-B7FC-6D360511A884}" srcOrd="0" destOrd="0" presId="urn:microsoft.com/office/officeart/2008/layout/PictureStrips"/>
    <dgm:cxn modelId="{54E14596-7713-477C-8895-DB1FFD9F6E6B}" srcId="{7E5C1AD1-20E8-465D-93AD-A57A4B3BD1B7}" destId="{AFAE1918-47C7-4E67-A8E9-714927BFD65E}" srcOrd="0" destOrd="0" parTransId="{1C0CD849-C0A8-4D7C-87CB-E1DF9DDE3FCF}" sibTransId="{2AB26CB2-8BFE-4353-A1CE-A03A54358EEC}"/>
    <dgm:cxn modelId="{3D18991C-3B56-43A6-8D0B-3B2696495FE1}" type="presOf" srcId="{7E5C1AD1-20E8-465D-93AD-A57A4B3BD1B7}" destId="{0836C5D7-F2E4-4036-B28E-75803BB26DC1}" srcOrd="0" destOrd="0" presId="urn:microsoft.com/office/officeart/2008/layout/PictureStrips"/>
    <dgm:cxn modelId="{600F98F5-F6F8-4E3D-88BC-584CCC1FFE23}" type="presOf" srcId="{5D197722-6A1F-4A2E-93B5-ECF1CDF02675}" destId="{A187D4FC-899C-4809-8FDA-A96D2CDF6818}" srcOrd="0" destOrd="0" presId="urn:microsoft.com/office/officeart/2008/layout/PictureStrips"/>
    <dgm:cxn modelId="{B70BCEB6-4F14-4CD4-BD68-1704A8F61619}" type="presOf" srcId="{ED81D8DE-99B6-4D41-B6D4-C026816BC31A}" destId="{0E3A0B1E-31A7-48AB-8F31-526778DC4380}" srcOrd="0" destOrd="0" presId="urn:microsoft.com/office/officeart/2008/layout/PictureStrips"/>
    <dgm:cxn modelId="{F2710868-9140-4AA8-9C97-FE53BB1D3414}" srcId="{7E5C1AD1-20E8-465D-93AD-A57A4B3BD1B7}" destId="{5D197722-6A1F-4A2E-93B5-ECF1CDF02675}" srcOrd="2" destOrd="0" parTransId="{4679DE71-1694-4E80-A54B-E9221676CDE7}" sibTransId="{6E32F078-285B-44F6-995C-97C51158A684}"/>
    <dgm:cxn modelId="{3C76CB80-3182-4E4B-9A99-212E63D5EB2A}" srcId="{7E5C1AD1-20E8-465D-93AD-A57A4B3BD1B7}" destId="{7B2E9903-1CAB-45C8-821C-C2B3B406DC88}" srcOrd="1" destOrd="0" parTransId="{E33919F9-49D8-49C3-B308-2C636BE5A2D1}" sibTransId="{F5E78560-E410-45E6-99CB-745B8C7B8C39}"/>
    <dgm:cxn modelId="{3EE4B095-C483-4847-85E4-741CD7C75890}" type="presParOf" srcId="{0836C5D7-F2E4-4036-B28E-75803BB26DC1}" destId="{4B04836D-078C-4104-AD30-CBAF4F4026EA}" srcOrd="0" destOrd="0" presId="urn:microsoft.com/office/officeart/2008/layout/PictureStrips"/>
    <dgm:cxn modelId="{56471DF0-38C0-42DE-8236-5AAD3365E2DB}" type="presParOf" srcId="{4B04836D-078C-4104-AD30-CBAF4F4026EA}" destId="{4E2EBE37-A846-49D6-B7FC-6D360511A884}" srcOrd="0" destOrd="0" presId="urn:microsoft.com/office/officeart/2008/layout/PictureStrips"/>
    <dgm:cxn modelId="{93AB3B36-3AEE-405C-8AFB-A3ECF822ADD2}" type="presParOf" srcId="{4B04836D-078C-4104-AD30-CBAF4F4026EA}" destId="{3D4F768C-B6C4-4C18-9F12-720A783F19A9}" srcOrd="1" destOrd="0" presId="urn:microsoft.com/office/officeart/2008/layout/PictureStrips"/>
    <dgm:cxn modelId="{5C77413D-998F-4318-A25C-B3029A377E24}" type="presParOf" srcId="{0836C5D7-F2E4-4036-B28E-75803BB26DC1}" destId="{F2DC405E-28B5-49BA-BB63-681C56AB1D5F}" srcOrd="1" destOrd="0" presId="urn:microsoft.com/office/officeart/2008/layout/PictureStrips"/>
    <dgm:cxn modelId="{E9658977-2F92-4427-811A-FAC68DDBA6A7}" type="presParOf" srcId="{0836C5D7-F2E4-4036-B28E-75803BB26DC1}" destId="{5C3B716C-1BD0-4ED0-8A91-578A73E32705}" srcOrd="2" destOrd="0" presId="urn:microsoft.com/office/officeart/2008/layout/PictureStrips"/>
    <dgm:cxn modelId="{074A9F19-ED1A-494D-84DE-0489EFC58280}" type="presParOf" srcId="{5C3B716C-1BD0-4ED0-8A91-578A73E32705}" destId="{DE7B9311-08F1-4C8A-9E09-563B0014C91F}" srcOrd="0" destOrd="0" presId="urn:microsoft.com/office/officeart/2008/layout/PictureStrips"/>
    <dgm:cxn modelId="{9D808A2F-A74B-4215-B55C-413E8BA4A223}" type="presParOf" srcId="{5C3B716C-1BD0-4ED0-8A91-578A73E32705}" destId="{0C175CE8-84FF-43F1-B527-319825532DF8}" srcOrd="1" destOrd="0" presId="urn:microsoft.com/office/officeart/2008/layout/PictureStrips"/>
    <dgm:cxn modelId="{4DCD6F83-80B6-4AE8-AFB4-E211AC002D57}" type="presParOf" srcId="{0836C5D7-F2E4-4036-B28E-75803BB26DC1}" destId="{5413AAC6-498A-4D91-97A2-DE8CE5F1A93B}" srcOrd="3" destOrd="0" presId="urn:microsoft.com/office/officeart/2008/layout/PictureStrips"/>
    <dgm:cxn modelId="{807E407C-A263-4462-9B04-3E019BBFB570}" type="presParOf" srcId="{0836C5D7-F2E4-4036-B28E-75803BB26DC1}" destId="{2FE57FC9-64F5-4065-8F8B-F1CC927D5081}" srcOrd="4" destOrd="0" presId="urn:microsoft.com/office/officeart/2008/layout/PictureStrips"/>
    <dgm:cxn modelId="{8276A9F7-1959-4608-84EE-E002E8885F2A}" type="presParOf" srcId="{2FE57FC9-64F5-4065-8F8B-F1CC927D5081}" destId="{A187D4FC-899C-4809-8FDA-A96D2CDF6818}" srcOrd="0" destOrd="0" presId="urn:microsoft.com/office/officeart/2008/layout/PictureStrips"/>
    <dgm:cxn modelId="{C640B5EE-79E3-457A-A12A-DCDDD537ECAE}" type="presParOf" srcId="{2FE57FC9-64F5-4065-8F8B-F1CC927D5081}" destId="{CF7BA55D-7C88-4BEA-9D46-7C14FA56429E}" srcOrd="1" destOrd="0" presId="urn:microsoft.com/office/officeart/2008/layout/PictureStrips"/>
    <dgm:cxn modelId="{FB659FEE-A752-4D28-9160-2314610DA5BA}" type="presParOf" srcId="{0836C5D7-F2E4-4036-B28E-75803BB26DC1}" destId="{3698BDA6-6205-4D5C-94B8-C0219DC7C619}" srcOrd="5" destOrd="0" presId="urn:microsoft.com/office/officeart/2008/layout/PictureStrips"/>
    <dgm:cxn modelId="{D3B47605-EC4B-4281-908B-CE2FB0293DB8}" type="presParOf" srcId="{0836C5D7-F2E4-4036-B28E-75803BB26DC1}" destId="{19F45CE8-456E-4376-82A8-40EC70846218}" srcOrd="6" destOrd="0" presId="urn:microsoft.com/office/officeart/2008/layout/PictureStrips"/>
    <dgm:cxn modelId="{C7193E2F-2D99-4BA8-B75F-9D0FAE3BE616}" type="presParOf" srcId="{19F45CE8-456E-4376-82A8-40EC70846218}" destId="{0E3A0B1E-31A7-48AB-8F31-526778DC4380}" srcOrd="0" destOrd="0" presId="urn:microsoft.com/office/officeart/2008/layout/PictureStrips"/>
    <dgm:cxn modelId="{965ADE67-7ACE-42EA-92B0-95619385DD11}" type="presParOf" srcId="{19F45CE8-456E-4376-82A8-40EC70846218}" destId="{F87C6109-C30A-443F-A641-BB952A751C2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F7A3E1-35F8-4153-ADFB-2016F923F34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987162-1DE7-49B2-BB88-E75AEC06051D}">
      <dgm:prSet phldrT="[Текст]" custT="1"/>
      <dgm:spPr/>
      <dgm:t>
        <a:bodyPr/>
        <a:lstStyle/>
        <a:p>
          <a:r>
            <a:rPr lang="ru-RU" sz="3600" dirty="0" smtClean="0"/>
            <a:t>расчет</a:t>
          </a:r>
          <a:endParaRPr lang="ru-RU" sz="3600" dirty="0"/>
        </a:p>
      </dgm:t>
    </dgm:pt>
    <dgm:pt modelId="{E4A86E43-7538-40B3-9586-0DAF655A6163}" type="parTrans" cxnId="{FC192739-6AE5-455E-9B91-F15BB0C31F33}">
      <dgm:prSet/>
      <dgm:spPr/>
      <dgm:t>
        <a:bodyPr/>
        <a:lstStyle/>
        <a:p>
          <a:endParaRPr lang="ru-RU"/>
        </a:p>
      </dgm:t>
    </dgm:pt>
    <dgm:pt modelId="{B25D7332-DD77-4FBB-A3D5-9DF2AC61FC76}" type="sibTrans" cxnId="{FC192739-6AE5-455E-9B91-F15BB0C31F33}">
      <dgm:prSet/>
      <dgm:spPr/>
      <dgm:t>
        <a:bodyPr/>
        <a:lstStyle/>
        <a:p>
          <a:endParaRPr lang="ru-RU"/>
        </a:p>
      </dgm:t>
    </dgm:pt>
    <dgm:pt modelId="{8C28DF7A-414E-42B5-8294-6B9A07427018}">
      <dgm:prSet phldrT="[Текст]" custT="1"/>
      <dgm:spPr/>
      <dgm:t>
        <a:bodyPr/>
        <a:lstStyle/>
        <a:p>
          <a:r>
            <a:rPr lang="ru-RU" sz="2000" dirty="0" smtClean="0"/>
            <a:t>Конструкции без предварительно напряженной арматуры</a:t>
          </a:r>
          <a:endParaRPr lang="ru-RU" sz="2000" dirty="0"/>
        </a:p>
      </dgm:t>
    </dgm:pt>
    <dgm:pt modelId="{BE35AB95-5B8C-4F8D-B415-0D21469F1E71}" type="parTrans" cxnId="{D5832BC7-42E7-4C12-9EA2-CE4AD847D82B}">
      <dgm:prSet/>
      <dgm:spPr/>
      <dgm:t>
        <a:bodyPr/>
        <a:lstStyle/>
        <a:p>
          <a:endParaRPr lang="ru-RU"/>
        </a:p>
      </dgm:t>
    </dgm:pt>
    <dgm:pt modelId="{6917E51D-4582-4C3D-B2CC-2BF55A119A1D}" type="sibTrans" cxnId="{D5832BC7-42E7-4C12-9EA2-CE4AD847D82B}">
      <dgm:prSet/>
      <dgm:spPr/>
      <dgm:t>
        <a:bodyPr/>
        <a:lstStyle/>
        <a:p>
          <a:endParaRPr lang="ru-RU"/>
        </a:p>
      </dgm:t>
    </dgm:pt>
    <dgm:pt modelId="{4661CB12-E688-4C88-80A6-022BC5E99DF6}">
      <dgm:prSet phldrT="[Текст]" custT="1"/>
      <dgm:spPr/>
      <dgm:t>
        <a:bodyPr/>
        <a:lstStyle/>
        <a:p>
          <a:r>
            <a:rPr lang="ru-RU" sz="2000" dirty="0" smtClean="0"/>
            <a:t>Конструкции с предварительно напряженной арматуры</a:t>
          </a:r>
          <a:endParaRPr lang="ru-RU" sz="2000" dirty="0"/>
        </a:p>
      </dgm:t>
    </dgm:pt>
    <dgm:pt modelId="{C22A200D-491B-4CAE-B157-DC29F98F3786}" type="parTrans" cxnId="{08EAC007-C339-4995-A05A-FD33AA107492}">
      <dgm:prSet/>
      <dgm:spPr/>
      <dgm:t>
        <a:bodyPr/>
        <a:lstStyle/>
        <a:p>
          <a:endParaRPr lang="ru-RU"/>
        </a:p>
      </dgm:t>
    </dgm:pt>
    <dgm:pt modelId="{EC221D5B-3A71-42FE-B88A-32E807FB3669}" type="sibTrans" cxnId="{08EAC007-C339-4995-A05A-FD33AA107492}">
      <dgm:prSet/>
      <dgm:spPr/>
      <dgm:t>
        <a:bodyPr/>
        <a:lstStyle/>
        <a:p>
          <a:endParaRPr lang="ru-RU"/>
        </a:p>
      </dgm:t>
    </dgm:pt>
    <dgm:pt modelId="{DF6BBCF9-BD6F-483B-8EF9-155739AAEE28}">
      <dgm:prSet custT="1"/>
      <dgm:spPr/>
      <dgm:t>
        <a:bodyPr/>
        <a:lstStyle/>
        <a:p>
          <a:r>
            <a:rPr lang="ru-RU" sz="1800" dirty="0" smtClean="0"/>
            <a:t>Расчет по предельным состояниям первой группы</a:t>
          </a:r>
        </a:p>
        <a:p>
          <a:r>
            <a:rPr lang="ru-RU" sz="1800" dirty="0" smtClean="0"/>
            <a:t>- Расчет нормальных сечений по предельным усилиям;</a:t>
          </a:r>
          <a:br>
            <a:rPr lang="ru-RU" sz="1800" dirty="0" smtClean="0"/>
          </a:br>
          <a:r>
            <a:rPr lang="ru-RU" sz="1800" dirty="0" smtClean="0"/>
            <a:t>- Расчет нормальных сечений на основе нелинейной деформационной модели</a:t>
          </a:r>
        </a:p>
        <a:p>
          <a:r>
            <a:rPr lang="ru-RU" sz="1800" dirty="0" smtClean="0"/>
            <a:t>- Расчет наклонных сечений</a:t>
          </a:r>
        </a:p>
        <a:p>
          <a:endParaRPr lang="ru-RU" sz="1800" dirty="0" smtClean="0"/>
        </a:p>
        <a:p>
          <a:r>
            <a:rPr lang="ru-RU" sz="1800" dirty="0" smtClean="0"/>
            <a:t>Расчет по предельным состояниям второй группы</a:t>
          </a:r>
          <a:endParaRPr lang="ru-RU" sz="1800" dirty="0"/>
        </a:p>
      </dgm:t>
    </dgm:pt>
    <dgm:pt modelId="{FA173061-D7FD-4777-994B-40FF49017B17}" type="parTrans" cxnId="{8A1AF609-CC15-44F9-90B0-7844A5053D14}">
      <dgm:prSet/>
      <dgm:spPr/>
      <dgm:t>
        <a:bodyPr/>
        <a:lstStyle/>
        <a:p>
          <a:endParaRPr lang="ru-RU"/>
        </a:p>
      </dgm:t>
    </dgm:pt>
    <dgm:pt modelId="{AB219A64-353D-46AE-85F9-A9323B07BF48}" type="sibTrans" cxnId="{8A1AF609-CC15-44F9-90B0-7844A5053D14}">
      <dgm:prSet/>
      <dgm:spPr/>
      <dgm:t>
        <a:bodyPr/>
        <a:lstStyle/>
        <a:p>
          <a:endParaRPr lang="ru-RU"/>
        </a:p>
      </dgm:t>
    </dgm:pt>
    <dgm:pt modelId="{3A394F50-2608-422E-B76D-A4BDC4ACAD2F}">
      <dgm:prSet custT="1"/>
      <dgm:spPr/>
      <dgm:t>
        <a:bodyPr/>
        <a:lstStyle/>
        <a:p>
          <a:r>
            <a:rPr lang="ru-RU" sz="1800" dirty="0" smtClean="0"/>
            <a:t>Расчет по предельным состояниям первой группы</a:t>
          </a:r>
        </a:p>
        <a:p>
          <a:r>
            <a:rPr lang="ru-RU" sz="1800" dirty="0" smtClean="0"/>
            <a:t>- Расчет нормальных сечений по предельным усилиям;</a:t>
          </a:r>
          <a:br>
            <a:rPr lang="ru-RU" sz="1800" dirty="0" smtClean="0"/>
          </a:br>
          <a:r>
            <a:rPr lang="ru-RU" sz="1800" dirty="0" smtClean="0"/>
            <a:t>- Расчет нормальных сечений на основе нелинейной деформационной модели</a:t>
          </a:r>
        </a:p>
        <a:p>
          <a:endParaRPr lang="ru-RU" sz="1800" dirty="0" smtClean="0"/>
        </a:p>
        <a:p>
          <a:r>
            <a:rPr lang="ru-RU" sz="1800" dirty="0" smtClean="0"/>
            <a:t>Расчет по предельным состояниям второй группы</a:t>
          </a:r>
          <a:endParaRPr lang="ru-RU" sz="1800" dirty="0"/>
        </a:p>
      </dgm:t>
    </dgm:pt>
    <dgm:pt modelId="{FE82F885-46AA-4BF6-B331-A0C6860146DE}" type="parTrans" cxnId="{598C52AF-FF9D-434B-9730-3BF70ECF9BBF}">
      <dgm:prSet/>
      <dgm:spPr/>
      <dgm:t>
        <a:bodyPr/>
        <a:lstStyle/>
        <a:p>
          <a:endParaRPr lang="ru-RU"/>
        </a:p>
      </dgm:t>
    </dgm:pt>
    <dgm:pt modelId="{61A749CC-49EF-4C66-BD0A-5896975F21F6}" type="sibTrans" cxnId="{598C52AF-FF9D-434B-9730-3BF70ECF9BBF}">
      <dgm:prSet/>
      <dgm:spPr/>
      <dgm:t>
        <a:bodyPr/>
        <a:lstStyle/>
        <a:p>
          <a:endParaRPr lang="ru-RU"/>
        </a:p>
      </dgm:t>
    </dgm:pt>
    <dgm:pt modelId="{063586B1-64A6-403B-97DB-12A8353F6EBC}" type="pres">
      <dgm:prSet presAssocID="{D9F7A3E1-35F8-4153-ADFB-2016F923F34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BE875C8-5DD6-4B54-AECA-D0556DFD595A}" type="pres">
      <dgm:prSet presAssocID="{65987162-1DE7-49B2-BB88-E75AEC06051D}" presName="hierRoot1" presStyleCnt="0">
        <dgm:presLayoutVars>
          <dgm:hierBranch val="init"/>
        </dgm:presLayoutVars>
      </dgm:prSet>
      <dgm:spPr/>
    </dgm:pt>
    <dgm:pt modelId="{6636ADCE-8590-40FD-8581-1134284FF0CE}" type="pres">
      <dgm:prSet presAssocID="{65987162-1DE7-49B2-BB88-E75AEC06051D}" presName="rootComposite1" presStyleCnt="0"/>
      <dgm:spPr/>
    </dgm:pt>
    <dgm:pt modelId="{5EFC4D27-F79A-4686-880D-B8BC733F9544}" type="pres">
      <dgm:prSet presAssocID="{65987162-1DE7-49B2-BB88-E75AEC06051D}" presName="rootText1" presStyleLbl="node0" presStyleIdx="0" presStyleCnt="1" custScaleX="98426" custScaleY="460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21B62-5949-4D80-94F0-084429577A46}" type="pres">
      <dgm:prSet presAssocID="{65987162-1DE7-49B2-BB88-E75AEC06051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6C3BACE-F901-4B43-A650-AEBC1A0F2645}" type="pres">
      <dgm:prSet presAssocID="{65987162-1DE7-49B2-BB88-E75AEC06051D}" presName="hierChild2" presStyleCnt="0"/>
      <dgm:spPr/>
    </dgm:pt>
    <dgm:pt modelId="{658DBDA5-2118-4BAF-B49A-FA0C6F099387}" type="pres">
      <dgm:prSet presAssocID="{BE35AB95-5B8C-4F8D-B415-0D21469F1E7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83EC2D21-AC13-4A3A-A8A3-FF502C376785}" type="pres">
      <dgm:prSet presAssocID="{8C28DF7A-414E-42B5-8294-6B9A07427018}" presName="hierRoot2" presStyleCnt="0">
        <dgm:presLayoutVars>
          <dgm:hierBranch val="init"/>
        </dgm:presLayoutVars>
      </dgm:prSet>
      <dgm:spPr/>
    </dgm:pt>
    <dgm:pt modelId="{75A5B18B-4DB1-44B9-92A4-D7424582C54A}" type="pres">
      <dgm:prSet presAssocID="{8C28DF7A-414E-42B5-8294-6B9A07427018}" presName="rootComposite" presStyleCnt="0"/>
      <dgm:spPr/>
    </dgm:pt>
    <dgm:pt modelId="{C33DAB62-C2C4-46C9-A4F4-B4A4839E4470}" type="pres">
      <dgm:prSet presAssocID="{8C28DF7A-414E-42B5-8294-6B9A07427018}" presName="rootText" presStyleLbl="node2" presStyleIdx="0" presStyleCnt="2" custScaleX="1495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DA879E-C830-4D4C-8C87-94D537EC7E96}" type="pres">
      <dgm:prSet presAssocID="{8C28DF7A-414E-42B5-8294-6B9A07427018}" presName="rootConnector" presStyleLbl="node2" presStyleIdx="0" presStyleCnt="2"/>
      <dgm:spPr/>
      <dgm:t>
        <a:bodyPr/>
        <a:lstStyle/>
        <a:p>
          <a:endParaRPr lang="ru-RU"/>
        </a:p>
      </dgm:t>
    </dgm:pt>
    <dgm:pt modelId="{2EC649D6-F0A1-43BF-A2F5-09F7F776F984}" type="pres">
      <dgm:prSet presAssocID="{8C28DF7A-414E-42B5-8294-6B9A07427018}" presName="hierChild4" presStyleCnt="0"/>
      <dgm:spPr/>
    </dgm:pt>
    <dgm:pt modelId="{9BE53C01-D7AE-4ADD-9219-701273980C8D}" type="pres">
      <dgm:prSet presAssocID="{FA173061-D7FD-4777-994B-40FF49017B17}" presName="Name37" presStyleLbl="parChTrans1D3" presStyleIdx="0" presStyleCnt="2"/>
      <dgm:spPr/>
      <dgm:t>
        <a:bodyPr/>
        <a:lstStyle/>
        <a:p>
          <a:endParaRPr lang="ru-RU"/>
        </a:p>
      </dgm:t>
    </dgm:pt>
    <dgm:pt modelId="{2026FEC0-5F7F-47B3-A38B-A66A938DF420}" type="pres">
      <dgm:prSet presAssocID="{DF6BBCF9-BD6F-483B-8EF9-155739AAEE28}" presName="hierRoot2" presStyleCnt="0">
        <dgm:presLayoutVars>
          <dgm:hierBranch val="init"/>
        </dgm:presLayoutVars>
      </dgm:prSet>
      <dgm:spPr/>
    </dgm:pt>
    <dgm:pt modelId="{F463B5F4-07C6-4BF1-96F4-9B56D079B495}" type="pres">
      <dgm:prSet presAssocID="{DF6BBCF9-BD6F-483B-8EF9-155739AAEE28}" presName="rootComposite" presStyleCnt="0"/>
      <dgm:spPr/>
    </dgm:pt>
    <dgm:pt modelId="{42EDA306-06E5-40A3-984C-1B9BF9B4A372}" type="pres">
      <dgm:prSet presAssocID="{DF6BBCF9-BD6F-483B-8EF9-155739AAEE28}" presName="rootText" presStyleLbl="node3" presStyleIdx="0" presStyleCnt="2" custScaleX="186101" custScaleY="330850" custLinFactNeighborX="-70137" custLinFactNeighborY="-253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743247-73CE-40A1-8942-A94CFE5324CB}" type="pres">
      <dgm:prSet presAssocID="{DF6BBCF9-BD6F-483B-8EF9-155739AAEE28}" presName="rootConnector" presStyleLbl="node3" presStyleIdx="0" presStyleCnt="2"/>
      <dgm:spPr/>
      <dgm:t>
        <a:bodyPr/>
        <a:lstStyle/>
        <a:p>
          <a:endParaRPr lang="ru-RU"/>
        </a:p>
      </dgm:t>
    </dgm:pt>
    <dgm:pt modelId="{B79ED2AA-58AF-4AB1-8642-D337EC1B38E7}" type="pres">
      <dgm:prSet presAssocID="{DF6BBCF9-BD6F-483B-8EF9-155739AAEE28}" presName="hierChild4" presStyleCnt="0"/>
      <dgm:spPr/>
    </dgm:pt>
    <dgm:pt modelId="{838E152C-6E7E-4C81-A1AD-4C35B1071F81}" type="pres">
      <dgm:prSet presAssocID="{DF6BBCF9-BD6F-483B-8EF9-155739AAEE28}" presName="hierChild5" presStyleCnt="0"/>
      <dgm:spPr/>
    </dgm:pt>
    <dgm:pt modelId="{FD8D61C7-C727-4A5A-B3FD-0D86DA5D0C19}" type="pres">
      <dgm:prSet presAssocID="{8C28DF7A-414E-42B5-8294-6B9A07427018}" presName="hierChild5" presStyleCnt="0"/>
      <dgm:spPr/>
    </dgm:pt>
    <dgm:pt modelId="{4F095522-E88D-4D05-A27B-364BA88D8A6B}" type="pres">
      <dgm:prSet presAssocID="{C22A200D-491B-4CAE-B157-DC29F98F3786}" presName="Name37" presStyleLbl="parChTrans1D2" presStyleIdx="1" presStyleCnt="2"/>
      <dgm:spPr/>
      <dgm:t>
        <a:bodyPr/>
        <a:lstStyle/>
        <a:p>
          <a:endParaRPr lang="ru-RU"/>
        </a:p>
      </dgm:t>
    </dgm:pt>
    <dgm:pt modelId="{31990B9B-712D-4937-971B-E9E479188A42}" type="pres">
      <dgm:prSet presAssocID="{4661CB12-E688-4C88-80A6-022BC5E99DF6}" presName="hierRoot2" presStyleCnt="0">
        <dgm:presLayoutVars>
          <dgm:hierBranch val="init"/>
        </dgm:presLayoutVars>
      </dgm:prSet>
      <dgm:spPr/>
    </dgm:pt>
    <dgm:pt modelId="{F71927B0-3BA6-489D-8752-E5BB285A65F4}" type="pres">
      <dgm:prSet presAssocID="{4661CB12-E688-4C88-80A6-022BC5E99DF6}" presName="rootComposite" presStyleCnt="0"/>
      <dgm:spPr/>
    </dgm:pt>
    <dgm:pt modelId="{4C9AF94B-A598-40A6-93FD-4BAF50E7F551}" type="pres">
      <dgm:prSet presAssocID="{4661CB12-E688-4C88-80A6-022BC5E99DF6}" presName="rootText" presStyleLbl="node2" presStyleIdx="1" presStyleCnt="2" custScaleX="149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B9EA24-0C5B-408C-B5D1-722AE4668E9F}" type="pres">
      <dgm:prSet presAssocID="{4661CB12-E688-4C88-80A6-022BC5E99DF6}" presName="rootConnector" presStyleLbl="node2" presStyleIdx="1" presStyleCnt="2"/>
      <dgm:spPr/>
      <dgm:t>
        <a:bodyPr/>
        <a:lstStyle/>
        <a:p>
          <a:endParaRPr lang="ru-RU"/>
        </a:p>
      </dgm:t>
    </dgm:pt>
    <dgm:pt modelId="{8D3CB47F-C1A5-441D-8505-4E5ADB10ACE4}" type="pres">
      <dgm:prSet presAssocID="{4661CB12-E688-4C88-80A6-022BC5E99DF6}" presName="hierChild4" presStyleCnt="0"/>
      <dgm:spPr/>
    </dgm:pt>
    <dgm:pt modelId="{16EC8A2C-C939-47A8-9F83-D830666B64EC}" type="pres">
      <dgm:prSet presAssocID="{FE82F885-46AA-4BF6-B331-A0C6860146DE}" presName="Name37" presStyleLbl="parChTrans1D3" presStyleIdx="1" presStyleCnt="2"/>
      <dgm:spPr/>
      <dgm:t>
        <a:bodyPr/>
        <a:lstStyle/>
        <a:p>
          <a:endParaRPr lang="ru-RU"/>
        </a:p>
      </dgm:t>
    </dgm:pt>
    <dgm:pt modelId="{22A99015-CF3C-4643-863B-1C14ACEF4356}" type="pres">
      <dgm:prSet presAssocID="{3A394F50-2608-422E-B76D-A4BDC4ACAD2F}" presName="hierRoot2" presStyleCnt="0">
        <dgm:presLayoutVars>
          <dgm:hierBranch val="init"/>
        </dgm:presLayoutVars>
      </dgm:prSet>
      <dgm:spPr/>
    </dgm:pt>
    <dgm:pt modelId="{7AF08510-5C9E-455D-9AAC-C3CE42103A54}" type="pres">
      <dgm:prSet presAssocID="{3A394F50-2608-422E-B76D-A4BDC4ACAD2F}" presName="rootComposite" presStyleCnt="0"/>
      <dgm:spPr/>
    </dgm:pt>
    <dgm:pt modelId="{3B4C3D93-AF98-4320-B185-3D9BE183A8DC}" type="pres">
      <dgm:prSet presAssocID="{3A394F50-2608-422E-B76D-A4BDC4ACAD2F}" presName="rootText" presStyleLbl="node3" presStyleIdx="1" presStyleCnt="2" custScaleX="195246" custScaleY="328402" custLinFactNeighborX="-30357" custLinFactNeighborY="-225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03862E-049B-4577-AC3C-17E0761E160B}" type="pres">
      <dgm:prSet presAssocID="{3A394F50-2608-422E-B76D-A4BDC4ACAD2F}" presName="rootConnector" presStyleLbl="node3" presStyleIdx="1" presStyleCnt="2"/>
      <dgm:spPr/>
      <dgm:t>
        <a:bodyPr/>
        <a:lstStyle/>
        <a:p>
          <a:endParaRPr lang="ru-RU"/>
        </a:p>
      </dgm:t>
    </dgm:pt>
    <dgm:pt modelId="{2710F01C-BBDA-4384-9E59-D231A1DAB967}" type="pres">
      <dgm:prSet presAssocID="{3A394F50-2608-422E-B76D-A4BDC4ACAD2F}" presName="hierChild4" presStyleCnt="0"/>
      <dgm:spPr/>
    </dgm:pt>
    <dgm:pt modelId="{07535604-326F-4F6B-BAAE-5D87ADF23C5B}" type="pres">
      <dgm:prSet presAssocID="{3A394F50-2608-422E-B76D-A4BDC4ACAD2F}" presName="hierChild5" presStyleCnt="0"/>
      <dgm:spPr/>
    </dgm:pt>
    <dgm:pt modelId="{CDE133F1-B60E-4F3A-966E-177572ACE3B6}" type="pres">
      <dgm:prSet presAssocID="{4661CB12-E688-4C88-80A6-022BC5E99DF6}" presName="hierChild5" presStyleCnt="0"/>
      <dgm:spPr/>
    </dgm:pt>
    <dgm:pt modelId="{F817FA65-6299-48D7-A655-319458CB3479}" type="pres">
      <dgm:prSet presAssocID="{65987162-1DE7-49B2-BB88-E75AEC06051D}" presName="hierChild3" presStyleCnt="0"/>
      <dgm:spPr/>
    </dgm:pt>
  </dgm:ptLst>
  <dgm:cxnLst>
    <dgm:cxn modelId="{778ECE96-36E1-4E71-A9FD-5705E8B4BE93}" type="presOf" srcId="{8C28DF7A-414E-42B5-8294-6B9A07427018}" destId="{71DA879E-C830-4D4C-8C87-94D537EC7E96}" srcOrd="1" destOrd="0" presId="urn:microsoft.com/office/officeart/2005/8/layout/orgChart1"/>
    <dgm:cxn modelId="{E8D47F7F-6857-4E28-AF6C-EC88290A2F88}" type="presOf" srcId="{4661CB12-E688-4C88-80A6-022BC5E99DF6}" destId="{B9B9EA24-0C5B-408C-B5D1-722AE4668E9F}" srcOrd="1" destOrd="0" presId="urn:microsoft.com/office/officeart/2005/8/layout/orgChart1"/>
    <dgm:cxn modelId="{6BE4151F-FC32-4E78-AE21-A1647A14CDE5}" type="presOf" srcId="{4661CB12-E688-4C88-80A6-022BC5E99DF6}" destId="{4C9AF94B-A598-40A6-93FD-4BAF50E7F551}" srcOrd="0" destOrd="0" presId="urn:microsoft.com/office/officeart/2005/8/layout/orgChart1"/>
    <dgm:cxn modelId="{EAD53EB1-0F5D-4C12-9964-5C090B30D800}" type="presOf" srcId="{65987162-1DE7-49B2-BB88-E75AEC06051D}" destId="{36321B62-5949-4D80-94F0-084429577A46}" srcOrd="1" destOrd="0" presId="urn:microsoft.com/office/officeart/2005/8/layout/orgChart1"/>
    <dgm:cxn modelId="{FC192739-6AE5-455E-9B91-F15BB0C31F33}" srcId="{D9F7A3E1-35F8-4153-ADFB-2016F923F34B}" destId="{65987162-1DE7-49B2-BB88-E75AEC06051D}" srcOrd="0" destOrd="0" parTransId="{E4A86E43-7538-40B3-9586-0DAF655A6163}" sibTransId="{B25D7332-DD77-4FBB-A3D5-9DF2AC61FC76}"/>
    <dgm:cxn modelId="{D5832BC7-42E7-4C12-9EA2-CE4AD847D82B}" srcId="{65987162-1DE7-49B2-BB88-E75AEC06051D}" destId="{8C28DF7A-414E-42B5-8294-6B9A07427018}" srcOrd="0" destOrd="0" parTransId="{BE35AB95-5B8C-4F8D-B415-0D21469F1E71}" sibTransId="{6917E51D-4582-4C3D-B2CC-2BF55A119A1D}"/>
    <dgm:cxn modelId="{6C06FDC7-E8D1-4DBE-8887-88EBBF506FD2}" type="presOf" srcId="{D9F7A3E1-35F8-4153-ADFB-2016F923F34B}" destId="{063586B1-64A6-403B-97DB-12A8353F6EBC}" srcOrd="0" destOrd="0" presId="urn:microsoft.com/office/officeart/2005/8/layout/orgChart1"/>
    <dgm:cxn modelId="{1F9140F1-FB2D-4131-90C3-FC9F6413F02A}" type="presOf" srcId="{C22A200D-491B-4CAE-B157-DC29F98F3786}" destId="{4F095522-E88D-4D05-A27B-364BA88D8A6B}" srcOrd="0" destOrd="0" presId="urn:microsoft.com/office/officeart/2005/8/layout/orgChart1"/>
    <dgm:cxn modelId="{B4183645-7392-4F82-A204-416208BCE7D9}" type="presOf" srcId="{BE35AB95-5B8C-4F8D-B415-0D21469F1E71}" destId="{658DBDA5-2118-4BAF-B49A-FA0C6F099387}" srcOrd="0" destOrd="0" presId="urn:microsoft.com/office/officeart/2005/8/layout/orgChart1"/>
    <dgm:cxn modelId="{598C52AF-FF9D-434B-9730-3BF70ECF9BBF}" srcId="{4661CB12-E688-4C88-80A6-022BC5E99DF6}" destId="{3A394F50-2608-422E-B76D-A4BDC4ACAD2F}" srcOrd="0" destOrd="0" parTransId="{FE82F885-46AA-4BF6-B331-A0C6860146DE}" sibTransId="{61A749CC-49EF-4C66-BD0A-5896975F21F6}"/>
    <dgm:cxn modelId="{9E71DB5C-38F8-43F5-8D82-8B7D1E07D80F}" type="presOf" srcId="{65987162-1DE7-49B2-BB88-E75AEC06051D}" destId="{5EFC4D27-F79A-4686-880D-B8BC733F9544}" srcOrd="0" destOrd="0" presId="urn:microsoft.com/office/officeart/2005/8/layout/orgChart1"/>
    <dgm:cxn modelId="{08EAC007-C339-4995-A05A-FD33AA107492}" srcId="{65987162-1DE7-49B2-BB88-E75AEC06051D}" destId="{4661CB12-E688-4C88-80A6-022BC5E99DF6}" srcOrd="1" destOrd="0" parTransId="{C22A200D-491B-4CAE-B157-DC29F98F3786}" sibTransId="{EC221D5B-3A71-42FE-B88A-32E807FB3669}"/>
    <dgm:cxn modelId="{D4DDD793-A485-4F29-906C-2587E7EF55AC}" type="presOf" srcId="{DF6BBCF9-BD6F-483B-8EF9-155739AAEE28}" destId="{CA743247-73CE-40A1-8942-A94CFE5324CB}" srcOrd="1" destOrd="0" presId="urn:microsoft.com/office/officeart/2005/8/layout/orgChart1"/>
    <dgm:cxn modelId="{ACB0723C-7BC5-495B-93E9-3B1C7DFBDC95}" type="presOf" srcId="{DF6BBCF9-BD6F-483B-8EF9-155739AAEE28}" destId="{42EDA306-06E5-40A3-984C-1B9BF9B4A372}" srcOrd="0" destOrd="0" presId="urn:microsoft.com/office/officeart/2005/8/layout/orgChart1"/>
    <dgm:cxn modelId="{8883A8FA-C7BA-416C-8BD3-40779B9C4F0D}" type="presOf" srcId="{FA173061-D7FD-4777-994B-40FF49017B17}" destId="{9BE53C01-D7AE-4ADD-9219-701273980C8D}" srcOrd="0" destOrd="0" presId="urn:microsoft.com/office/officeart/2005/8/layout/orgChart1"/>
    <dgm:cxn modelId="{CCDBFD7F-A70B-490D-BD4D-518746984E94}" type="presOf" srcId="{FE82F885-46AA-4BF6-B331-A0C6860146DE}" destId="{16EC8A2C-C939-47A8-9F83-D830666B64EC}" srcOrd="0" destOrd="0" presId="urn:microsoft.com/office/officeart/2005/8/layout/orgChart1"/>
    <dgm:cxn modelId="{EE67BFB0-CB1C-414B-932B-2EABD74092C5}" type="presOf" srcId="{8C28DF7A-414E-42B5-8294-6B9A07427018}" destId="{C33DAB62-C2C4-46C9-A4F4-B4A4839E4470}" srcOrd="0" destOrd="0" presId="urn:microsoft.com/office/officeart/2005/8/layout/orgChart1"/>
    <dgm:cxn modelId="{8A1AF609-CC15-44F9-90B0-7844A5053D14}" srcId="{8C28DF7A-414E-42B5-8294-6B9A07427018}" destId="{DF6BBCF9-BD6F-483B-8EF9-155739AAEE28}" srcOrd="0" destOrd="0" parTransId="{FA173061-D7FD-4777-994B-40FF49017B17}" sibTransId="{AB219A64-353D-46AE-85F9-A9323B07BF48}"/>
    <dgm:cxn modelId="{040DBB3E-AA1D-478D-9ADA-43895CDC6FA4}" type="presOf" srcId="{3A394F50-2608-422E-B76D-A4BDC4ACAD2F}" destId="{3B4C3D93-AF98-4320-B185-3D9BE183A8DC}" srcOrd="0" destOrd="0" presId="urn:microsoft.com/office/officeart/2005/8/layout/orgChart1"/>
    <dgm:cxn modelId="{07CD9F5C-4E49-4BA3-9CF0-4BFB460B168C}" type="presOf" srcId="{3A394F50-2608-422E-B76D-A4BDC4ACAD2F}" destId="{7C03862E-049B-4577-AC3C-17E0761E160B}" srcOrd="1" destOrd="0" presId="urn:microsoft.com/office/officeart/2005/8/layout/orgChart1"/>
    <dgm:cxn modelId="{63EA742C-C218-4CED-AFE9-AA6254CD318C}" type="presParOf" srcId="{063586B1-64A6-403B-97DB-12A8353F6EBC}" destId="{DBE875C8-5DD6-4B54-AECA-D0556DFD595A}" srcOrd="0" destOrd="0" presId="urn:microsoft.com/office/officeart/2005/8/layout/orgChart1"/>
    <dgm:cxn modelId="{FF69C12F-9D27-4BB0-A8C2-BF054CE79744}" type="presParOf" srcId="{DBE875C8-5DD6-4B54-AECA-D0556DFD595A}" destId="{6636ADCE-8590-40FD-8581-1134284FF0CE}" srcOrd="0" destOrd="0" presId="urn:microsoft.com/office/officeart/2005/8/layout/orgChart1"/>
    <dgm:cxn modelId="{AA37DE05-4508-4D79-93EC-DD044A3A2640}" type="presParOf" srcId="{6636ADCE-8590-40FD-8581-1134284FF0CE}" destId="{5EFC4D27-F79A-4686-880D-B8BC733F9544}" srcOrd="0" destOrd="0" presId="urn:microsoft.com/office/officeart/2005/8/layout/orgChart1"/>
    <dgm:cxn modelId="{2A0600E8-57B8-4C20-8EB9-4F23D31FF7EB}" type="presParOf" srcId="{6636ADCE-8590-40FD-8581-1134284FF0CE}" destId="{36321B62-5949-4D80-94F0-084429577A46}" srcOrd="1" destOrd="0" presId="urn:microsoft.com/office/officeart/2005/8/layout/orgChart1"/>
    <dgm:cxn modelId="{AB60FF84-8C09-4B12-B4EC-D693B1117DF3}" type="presParOf" srcId="{DBE875C8-5DD6-4B54-AECA-D0556DFD595A}" destId="{E6C3BACE-F901-4B43-A650-AEBC1A0F2645}" srcOrd="1" destOrd="0" presId="urn:microsoft.com/office/officeart/2005/8/layout/orgChart1"/>
    <dgm:cxn modelId="{16BD0E46-275E-448F-A13C-8FBEEDBD33E0}" type="presParOf" srcId="{E6C3BACE-F901-4B43-A650-AEBC1A0F2645}" destId="{658DBDA5-2118-4BAF-B49A-FA0C6F099387}" srcOrd="0" destOrd="0" presId="urn:microsoft.com/office/officeart/2005/8/layout/orgChart1"/>
    <dgm:cxn modelId="{655B66B9-B92B-41C8-8709-6E0AC6168C28}" type="presParOf" srcId="{E6C3BACE-F901-4B43-A650-AEBC1A0F2645}" destId="{83EC2D21-AC13-4A3A-A8A3-FF502C376785}" srcOrd="1" destOrd="0" presId="urn:microsoft.com/office/officeart/2005/8/layout/orgChart1"/>
    <dgm:cxn modelId="{B043ACBF-50E9-4EF3-B4E2-4F5E06224834}" type="presParOf" srcId="{83EC2D21-AC13-4A3A-A8A3-FF502C376785}" destId="{75A5B18B-4DB1-44B9-92A4-D7424582C54A}" srcOrd="0" destOrd="0" presId="urn:microsoft.com/office/officeart/2005/8/layout/orgChart1"/>
    <dgm:cxn modelId="{4A7D4E83-9546-4BF8-945B-A1290F3A3EF1}" type="presParOf" srcId="{75A5B18B-4DB1-44B9-92A4-D7424582C54A}" destId="{C33DAB62-C2C4-46C9-A4F4-B4A4839E4470}" srcOrd="0" destOrd="0" presId="urn:microsoft.com/office/officeart/2005/8/layout/orgChart1"/>
    <dgm:cxn modelId="{68EC44C9-4173-496C-88F0-FD1BDAD04B9C}" type="presParOf" srcId="{75A5B18B-4DB1-44B9-92A4-D7424582C54A}" destId="{71DA879E-C830-4D4C-8C87-94D537EC7E96}" srcOrd="1" destOrd="0" presId="urn:microsoft.com/office/officeart/2005/8/layout/orgChart1"/>
    <dgm:cxn modelId="{11719191-10A0-455D-BA5A-D564522B6DEA}" type="presParOf" srcId="{83EC2D21-AC13-4A3A-A8A3-FF502C376785}" destId="{2EC649D6-F0A1-43BF-A2F5-09F7F776F984}" srcOrd="1" destOrd="0" presId="urn:microsoft.com/office/officeart/2005/8/layout/orgChart1"/>
    <dgm:cxn modelId="{0538E58B-61A4-458D-B00A-93502911F0D3}" type="presParOf" srcId="{2EC649D6-F0A1-43BF-A2F5-09F7F776F984}" destId="{9BE53C01-D7AE-4ADD-9219-701273980C8D}" srcOrd="0" destOrd="0" presId="urn:microsoft.com/office/officeart/2005/8/layout/orgChart1"/>
    <dgm:cxn modelId="{4FB741B6-1BE8-4C4F-AE79-10F606C69EDA}" type="presParOf" srcId="{2EC649D6-F0A1-43BF-A2F5-09F7F776F984}" destId="{2026FEC0-5F7F-47B3-A38B-A66A938DF420}" srcOrd="1" destOrd="0" presId="urn:microsoft.com/office/officeart/2005/8/layout/orgChart1"/>
    <dgm:cxn modelId="{51891161-8365-4E94-9D6F-B2761E6D78D9}" type="presParOf" srcId="{2026FEC0-5F7F-47B3-A38B-A66A938DF420}" destId="{F463B5F4-07C6-4BF1-96F4-9B56D079B495}" srcOrd="0" destOrd="0" presId="urn:microsoft.com/office/officeart/2005/8/layout/orgChart1"/>
    <dgm:cxn modelId="{BD287EA8-45F2-4959-A965-29AFA868D79A}" type="presParOf" srcId="{F463B5F4-07C6-4BF1-96F4-9B56D079B495}" destId="{42EDA306-06E5-40A3-984C-1B9BF9B4A372}" srcOrd="0" destOrd="0" presId="urn:microsoft.com/office/officeart/2005/8/layout/orgChart1"/>
    <dgm:cxn modelId="{AADCC9AE-009D-48EA-B6D4-BA97E94DB099}" type="presParOf" srcId="{F463B5F4-07C6-4BF1-96F4-9B56D079B495}" destId="{CA743247-73CE-40A1-8942-A94CFE5324CB}" srcOrd="1" destOrd="0" presId="urn:microsoft.com/office/officeart/2005/8/layout/orgChart1"/>
    <dgm:cxn modelId="{7BFD7904-11E4-418E-9AF9-13F68B841EC6}" type="presParOf" srcId="{2026FEC0-5F7F-47B3-A38B-A66A938DF420}" destId="{B79ED2AA-58AF-4AB1-8642-D337EC1B38E7}" srcOrd="1" destOrd="0" presId="urn:microsoft.com/office/officeart/2005/8/layout/orgChart1"/>
    <dgm:cxn modelId="{A7D7E09E-F26E-41D6-A95A-D4574F6B1219}" type="presParOf" srcId="{2026FEC0-5F7F-47B3-A38B-A66A938DF420}" destId="{838E152C-6E7E-4C81-A1AD-4C35B1071F81}" srcOrd="2" destOrd="0" presId="urn:microsoft.com/office/officeart/2005/8/layout/orgChart1"/>
    <dgm:cxn modelId="{4D41635E-50FF-4EF5-887F-300697A78115}" type="presParOf" srcId="{83EC2D21-AC13-4A3A-A8A3-FF502C376785}" destId="{FD8D61C7-C727-4A5A-B3FD-0D86DA5D0C19}" srcOrd="2" destOrd="0" presId="urn:microsoft.com/office/officeart/2005/8/layout/orgChart1"/>
    <dgm:cxn modelId="{734F5310-B173-434C-83D9-2050C78FA7A6}" type="presParOf" srcId="{E6C3BACE-F901-4B43-A650-AEBC1A0F2645}" destId="{4F095522-E88D-4D05-A27B-364BA88D8A6B}" srcOrd="2" destOrd="0" presId="urn:microsoft.com/office/officeart/2005/8/layout/orgChart1"/>
    <dgm:cxn modelId="{B48F187A-F982-4BB3-B4DF-B30D284276A8}" type="presParOf" srcId="{E6C3BACE-F901-4B43-A650-AEBC1A0F2645}" destId="{31990B9B-712D-4937-971B-E9E479188A42}" srcOrd="3" destOrd="0" presId="urn:microsoft.com/office/officeart/2005/8/layout/orgChart1"/>
    <dgm:cxn modelId="{52B2815A-46C1-4458-A7A1-8E8AE97D85EB}" type="presParOf" srcId="{31990B9B-712D-4937-971B-E9E479188A42}" destId="{F71927B0-3BA6-489D-8752-E5BB285A65F4}" srcOrd="0" destOrd="0" presId="urn:microsoft.com/office/officeart/2005/8/layout/orgChart1"/>
    <dgm:cxn modelId="{DE391ED0-A40D-4E9C-A909-5C52BBFE7F4C}" type="presParOf" srcId="{F71927B0-3BA6-489D-8752-E5BB285A65F4}" destId="{4C9AF94B-A598-40A6-93FD-4BAF50E7F551}" srcOrd="0" destOrd="0" presId="urn:microsoft.com/office/officeart/2005/8/layout/orgChart1"/>
    <dgm:cxn modelId="{1BCD77EF-5F48-4ACE-A61B-E505DBC3AC1A}" type="presParOf" srcId="{F71927B0-3BA6-489D-8752-E5BB285A65F4}" destId="{B9B9EA24-0C5B-408C-B5D1-722AE4668E9F}" srcOrd="1" destOrd="0" presId="urn:microsoft.com/office/officeart/2005/8/layout/orgChart1"/>
    <dgm:cxn modelId="{59AF8A61-B67C-4F9D-A01B-6685CED978C0}" type="presParOf" srcId="{31990B9B-712D-4937-971B-E9E479188A42}" destId="{8D3CB47F-C1A5-441D-8505-4E5ADB10ACE4}" srcOrd="1" destOrd="0" presId="urn:microsoft.com/office/officeart/2005/8/layout/orgChart1"/>
    <dgm:cxn modelId="{13654748-BD92-4F99-8B78-C731FAED43ED}" type="presParOf" srcId="{8D3CB47F-C1A5-441D-8505-4E5ADB10ACE4}" destId="{16EC8A2C-C939-47A8-9F83-D830666B64EC}" srcOrd="0" destOrd="0" presId="urn:microsoft.com/office/officeart/2005/8/layout/orgChart1"/>
    <dgm:cxn modelId="{60553CD3-86DC-4D9D-B740-96AD1042FA2C}" type="presParOf" srcId="{8D3CB47F-C1A5-441D-8505-4E5ADB10ACE4}" destId="{22A99015-CF3C-4643-863B-1C14ACEF4356}" srcOrd="1" destOrd="0" presId="urn:microsoft.com/office/officeart/2005/8/layout/orgChart1"/>
    <dgm:cxn modelId="{DC7254AC-BBA8-456F-A516-5BD3655DC02C}" type="presParOf" srcId="{22A99015-CF3C-4643-863B-1C14ACEF4356}" destId="{7AF08510-5C9E-455D-9AAC-C3CE42103A54}" srcOrd="0" destOrd="0" presId="urn:microsoft.com/office/officeart/2005/8/layout/orgChart1"/>
    <dgm:cxn modelId="{3A704FA0-DA84-47BD-976F-632F98A3C531}" type="presParOf" srcId="{7AF08510-5C9E-455D-9AAC-C3CE42103A54}" destId="{3B4C3D93-AF98-4320-B185-3D9BE183A8DC}" srcOrd="0" destOrd="0" presId="urn:microsoft.com/office/officeart/2005/8/layout/orgChart1"/>
    <dgm:cxn modelId="{943E2F91-00E5-4775-8032-62D4636ECFE9}" type="presParOf" srcId="{7AF08510-5C9E-455D-9AAC-C3CE42103A54}" destId="{7C03862E-049B-4577-AC3C-17E0761E160B}" srcOrd="1" destOrd="0" presId="urn:microsoft.com/office/officeart/2005/8/layout/orgChart1"/>
    <dgm:cxn modelId="{B26BA3A0-5020-4C85-A18D-399ED4A2BA3F}" type="presParOf" srcId="{22A99015-CF3C-4643-863B-1C14ACEF4356}" destId="{2710F01C-BBDA-4384-9E59-D231A1DAB967}" srcOrd="1" destOrd="0" presId="urn:microsoft.com/office/officeart/2005/8/layout/orgChart1"/>
    <dgm:cxn modelId="{76CBC554-8314-43F6-8F7B-6AF60EECBA96}" type="presParOf" srcId="{22A99015-CF3C-4643-863B-1C14ACEF4356}" destId="{07535604-326F-4F6B-BAAE-5D87ADF23C5B}" srcOrd="2" destOrd="0" presId="urn:microsoft.com/office/officeart/2005/8/layout/orgChart1"/>
    <dgm:cxn modelId="{3EB3BFE4-0EA3-444A-9F6A-5FE048CA63C5}" type="presParOf" srcId="{31990B9B-712D-4937-971B-E9E479188A42}" destId="{CDE133F1-B60E-4F3A-966E-177572ACE3B6}" srcOrd="2" destOrd="0" presId="urn:microsoft.com/office/officeart/2005/8/layout/orgChart1"/>
    <dgm:cxn modelId="{3FFDE4F3-20C5-4967-BA78-C854B2271D30}" type="presParOf" srcId="{DBE875C8-5DD6-4B54-AECA-D0556DFD595A}" destId="{F817FA65-6299-48D7-A655-319458CB34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EBE37-A846-49D6-B7FC-6D360511A884}">
      <dsp:nvSpPr>
        <dsp:cNvPr id="0" name=""/>
        <dsp:cNvSpPr/>
      </dsp:nvSpPr>
      <dsp:spPr>
        <a:xfrm>
          <a:off x="152690" y="842355"/>
          <a:ext cx="3600816" cy="11252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17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Ленты </a:t>
          </a:r>
          <a:r>
            <a:rPr lang="en-US" sz="2000" kern="1200" dirty="0" err="1" smtClean="0"/>
            <a:t>FibArm</a:t>
          </a:r>
          <a:r>
            <a:rPr lang="en-US" sz="2000" kern="1200" dirty="0" smtClean="0"/>
            <a:t> Tape</a:t>
          </a:r>
          <a:endParaRPr lang="ru-RU" sz="2000" kern="1200" dirty="0"/>
        </a:p>
      </dsp:txBody>
      <dsp:txXfrm>
        <a:off x="152690" y="842355"/>
        <a:ext cx="3600816" cy="1125255"/>
      </dsp:txXfrm>
    </dsp:sp>
    <dsp:sp modelId="{3D4F768C-B6C4-4C18-9F12-720A783F19A9}">
      <dsp:nvSpPr>
        <dsp:cNvPr id="0" name=""/>
        <dsp:cNvSpPr/>
      </dsp:nvSpPr>
      <dsp:spPr>
        <a:xfrm>
          <a:off x="2656" y="679818"/>
          <a:ext cx="787678" cy="11815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7B9311-08F1-4C8A-9E09-563B0014C91F}">
      <dsp:nvSpPr>
        <dsp:cNvPr id="0" name=""/>
        <dsp:cNvSpPr/>
      </dsp:nvSpPr>
      <dsp:spPr>
        <a:xfrm>
          <a:off x="4101383" y="842355"/>
          <a:ext cx="3600816" cy="11252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17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Ламели </a:t>
          </a:r>
          <a:r>
            <a:rPr lang="en-US" sz="2000" kern="1200" dirty="0" err="1" smtClean="0"/>
            <a:t>FibArm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Lamel</a:t>
          </a:r>
          <a:endParaRPr lang="ru-RU" sz="2000" kern="1200" dirty="0"/>
        </a:p>
      </dsp:txBody>
      <dsp:txXfrm>
        <a:off x="4101383" y="842355"/>
        <a:ext cx="3600816" cy="1125255"/>
      </dsp:txXfrm>
    </dsp:sp>
    <dsp:sp modelId="{0C175CE8-84FF-43F1-B527-319825532DF8}">
      <dsp:nvSpPr>
        <dsp:cNvPr id="0" name=""/>
        <dsp:cNvSpPr/>
      </dsp:nvSpPr>
      <dsp:spPr>
        <a:xfrm>
          <a:off x="3951349" y="679818"/>
          <a:ext cx="787678" cy="118151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87D4FC-899C-4809-8FDA-A96D2CDF6818}">
      <dsp:nvSpPr>
        <dsp:cNvPr id="0" name=""/>
        <dsp:cNvSpPr/>
      </dsp:nvSpPr>
      <dsp:spPr>
        <a:xfrm>
          <a:off x="152690" y="2258926"/>
          <a:ext cx="3600816" cy="11252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17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Сетки </a:t>
          </a:r>
          <a:r>
            <a:rPr lang="en-US" sz="2000" kern="1200" dirty="0" err="1" smtClean="0"/>
            <a:t>FibArm</a:t>
          </a:r>
          <a:r>
            <a:rPr lang="en-US" sz="2000" kern="1200" dirty="0" smtClean="0"/>
            <a:t> Grid</a:t>
          </a:r>
          <a:endParaRPr lang="ru-RU" sz="2000" kern="1200" dirty="0"/>
        </a:p>
      </dsp:txBody>
      <dsp:txXfrm>
        <a:off x="152690" y="2258926"/>
        <a:ext cx="3600816" cy="1125255"/>
      </dsp:txXfrm>
    </dsp:sp>
    <dsp:sp modelId="{CF7BA55D-7C88-4BEA-9D46-7C14FA56429E}">
      <dsp:nvSpPr>
        <dsp:cNvPr id="0" name=""/>
        <dsp:cNvSpPr/>
      </dsp:nvSpPr>
      <dsp:spPr>
        <a:xfrm>
          <a:off x="2656" y="2096389"/>
          <a:ext cx="787678" cy="118151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3A0B1E-31A7-48AB-8F31-526778DC4380}">
      <dsp:nvSpPr>
        <dsp:cNvPr id="0" name=""/>
        <dsp:cNvSpPr/>
      </dsp:nvSpPr>
      <dsp:spPr>
        <a:xfrm>
          <a:off x="4101383" y="2258926"/>
          <a:ext cx="3600816" cy="11252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17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Жгуты </a:t>
          </a:r>
          <a:r>
            <a:rPr lang="en-US" sz="2000" kern="1200" dirty="0" err="1" smtClean="0"/>
            <a:t>FibArm</a:t>
          </a:r>
          <a:r>
            <a:rPr lang="en-US" sz="2000" kern="1200" dirty="0" smtClean="0"/>
            <a:t> Anchor</a:t>
          </a:r>
          <a:endParaRPr lang="ru-RU" sz="2000" kern="1200" dirty="0"/>
        </a:p>
      </dsp:txBody>
      <dsp:txXfrm>
        <a:off x="4101383" y="2258926"/>
        <a:ext cx="3600816" cy="1125255"/>
      </dsp:txXfrm>
    </dsp:sp>
    <dsp:sp modelId="{F87C6109-C30A-443F-A641-BB952A751C2C}">
      <dsp:nvSpPr>
        <dsp:cNvPr id="0" name=""/>
        <dsp:cNvSpPr/>
      </dsp:nvSpPr>
      <dsp:spPr>
        <a:xfrm>
          <a:off x="3951349" y="2096389"/>
          <a:ext cx="787678" cy="118151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EC8A2C-C939-47A8-9F83-D830666B64EC}">
      <dsp:nvSpPr>
        <dsp:cNvPr id="0" name=""/>
        <dsp:cNvSpPr/>
      </dsp:nvSpPr>
      <dsp:spPr>
        <a:xfrm>
          <a:off x="4067643" y="1870574"/>
          <a:ext cx="151159" cy="1743818"/>
        </a:xfrm>
        <a:custGeom>
          <a:avLst/>
          <a:gdLst/>
          <a:ahLst/>
          <a:cxnLst/>
          <a:rect l="0" t="0" r="0" b="0"/>
          <a:pathLst>
            <a:path>
              <a:moveTo>
                <a:pt x="151159" y="0"/>
              </a:moveTo>
              <a:lnTo>
                <a:pt x="0" y="17438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95522-E88D-4D05-A27B-364BA88D8A6B}">
      <dsp:nvSpPr>
        <dsp:cNvPr id="0" name=""/>
        <dsp:cNvSpPr/>
      </dsp:nvSpPr>
      <dsp:spPr>
        <a:xfrm>
          <a:off x="3385882" y="522222"/>
          <a:ext cx="1967177" cy="39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404"/>
              </a:lnTo>
              <a:lnTo>
                <a:pt x="1967177" y="199404"/>
              </a:lnTo>
              <a:lnTo>
                <a:pt x="1967177" y="39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53C01-D7AE-4ADD-9219-701273980C8D}">
      <dsp:nvSpPr>
        <dsp:cNvPr id="0" name=""/>
        <dsp:cNvSpPr/>
      </dsp:nvSpPr>
      <dsp:spPr>
        <a:xfrm>
          <a:off x="0" y="1870574"/>
          <a:ext cx="284978" cy="1728663"/>
        </a:xfrm>
        <a:custGeom>
          <a:avLst/>
          <a:gdLst/>
          <a:ahLst/>
          <a:cxnLst/>
          <a:rect l="0" t="0" r="0" b="0"/>
          <a:pathLst>
            <a:path>
              <a:moveTo>
                <a:pt x="284978" y="0"/>
              </a:moveTo>
              <a:lnTo>
                <a:pt x="0" y="17286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8DBDA5-2118-4BAF-B49A-FA0C6F099387}">
      <dsp:nvSpPr>
        <dsp:cNvPr id="0" name=""/>
        <dsp:cNvSpPr/>
      </dsp:nvSpPr>
      <dsp:spPr>
        <a:xfrm>
          <a:off x="1421354" y="522222"/>
          <a:ext cx="1964527" cy="398808"/>
        </a:xfrm>
        <a:custGeom>
          <a:avLst/>
          <a:gdLst/>
          <a:ahLst/>
          <a:cxnLst/>
          <a:rect l="0" t="0" r="0" b="0"/>
          <a:pathLst>
            <a:path>
              <a:moveTo>
                <a:pt x="1964527" y="0"/>
              </a:moveTo>
              <a:lnTo>
                <a:pt x="1964527" y="199404"/>
              </a:lnTo>
              <a:lnTo>
                <a:pt x="0" y="199404"/>
              </a:lnTo>
              <a:lnTo>
                <a:pt x="0" y="3988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FC4D27-F79A-4686-880D-B8BC733F9544}">
      <dsp:nvSpPr>
        <dsp:cNvPr id="0" name=""/>
        <dsp:cNvSpPr/>
      </dsp:nvSpPr>
      <dsp:spPr>
        <a:xfrm>
          <a:off x="2451284" y="84976"/>
          <a:ext cx="1869196" cy="4372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расчет</a:t>
          </a:r>
          <a:endParaRPr lang="ru-RU" sz="3600" kern="1200" dirty="0"/>
        </a:p>
      </dsp:txBody>
      <dsp:txXfrm>
        <a:off x="2451284" y="84976"/>
        <a:ext cx="1869196" cy="437245"/>
      </dsp:txXfrm>
    </dsp:sp>
    <dsp:sp modelId="{C33DAB62-C2C4-46C9-A4F4-B4A4839E4470}">
      <dsp:nvSpPr>
        <dsp:cNvPr id="0" name=""/>
        <dsp:cNvSpPr/>
      </dsp:nvSpPr>
      <dsp:spPr>
        <a:xfrm>
          <a:off x="884" y="921030"/>
          <a:ext cx="2840940" cy="94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Конструкции без предварительно напряженной арматуры</a:t>
          </a:r>
          <a:endParaRPr lang="ru-RU" sz="2000" kern="1200" dirty="0"/>
        </a:p>
      </dsp:txBody>
      <dsp:txXfrm>
        <a:off x="884" y="921030"/>
        <a:ext cx="2840940" cy="949543"/>
      </dsp:txXfrm>
    </dsp:sp>
    <dsp:sp modelId="{42EDA306-06E5-40A3-984C-1B9BF9B4A372}">
      <dsp:nvSpPr>
        <dsp:cNvPr id="0" name=""/>
        <dsp:cNvSpPr/>
      </dsp:nvSpPr>
      <dsp:spPr>
        <a:xfrm>
          <a:off x="0" y="2028455"/>
          <a:ext cx="3534221" cy="3141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Расчет по предельным состояниям первой группы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Расчет нормальных сечений по предельным усилиям;</a:t>
          </a:r>
          <a:br>
            <a:rPr lang="ru-RU" sz="1800" kern="1200" dirty="0" smtClean="0"/>
          </a:br>
          <a:r>
            <a:rPr lang="ru-RU" sz="1800" kern="1200" dirty="0" smtClean="0"/>
            <a:t>- Расчет нормальных сечений на основе нелинейной деформационной модели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Расчет наклонных сечений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Расчет по предельным состояниям второй группы</a:t>
          </a:r>
          <a:endParaRPr lang="ru-RU" sz="1800" kern="1200" dirty="0"/>
        </a:p>
      </dsp:txBody>
      <dsp:txXfrm>
        <a:off x="0" y="2028455"/>
        <a:ext cx="3534221" cy="3141565"/>
      </dsp:txXfrm>
    </dsp:sp>
    <dsp:sp modelId="{4C9AF94B-A598-40A6-93FD-4BAF50E7F551}">
      <dsp:nvSpPr>
        <dsp:cNvPr id="0" name=""/>
        <dsp:cNvSpPr/>
      </dsp:nvSpPr>
      <dsp:spPr>
        <a:xfrm>
          <a:off x="3935239" y="921030"/>
          <a:ext cx="2835641" cy="949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Конструкции с предварительно напряженной арматуры</a:t>
          </a:r>
          <a:endParaRPr lang="ru-RU" sz="2000" kern="1200" dirty="0"/>
        </a:p>
      </dsp:txBody>
      <dsp:txXfrm>
        <a:off x="3935239" y="921030"/>
        <a:ext cx="2835641" cy="949543"/>
      </dsp:txXfrm>
    </dsp:sp>
    <dsp:sp modelId="{3B4C3D93-AF98-4320-B185-3D9BE183A8DC}">
      <dsp:nvSpPr>
        <dsp:cNvPr id="0" name=""/>
        <dsp:cNvSpPr/>
      </dsp:nvSpPr>
      <dsp:spPr>
        <a:xfrm>
          <a:off x="4067643" y="2055232"/>
          <a:ext cx="3707892" cy="3118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Расчет по предельным состояниям первой группы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Расчет нормальных сечений по предельным усилиям;</a:t>
          </a:r>
          <a:br>
            <a:rPr lang="ru-RU" sz="1800" kern="1200" dirty="0" smtClean="0"/>
          </a:br>
          <a:r>
            <a:rPr lang="ru-RU" sz="1800" kern="1200" dirty="0" smtClean="0"/>
            <a:t>- Расчет нормальных сечений на основе нелинейной деформационной модели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Расчет по предельным состояниям второй группы</a:t>
          </a:r>
          <a:endParaRPr lang="ru-RU" sz="1800" kern="1200" dirty="0"/>
        </a:p>
      </dsp:txBody>
      <dsp:txXfrm>
        <a:off x="4067643" y="2055232"/>
        <a:ext cx="3707892" cy="3118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46E9D-43A6-4B0A-BADA-4C2F63B1F27C}" type="datetimeFigureOut">
              <a:rPr lang="ru-RU" smtClean="0"/>
              <a:t>02.06.2016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F8B78-A511-45A4-B34A-8E662257E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96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8"/>
          <p:cNvSpPr>
            <a:spLocks noGrp="1"/>
          </p:cNvSpPr>
          <p:nvPr>
            <p:ph type="subTitle" idx="15" hasCustomPrompt="1"/>
          </p:nvPr>
        </p:nvSpPr>
        <p:spPr>
          <a:xfrm>
            <a:off x="374400" y="5949280"/>
            <a:ext cx="8491645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006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текста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3432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00" y="274638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>
                <a:solidFill>
                  <a:srgbClr val="801A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8"/>
          <p:cNvSpPr>
            <a:spLocks noGrp="1"/>
          </p:cNvSpPr>
          <p:nvPr>
            <p:ph type="subTitle" idx="1" hasCustomPrompt="1"/>
          </p:nvPr>
        </p:nvSpPr>
        <p:spPr>
          <a:xfrm>
            <a:off x="374400" y="1016732"/>
            <a:ext cx="8491645" cy="48245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rgbClr val="006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текста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2512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00" y="274638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>
                <a:solidFill>
                  <a:srgbClr val="801A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74400" y="1342800"/>
            <a:ext cx="2736000" cy="17424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Объект 2"/>
          <p:cNvSpPr>
            <a:spLocks noGrp="1"/>
          </p:cNvSpPr>
          <p:nvPr>
            <p:ph idx="10"/>
          </p:nvPr>
        </p:nvSpPr>
        <p:spPr>
          <a:xfrm>
            <a:off x="3254400" y="1342800"/>
            <a:ext cx="2736000" cy="17424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1"/>
          </p:nvPr>
        </p:nvSpPr>
        <p:spPr>
          <a:xfrm>
            <a:off x="6134400" y="1342800"/>
            <a:ext cx="2736000" cy="17424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Объект 2"/>
          <p:cNvSpPr>
            <a:spLocks noGrp="1"/>
          </p:cNvSpPr>
          <p:nvPr>
            <p:ph idx="12"/>
          </p:nvPr>
        </p:nvSpPr>
        <p:spPr>
          <a:xfrm>
            <a:off x="6134400" y="3238257"/>
            <a:ext cx="2736000" cy="17424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Объект 2"/>
          <p:cNvSpPr>
            <a:spLocks noGrp="1"/>
          </p:cNvSpPr>
          <p:nvPr>
            <p:ph idx="13"/>
          </p:nvPr>
        </p:nvSpPr>
        <p:spPr>
          <a:xfrm>
            <a:off x="374400" y="3212976"/>
            <a:ext cx="2736000" cy="17424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4"/>
          </p:nvPr>
        </p:nvSpPr>
        <p:spPr>
          <a:xfrm>
            <a:off x="3254400" y="3238257"/>
            <a:ext cx="2736000" cy="17424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Подзаголовок 8"/>
          <p:cNvSpPr>
            <a:spLocks noGrp="1"/>
          </p:cNvSpPr>
          <p:nvPr>
            <p:ph type="subTitle" idx="15" hasCustomPrompt="1"/>
          </p:nvPr>
        </p:nvSpPr>
        <p:spPr>
          <a:xfrm>
            <a:off x="374400" y="5085184"/>
            <a:ext cx="8491645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rgbClr val="006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текста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711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74400" y="980728"/>
            <a:ext cx="2458800" cy="151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0"/>
          </p:nvPr>
        </p:nvSpPr>
        <p:spPr>
          <a:xfrm>
            <a:off x="374400" y="2608012"/>
            <a:ext cx="2458800" cy="151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374400" y="4235296"/>
            <a:ext cx="2458800" cy="151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Подзаголовок 8"/>
          <p:cNvSpPr>
            <a:spLocks noGrp="1"/>
          </p:cNvSpPr>
          <p:nvPr>
            <p:ph type="subTitle" idx="15" hasCustomPrompt="1"/>
          </p:nvPr>
        </p:nvSpPr>
        <p:spPr>
          <a:xfrm>
            <a:off x="2915816" y="980728"/>
            <a:ext cx="5976664" cy="475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rgbClr val="006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текста</a:t>
            </a:r>
            <a:endParaRPr kumimoji="0" lang="en-US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74400" y="274638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>
                <a:solidFill>
                  <a:srgbClr val="801A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36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74400" y="1772816"/>
            <a:ext cx="2736000" cy="17388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0"/>
          </p:nvPr>
        </p:nvSpPr>
        <p:spPr>
          <a:xfrm>
            <a:off x="374400" y="3634416"/>
            <a:ext cx="2736000" cy="17388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Подзаголовок 8"/>
          <p:cNvSpPr>
            <a:spLocks noGrp="1"/>
          </p:cNvSpPr>
          <p:nvPr>
            <p:ph type="subTitle" idx="15" hasCustomPrompt="1"/>
          </p:nvPr>
        </p:nvSpPr>
        <p:spPr>
          <a:xfrm>
            <a:off x="3203848" y="1772816"/>
            <a:ext cx="5688632" cy="3600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rgbClr val="006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dirty="0" smtClean="0"/>
              <a:t>Образец текста</a:t>
            </a:r>
            <a:endParaRPr kumimoji="0"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74400" y="274638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>
                <a:solidFill>
                  <a:srgbClr val="801A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01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89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0D39F-B101-4AB5-8494-92A8BFE56231}" type="datetime1">
              <a:rPr lang="ru-RU"/>
              <a:pPr>
                <a:defRPr/>
              </a:pPr>
              <a:t>02.06.2016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885992-ADBE-42FF-A49A-2D5A4B40E5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010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5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09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7" r:id="rId3"/>
    <p:sldLayoutId id="2147483655" r:id="rId4"/>
    <p:sldLayoutId id="2147483661" r:id="rId5"/>
    <p:sldLayoutId id="2147483662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iosC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iosC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iosC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iosC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iosC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iosC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8.jpe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9.png"/><Relationship Id="rId9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7.wmf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8.jpeg"/><Relationship Id="rId21" Type="http://schemas.openxmlformats.org/officeDocument/2006/relationships/image" Target="../media/image31.wmf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6.wmf"/><Relationship Id="rId5" Type="http://schemas.openxmlformats.org/officeDocument/2006/relationships/image" Target="../media/image33.png"/><Relationship Id="rId15" Type="http://schemas.openxmlformats.org/officeDocument/2006/relationships/image" Target="../media/image28.wmf"/><Relationship Id="rId23" Type="http://schemas.openxmlformats.org/officeDocument/2006/relationships/image" Target="../media/image32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0.wmf"/><Relationship Id="rId4" Type="http://schemas.openxmlformats.org/officeDocument/2006/relationships/image" Target="../media/image9.png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5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8.jpeg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8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sales@hccomposite.com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8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8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1"/>
          <p:cNvSpPr txBox="1">
            <a:spLocks/>
          </p:cNvSpPr>
          <p:nvPr/>
        </p:nvSpPr>
        <p:spPr>
          <a:xfrm>
            <a:off x="5148064" y="2204864"/>
            <a:ext cx="4752528" cy="784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rgbClr val="006D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Холдинговая Компания </a:t>
            </a:r>
          </a:p>
          <a:p>
            <a:pPr algn="ctr"/>
            <a:r>
              <a:rPr lang="ru-RU" sz="1800" b="1" dirty="0" smtClean="0"/>
              <a:t>«Композит»</a:t>
            </a:r>
          </a:p>
          <a:p>
            <a:pPr algn="ctr"/>
            <a:r>
              <a:rPr lang="ru-RU" sz="1800" b="1" dirty="0" smtClean="0"/>
              <a:t>АО «</a:t>
            </a:r>
            <a:r>
              <a:rPr lang="ru-RU" sz="1800" b="1" dirty="0" err="1" smtClean="0"/>
              <a:t>Препрег</a:t>
            </a:r>
            <a:r>
              <a:rPr lang="ru-RU" sz="1800" b="1" dirty="0" smtClean="0"/>
              <a:t>-СКМ»</a:t>
            </a:r>
            <a:endParaRPr lang="en-US" sz="1800" b="1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501008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Расчет и конструирование усиления железобетонных конструкций углеродными материалами по </a:t>
            </a:r>
          </a:p>
          <a:p>
            <a:pPr algn="ctr"/>
            <a:r>
              <a:rPr lang="ru-RU" sz="3200" b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 164.1325800.2014</a:t>
            </a:r>
            <a:endParaRPr lang="ru-RU" sz="3200" b="1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78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100" y="271463"/>
            <a:ext cx="7772400" cy="60801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Расчет нормальных сечений (изгиб)</a:t>
            </a:r>
            <a:endParaRPr lang="ru-RU" dirty="0"/>
          </a:p>
        </p:txBody>
      </p:sp>
      <p:pic>
        <p:nvPicPr>
          <p:cNvPr id="18437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484313"/>
            <a:ext cx="61468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1435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8440" name="TextBox 4"/>
          <p:cNvSpPr txBox="1">
            <a:spLocks noChangeArrowheads="1"/>
          </p:cNvSpPr>
          <p:nvPr/>
        </p:nvSpPr>
        <p:spPr bwMode="auto">
          <a:xfrm>
            <a:off x="1692275" y="1125538"/>
            <a:ext cx="3671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Расчет изгибаемых элементов</a:t>
            </a: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1692275" y="4211638"/>
            <a:ext cx="496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Предельный изгибающий момент сечения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1692275" y="5075238"/>
            <a:ext cx="496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Высота сжатой зоны бетона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8444" name="Объект 6"/>
          <p:cNvGraphicFramePr>
            <a:graphicFrameLocks noChangeAspect="1"/>
          </p:cNvGraphicFramePr>
          <p:nvPr/>
        </p:nvGraphicFramePr>
        <p:xfrm>
          <a:off x="1646238" y="4652963"/>
          <a:ext cx="496411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Формула" r:id="rId6" imgW="3492500" imgH="254000" progId="Equation.3">
                  <p:embed/>
                </p:oleObj>
              </mc:Choice>
              <mc:Fallback>
                <p:oleObj name="Формула" r:id="rId6" imgW="3492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4652963"/>
                        <a:ext cx="496411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8447" name="Объект 12"/>
          <p:cNvGraphicFramePr>
            <a:graphicFrameLocks noChangeAspect="1"/>
          </p:cNvGraphicFramePr>
          <p:nvPr/>
        </p:nvGraphicFramePr>
        <p:xfrm>
          <a:off x="1536700" y="5516563"/>
          <a:ext cx="25304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Формула" r:id="rId8" imgW="1778000" imgH="469900" progId="Equation.3">
                  <p:embed/>
                </p:oleObj>
              </mc:Choice>
              <mc:Fallback>
                <p:oleObj name="Формула" r:id="rId8" imgW="1778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700" y="5516563"/>
                        <a:ext cx="25304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5619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1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100" y="271463"/>
            <a:ext cx="7772400" cy="60801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Свод Правил</a:t>
            </a:r>
          </a:p>
        </p:txBody>
      </p:sp>
      <p:sp>
        <p:nvSpPr>
          <p:cNvPr id="19461" name="Прямоугольник 1"/>
          <p:cNvSpPr>
            <a:spLocks noChangeArrowheads="1"/>
          </p:cNvSpPr>
          <p:nvPr/>
        </p:nvSpPr>
        <p:spPr bwMode="auto">
          <a:xfrm>
            <a:off x="673100" y="1557338"/>
            <a:ext cx="77724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Arial" panose="020B0604020202020204" pitchFamily="34" charset="0"/>
              </a:rPr>
              <a:t>Сжатые элементы</a:t>
            </a:r>
            <a:endParaRPr lang="ru-RU" altLang="ru-RU" sz="180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6.2.11 Усиление сжатых железобетонных элементов производится путем устройства внешнего армирования из полимерных композитов в продольном направлении  или путем устройства обоймы из полимерных композитов в поперечном направлении - для создания объемного напряженного 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34566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100" y="271463"/>
            <a:ext cx="7772400" cy="60801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Свод Правил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0486" name="Объект 2"/>
          <p:cNvGraphicFramePr>
            <a:graphicFrameLocks noChangeAspect="1"/>
          </p:cNvGraphicFramePr>
          <p:nvPr/>
        </p:nvGraphicFramePr>
        <p:xfrm>
          <a:off x="673100" y="1773238"/>
          <a:ext cx="60213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Формула" r:id="rId5" imgW="3530600" imgH="254000" progId="Equation.3">
                  <p:embed/>
                </p:oleObj>
              </mc:Choice>
              <mc:Fallback>
                <p:oleObj name="Формула" r:id="rId5" imgW="3530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1773238"/>
                        <a:ext cx="602138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952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673100" y="1196975"/>
            <a:ext cx="777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- Усиление внешним армированием в продольном направлении</a:t>
            </a:r>
          </a:p>
        </p:txBody>
      </p:sp>
      <p:pic>
        <p:nvPicPr>
          <p:cNvPr id="20489" name="Picture 4" descr="Рис 4 Model (1)_1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53848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9"/>
          <p:cNvSpPr txBox="1">
            <a:spLocks noChangeArrowheads="1"/>
          </p:cNvSpPr>
          <p:nvPr/>
        </p:nvSpPr>
        <p:spPr bwMode="auto">
          <a:xfrm>
            <a:off x="687388" y="2339975"/>
            <a:ext cx="777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- Усиление внешним армированием в поперечном направлении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67400" y="3482975"/>
            <a:ext cx="2736850" cy="7381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0850" algn="just" eaLnBrk="0" hangingPunct="0">
              <a:defRPr/>
            </a:pPr>
            <a:r>
              <a:rPr lang="ru-RU" sz="1400">
                <a:latin typeface="Arial" charset="0"/>
                <a:cs typeface="Times New Roman" pitchFamily="18" charset="0"/>
              </a:rPr>
              <a:t>Расчетное значения сопротивления бетона сжатию в осевом направлении:</a:t>
            </a:r>
            <a:endParaRPr lang="ru-RU">
              <a:latin typeface="Arial" charset="0"/>
            </a:endParaRPr>
          </a:p>
        </p:txBody>
      </p:sp>
      <p:graphicFrame>
        <p:nvGraphicFramePr>
          <p:cNvPr id="20492" name="Объект 5"/>
          <p:cNvGraphicFramePr>
            <a:graphicFrameLocks noChangeAspect="1"/>
          </p:cNvGraphicFramePr>
          <p:nvPr/>
        </p:nvGraphicFramePr>
        <p:xfrm>
          <a:off x="5970588" y="4292600"/>
          <a:ext cx="27416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Формула" r:id="rId8" imgW="1524000" imgH="241300" progId="Equation.3">
                  <p:embed/>
                </p:oleObj>
              </mc:Choice>
              <mc:Fallback>
                <p:oleObj name="Формула" r:id="rId8" imgW="1524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8" y="4292600"/>
                        <a:ext cx="274161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ru-RU" sz="1400" dirty="0">
              <a:ea typeface="Times New Roman" pitchFamily="18" charset="0"/>
            </a:endParaRPr>
          </a:p>
          <a:p>
            <a:pPr eaLnBrk="0" hangingPunct="0">
              <a:defRPr/>
            </a:pPr>
            <a:r>
              <a:rPr lang="ru-RU" sz="1400" dirty="0">
                <a:ea typeface="Times New Roman" pitchFamily="18" charset="0"/>
              </a:rPr>
              <a:t>,                                            </a:t>
            </a:r>
            <a:r>
              <a:rPr lang="ru-RU" sz="6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4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100" y="271463"/>
            <a:ext cx="7772400" cy="60801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Свод Правил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673100" y="1196975"/>
            <a:ext cx="777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Расчет на основе нелинейной деформационной модели</a:t>
            </a:r>
          </a:p>
        </p:txBody>
      </p:sp>
      <p:pic>
        <p:nvPicPr>
          <p:cNvPr id="21510" name="Picture 1" descr="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35941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12" name="Объект 2"/>
          <p:cNvGraphicFramePr>
            <a:graphicFrameLocks noChangeAspect="1"/>
          </p:cNvGraphicFramePr>
          <p:nvPr/>
        </p:nvGraphicFramePr>
        <p:xfrm>
          <a:off x="4932363" y="1628775"/>
          <a:ext cx="31432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Формула" r:id="rId6" imgW="3073400" imgH="355600" progId="Equation.3">
                  <p:embed/>
                </p:oleObj>
              </mc:Choice>
              <mc:Fallback>
                <p:oleObj name="Формула" r:id="rId6" imgW="30734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628775"/>
                        <a:ext cx="31432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14" name="Объект 5"/>
          <p:cNvGraphicFramePr>
            <a:graphicFrameLocks noChangeAspect="1"/>
          </p:cNvGraphicFramePr>
          <p:nvPr/>
        </p:nvGraphicFramePr>
        <p:xfrm>
          <a:off x="4932363" y="2060575"/>
          <a:ext cx="31718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Формула" r:id="rId8" imgW="3098800" imgH="355600" progId="Equation.3">
                  <p:embed/>
                </p:oleObj>
              </mc:Choice>
              <mc:Fallback>
                <p:oleObj name="Формула" r:id="rId8" imgW="3098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060575"/>
                        <a:ext cx="31718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16" name="Объект 8"/>
          <p:cNvGraphicFramePr>
            <a:graphicFrameLocks noChangeAspect="1"/>
          </p:cNvGraphicFramePr>
          <p:nvPr/>
        </p:nvGraphicFramePr>
        <p:xfrm>
          <a:off x="4951413" y="2490788"/>
          <a:ext cx="24288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Формула" r:id="rId10" imgW="2373870" imgH="355446" progId="Equation.3">
                  <p:embed/>
                </p:oleObj>
              </mc:Choice>
              <mc:Fallback>
                <p:oleObj name="Формула" r:id="rId10" imgW="2373870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2490788"/>
                        <a:ext cx="242887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18" name="Объект 11"/>
          <p:cNvGraphicFramePr>
            <a:graphicFrameLocks noChangeAspect="1"/>
          </p:cNvGraphicFramePr>
          <p:nvPr/>
        </p:nvGraphicFramePr>
        <p:xfrm>
          <a:off x="4932363" y="3213100"/>
          <a:ext cx="1638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Формула" r:id="rId12" imgW="1600200" imgH="444500" progId="Equation.3">
                  <p:embed/>
                </p:oleObj>
              </mc:Choice>
              <mc:Fallback>
                <p:oleObj name="Формула" r:id="rId12" imgW="1600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213100"/>
                        <a:ext cx="1638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20" name="Объект 13"/>
          <p:cNvGraphicFramePr>
            <a:graphicFrameLocks noChangeAspect="1"/>
          </p:cNvGraphicFramePr>
          <p:nvPr/>
        </p:nvGraphicFramePr>
        <p:xfrm>
          <a:off x="4932363" y="3662363"/>
          <a:ext cx="16192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Формула" r:id="rId14" imgW="1586811" imgH="444307" progId="Equation.3">
                  <p:embed/>
                </p:oleObj>
              </mc:Choice>
              <mc:Fallback>
                <p:oleObj name="Формула" r:id="rId14" imgW="1586811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662363"/>
                        <a:ext cx="16192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22" name="Объект 15"/>
          <p:cNvGraphicFramePr>
            <a:graphicFrameLocks noChangeAspect="1"/>
          </p:cNvGraphicFramePr>
          <p:nvPr/>
        </p:nvGraphicFramePr>
        <p:xfrm>
          <a:off x="4932363" y="4149725"/>
          <a:ext cx="16859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Формула" r:id="rId16" imgW="1651000" imgH="444500" progId="Equation.3">
                  <p:embed/>
                </p:oleObj>
              </mc:Choice>
              <mc:Fallback>
                <p:oleObj name="Формула" r:id="rId16" imgW="1651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149725"/>
                        <a:ext cx="16859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24" name="Объект 17"/>
          <p:cNvGraphicFramePr>
            <a:graphicFrameLocks noChangeAspect="1"/>
          </p:cNvGraphicFramePr>
          <p:nvPr/>
        </p:nvGraphicFramePr>
        <p:xfrm>
          <a:off x="4932363" y="4797425"/>
          <a:ext cx="13335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Формула" r:id="rId18" imgW="1091726" imgH="228501" progId="Equation.3">
                  <p:embed/>
                </p:oleObj>
              </mc:Choice>
              <mc:Fallback>
                <p:oleObj name="Формула" r:id="rId18" imgW="109172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797425"/>
                        <a:ext cx="13335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26" name="Объект 19"/>
          <p:cNvGraphicFramePr>
            <a:graphicFrameLocks noChangeAspect="1"/>
          </p:cNvGraphicFramePr>
          <p:nvPr/>
        </p:nvGraphicFramePr>
        <p:xfrm>
          <a:off x="4932363" y="5157788"/>
          <a:ext cx="13239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Формула" r:id="rId20" imgW="1091726" imgH="241195" progId="Equation.3">
                  <p:embed/>
                </p:oleObj>
              </mc:Choice>
              <mc:Fallback>
                <p:oleObj name="Формула" r:id="rId20" imgW="109172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5157788"/>
                        <a:ext cx="1323975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1528" name="Объект 21"/>
          <p:cNvGraphicFramePr>
            <a:graphicFrameLocks noChangeAspect="1"/>
          </p:cNvGraphicFramePr>
          <p:nvPr/>
        </p:nvGraphicFramePr>
        <p:xfrm>
          <a:off x="4932363" y="5516563"/>
          <a:ext cx="17811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Формула" r:id="rId22" imgW="1473200" imgH="254000" progId="Equation.3">
                  <p:embed/>
                </p:oleObj>
              </mc:Choice>
              <mc:Fallback>
                <p:oleObj name="Формула" r:id="rId22" imgW="1473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5516563"/>
                        <a:ext cx="17811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100" y="271463"/>
            <a:ext cx="7772400" cy="60801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Свод Правил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673100" y="1196975"/>
            <a:ext cx="777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Расчет наклонных сечений</a:t>
            </a:r>
          </a:p>
        </p:txBody>
      </p:sp>
      <p:pic>
        <p:nvPicPr>
          <p:cNvPr id="22534" name="Picture 1" descr="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673350"/>
            <a:ext cx="6299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2536" name="Объект 2"/>
          <p:cNvGraphicFramePr>
            <a:graphicFrameLocks noChangeAspect="1"/>
          </p:cNvGraphicFramePr>
          <p:nvPr/>
        </p:nvGraphicFramePr>
        <p:xfrm>
          <a:off x="3008313" y="1773238"/>
          <a:ext cx="2859087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Формула" r:id="rId6" imgW="1168400" imgH="241300" progId="Equation.3">
                  <p:embed/>
                </p:oleObj>
              </mc:Choice>
              <mc:Fallback>
                <p:oleObj name="Формула" r:id="rId6" imgW="1168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1773238"/>
                        <a:ext cx="2859087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100" y="271463"/>
            <a:ext cx="7772400" cy="60801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Свод Правил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3559" name="Объект 3"/>
          <p:cNvGraphicFramePr>
            <a:graphicFrameLocks noChangeAspect="1"/>
          </p:cNvGraphicFramePr>
          <p:nvPr/>
        </p:nvGraphicFramePr>
        <p:xfrm>
          <a:off x="673100" y="2133600"/>
          <a:ext cx="4049713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Формула" r:id="rId5" imgW="1854200" imgH="469900" progId="Equation.3">
                  <p:embed/>
                </p:oleObj>
              </mc:Choice>
              <mc:Fallback>
                <p:oleObj name="Формула" r:id="rId5" imgW="1854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2133600"/>
                        <a:ext cx="4049713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3561" name="Объект 5"/>
          <p:cNvGraphicFramePr>
            <a:graphicFrameLocks noChangeAspect="1"/>
          </p:cNvGraphicFramePr>
          <p:nvPr/>
        </p:nvGraphicFramePr>
        <p:xfrm>
          <a:off x="696913" y="3644900"/>
          <a:ext cx="319563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Формула" r:id="rId7" imgW="1346200" imgH="241300" progId="Equation.3">
                  <p:embed/>
                </p:oleObj>
              </mc:Choice>
              <mc:Fallback>
                <p:oleObj name="Формула" r:id="rId7" imgW="1346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3644900"/>
                        <a:ext cx="3195637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3563" name="Объект 8"/>
          <p:cNvGraphicFramePr>
            <a:graphicFrameLocks noChangeAspect="1"/>
          </p:cNvGraphicFramePr>
          <p:nvPr/>
        </p:nvGraphicFramePr>
        <p:xfrm>
          <a:off x="708025" y="4292600"/>
          <a:ext cx="22796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Формула" r:id="rId9" imgW="939392" imgH="241195" progId="Equation.3">
                  <p:embed/>
                </p:oleObj>
              </mc:Choice>
              <mc:Fallback>
                <p:oleObj name="Формула" r:id="rId9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4292600"/>
                        <a:ext cx="22796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3565" name="Объект 10"/>
          <p:cNvGraphicFramePr>
            <a:graphicFrameLocks noChangeAspect="1"/>
          </p:cNvGraphicFramePr>
          <p:nvPr/>
        </p:nvGraphicFramePr>
        <p:xfrm>
          <a:off x="755650" y="1628775"/>
          <a:ext cx="21447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Формула" r:id="rId11" imgW="1168400" imgH="241300" progId="Equation.3">
                  <p:embed/>
                </p:oleObj>
              </mc:Choice>
              <mc:Fallback>
                <p:oleObj name="Формула" r:id="rId11" imgW="1168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628775"/>
                        <a:ext cx="21447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6" name="TextBox 11"/>
          <p:cNvSpPr txBox="1">
            <a:spLocks noChangeArrowheads="1"/>
          </p:cNvSpPr>
          <p:nvPr/>
        </p:nvSpPr>
        <p:spPr bwMode="auto">
          <a:xfrm>
            <a:off x="673100" y="1074738"/>
            <a:ext cx="4446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Расчет на действие поперечных сил</a:t>
            </a:r>
          </a:p>
        </p:txBody>
      </p:sp>
      <p:sp>
        <p:nvSpPr>
          <p:cNvPr id="23567" name="TextBox 17"/>
          <p:cNvSpPr txBox="1">
            <a:spLocks noChangeArrowheads="1"/>
          </p:cNvSpPr>
          <p:nvPr/>
        </p:nvSpPr>
        <p:spPr bwMode="auto">
          <a:xfrm>
            <a:off x="673100" y="3141663"/>
            <a:ext cx="7672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Расчет наклонных сечений на действие изгибающего момента</a:t>
            </a:r>
          </a:p>
        </p:txBody>
      </p:sp>
    </p:spTree>
    <p:extLst>
      <p:ext uri="{BB962C8B-B14F-4D97-AF65-F5344CB8AC3E}">
        <p14:creationId xmlns:p14="http://schemas.microsoft.com/office/powerpoint/2010/main" val="168011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3100" y="271463"/>
            <a:ext cx="7772400" cy="60801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Расчет по предельным состояниям второй группы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100" y="1628775"/>
            <a:ext cx="77724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400" dirty="0">
                <a:latin typeface="Arial" charset="0"/>
              </a:rPr>
              <a:t>Расчет по образованию трещин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400" dirty="0">
                <a:latin typeface="Arial" charset="0"/>
              </a:rPr>
              <a:t>Расчет по ширине раскрытия трещин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400" dirty="0">
                <a:latin typeface="Arial" charset="0"/>
              </a:rPr>
              <a:t>Расчет по деформациям</a:t>
            </a:r>
          </a:p>
          <a:p>
            <a:pPr>
              <a:defRPr/>
            </a:pP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2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Экспериментальные исследования</a:t>
            </a:r>
            <a:endParaRPr lang="ru-RU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Усиление изгибаемых элементов из бетона В3,5-В10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50971"/>
            <a:ext cx="3533939" cy="3745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799923"/>
            <a:ext cx="4587582" cy="285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9952" y="479715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Цель: расширение области применения – усиление изгибаемых элементов из бетонов класса ниже В15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9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Экспериментальные исследования</a:t>
            </a:r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791876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Экспериментальные исследования</a:t>
            </a:r>
            <a:endParaRPr lang="ru-RU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13" y="1340768"/>
            <a:ext cx="7535003" cy="46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Нормативная документация</a:t>
            </a:r>
            <a:endParaRPr lang="ru-RU" sz="1700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62587" y="1197099"/>
            <a:ext cx="5533549" cy="543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endParaRPr lang="ru-RU" sz="13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00" b="1" dirty="0">
                <a:solidFill>
                  <a:prstClr val="black"/>
                </a:solidFill>
                <a:latin typeface="Calibri"/>
              </a:rPr>
              <a:t>СП </a:t>
            </a:r>
            <a:r>
              <a:rPr lang="ru-RU" sz="1300" b="1" dirty="0" smtClean="0">
                <a:solidFill>
                  <a:prstClr val="black"/>
                </a:solidFill>
                <a:latin typeface="Calibri"/>
              </a:rPr>
              <a:t>164.1325800.2014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«Усиление железобетонных конструкций композитными материалами. Правила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проектирования»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- вступил в силу с 1 сентября 2014 г. </a:t>
            </a:r>
            <a:r>
              <a:rPr lang="en-US" sz="13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ru-RU" sz="900" b="1" dirty="0">
                <a:solidFill>
                  <a:prstClr val="black"/>
                </a:solidFill>
                <a:latin typeface="Calibri"/>
              </a:rPr>
              <a:t>внесен в </a:t>
            </a:r>
            <a:r>
              <a:rPr lang="ru-RU" sz="900" b="1" dirty="0" smtClean="0">
                <a:solidFill>
                  <a:prstClr val="black"/>
                </a:solidFill>
                <a:latin typeface="Calibri"/>
              </a:rPr>
              <a:t>перечень </a:t>
            </a:r>
            <a:r>
              <a:rPr lang="ru-RU" sz="900" b="1" dirty="0">
                <a:solidFill>
                  <a:prstClr val="black"/>
                </a:solidFill>
                <a:latin typeface="Calibri"/>
              </a:rPr>
              <a:t>документов в области стандартизации, в результате применения которых на добровольной основе обеспечивается соблюдение требований Федерального закона от 30 декабря 2009 года N 384-ФЗ "Технический регламент о безопасности зданий и </a:t>
            </a:r>
            <a:r>
              <a:rPr lang="ru-RU" sz="900" b="1" dirty="0" smtClean="0">
                <a:solidFill>
                  <a:prstClr val="black"/>
                </a:solidFill>
                <a:latin typeface="Calibri"/>
              </a:rPr>
              <a:t>сооружений», приказ </a:t>
            </a:r>
            <a:r>
              <a:rPr lang="ru-RU" sz="900" b="1" dirty="0">
                <a:solidFill>
                  <a:prstClr val="black"/>
                </a:solidFill>
                <a:latin typeface="Calibri"/>
              </a:rPr>
              <a:t>Федерального агентства по техническому регулированию и метрологии  </a:t>
            </a:r>
            <a:r>
              <a:rPr lang="ru-RU" sz="900" b="1" dirty="0" smtClean="0">
                <a:solidFill>
                  <a:prstClr val="black"/>
                </a:solidFill>
                <a:latin typeface="Calibri"/>
              </a:rPr>
              <a:t>РФ от 30 марта 2015 г № 365)</a:t>
            </a:r>
            <a:endParaRPr lang="ru-RU" sz="900" b="1" dirty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Рекомендации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по расчету усиления железобетонных конструкций системой внешнего армирования и полимерных композитов </a:t>
            </a:r>
            <a:r>
              <a:rPr lang="ru-RU" sz="1300" dirty="0" err="1">
                <a:solidFill>
                  <a:prstClr val="black"/>
                </a:solidFill>
                <a:latin typeface="Calibri"/>
              </a:rPr>
              <a:t>FibARM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. Разработан ЗАО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«</a:t>
            </a:r>
            <a:r>
              <a:rPr lang="ru-RU" sz="1300" dirty="0" err="1" smtClean="0">
                <a:solidFill>
                  <a:prstClr val="black"/>
                </a:solidFill>
                <a:latin typeface="Calibri"/>
              </a:rPr>
              <a:t>Препрег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-СКМ». </a:t>
            </a:r>
            <a:r>
              <a:rPr lang="ru-RU" sz="1300" smtClean="0">
                <a:solidFill>
                  <a:prstClr val="black"/>
                </a:solidFill>
                <a:latin typeface="Calibri"/>
              </a:rPr>
              <a:t>Согласован 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НИЦ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Строительство;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СТО   «Система внешнего армирования из полимерных композитов для ремонта и усиления строительных конструкций» 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СРО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НП «СОЮЗАТОМСТРОЙ», на стадии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утверждения;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Отраслевая дорожная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методика </a:t>
            </a:r>
            <a:r>
              <a:rPr lang="ru-RU" sz="1300" b="1" dirty="0" smtClean="0">
                <a:solidFill>
                  <a:prstClr val="black"/>
                </a:solidFill>
                <a:latin typeface="Calibri"/>
              </a:rPr>
              <a:t>ОДМ</a:t>
            </a:r>
            <a:r>
              <a:rPr lang="ru-RU" sz="1300" b="1" dirty="0">
                <a:solidFill>
                  <a:prstClr val="black"/>
                </a:solidFill>
                <a:latin typeface="Calibri"/>
              </a:rPr>
              <a:t> 218.3.027-2013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«Рекомендации по применению тканевых композиционных материалов при ремонте железобетонных конструкций мостовых сооружений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». Утверждена </a:t>
            </a:r>
            <a:r>
              <a:rPr lang="ru-RU" sz="1300" dirty="0" err="1" smtClean="0">
                <a:solidFill>
                  <a:prstClr val="black"/>
                </a:solidFill>
                <a:latin typeface="Calibri"/>
              </a:rPr>
              <a:t>РосАвтодором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;</a:t>
            </a:r>
            <a:endParaRPr lang="en-US" sz="13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Руководство по усилению железобетонных пролетных строений железнодорожных мостов системой внешнего армирования на основе  углеродных волокон. Утвержден ОАО «РЖД»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Регламент по ремонту железобетонных конструкций подземных коллекторов для инженерных коммуникаций. Москва 2009. Утвержден ГУП «</a:t>
            </a:r>
            <a:r>
              <a:rPr lang="ru-RU" sz="1300" dirty="0" err="1">
                <a:solidFill>
                  <a:prstClr val="black"/>
                </a:solidFill>
                <a:latin typeface="Calibri"/>
              </a:rPr>
              <a:t>Москоллектор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», правительством города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Москвы;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Цены на углеродные материалы производства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АО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«</a:t>
            </a:r>
            <a:r>
              <a:rPr lang="ru-RU" sz="1300" dirty="0" err="1">
                <a:solidFill>
                  <a:prstClr val="black"/>
                </a:solidFill>
                <a:latin typeface="Calibri"/>
              </a:rPr>
              <a:t>Препрег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 –СКМ» внесены в  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ГСН Минстроя </a:t>
            </a:r>
            <a:r>
              <a:rPr lang="ru-RU" sz="1300" dirty="0">
                <a:solidFill>
                  <a:prstClr val="black"/>
                </a:solidFill>
                <a:latin typeface="Calibri"/>
              </a:rPr>
              <a:t> "Федеральные сметные цены на материалы, изделия и конструкции, применяемые в строительстве" (ФССЦ 81-01-2001-И5</a:t>
            </a:r>
            <a:r>
              <a:rPr lang="ru-RU" sz="1300" dirty="0" smtClean="0">
                <a:solidFill>
                  <a:prstClr val="black"/>
                </a:solidFill>
                <a:latin typeface="Calibri"/>
              </a:rPr>
              <a:t>);</a:t>
            </a:r>
            <a:endParaRPr lang="ru-RU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83568" y="908720"/>
            <a:ext cx="7772400" cy="458626"/>
          </a:xfrm>
          <a:prstGeom prst="rect">
            <a:avLst/>
          </a:prstGeom>
          <a:solidFill>
            <a:srgbClr val="0094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0736" indent="-400736" algn="l" defTabSz="914179" fontAlgn="base">
              <a:lnSpc>
                <a:spcPct val="150000"/>
              </a:lnSpc>
              <a:spcAft>
                <a:spcPct val="100000"/>
              </a:spcAft>
            </a:pPr>
            <a:r>
              <a:rPr lang="ru-RU" sz="2000" dirty="0" smtClean="0">
                <a:solidFill>
                  <a:prstClr val="white"/>
                </a:solidFill>
                <a:latin typeface="Arial" pitchFamily="34" charset="0"/>
              </a:rPr>
              <a:t>	</a:t>
            </a: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ru-RU" sz="2000" dirty="0">
                <a:solidFill>
                  <a:prstClr val="white"/>
                </a:solidFill>
                <a:latin typeface="Arial" pitchFamily="34" charset="0"/>
              </a:rPr>
              <a:t>По инициативе ЗАО «ХК «Композит» в России были разработаны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3096344" cy="478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7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Экспериментальные исследования</a:t>
            </a:r>
            <a:endParaRPr lang="ru-RU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Испытания для АО «НИИЭС»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68" y="1587168"/>
            <a:ext cx="3965987" cy="2946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96752"/>
            <a:ext cx="3200207" cy="2378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007" y="3789040"/>
            <a:ext cx="2014843" cy="2685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410" y="3717032"/>
            <a:ext cx="1623386" cy="2757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693" y="4670207"/>
            <a:ext cx="3973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Цель: разработка СТО по усиление ГТС системой внешнего армирования (корректировка конструктивных требований и методик расчета)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23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Система внешнего армирования </a:t>
            </a:r>
            <a:r>
              <a:rPr lang="en-US" sz="1700" dirty="0" err="1" smtClean="0"/>
              <a:t>FibArm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090613"/>
            <a:ext cx="4322775" cy="243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5" y="3696666"/>
            <a:ext cx="430586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6072" r="12746" b="19157"/>
          <a:stretch/>
        </p:blipFill>
        <p:spPr bwMode="auto">
          <a:xfrm>
            <a:off x="4572000" y="2259672"/>
            <a:ext cx="4156767" cy="252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8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Система внешнего армирования </a:t>
            </a:r>
            <a:r>
              <a:rPr lang="en-US" sz="1700" dirty="0" err="1" smtClean="0"/>
              <a:t>FibArm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96394"/>
              </p:ext>
            </p:extLst>
          </p:nvPr>
        </p:nvGraphicFramePr>
        <p:xfrm>
          <a:off x="971600" y="1196751"/>
          <a:ext cx="6984775" cy="5253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176273172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716274096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1352822744"/>
                    </a:ext>
                  </a:extLst>
                </a:gridCol>
              </a:tblGrid>
              <a:tr h="552784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Балка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Несущая способность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818514"/>
                  </a:ext>
                </a:extLst>
              </a:tr>
              <a:tr h="829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Фактическая, кН 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Расчетная, кН 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3742574583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1166830065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Неусиленная (В15)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994220882"/>
                  </a:ext>
                </a:extLst>
              </a:tr>
              <a:tr h="5527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Усиление углеродной лентой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41,8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1213756651"/>
                  </a:ext>
                </a:extLst>
              </a:tr>
              <a:tr h="5527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Усиление углеродной ламелью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3709182491"/>
                  </a:ext>
                </a:extLst>
              </a:tr>
              <a:tr h="27639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413739167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Неусиленная (В20)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39.5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2585330891"/>
                  </a:ext>
                </a:extLst>
              </a:tr>
              <a:tr h="5527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Усиление углеродной лентой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52.5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2107473672"/>
                  </a:ext>
                </a:extLst>
              </a:tr>
              <a:tr h="5527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Усиление углеродной ламелью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65,8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49.6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3787057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7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Результаты испытаний конструкций, усиленных </a:t>
            </a:r>
            <a:br>
              <a:rPr lang="ru-RU" sz="1700" dirty="0" smtClean="0"/>
            </a:br>
            <a:r>
              <a:rPr lang="ru-RU" sz="1700" dirty="0" smtClean="0"/>
              <a:t>под нагрузкой</a:t>
            </a:r>
            <a:endParaRPr lang="ru-RU" sz="17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491579"/>
              </p:ext>
            </p:extLst>
          </p:nvPr>
        </p:nvGraphicFramePr>
        <p:xfrm>
          <a:off x="1763688" y="2145562"/>
          <a:ext cx="5688632" cy="2795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21949892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27015454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734779714"/>
                    </a:ext>
                  </a:extLst>
                </a:gridCol>
              </a:tblGrid>
              <a:tr h="508292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Балка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Несущая способность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597002"/>
                  </a:ext>
                </a:extLst>
              </a:tr>
              <a:tr h="762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Фактическая, кН 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Расчетная, кН 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2255919153"/>
                  </a:ext>
                </a:extLst>
              </a:tr>
              <a:tr h="762438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Усиление углеродной лентой </a:t>
                      </a: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58,7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39,94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4203308358"/>
                  </a:ext>
                </a:extLst>
              </a:tr>
              <a:tr h="762438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Усиление углеродной </a:t>
                      </a:r>
                      <a:r>
                        <a:rPr lang="ru-RU" sz="1100" dirty="0" smtClean="0">
                          <a:effectLst/>
                        </a:rPr>
                        <a:t>лентой</a:t>
                      </a:r>
                      <a:endParaRPr lang="ru-RU" sz="1100" dirty="0">
                        <a:effectLst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71,7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51,32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4849" marR="54849" marT="0" marB="0" anchor="ctr"/>
                </a:tc>
                <a:extLst>
                  <a:ext uri="{0D108BD9-81ED-4DB2-BD59-A6C34878D82A}">
                    <a16:rowId xmlns:a16="http://schemas.microsoft.com/office/drawing/2014/main" val="65883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4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Система внешнего армирования </a:t>
            </a:r>
            <a:r>
              <a:rPr lang="en-US" sz="1700" dirty="0" err="1" smtClean="0"/>
              <a:t>FibArm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75183"/>
              </p:ext>
            </p:extLst>
          </p:nvPr>
        </p:nvGraphicFramePr>
        <p:xfrm>
          <a:off x="1547664" y="1484786"/>
          <a:ext cx="6264696" cy="4627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607500588"/>
                    </a:ext>
                  </a:extLst>
                </a:gridCol>
                <a:gridCol w="1839302">
                  <a:extLst>
                    <a:ext uri="{9D8B030D-6E8A-4147-A177-3AD203B41FA5}">
                      <a16:colId xmlns:a16="http://schemas.microsoft.com/office/drawing/2014/main" val="3909083250"/>
                    </a:ext>
                  </a:extLst>
                </a:gridCol>
                <a:gridCol w="1337444">
                  <a:extLst>
                    <a:ext uri="{9D8B030D-6E8A-4147-A177-3AD203B41FA5}">
                      <a16:colId xmlns:a16="http://schemas.microsoft.com/office/drawing/2014/main" val="597145541"/>
                    </a:ext>
                  </a:extLst>
                </a:gridCol>
                <a:gridCol w="135622">
                  <a:extLst>
                    <a:ext uri="{9D8B030D-6E8A-4147-A177-3AD203B41FA5}">
                      <a16:colId xmlns:a16="http://schemas.microsoft.com/office/drawing/2014/main" val="3296718397"/>
                    </a:ext>
                  </a:extLst>
                </a:gridCol>
              </a:tblGrid>
              <a:tr h="661081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Балка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Несущая способность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088432"/>
                  </a:ext>
                </a:extLst>
              </a:tr>
              <a:tr h="991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Фактическая, кН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Расчетная, кН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5049593"/>
                  </a:ext>
                </a:extLst>
              </a:tr>
              <a:tr h="66108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Неусиленные колонны (В15)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602,1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7567688"/>
                  </a:ext>
                </a:extLst>
              </a:tr>
              <a:tr h="66108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Усиление углеродной лентой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604,9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9319228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8479484"/>
                  </a:ext>
                </a:extLst>
              </a:tr>
              <a:tr h="66108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Неусиленные колонны (В20)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788,2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326492"/>
                  </a:ext>
                </a:extLst>
              </a:tr>
              <a:tr h="66108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Усиление углеродной лентой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966,9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0793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19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544016" y="908720"/>
            <a:ext cx="8132440" cy="432048"/>
          </a:xfrm>
          <a:prstGeom prst="rect">
            <a:avLst/>
          </a:prstGeom>
          <a:solidFill>
            <a:srgbClr val="92009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fontScale="90000"/>
          </a:bodyPr>
          <a:lstStyle>
            <a:defPPr>
              <a:defRPr lang="ru-RU"/>
            </a:defPPr>
            <a:lvl1pPr marL="400736" indent="-400736" algn="ctr" defTabSz="914179" fontAlgn="base">
              <a:lnSpc>
                <a:spcPct val="150000"/>
              </a:lnSpc>
              <a:spcBef>
                <a:spcPct val="0"/>
              </a:spcBef>
              <a:spcAft>
                <a:spcPct val="100000"/>
              </a:spcAft>
              <a:buNone/>
              <a:defRPr>
                <a:solidFill>
                  <a:schemeClr val="bg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	</a:t>
            </a:r>
            <a:r>
              <a:rPr lang="en-US" dirty="0"/>
              <a:t> </a:t>
            </a:r>
            <a:r>
              <a:rPr lang="ru-RU" dirty="0"/>
              <a:t>Применение композитов для усиления мостов</a:t>
            </a:r>
            <a:r>
              <a:rPr lang="en-US" dirty="0"/>
              <a:t> (</a:t>
            </a:r>
            <a:r>
              <a:rPr lang="ru-RU" dirty="0"/>
              <a:t>Республика Башкортостан)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7010400" y="634307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6D4163-9994-4590-BB56-D14375538CE8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552" y="188640"/>
            <a:ext cx="8132440" cy="6286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Объекты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6" y="2492896"/>
            <a:ext cx="5206732" cy="190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37112"/>
            <a:ext cx="3384376" cy="190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89" y="4437112"/>
            <a:ext cx="345638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492896"/>
            <a:ext cx="3384375" cy="190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871" y="1412776"/>
            <a:ext cx="84725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Пять мостов в Республике Башкортостан были усилены углеродными лентами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FibArm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Усиление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несущих конструкций мостов потребовалось для провоза по ним крупногабаритного оборудования ОАО «Газпром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ефтехим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Салават» для строящегося комплекса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акриловой кислоты и акрилатов.</a:t>
            </a:r>
          </a:p>
        </p:txBody>
      </p:sp>
    </p:spTree>
    <p:extLst>
      <p:ext uri="{BB962C8B-B14F-4D97-AF65-F5344CB8AC3E}">
        <p14:creationId xmlns:p14="http://schemas.microsoft.com/office/powerpoint/2010/main" val="24148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"/>
          <p:cNvSpPr txBox="1">
            <a:spLocks/>
          </p:cNvSpPr>
          <p:nvPr/>
        </p:nvSpPr>
        <p:spPr>
          <a:xfrm>
            <a:off x="7010400" y="634307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6D4163-9994-4590-BB56-D14375538CE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941168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силены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пролетные конструкции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путепровода, автомобильной дороги Уфа – Оренбург на км 79 + 240, мост через реку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Меселька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на км 103 + 321, пролетные конструкции путепровода, автомобильной дороги Уфа – Оренбург на км 104+297, мост через реку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Ашкадар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в городе Салават км 140+380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а также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мост через реку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Куганак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в городе Стерлитамак км 121+328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усиления была использована высокопрочная углеродная лента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FibArm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Tape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530/300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 количестве 1,5 км. Работы выполнялись ООО «Урал-Композит»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756137" cy="267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Кувардина Е\Текущие задачи\Презенташки\Башкирия-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125563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Кувардина Е\Текущие задачи\Презенташки\Башкирия-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76497"/>
            <a:ext cx="2068110" cy="367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50" y="3305461"/>
            <a:ext cx="2651895" cy="149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Кувардина Е\Текущие задачи\Презенташки\Башкирия-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6" y="3312368"/>
            <a:ext cx="2767630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332656"/>
            <a:ext cx="8208912" cy="43204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	</a:t>
            </a:r>
            <a:r>
              <a:rPr lang="en-US" dirty="0"/>
              <a:t> </a:t>
            </a:r>
            <a:r>
              <a:rPr lang="ru-RU" dirty="0"/>
              <a:t>Применение композитов для усиления мостов</a:t>
            </a:r>
            <a:r>
              <a:rPr lang="en-US" dirty="0"/>
              <a:t> (</a:t>
            </a:r>
            <a:r>
              <a:rPr lang="ru-RU" dirty="0"/>
              <a:t>Республика Башкортостан)</a:t>
            </a:r>
          </a:p>
        </p:txBody>
      </p:sp>
    </p:spTree>
    <p:extLst>
      <p:ext uri="{BB962C8B-B14F-4D97-AF65-F5344CB8AC3E}">
        <p14:creationId xmlns:p14="http://schemas.microsoft.com/office/powerpoint/2010/main" val="27703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Композитная арматура</a:t>
            </a:r>
            <a:endParaRPr lang="ru-RU" sz="17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841706"/>
              </p:ext>
            </p:extLst>
          </p:nvPr>
        </p:nvGraphicFramePr>
        <p:xfrm>
          <a:off x="467544" y="1628800"/>
          <a:ext cx="1802308" cy="113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Точечный рисунок" r:id="rId3" imgW="3457143" imgH="3390476" progId="Paint.Picture">
                  <p:embed/>
                </p:oleObj>
              </mc:Choice>
              <mc:Fallback>
                <p:oleObj name="Точечный рисунок" r:id="rId3" imgW="3457143" imgH="33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628800"/>
                        <a:ext cx="1802308" cy="11329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91408" y="699810"/>
            <a:ext cx="662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>
              <a:spcAft>
                <a:spcPts val="0"/>
              </a:spcAft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Стеклопластиковая арматура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представляет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собой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стержень из композитных материалов,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который состоит из  основы в виде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стеклянного волокна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стеклоровинг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связующего: синтетической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смолы.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553" y="1552412"/>
            <a:ext cx="53285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Выпускаемые размеры: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Ø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от 4 до 3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мм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Варианты исполнения: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Гладкая или с навивкой по ГОСТ 31938-2012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Возможности поставки: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Стержни либо в бухтах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546" y="3487737"/>
            <a:ext cx="61003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Достоинства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Прочность на разрыв в несколько раз выше прочностных характеристик стальной арматуры класса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АIII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При отрицательных температурах несущая способность изделий с применением стеклопластиковой арматуры увеличивается на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40%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Не подвержена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коррозии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Стойкая к кислотам, к морской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воде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Низкая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теплопроводность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Радиопрозрачна,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магнито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и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нертна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Долговечность в среде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бетонов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Меньшие затраты при равнопрочной замене металлической арматуры, 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также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на хранение и транспортировку</a:t>
            </a:r>
          </a:p>
        </p:txBody>
      </p:sp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844854"/>
            <a:ext cx="1296145" cy="100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8" y="4005064"/>
            <a:ext cx="18002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08838"/>
            <a:ext cx="180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7" descr="\\hcc.x\dfs\profiles\users\HCC.X\sagala\Desktop\АРМАТУРА\Фото\IMG_09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1800200" cy="9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52936"/>
            <a:ext cx="1424519" cy="9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Композитная арматура</a:t>
            </a:r>
            <a:endParaRPr lang="ru-RU" sz="17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2" y="1987346"/>
            <a:ext cx="3193302" cy="45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82155"/>
            <a:ext cx="3065471" cy="409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076543"/>
            <a:ext cx="40324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ctr">
              <a:spcAft>
                <a:spcPts val="0"/>
              </a:spcAft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Изм. №1 к СП 63.13330.2012 </a:t>
            </a:r>
          </a:p>
          <a:p>
            <a:pPr marL="266700" algn="ctr"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«Бетонные и железобетонные конструкции. Основные положения.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998" y="1076543"/>
            <a:ext cx="3941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ctr">
              <a:spcAft>
                <a:spcPts val="0"/>
              </a:spcAft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ГОСТ 31938-2012</a:t>
            </a:r>
          </a:p>
          <a:p>
            <a:pPr marL="266700" algn="ctr">
              <a:spcAft>
                <a:spcPts val="0"/>
              </a:spcAft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Арматура композитная полимерная для армирования бетонных конструкций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Применение композитной арматуры</a:t>
            </a:r>
            <a:endParaRPr lang="ru-RU" sz="1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1574025" cy="799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7984" y="12594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Расчетное сопротивление: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93" y="5301208"/>
            <a:ext cx="1675575" cy="748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4575" y="493187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Длина </a:t>
            </a:r>
            <a:r>
              <a:rPr lang="ru-RU" dirty="0" err="1" smtClean="0"/>
              <a:t>анкеровки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19" y="1175534"/>
            <a:ext cx="3498193" cy="36833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945" y="3554964"/>
            <a:ext cx="2132550" cy="7360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031" y="4363975"/>
            <a:ext cx="4518976" cy="4949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2031" y="302679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Основные расчетные положения: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Система внешнего армирования </a:t>
            </a:r>
            <a:r>
              <a:rPr lang="en-US" sz="1700" dirty="0" err="1" smtClean="0"/>
              <a:t>FibArm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7171916"/>
              </p:ext>
            </p:extLst>
          </p:nvPr>
        </p:nvGraphicFramePr>
        <p:xfrm>
          <a:off x="683568" y="1340768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51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Применение композитной арматуры</a:t>
            </a:r>
            <a:endParaRPr lang="ru-RU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7" y="1124744"/>
            <a:ext cx="5083299" cy="2863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62" y="2132856"/>
            <a:ext cx="5112994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3" y="3970948"/>
            <a:ext cx="4699825" cy="26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5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07" y="188640"/>
            <a:ext cx="8496000" cy="634082"/>
          </a:xfrm>
        </p:spPr>
        <p:txBody>
          <a:bodyPr>
            <a:normAutofit/>
          </a:bodyPr>
          <a:lstStyle/>
          <a:p>
            <a:pPr algn="ctr"/>
            <a:r>
              <a:rPr lang="ru-RU" sz="1700" dirty="0" smtClean="0"/>
              <a:t>Применение композитной арматуры</a:t>
            </a:r>
            <a:endParaRPr lang="ru-RU" sz="1700" dirty="0"/>
          </a:p>
        </p:txBody>
      </p:sp>
      <p:pic>
        <p:nvPicPr>
          <p:cNvPr id="3" name="Picture 2" descr="\\hcc.x\dfs\profiles\users\HCC.X\sagala\Desktop\АРМАТУРА\Фотографии\Ямн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2525"/>
            <a:ext cx="4464496" cy="4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92525"/>
            <a:ext cx="3136358" cy="4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2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56124" y="3068960"/>
            <a:ext cx="6390456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Холдинговая Компания «Композит»</a:t>
            </a:r>
          </a:p>
          <a:p>
            <a:pPr algn="ctr">
              <a:lnSpc>
                <a:spcPct val="120000"/>
              </a:lnSpc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Препрег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-СКМ»</a:t>
            </a:r>
            <a:endParaRPr 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109316, г. Москва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Волгоградский проспект д.42. корп.5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+7 495 787 88 28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info@hccomposite.com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www.hccomposite.com</a:t>
            </a:r>
          </a:p>
          <a:p>
            <a:pPr algn="ctr">
              <a:lnSpc>
                <a:spcPct val="120000"/>
              </a:lnSpc>
            </a:pPr>
            <a:r>
              <a:rPr lang="ru-RU" sz="1600" dirty="0" smtClean="0">
                <a:solidFill>
                  <a:srgbClr val="006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размещения заказов и вопросов</a:t>
            </a:r>
            <a:r>
              <a:rPr lang="en-US" sz="1600" dirty="0" smtClean="0">
                <a:solidFill>
                  <a:srgbClr val="006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sales@hccomposite.com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15007" y="188640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СП 164.1325800.2014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2166" y="1268760"/>
            <a:ext cx="83434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Настоящий свод правил распространяется на проектирование усиления или восстановления железобетонных конструкций зданий и сооружений различного назначения </a:t>
            </a:r>
            <a:r>
              <a:rPr lang="ru-RU" dirty="0">
                <a:latin typeface="Times New Roman CYR" panose="02020603050405020304" pitchFamily="18" charset="0"/>
                <a:ea typeface="Times New Roman" panose="02020603050405020304" pitchFamily="18" charset="0"/>
              </a:rPr>
              <a:t>путем устройства системы внешнего армирования композитными материалами из термореактивных </a:t>
            </a:r>
            <a:r>
              <a:rPr lang="ru-RU" dirty="0" err="1">
                <a:latin typeface="Times New Roman CYR" panose="02020603050405020304" pitchFamily="18" charset="0"/>
                <a:ea typeface="Times New Roman" panose="02020603050405020304" pitchFamily="18" charset="0"/>
              </a:rPr>
              <a:t>адгезивов</a:t>
            </a:r>
            <a:r>
              <a:rPr lang="ru-RU" dirty="0">
                <a:latin typeface="Times New Roman CYR" panose="02020603050405020304" pitchFamily="18" charset="0"/>
                <a:ea typeface="Times New Roman" panose="02020603050405020304" pitchFamily="18" charset="0"/>
              </a:rPr>
              <a:t>, армированных углеродными или стеклянными волокнами.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Свод правил устанавливает требования к расчету железобетонных конструкций, усиленных или восстановленных системами внешнего армирования композитными материалами и проектированию указанных систем для усиления или восстановления железобетонных конструкций из тяжелого и мелкозернистого бетонов, на которые распространяются требования СП 63.13330.</a:t>
            </a:r>
          </a:p>
        </p:txBody>
      </p:sp>
    </p:spTree>
    <p:extLst>
      <p:ext uri="{BB962C8B-B14F-4D97-AF65-F5344CB8AC3E}">
        <p14:creationId xmlns:p14="http://schemas.microsoft.com/office/powerpoint/2010/main" val="28622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t="21548" r="30226" b="43767"/>
          <a:stretch>
            <a:fillRect/>
          </a:stretch>
        </p:blipFill>
        <p:spPr bwMode="auto">
          <a:xfrm>
            <a:off x="611188" y="908050"/>
            <a:ext cx="77628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Прямоугольник 11"/>
          <p:cNvSpPr>
            <a:spLocks noChangeArrowheads="1"/>
          </p:cNvSpPr>
          <p:nvPr/>
        </p:nvSpPr>
        <p:spPr bwMode="auto">
          <a:xfrm>
            <a:off x="655638" y="4437063"/>
            <a:ext cx="77724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5.2.3 Нормативные значения сопротивления растяжению,  модуля упругости  при растяжении, предельных относительных деформаций и коэффициента поперечной деформации следует принимать равными значениям, установленным по результатам испытаний образцов по ГОСТ 25.601 с обеспеченностью 0,95.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5007" y="188640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СП 164.1325800.2014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2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Прямоугольник 13"/>
          <p:cNvSpPr>
            <a:spLocks noChangeArrowheads="1"/>
          </p:cNvSpPr>
          <p:nvPr/>
        </p:nvSpPr>
        <p:spPr bwMode="auto">
          <a:xfrm>
            <a:off x="673100" y="1052513"/>
            <a:ext cx="777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5.2.5 Расчетное значение сопротивления растяжению следует принимать равным: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5367" name="Объект 15"/>
          <p:cNvGraphicFramePr>
            <a:graphicFrameLocks noChangeAspect="1"/>
          </p:cNvGraphicFramePr>
          <p:nvPr/>
        </p:nvGraphicFramePr>
        <p:xfrm>
          <a:off x="1763713" y="1700213"/>
          <a:ext cx="237648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Формула" r:id="rId5" imgW="1244600" imgH="469900" progId="Equation.3">
                  <p:embed/>
                </p:oleObj>
              </mc:Choice>
              <mc:Fallback>
                <p:oleObj name="Формула" r:id="rId5" imgW="1244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700213"/>
                        <a:ext cx="2376487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5369" name="Прямоугольник 24"/>
          <p:cNvSpPr>
            <a:spLocks noChangeArrowheads="1"/>
          </p:cNvSpPr>
          <p:nvPr/>
        </p:nvSpPr>
        <p:spPr bwMode="auto">
          <a:xfrm>
            <a:off x="673100" y="2565400"/>
            <a:ext cx="7772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- коэффициент надежности по полимерному композиту, принимаемый при расчете по предельным состояниям второй группы равным 1,0, а при расчете по предельным состояниям первой группы равным: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- 1,2 – для углекомпозита;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- 1,8 – для стеклокомпозита. </a:t>
            </a:r>
          </a:p>
        </p:txBody>
      </p:sp>
      <p:sp>
        <p:nvSpPr>
          <p:cNvPr id="15370" name="Прямоугольник 25"/>
          <p:cNvSpPr>
            <a:spLocks noChangeArrowheads="1"/>
          </p:cNvSpPr>
          <p:nvPr/>
        </p:nvSpPr>
        <p:spPr bwMode="auto">
          <a:xfrm>
            <a:off x="673100" y="4149725"/>
            <a:ext cx="7772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- коэффициент условий работы полимерного композита, принимаемый в зависимости от типа полимерного композита и условий эксплуатации конструкции</a:t>
            </a:r>
          </a:p>
        </p:txBody>
      </p:sp>
      <p:sp>
        <p:nvSpPr>
          <p:cNvPr id="15371" name="Прямоугольник 26"/>
          <p:cNvSpPr>
            <a:spLocks noChangeArrowheads="1"/>
          </p:cNvSpPr>
          <p:nvPr/>
        </p:nvSpPr>
        <p:spPr bwMode="auto">
          <a:xfrm>
            <a:off x="673100" y="5227638"/>
            <a:ext cx="777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- коэффициент условий работы полимерного композита, учитывающий сцепление полимерного композита с бетоном</a:t>
            </a: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5373" name="Объект 28"/>
          <p:cNvGraphicFramePr>
            <a:graphicFrameLocks noChangeAspect="1"/>
          </p:cNvGraphicFramePr>
          <p:nvPr/>
        </p:nvGraphicFramePr>
        <p:xfrm>
          <a:off x="473075" y="2579688"/>
          <a:ext cx="28257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Формула" r:id="rId7" imgW="190417" imgH="241195" progId="Equation.3">
                  <p:embed/>
                </p:oleObj>
              </mc:Choice>
              <mc:Fallback>
                <p:oleObj name="Формула" r:id="rId7" imgW="19041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" y="2579688"/>
                        <a:ext cx="282575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0" y="2571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5376" name="Объект 33791"/>
          <p:cNvGraphicFramePr>
            <a:graphicFrameLocks noChangeAspect="1"/>
          </p:cNvGraphicFramePr>
          <p:nvPr/>
        </p:nvGraphicFramePr>
        <p:xfrm>
          <a:off x="468313" y="4191000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Формула" r:id="rId9" imgW="228600" imgH="241300" progId="Equation.3">
                  <p:embed/>
                </p:oleObj>
              </mc:Choice>
              <mc:Fallback>
                <p:oleObj name="Формула" r:id="rId9" imgW="228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191000"/>
                        <a:ext cx="3048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3" name="Rectangle 27"/>
          <p:cNvSpPr>
            <a:spLocks noChangeArrowheads="1"/>
          </p:cNvSpPr>
          <p:nvPr/>
        </p:nvSpPr>
        <p:spPr bwMode="auto">
          <a:xfrm>
            <a:off x="152400" y="4095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5379" name="Объект 33794"/>
          <p:cNvGraphicFramePr>
            <a:graphicFrameLocks noChangeAspect="1"/>
          </p:cNvGraphicFramePr>
          <p:nvPr/>
        </p:nvGraphicFramePr>
        <p:xfrm>
          <a:off x="401638" y="5246688"/>
          <a:ext cx="3413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Формула" r:id="rId11" imgW="241195" imgH="241195" progId="Equation.3">
                  <p:embed/>
                </p:oleObj>
              </mc:Choice>
              <mc:Fallback>
                <p:oleObj name="Формула" r:id="rId11" imgW="24119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8" y="5246688"/>
                        <a:ext cx="3413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Rectangle 30"/>
          <p:cNvSpPr>
            <a:spLocks noChangeArrowheads="1"/>
          </p:cNvSpPr>
          <p:nvPr/>
        </p:nvSpPr>
        <p:spPr bwMode="auto">
          <a:xfrm>
            <a:off x="304800" y="5619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15007" y="188640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СП 164.1325800.2014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0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0" y="2571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3" name="Rectangle 27"/>
          <p:cNvSpPr>
            <a:spLocks noChangeArrowheads="1"/>
          </p:cNvSpPr>
          <p:nvPr/>
        </p:nvSpPr>
        <p:spPr bwMode="auto">
          <a:xfrm>
            <a:off x="152400" y="4095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4" name="Rectangle 29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6" name="Rectangle 30"/>
          <p:cNvSpPr>
            <a:spLocks noChangeArrowheads="1"/>
          </p:cNvSpPr>
          <p:nvPr/>
        </p:nvSpPr>
        <p:spPr bwMode="auto">
          <a:xfrm>
            <a:off x="304800" y="5619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6397" name="Прямоугольник 4"/>
          <p:cNvSpPr>
            <a:spLocks noChangeArrowheads="1"/>
          </p:cNvSpPr>
          <p:nvPr/>
        </p:nvSpPr>
        <p:spPr bwMode="auto">
          <a:xfrm>
            <a:off x="688975" y="1268413"/>
            <a:ext cx="7756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Коэффициент условий работы полимерного композита, учитывающий сцепление полимерного композита с бетоном, определяемый по формуле: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6399" name="Объект 6"/>
          <p:cNvGraphicFramePr>
            <a:graphicFrameLocks noChangeAspect="1"/>
          </p:cNvGraphicFramePr>
          <p:nvPr/>
        </p:nvGraphicFramePr>
        <p:xfrm>
          <a:off x="2644775" y="2349500"/>
          <a:ext cx="36560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Формула" r:id="rId5" imgW="1714500" imgH="495300" progId="Equation.3">
                  <p:embed/>
                </p:oleObj>
              </mc:Choice>
              <mc:Fallback>
                <p:oleObj name="Формула" r:id="rId5" imgW="1714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2349500"/>
                        <a:ext cx="36560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6477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15007" y="188640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СП 164.1325800.2014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0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0" y="2571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3" name="Rectangle 27"/>
          <p:cNvSpPr>
            <a:spLocks noChangeArrowheads="1"/>
          </p:cNvSpPr>
          <p:nvPr/>
        </p:nvSpPr>
        <p:spPr bwMode="auto">
          <a:xfrm>
            <a:off x="152400" y="4095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4" name="Rectangle 29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6" name="Rectangle 30"/>
          <p:cNvSpPr>
            <a:spLocks noChangeArrowheads="1"/>
          </p:cNvSpPr>
          <p:nvPr/>
        </p:nvSpPr>
        <p:spPr bwMode="auto">
          <a:xfrm>
            <a:off x="304800" y="5619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7421" name="Прямоугольник 1"/>
          <p:cNvSpPr>
            <a:spLocks noChangeArrowheads="1"/>
          </p:cNvSpPr>
          <p:nvPr/>
        </p:nvSpPr>
        <p:spPr bwMode="auto">
          <a:xfrm>
            <a:off x="673100" y="1196975"/>
            <a:ext cx="7772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При расчете железобетонных конструкций, усиленных внешним армированием из полимерных композитов, по предельным состояниям первой группы на действие только постоянных и длительных нагрузок расчетное значение сопротивления растяжению полимерного композита следует принимать равным: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7423" name="Объект 3"/>
          <p:cNvGraphicFramePr>
            <a:graphicFrameLocks noChangeAspect="1"/>
          </p:cNvGraphicFramePr>
          <p:nvPr/>
        </p:nvGraphicFramePr>
        <p:xfrm>
          <a:off x="2411413" y="2852738"/>
          <a:ext cx="40481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Формула" r:id="rId5" imgW="1358310" imgH="241195" progId="Equation.3">
                  <p:embed/>
                </p:oleObj>
              </mc:Choice>
              <mc:Fallback>
                <p:oleObj name="Формула" r:id="rId5" imgW="135831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852738"/>
                        <a:ext cx="404812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5242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17426" name="Объект 6"/>
          <p:cNvGraphicFramePr>
            <a:graphicFrameLocks noChangeAspect="1"/>
          </p:cNvGraphicFramePr>
          <p:nvPr/>
        </p:nvGraphicFramePr>
        <p:xfrm>
          <a:off x="844550" y="3716338"/>
          <a:ext cx="4143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Формула" r:id="rId7" imgW="190417" imgH="241195" progId="Equation.3">
                  <p:embed/>
                </p:oleObj>
              </mc:Choice>
              <mc:Fallback>
                <p:oleObj name="Формула" r:id="rId7" imgW="19041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0" y="3716338"/>
                        <a:ext cx="4143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7143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7428" name="Прямоугольник 9"/>
          <p:cNvSpPr>
            <a:spLocks noChangeArrowheads="1"/>
          </p:cNvSpPr>
          <p:nvPr/>
        </p:nvSpPr>
        <p:spPr bwMode="auto">
          <a:xfrm>
            <a:off x="1403350" y="3860800"/>
            <a:ext cx="70421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коэффициент снижения нормативного сопротивления растяжению полимерного композита при длительном действии нормативной нагрузки, принимаемый равным: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0,8 – для углекомпозита;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0,3 – для стеклокомпозита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15007" y="188640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СП 164.1325800.2014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76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427788"/>
            <a:ext cx="124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5075"/>
            <a:ext cx="22574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0" y="2571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3" name="Rectangle 27"/>
          <p:cNvSpPr>
            <a:spLocks noChangeArrowheads="1"/>
          </p:cNvSpPr>
          <p:nvPr/>
        </p:nvSpPr>
        <p:spPr bwMode="auto">
          <a:xfrm>
            <a:off x="152400" y="4095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4" name="Rectangle 29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3796" name="Rectangle 30"/>
          <p:cNvSpPr>
            <a:spLocks noChangeArrowheads="1"/>
          </p:cNvSpPr>
          <p:nvPr/>
        </p:nvSpPr>
        <p:spPr bwMode="auto">
          <a:xfrm>
            <a:off x="304800" y="5619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5242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200" y="7143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15007" y="188640"/>
            <a:ext cx="84960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ct val="0"/>
              </a:spcBef>
              <a:buNone/>
              <a:defRPr sz="1700" b="1">
                <a:solidFill>
                  <a:srgbClr val="801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СП 164.1325800.2014</a:t>
            </a: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67854779"/>
              </p:ext>
            </p:extLst>
          </p:nvPr>
        </p:nvGraphicFramePr>
        <p:xfrm>
          <a:off x="773087" y="819150"/>
          <a:ext cx="8352927" cy="549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436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osite-Template-Ru-Arial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-0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eliosLight">
      <a:majorFont>
        <a:latin typeface="HeliosLight"/>
        <a:ea typeface=""/>
        <a:cs typeface=""/>
      </a:majorFont>
      <a:minorFont>
        <a:latin typeface="Helios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20995</TotalTime>
  <Words>1168</Words>
  <Application>Microsoft Office PowerPoint</Application>
  <PresentationFormat>Экран (4:3)</PresentationFormat>
  <Paragraphs>198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Calibri</vt:lpstr>
      <vt:lpstr>HeliosC</vt:lpstr>
      <vt:lpstr>HeliosLight</vt:lpstr>
      <vt:lpstr>Times New Roman</vt:lpstr>
      <vt:lpstr>Times New Roman CYR</vt:lpstr>
      <vt:lpstr>Wingdings</vt:lpstr>
      <vt:lpstr>Composite-Template-Ru-Arial</vt:lpstr>
      <vt:lpstr>Template-02</vt:lpstr>
      <vt:lpstr>Формула</vt:lpstr>
      <vt:lpstr>Точечный рисунок</vt:lpstr>
      <vt:lpstr>Презентация PowerPoint</vt:lpstr>
      <vt:lpstr>Нормативная документация</vt:lpstr>
      <vt:lpstr>Система внешнего армирования FibArm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Экспериментальные исследования</vt:lpstr>
      <vt:lpstr>Экспериментальные исследования</vt:lpstr>
      <vt:lpstr>Экспериментальные исследования</vt:lpstr>
      <vt:lpstr>Экспериментальные исследования</vt:lpstr>
      <vt:lpstr>Система внешнего армирования FibArm </vt:lpstr>
      <vt:lpstr>Система внешнего армирования FibArm </vt:lpstr>
      <vt:lpstr>Результаты испытаний конструкций, усиленных  под нагрузкой</vt:lpstr>
      <vt:lpstr>Система внешнего армирования FibArm </vt:lpstr>
      <vt:lpstr>Презентация PowerPoint</vt:lpstr>
      <vt:lpstr>Презентация PowerPoint</vt:lpstr>
      <vt:lpstr>Композитная арматура</vt:lpstr>
      <vt:lpstr>Композитная арматура</vt:lpstr>
      <vt:lpstr>Применение композитной арматуры</vt:lpstr>
      <vt:lpstr>Применение композитной арматуры</vt:lpstr>
      <vt:lpstr>Применение композитной арматуры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Симаков Олег Александрович</cp:lastModifiedBy>
  <cp:revision>855</cp:revision>
  <cp:lastPrinted>2014-12-18T07:40:29Z</cp:lastPrinted>
  <dcterms:created xsi:type="dcterms:W3CDTF">2014-06-02T10:48:35Z</dcterms:created>
  <dcterms:modified xsi:type="dcterms:W3CDTF">2016-06-02T07:21:00Z</dcterms:modified>
</cp:coreProperties>
</file>