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5468" r:id="rId1"/>
    <p:sldMasterId id="2147485505" r:id="rId2"/>
    <p:sldMasterId id="2147485517" r:id="rId3"/>
    <p:sldMasterId id="2147485542" r:id="rId4"/>
    <p:sldMasterId id="2147485554" r:id="rId5"/>
  </p:sldMasterIdLst>
  <p:notesMasterIdLst>
    <p:notesMasterId r:id="rId84"/>
  </p:notesMasterIdLst>
  <p:sldIdLst>
    <p:sldId id="555" r:id="rId6"/>
    <p:sldId id="834" r:id="rId7"/>
    <p:sldId id="841" r:id="rId8"/>
    <p:sldId id="835" r:id="rId9"/>
    <p:sldId id="836" r:id="rId10"/>
    <p:sldId id="842" r:id="rId11"/>
    <p:sldId id="837" r:id="rId12"/>
    <p:sldId id="843" r:id="rId13"/>
    <p:sldId id="726" r:id="rId14"/>
    <p:sldId id="813" r:id="rId15"/>
    <p:sldId id="847" r:id="rId16"/>
    <p:sldId id="848" r:id="rId17"/>
    <p:sldId id="845" r:id="rId18"/>
    <p:sldId id="846" r:id="rId19"/>
    <p:sldId id="814" r:id="rId20"/>
    <p:sldId id="844" r:id="rId21"/>
    <p:sldId id="761" r:id="rId22"/>
    <p:sldId id="832" r:id="rId23"/>
    <p:sldId id="849" r:id="rId24"/>
    <p:sldId id="850" r:id="rId25"/>
    <p:sldId id="763" r:id="rId26"/>
    <p:sldId id="851" r:id="rId27"/>
    <p:sldId id="764" r:id="rId28"/>
    <p:sldId id="765" r:id="rId29"/>
    <p:sldId id="852" r:id="rId30"/>
    <p:sldId id="853" r:id="rId31"/>
    <p:sldId id="854" r:id="rId32"/>
    <p:sldId id="855" r:id="rId33"/>
    <p:sldId id="803" r:id="rId34"/>
    <p:sldId id="856" r:id="rId35"/>
    <p:sldId id="733" r:id="rId36"/>
    <p:sldId id="734" r:id="rId37"/>
    <p:sldId id="735" r:id="rId38"/>
    <p:sldId id="815" r:id="rId39"/>
    <p:sldId id="818" r:id="rId40"/>
    <p:sldId id="819" r:id="rId41"/>
    <p:sldId id="820" r:id="rId42"/>
    <p:sldId id="821" r:id="rId43"/>
    <p:sldId id="822" r:id="rId44"/>
    <p:sldId id="741" r:id="rId45"/>
    <p:sldId id="833" r:id="rId46"/>
    <p:sldId id="787" r:id="rId47"/>
    <p:sldId id="789" r:id="rId48"/>
    <p:sldId id="712" r:id="rId49"/>
    <p:sldId id="857" r:id="rId50"/>
    <p:sldId id="806" r:id="rId51"/>
    <p:sldId id="518" r:id="rId52"/>
    <p:sldId id="546" r:id="rId53"/>
    <p:sldId id="785" r:id="rId54"/>
    <p:sldId id="521" r:id="rId55"/>
    <p:sldId id="744" r:id="rId56"/>
    <p:sldId id="791" r:id="rId57"/>
    <p:sldId id="654" r:id="rId58"/>
    <p:sldId id="792" r:id="rId59"/>
    <p:sldId id="807" r:id="rId60"/>
    <p:sldId id="808" r:id="rId61"/>
    <p:sldId id="811" r:id="rId62"/>
    <p:sldId id="823" r:id="rId63"/>
    <p:sldId id="824" r:id="rId64"/>
    <p:sldId id="825" r:id="rId65"/>
    <p:sldId id="858" r:id="rId66"/>
    <p:sldId id="859" r:id="rId67"/>
    <p:sldId id="860" r:id="rId68"/>
    <p:sldId id="861" r:id="rId69"/>
    <p:sldId id="826" r:id="rId70"/>
    <p:sldId id="827" r:id="rId71"/>
    <p:sldId id="839" r:id="rId72"/>
    <p:sldId id="862" r:id="rId73"/>
    <p:sldId id="866" r:id="rId74"/>
    <p:sldId id="864" r:id="rId75"/>
    <p:sldId id="867" r:id="rId76"/>
    <p:sldId id="865" r:id="rId77"/>
    <p:sldId id="863" r:id="rId78"/>
    <p:sldId id="829" r:id="rId79"/>
    <p:sldId id="830" r:id="rId80"/>
    <p:sldId id="868" r:id="rId81"/>
    <p:sldId id="869" r:id="rId82"/>
    <p:sldId id="840" r:id="rId8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3AF7D44D-7F96-4CD2-BCCD-C1F9881FB307}">
          <p14:sldIdLst>
            <p14:sldId id="555"/>
            <p14:sldId id="834"/>
            <p14:sldId id="841"/>
            <p14:sldId id="835"/>
            <p14:sldId id="836"/>
            <p14:sldId id="842"/>
            <p14:sldId id="837"/>
            <p14:sldId id="843"/>
            <p14:sldId id="726"/>
            <p14:sldId id="813"/>
            <p14:sldId id="847"/>
            <p14:sldId id="848"/>
            <p14:sldId id="845"/>
            <p14:sldId id="846"/>
            <p14:sldId id="814"/>
            <p14:sldId id="844"/>
            <p14:sldId id="761"/>
            <p14:sldId id="832"/>
            <p14:sldId id="849"/>
            <p14:sldId id="850"/>
            <p14:sldId id="763"/>
            <p14:sldId id="851"/>
            <p14:sldId id="764"/>
            <p14:sldId id="765"/>
            <p14:sldId id="852"/>
            <p14:sldId id="853"/>
            <p14:sldId id="854"/>
            <p14:sldId id="855"/>
            <p14:sldId id="803"/>
            <p14:sldId id="856"/>
            <p14:sldId id="733"/>
            <p14:sldId id="734"/>
            <p14:sldId id="735"/>
            <p14:sldId id="815"/>
            <p14:sldId id="818"/>
            <p14:sldId id="819"/>
            <p14:sldId id="820"/>
            <p14:sldId id="821"/>
            <p14:sldId id="822"/>
            <p14:sldId id="741"/>
            <p14:sldId id="833"/>
            <p14:sldId id="787"/>
            <p14:sldId id="789"/>
            <p14:sldId id="712"/>
            <p14:sldId id="857"/>
            <p14:sldId id="806"/>
            <p14:sldId id="518"/>
            <p14:sldId id="546"/>
            <p14:sldId id="785"/>
            <p14:sldId id="521"/>
            <p14:sldId id="744"/>
            <p14:sldId id="791"/>
            <p14:sldId id="654"/>
            <p14:sldId id="792"/>
            <p14:sldId id="807"/>
            <p14:sldId id="808"/>
            <p14:sldId id="811"/>
            <p14:sldId id="823"/>
            <p14:sldId id="824"/>
            <p14:sldId id="825"/>
            <p14:sldId id="858"/>
            <p14:sldId id="859"/>
            <p14:sldId id="860"/>
            <p14:sldId id="861"/>
            <p14:sldId id="826"/>
            <p14:sldId id="827"/>
            <p14:sldId id="839"/>
            <p14:sldId id="862"/>
            <p14:sldId id="866"/>
            <p14:sldId id="864"/>
            <p14:sldId id="867"/>
            <p14:sldId id="865"/>
            <p14:sldId id="863"/>
            <p14:sldId id="829"/>
            <p14:sldId id="830"/>
            <p14:sldId id="868"/>
            <p14:sldId id="869"/>
            <p14:sldId id="840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FF"/>
    <a:srgbClr val="0066FF"/>
    <a:srgbClr val="FF6600"/>
    <a:srgbClr val="FF3300"/>
    <a:srgbClr val="FFFF00"/>
    <a:srgbClr val="99FF99"/>
    <a:srgbClr val="66FF99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7292A2E-F333-43FB-9621-5CBBE7FDCDCB}" styleName="Светлый стиль 2 -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Средний стиль 3 - 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Средний стиль 3 -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929F9F4-4A8F-4326-A1B4-22849713DDAB}" styleName="Темный стиль 1 - акцент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Темный стиль 1 - акцент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Темный стиль 1 -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1EBBBCC-DAD2-459C-BE2E-F6DE35CF9A28}" styleName="Темный стиль 2 -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Темный стиль 2 -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660B408-B3CF-4A94-85FC-2B1E0A45F4A2}" styleName="Темный стиль 2 -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60" autoAdjust="0"/>
    <p:restoredTop sz="93317" autoAdjust="0"/>
  </p:normalViewPr>
  <p:slideViewPr>
    <p:cSldViewPr>
      <p:cViewPr>
        <p:scale>
          <a:sx n="100" d="100"/>
          <a:sy n="100" d="100"/>
        </p:scale>
        <p:origin x="-1944" y="-2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58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6" Type="http://schemas.openxmlformats.org/officeDocument/2006/relationships/slide" Target="slides/slide71.xml"/><Relationship Id="rId8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8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image" Target="../media/image25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67.wmf"/><Relationship Id="rId2" Type="http://schemas.openxmlformats.org/officeDocument/2006/relationships/image" Target="../media/image66.wmf"/><Relationship Id="rId1" Type="http://schemas.openxmlformats.org/officeDocument/2006/relationships/image" Target="../media/image65.jpeg"/><Relationship Id="rId5" Type="http://schemas.openxmlformats.org/officeDocument/2006/relationships/image" Target="../media/image68.wmf"/><Relationship Id="rId4" Type="http://schemas.openxmlformats.org/officeDocument/2006/relationships/image" Target="../media/image62.jpeg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image" Target="../media/image72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image" Target="../media/image7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63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19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3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263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63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EB506513-F568-4DC0-9830-D1541CD9E0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52098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506513-F568-4DC0-9830-D1541CD9E064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22909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>
              <a:latin typeface="Arial" charset="0"/>
            </a:endParaRPr>
          </a:p>
        </p:txBody>
      </p:sp>
      <p:sp>
        <p:nvSpPr>
          <p:cNvPr id="4301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06CE709-8233-41DC-B832-82F4C235AE3C}" type="slidenum">
              <a:rPr lang="ru-RU" altLang="ru-RU" smtClean="0"/>
              <a:pPr eaLnBrk="1" hangingPunct="1"/>
              <a:t>31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>
              <a:latin typeface="Arial" charset="0"/>
            </a:endParaRPr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6DD66B2-DCD6-48B5-8124-C4513BBDB7B1}" type="slidenum">
              <a:rPr lang="ru-RU" altLang="ru-RU" smtClean="0"/>
              <a:pPr eaLnBrk="1" hangingPunct="1"/>
              <a:t>57</a:t>
            </a:fld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pPr>
              <a:defRPr/>
            </a:pPr>
            <a:fld id="{C3D24DDF-2F53-431A-A1A3-7B52D6B1CA6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85E186-4803-42EE-8D20-2624AF010FB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12C50F-78B0-4092-901B-9B057618B1D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1D23FB-A3EE-450A-9F56-B7D69F0EA7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67376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D24DDF-2F53-431A-A1A3-7B52D6B1CA6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7EC517-647E-4105-AB28-9304A1D23A2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F6C7E8-43A7-434F-A22E-9639621385A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26563-E1B7-40EC-BCFF-CBBB197636F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9C8176-C78B-4D97-875D-0A08E67B8B0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F84D60-7575-4015-9DB6-51D93D65E19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5BA3B3-481E-48AD-8114-D5276602851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pPr>
              <a:defRPr/>
            </a:pPr>
            <a:fld id="{1D7EC517-647E-4105-AB28-9304A1D23A2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D1A77C-AAF9-4C76-875B-2B83280FF45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pPr>
              <a:defRPr/>
            </a:pPr>
            <a:fld id="{3D864031-464E-4B43-9207-9530B4F777E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85E186-4803-42EE-8D20-2624AF010FB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12C50F-78B0-4092-901B-9B057618B1D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D24DDF-2F53-431A-A1A3-7B52D6B1CA6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7EC517-647E-4105-AB28-9304A1D23A2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pPr>
              <a:defRPr/>
            </a:pPr>
            <a:fld id="{7EF6C7E8-43A7-434F-A22E-9639621385A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26563-E1B7-40EC-BCFF-CBBB197636F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9C8176-C78B-4D97-875D-0A08E67B8B0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F84D60-7575-4015-9DB6-51D93D65E19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F6C7E8-43A7-434F-A22E-9639621385A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5BA3B3-481E-48AD-8114-D5276602851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D1A77C-AAF9-4C76-875B-2B83280FF45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864031-464E-4B43-9207-9530B4F777E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85E186-4803-42EE-8D20-2624AF010FB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12C50F-78B0-4092-901B-9B057618B1D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1D23FB-A3EE-450A-9F56-B7D69F0EA7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67376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C3D24DDF-2F53-431A-A1A3-7B52D6B1CA6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D7EC517-647E-4105-AB28-9304A1D23A2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7EF6C7E8-43A7-434F-A22E-9639621385A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pPr>
              <a:defRPr/>
            </a:pPr>
            <a:fld id="{AE526563-E1B7-40EC-BCFF-CBBB197636F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26563-E1B7-40EC-BCFF-CBBB197636F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pPr>
              <a:defRPr/>
            </a:pPr>
            <a:fld id="{F09C8176-C78B-4D97-875D-0A08E67B8B0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2F84D60-7575-4015-9DB6-51D93D65E19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A5BA3B3-481E-48AD-8114-D5276602851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ABD1A77C-AAF9-4C76-875B-2B83280FF45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3D864031-464E-4B43-9207-9530B4F777E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BD85E186-4803-42EE-8D20-2624AF010FB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D12C50F-78B0-4092-901B-9B057618B1D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D24DDF-2F53-431A-A1A3-7B52D6B1CA6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7EC517-647E-4105-AB28-9304A1D23A2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F6C7E8-43A7-434F-A22E-9639621385A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pPr>
              <a:defRPr/>
            </a:pPr>
            <a:fld id="{F09C8176-C78B-4D97-875D-0A08E67B8B0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26563-E1B7-40EC-BCFF-CBBB197636F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9C8176-C78B-4D97-875D-0A08E67B8B0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F84D60-7575-4015-9DB6-51D93D65E19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5BA3B3-481E-48AD-8114-D5276602851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D1A77C-AAF9-4C76-875B-2B83280FF45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864031-464E-4B43-9207-9530B4F777E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85E186-4803-42EE-8D20-2624AF010FB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12C50F-78B0-4092-901B-9B057618B1D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F84D60-7575-4015-9DB6-51D93D65E19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5BA3B3-481E-48AD-8114-D5276602851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D1A77C-AAF9-4C76-875B-2B83280FF45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864031-464E-4B43-9207-9530B4F777E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044B6FB2-98D0-4877-91A8-4766143E8D4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69" r:id="rId1"/>
    <p:sldLayoutId id="2147485470" r:id="rId2"/>
    <p:sldLayoutId id="2147485471" r:id="rId3"/>
    <p:sldLayoutId id="2147485472" r:id="rId4"/>
    <p:sldLayoutId id="2147485473" r:id="rId5"/>
    <p:sldLayoutId id="2147485474" r:id="rId6"/>
    <p:sldLayoutId id="2147485475" r:id="rId7"/>
    <p:sldLayoutId id="2147485476" r:id="rId8"/>
    <p:sldLayoutId id="2147485477" r:id="rId9"/>
    <p:sldLayoutId id="2147485478" r:id="rId10"/>
    <p:sldLayoutId id="2147485479" r:id="rId11"/>
    <p:sldLayoutId id="2147485480" r:id="rId12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044B6FB2-98D0-4877-91A8-4766143E8D4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06" r:id="rId1"/>
    <p:sldLayoutId id="2147485507" r:id="rId2"/>
    <p:sldLayoutId id="2147485508" r:id="rId3"/>
    <p:sldLayoutId id="2147485509" r:id="rId4"/>
    <p:sldLayoutId id="2147485510" r:id="rId5"/>
    <p:sldLayoutId id="2147485511" r:id="rId6"/>
    <p:sldLayoutId id="2147485512" r:id="rId7"/>
    <p:sldLayoutId id="2147485513" r:id="rId8"/>
    <p:sldLayoutId id="2147485514" r:id="rId9"/>
    <p:sldLayoutId id="2147485515" r:id="rId10"/>
    <p:sldLayoutId id="2147485516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044B6FB2-98D0-4877-91A8-4766143E8D4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5518" r:id="rId1"/>
    <p:sldLayoutId id="2147485519" r:id="rId2"/>
    <p:sldLayoutId id="2147485520" r:id="rId3"/>
    <p:sldLayoutId id="2147485521" r:id="rId4"/>
    <p:sldLayoutId id="2147485522" r:id="rId5"/>
    <p:sldLayoutId id="2147485523" r:id="rId6"/>
    <p:sldLayoutId id="2147485524" r:id="rId7"/>
    <p:sldLayoutId id="2147485525" r:id="rId8"/>
    <p:sldLayoutId id="2147485526" r:id="rId9"/>
    <p:sldLayoutId id="2147485527" r:id="rId10"/>
    <p:sldLayoutId id="2147485528" r:id="rId11"/>
    <p:sldLayoutId id="2147485529" r:id="rId12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fld id="{044B6FB2-98D0-4877-91A8-4766143E8D4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5543" r:id="rId1"/>
    <p:sldLayoutId id="2147485544" r:id="rId2"/>
    <p:sldLayoutId id="2147485545" r:id="rId3"/>
    <p:sldLayoutId id="2147485546" r:id="rId4"/>
    <p:sldLayoutId id="2147485547" r:id="rId5"/>
    <p:sldLayoutId id="2147485548" r:id="rId6"/>
    <p:sldLayoutId id="2147485549" r:id="rId7"/>
    <p:sldLayoutId id="2147485550" r:id="rId8"/>
    <p:sldLayoutId id="2147485551" r:id="rId9"/>
    <p:sldLayoutId id="2147485552" r:id="rId10"/>
    <p:sldLayoutId id="2147485553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044B6FB2-98D0-4877-91A8-4766143E8D4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5555" r:id="rId1"/>
    <p:sldLayoutId id="2147485556" r:id="rId2"/>
    <p:sldLayoutId id="2147485557" r:id="rId3"/>
    <p:sldLayoutId id="2147485558" r:id="rId4"/>
    <p:sldLayoutId id="2147485559" r:id="rId5"/>
    <p:sldLayoutId id="2147485560" r:id="rId6"/>
    <p:sldLayoutId id="2147485561" r:id="rId7"/>
    <p:sldLayoutId id="2147485562" r:id="rId8"/>
    <p:sldLayoutId id="2147485563" r:id="rId9"/>
    <p:sldLayoutId id="2147485564" r:id="rId10"/>
    <p:sldLayoutId id="2147485565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jpe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2.png"/><Relationship Id="rId5" Type="http://schemas.openxmlformats.org/officeDocument/2006/relationships/image" Target="../media/image20.wmf"/><Relationship Id="rId4" Type="http://schemas.openxmlformats.org/officeDocument/2006/relationships/oleObject" Target="../embeddings/oleObject1.bin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2.w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3" Type="http://schemas.openxmlformats.org/officeDocument/2006/relationships/image" Target="../media/image27.png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5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8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37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9.e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5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4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oleObject" Target="../embeddings/oleObject8.bin"/><Relationship Id="rId7" Type="http://schemas.openxmlformats.org/officeDocument/2006/relationships/image" Target="../media/image67.wmf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65.jpeg"/><Relationship Id="rId10" Type="http://schemas.openxmlformats.org/officeDocument/2006/relationships/image" Target="../media/image62.jpeg"/><Relationship Id="rId4" Type="http://schemas.openxmlformats.org/officeDocument/2006/relationships/image" Target="../media/image66.wmf"/><Relationship Id="rId9" Type="http://schemas.openxmlformats.org/officeDocument/2006/relationships/image" Target="../media/image68.wm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hyperlink" Target="#&#1055;&#1088;&#1042;1"/><Relationship Id="rId1" Type="http://schemas.openxmlformats.org/officeDocument/2006/relationships/slideLayout" Target="../slideLayouts/slideLayout2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0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emf"/><Relationship Id="rId3" Type="http://schemas.openxmlformats.org/officeDocument/2006/relationships/image" Target="../media/image62.jpeg"/><Relationship Id="rId7" Type="http://schemas.openxmlformats.org/officeDocument/2006/relationships/oleObject" Target="../embeddings/oleObject12.bin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74.png"/><Relationship Id="rId5" Type="http://schemas.openxmlformats.org/officeDocument/2006/relationships/image" Target="../media/image72.wmf"/><Relationship Id="rId4" Type="http://schemas.openxmlformats.org/officeDocument/2006/relationships/oleObject" Target="../embeddings/oleObject11.bin"/><Relationship Id="rId9" Type="http://schemas.openxmlformats.org/officeDocument/2006/relationships/image" Target="../media/image6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76.w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80.emf"/><Relationship Id="rId2" Type="http://schemas.openxmlformats.org/officeDocument/2006/relationships/slideLayout" Target="../slideLayouts/slideLayout30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79.emf"/><Relationship Id="rId4" Type="http://schemas.openxmlformats.org/officeDocument/2006/relationships/oleObject" Target="../embeddings/oleObject14.bin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wmf"/><Relationship Id="rId2" Type="http://schemas.openxmlformats.org/officeDocument/2006/relationships/image" Target="../media/image87.wmf"/><Relationship Id="rId1" Type="http://schemas.openxmlformats.org/officeDocument/2006/relationships/slideLayout" Target="../slideLayouts/slideLayout48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hyperlink" Target="#&#1055;&#1088;&#1080;&#1083;&#1045;"/><Relationship Id="rId1" Type="http://schemas.openxmlformats.org/officeDocument/2006/relationships/slideLayout" Target="../slideLayouts/slideLayout48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8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8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8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8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48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48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4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14413" y="362197"/>
            <a:ext cx="7200862" cy="1122587"/>
          </a:xfrm>
          <a:ln w="15875">
            <a:noFill/>
          </a:ln>
        </p:spPr>
        <p:txBody>
          <a:bodyPr>
            <a:normAutofit lnSpcReduction="10000"/>
          </a:bodyPr>
          <a:lstStyle/>
          <a:p>
            <a:pPr algn="ctr" eaLnBrk="1" hangingPunct="1">
              <a:lnSpc>
                <a:spcPct val="90000"/>
              </a:lnSpc>
            </a:pPr>
            <a:r>
              <a:rPr lang="ru-RU" altLang="ru-RU" sz="2400" b="1" dirty="0" smtClean="0">
                <a:solidFill>
                  <a:srgbClr val="002060"/>
                </a:solidFill>
              </a:rPr>
              <a:t>Основные изменения, </a:t>
            </a:r>
          </a:p>
          <a:p>
            <a:pPr algn="ctr" eaLnBrk="1" hangingPunct="1">
              <a:lnSpc>
                <a:spcPct val="90000"/>
              </a:lnSpc>
            </a:pPr>
            <a:r>
              <a:rPr lang="ru-RU" altLang="ru-RU" sz="2400" b="1" dirty="0" smtClean="0">
                <a:solidFill>
                  <a:srgbClr val="002060"/>
                </a:solidFill>
              </a:rPr>
              <a:t>принятые в новой редакции СП 20.13330.2011 «СНиП 2.01.07-85* Нагрузки и воздействия»</a:t>
            </a:r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2180078" y="1594391"/>
            <a:ext cx="5472608" cy="1330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20000"/>
              </a:spcBef>
              <a:buClr>
                <a:schemeClr val="tx2"/>
              </a:buClr>
            </a:pPr>
            <a:endParaRPr lang="ru-RU" altLang="ru-RU" sz="1200" dirty="0"/>
          </a:p>
          <a:p>
            <a:pPr lvl="0" algn="ctr" eaLnBrk="1" hangingPunct="1">
              <a:spcBef>
                <a:spcPct val="20000"/>
              </a:spcBef>
              <a:buClr>
                <a:srgbClr val="E3E3FF"/>
              </a:buClr>
            </a:pPr>
            <a:r>
              <a:rPr lang="ru-RU" altLang="ru-RU" sz="1400" dirty="0" smtClean="0">
                <a:solidFill>
                  <a:srgbClr val="0066FF"/>
                </a:solidFill>
              </a:rPr>
              <a:t>Попов Н.А., к.т.н., Лебедева </a:t>
            </a:r>
            <a:r>
              <a:rPr lang="ru-RU" altLang="ru-RU" sz="1400" dirty="0">
                <a:solidFill>
                  <a:srgbClr val="0066FF"/>
                </a:solidFill>
              </a:rPr>
              <a:t>И.В., </a:t>
            </a:r>
            <a:r>
              <a:rPr lang="ru-RU" altLang="ru-RU" sz="1400" dirty="0" err="1" smtClean="0">
                <a:solidFill>
                  <a:srgbClr val="0066FF"/>
                </a:solidFill>
              </a:rPr>
              <a:t>к.т.н</a:t>
            </a:r>
            <a:r>
              <a:rPr lang="ru-RU" altLang="ru-RU" sz="1400" dirty="0" smtClean="0">
                <a:solidFill>
                  <a:srgbClr val="0066FF"/>
                </a:solidFill>
              </a:rPr>
              <a:t> </a:t>
            </a:r>
            <a:endParaRPr lang="ru-RU" altLang="ru-RU" sz="1400" dirty="0">
              <a:solidFill>
                <a:srgbClr val="0066FF"/>
              </a:solidFill>
            </a:endParaRPr>
          </a:p>
          <a:p>
            <a:pPr algn="ctr" eaLnBrk="1" hangingPunct="1">
              <a:spcBef>
                <a:spcPct val="20000"/>
              </a:spcBef>
              <a:buClr>
                <a:schemeClr val="tx2"/>
              </a:buClr>
            </a:pPr>
            <a:r>
              <a:rPr lang="ru-RU" altLang="ru-RU" sz="1400" dirty="0" smtClean="0"/>
              <a:t>(АО </a:t>
            </a:r>
            <a:r>
              <a:rPr lang="ru-RU" altLang="ru-RU" sz="1400" dirty="0"/>
              <a:t>"НИЦ "Строительство" </a:t>
            </a:r>
            <a:r>
              <a:rPr lang="ru-RU" altLang="ru-RU" sz="1400" b="1" i="1" dirty="0" smtClean="0"/>
              <a:t>- </a:t>
            </a:r>
            <a:r>
              <a:rPr lang="ru-RU" altLang="ru-RU" sz="1400" dirty="0"/>
              <a:t>ЦНИИСК им. В.А. Кучеренко</a:t>
            </a:r>
            <a:r>
              <a:rPr lang="ru-RU" altLang="ru-RU" sz="1400" dirty="0" smtClean="0"/>
              <a:t>)</a:t>
            </a:r>
          </a:p>
          <a:p>
            <a:pPr algn="ctr" eaLnBrk="1" hangingPunct="1">
              <a:spcBef>
                <a:spcPct val="20000"/>
              </a:spcBef>
              <a:buClr>
                <a:schemeClr val="tx2"/>
              </a:buClr>
            </a:pPr>
            <a:r>
              <a:rPr lang="ru-RU" altLang="ru-RU" sz="1400" dirty="0" err="1" smtClean="0">
                <a:solidFill>
                  <a:srgbClr val="0066FF"/>
                </a:solidFill>
              </a:rPr>
              <a:t>Кобышева</a:t>
            </a:r>
            <a:r>
              <a:rPr lang="ru-RU" altLang="ru-RU" sz="1400" dirty="0" smtClean="0">
                <a:solidFill>
                  <a:srgbClr val="0066FF"/>
                </a:solidFill>
              </a:rPr>
              <a:t> Н.В., </a:t>
            </a:r>
            <a:r>
              <a:rPr lang="ru-RU" altLang="ru-RU" sz="1400" dirty="0" err="1" smtClean="0">
                <a:solidFill>
                  <a:srgbClr val="0066FF"/>
                </a:solidFill>
              </a:rPr>
              <a:t>д.геогр.н</a:t>
            </a:r>
            <a:r>
              <a:rPr lang="ru-RU" altLang="ru-RU" sz="1400" dirty="0" smtClean="0">
                <a:solidFill>
                  <a:srgbClr val="0066FF"/>
                </a:solidFill>
              </a:rPr>
              <a:t>., проф. </a:t>
            </a:r>
          </a:p>
          <a:p>
            <a:pPr algn="ctr" eaLnBrk="1" hangingPunct="1">
              <a:spcBef>
                <a:spcPct val="20000"/>
              </a:spcBef>
              <a:buClr>
                <a:schemeClr val="tx2"/>
              </a:buClr>
            </a:pPr>
            <a:r>
              <a:rPr lang="ru-RU" altLang="ru-RU" sz="1400" dirty="0" smtClean="0"/>
              <a:t>(ФГБУ ГГО им. А.И. </a:t>
            </a:r>
            <a:r>
              <a:rPr lang="ru-RU" altLang="ru-RU" sz="1400" dirty="0" err="1" smtClean="0"/>
              <a:t>Воейкова</a:t>
            </a:r>
            <a:r>
              <a:rPr lang="ru-RU" altLang="ru-RU" sz="1400" dirty="0" smtClean="0"/>
              <a:t>)</a:t>
            </a:r>
            <a:endParaRPr lang="ru-RU" altLang="ru-RU" sz="1400" dirty="0"/>
          </a:p>
        </p:txBody>
      </p:sp>
      <p:pic>
        <p:nvPicPr>
          <p:cNvPr id="5124" name="Picture 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48375"/>
            <a:ext cx="3995738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32463"/>
            <a:ext cx="3995738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237" y="5129213"/>
            <a:ext cx="2157607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29213"/>
            <a:ext cx="1979613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2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5129213"/>
            <a:ext cx="1728787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0"/>
            <a:ext cx="1403648" cy="3389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94391"/>
            <a:ext cx="1997869" cy="3534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3476" y="3389561"/>
            <a:ext cx="3469747" cy="3463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944" y="3389561"/>
            <a:ext cx="3741581" cy="1739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250825" y="3933056"/>
            <a:ext cx="849788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Объект 2"/>
          <p:cNvSpPr txBox="1">
            <a:spLocks/>
          </p:cNvSpPr>
          <p:nvPr/>
        </p:nvSpPr>
        <p:spPr bwMode="auto">
          <a:xfrm>
            <a:off x="396875" y="908721"/>
            <a:ext cx="8351838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>
              <a:defRPr/>
            </a:pPr>
            <a:r>
              <a:rPr lang="ru-RU" sz="2000" dirty="0" smtClean="0">
                <a:solidFill>
                  <a:srgbClr val="002060"/>
                </a:solidFill>
                <a:effectLst/>
              </a:rPr>
              <a:t>10.2 Вес снегового покрова </a:t>
            </a:r>
            <a:r>
              <a:rPr lang="ru-RU" sz="2000" dirty="0" err="1" smtClean="0">
                <a:solidFill>
                  <a:srgbClr val="002060"/>
                </a:solidFill>
                <a:effectLst/>
              </a:rPr>
              <a:t>S</a:t>
            </a:r>
            <a:r>
              <a:rPr lang="ru-RU" sz="2000" baseline="-25000" dirty="0" err="1" smtClean="0">
                <a:solidFill>
                  <a:srgbClr val="002060"/>
                </a:solidFill>
                <a:effectLst/>
              </a:rPr>
              <a:t>g</a:t>
            </a:r>
            <a:r>
              <a:rPr lang="ru-RU" sz="2000" dirty="0" smtClean="0">
                <a:solidFill>
                  <a:srgbClr val="002060"/>
                </a:solidFill>
                <a:effectLst/>
              </a:rPr>
              <a:t> на 1 м</a:t>
            </a:r>
            <a:r>
              <a:rPr lang="ru-RU" sz="2000" baseline="30000" dirty="0" smtClean="0">
                <a:solidFill>
                  <a:srgbClr val="002060"/>
                </a:solidFill>
                <a:effectLst/>
              </a:rPr>
              <a:t>2</a:t>
            </a:r>
            <a:r>
              <a:rPr lang="ru-RU" sz="2000" dirty="0" smtClean="0">
                <a:solidFill>
                  <a:srgbClr val="002060"/>
                </a:solidFill>
                <a:effectLst/>
              </a:rPr>
              <a:t> горизонтальной поверхности земли </a:t>
            </a:r>
            <a:r>
              <a:rPr lang="ru-RU" sz="2000" dirty="0">
                <a:solidFill>
                  <a:srgbClr val="002060"/>
                </a:solidFill>
                <a:effectLst/>
              </a:rPr>
              <a:t>для площадок, расположенных на высоте не более 1500 м над уровнем моря</a:t>
            </a:r>
            <a:r>
              <a:rPr lang="ru-RU" sz="2000" dirty="0" smtClean="0">
                <a:solidFill>
                  <a:srgbClr val="002060"/>
                </a:solidFill>
                <a:effectLst/>
              </a:rPr>
              <a:t>, принимается в зависимости от снегового района Российской Федерации по данным таблицы 10.1.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ru-RU" sz="2000" dirty="0" smtClean="0">
                <a:solidFill>
                  <a:srgbClr val="002060"/>
                </a:solidFill>
                <a:effectLst/>
              </a:rPr>
              <a:t>Таблица 10.1</a:t>
            </a:r>
          </a:p>
          <a:p>
            <a:pPr>
              <a:defRPr/>
            </a:pPr>
            <a:endParaRPr lang="ru-RU" sz="2400" u="sng" dirty="0" smtClean="0">
              <a:solidFill>
                <a:srgbClr val="002060"/>
              </a:solidFill>
              <a:effectLst/>
            </a:endParaRPr>
          </a:p>
          <a:p>
            <a:pPr marL="0" indent="0">
              <a:buFont typeface="Wingdings" pitchFamily="2" charset="2"/>
              <a:buNone/>
              <a:defRPr/>
            </a:pPr>
            <a:endParaRPr lang="ru-RU" sz="2400" u="sng" dirty="0" smtClean="0">
              <a:solidFill>
                <a:srgbClr val="002060"/>
              </a:solidFill>
              <a:effectLst/>
            </a:endParaRPr>
          </a:p>
          <a:p>
            <a:pPr marL="0" indent="0">
              <a:buFont typeface="Wingdings" pitchFamily="2" charset="2"/>
              <a:buNone/>
              <a:defRPr/>
            </a:pPr>
            <a:endParaRPr lang="ru-RU" sz="2400" dirty="0" smtClean="0">
              <a:solidFill>
                <a:srgbClr val="002060"/>
              </a:solidFill>
              <a:effectLst/>
            </a:endParaRPr>
          </a:p>
          <a:p>
            <a:pPr marL="0" indent="0">
              <a:buNone/>
              <a:defRPr/>
            </a:pPr>
            <a:endParaRPr lang="ru-RU" dirty="0">
              <a:solidFill>
                <a:srgbClr val="002060"/>
              </a:solidFill>
              <a:effectLst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0926889"/>
              </p:ext>
            </p:extLst>
          </p:nvPr>
        </p:nvGraphicFramePr>
        <p:xfrm>
          <a:off x="250825" y="2564904"/>
          <a:ext cx="8497888" cy="1265237"/>
        </p:xfrm>
        <a:graphic>
          <a:graphicData uri="http://schemas.openxmlformats.org/drawingml/2006/table">
            <a:tbl>
              <a:tblPr/>
              <a:tblGrid>
                <a:gridCol w="3956050"/>
                <a:gridCol w="512763"/>
                <a:gridCol w="585787"/>
                <a:gridCol w="585788"/>
                <a:gridCol w="585787"/>
                <a:gridCol w="585788"/>
                <a:gridCol w="587375"/>
                <a:gridCol w="585787"/>
                <a:gridCol w="512763"/>
              </a:tblGrid>
              <a:tr h="54867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aramond" pitchFamily="18" charset="0"/>
                        </a:rPr>
                        <a:t>Снеговые районы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aramond" pitchFamily="18" charset="0"/>
                        </a:rPr>
                        <a:t>(принимаются по </a:t>
                      </a:r>
                      <a:r>
                        <a:rPr kumimoji="0" lang="ru-RU" sz="16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aramond" pitchFamily="18" charset="0"/>
                        </a:rPr>
                        <a:t>карте 1 Приложения Ж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aramond" pitchFamily="18" charset="0"/>
                        </a:rPr>
                        <a:t>)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aramond" pitchFamily="18" charset="0"/>
                        </a:rPr>
                        <a:t>I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aramond" pitchFamily="18" charset="0"/>
                        </a:rPr>
                        <a:t>II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aramond" pitchFamily="18" charset="0"/>
                        </a:rPr>
                        <a:t>III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aramond" pitchFamily="18" charset="0"/>
                        </a:rPr>
                        <a:t>IV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aramond" pitchFamily="18" charset="0"/>
                        </a:rPr>
                        <a:t>V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aramond" pitchFamily="18" charset="0"/>
                        </a:rPr>
                        <a:t>VI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aramond" pitchFamily="18" charset="0"/>
                        </a:rPr>
                        <a:t>VII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aramond" pitchFamily="18" charset="0"/>
                        </a:rPr>
                        <a:t>VIII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6571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Garamond" pitchFamily="18" charset="0"/>
                        </a:rPr>
                        <a:t>S</a:t>
                      </a:r>
                      <a:r>
                        <a:rPr kumimoji="0" lang="ru-RU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Garamond" pitchFamily="18" charset="0"/>
                        </a:rPr>
                        <a:t>g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Garamond" pitchFamily="18" charset="0"/>
                        </a:rPr>
                        <a:t> , кПа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Garamond" pitchFamily="18" charset="0"/>
                        </a:rPr>
                        <a:t>0,8</a:t>
                      </a:r>
                    </a:p>
                  </a:txBody>
                  <a:tcPr marL="91450" marR="91450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Garamond" pitchFamily="18" charset="0"/>
                        </a:rPr>
                        <a:t>1,2</a:t>
                      </a:r>
                    </a:p>
                  </a:txBody>
                  <a:tcPr marL="91450" marR="91450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Garamond" pitchFamily="18" charset="0"/>
                        </a:rPr>
                        <a:t>1,8</a:t>
                      </a:r>
                    </a:p>
                  </a:txBody>
                  <a:tcPr marL="91450" marR="91450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Garamond" pitchFamily="18" charset="0"/>
                        </a:rPr>
                        <a:t>2,4</a:t>
                      </a:r>
                    </a:p>
                  </a:txBody>
                  <a:tcPr marL="91450" marR="91450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Garamond" pitchFamily="18" charset="0"/>
                        </a:rPr>
                        <a:t>3,2</a:t>
                      </a:r>
                    </a:p>
                  </a:txBody>
                  <a:tcPr marL="91450" marR="91450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Garamond" pitchFamily="18" charset="0"/>
                        </a:rPr>
                        <a:t>4,0</a:t>
                      </a:r>
                    </a:p>
                  </a:txBody>
                  <a:tcPr marL="91450" marR="91450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Garamond" pitchFamily="18" charset="0"/>
                        </a:rPr>
                        <a:t>4,8</a:t>
                      </a:r>
                    </a:p>
                  </a:txBody>
                  <a:tcPr marL="91450" marR="91450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Garamond" pitchFamily="18" charset="0"/>
                        </a:rPr>
                        <a:t>5,6</a:t>
                      </a:r>
                    </a:p>
                  </a:txBody>
                  <a:tcPr marL="91450" marR="91450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</a:tr>
              <a:tr h="35085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Расчетные значения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Пересмотр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Garamond" pitchFamily="18" charset="0"/>
                        </a:rPr>
                        <a:t>0,7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marL="91450" marR="91450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Garamond" pitchFamily="18" charset="0"/>
                        </a:rPr>
                        <a:t>1,4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marL="91450" marR="91450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Garamond" pitchFamily="18" charset="0"/>
                        </a:rPr>
                        <a:t>2,1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marL="91450" marR="91450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Garamond" pitchFamily="18" charset="0"/>
                        </a:rPr>
                        <a:t>2,8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marL="91450" marR="91450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Garamond" pitchFamily="18" charset="0"/>
                        </a:rPr>
                        <a:t>3,5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marL="91450" marR="91450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Garamond" pitchFamily="18" charset="0"/>
                        </a:rPr>
                        <a:t>4,2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marL="91450" marR="91450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Garamond" pitchFamily="18" charset="0"/>
                        </a:rPr>
                        <a:t>4,9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marL="91450" marR="91450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Garamond" pitchFamily="18" charset="0"/>
                        </a:rPr>
                        <a:t>5,6</a:t>
                      </a:r>
                    </a:p>
                  </a:txBody>
                  <a:tcPr marL="91450" marR="91450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</a:tr>
            </a:tbl>
          </a:graphicData>
        </a:graphic>
      </p:graphicFrame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994" y="404664"/>
            <a:ext cx="8229600" cy="420656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ru-RU" sz="2400" dirty="0" smtClean="0">
                <a:solidFill>
                  <a:srgbClr val="002060"/>
                </a:solidFill>
                <a:latin typeface="Arial" charset="0"/>
              </a:rPr>
              <a:t>10. СНЕГОВЫЕ НАГРУЗКИ</a:t>
            </a:r>
            <a:endParaRPr lang="ru-RU" sz="2400" dirty="0" smtClean="0">
              <a:solidFill>
                <a:srgbClr val="002060"/>
              </a:solidFill>
            </a:endParaRPr>
          </a:p>
        </p:txBody>
      </p:sp>
      <p:sp>
        <p:nvSpPr>
          <p:cNvPr id="11" name="Объект 2"/>
          <p:cNvSpPr>
            <a:spLocks noGrp="1"/>
          </p:cNvSpPr>
          <p:nvPr>
            <p:ph idx="1"/>
          </p:nvPr>
        </p:nvSpPr>
        <p:spPr>
          <a:xfrm>
            <a:off x="257174" y="4437112"/>
            <a:ext cx="8351838" cy="1224136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ru-RU" sz="2000" dirty="0" smtClean="0"/>
              <a:t>10.2 </a:t>
            </a:r>
            <a:r>
              <a:rPr lang="ru-RU" sz="2000" dirty="0">
                <a:solidFill>
                  <a:srgbClr val="FF0000"/>
                </a:solidFill>
              </a:rPr>
              <a:t>Нормативное</a:t>
            </a:r>
            <a:r>
              <a:rPr lang="ru-RU" sz="2000" dirty="0"/>
              <a:t> </a:t>
            </a:r>
            <a:r>
              <a:rPr lang="ru-RU" sz="2000" dirty="0">
                <a:solidFill>
                  <a:srgbClr val="FF0000"/>
                </a:solidFill>
              </a:rPr>
              <a:t>значение веса снегового покрова </a:t>
            </a:r>
            <a:r>
              <a:rPr lang="ru-RU" sz="2000" dirty="0" err="1"/>
              <a:t>S</a:t>
            </a:r>
            <a:r>
              <a:rPr lang="ru-RU" sz="2000" baseline="-25000" dirty="0" err="1"/>
              <a:t>g</a:t>
            </a:r>
            <a:r>
              <a:rPr lang="ru-RU" sz="2000" dirty="0"/>
              <a:t> на 1 м</a:t>
            </a:r>
            <a:r>
              <a:rPr lang="ru-RU" sz="2000" baseline="30000" dirty="0"/>
              <a:t>2</a:t>
            </a:r>
            <a:r>
              <a:rPr lang="ru-RU" sz="2000" dirty="0"/>
              <a:t> горизонтальной поверхности земли </a:t>
            </a:r>
            <a:r>
              <a:rPr lang="ru-RU" sz="2000" dirty="0" smtClean="0"/>
              <a:t>принимается </a:t>
            </a:r>
            <a:r>
              <a:rPr lang="ru-RU" sz="2000" dirty="0"/>
              <a:t>в зависимости от снегового района Российской Федерации по данным таблицы 10.1.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ru-RU" sz="2000" dirty="0"/>
              <a:t>Таблица 10.1</a:t>
            </a:r>
          </a:p>
          <a:p>
            <a:pPr>
              <a:defRPr/>
            </a:pPr>
            <a:endParaRPr lang="ru-RU" sz="2400" u="sng" dirty="0"/>
          </a:p>
          <a:p>
            <a:pPr marL="0" indent="0">
              <a:buFont typeface="Wingdings" pitchFamily="2" charset="2"/>
              <a:buNone/>
              <a:defRPr/>
            </a:pPr>
            <a:endParaRPr lang="ru-RU" sz="2400" u="sng" dirty="0" smtClean="0"/>
          </a:p>
          <a:p>
            <a:pPr marL="0" indent="0">
              <a:buFont typeface="Wingdings" pitchFamily="2" charset="2"/>
              <a:buNone/>
              <a:defRPr/>
            </a:pPr>
            <a:endParaRPr lang="ru-RU" sz="2400" dirty="0" smtClean="0"/>
          </a:p>
          <a:p>
            <a:pPr marL="0" indent="0">
              <a:buFont typeface="Wingdings" pitchFamily="2" charset="2"/>
              <a:buNone/>
              <a:defRPr/>
            </a:pPr>
            <a:endParaRPr lang="ru-RU" dirty="0" smtClean="0"/>
          </a:p>
          <a:p>
            <a:pPr>
              <a:defRPr/>
            </a:pPr>
            <a:endParaRPr lang="ru-RU" dirty="0"/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5621925"/>
              </p:ext>
            </p:extLst>
          </p:nvPr>
        </p:nvGraphicFramePr>
        <p:xfrm>
          <a:off x="323849" y="5733256"/>
          <a:ext cx="8351840" cy="90501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43078"/>
                <a:gridCol w="524360"/>
                <a:gridCol w="578387"/>
                <a:gridCol w="578387"/>
                <a:gridCol w="578387"/>
                <a:gridCol w="577473"/>
                <a:gridCol w="578387"/>
                <a:gridCol w="586624"/>
                <a:gridCol w="606757"/>
              </a:tblGrid>
              <a:tr h="6611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2060"/>
                          </a:solidFill>
                          <a:effectLst/>
                        </a:rPr>
                        <a:t>Снеговые районы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(принимаются </a:t>
                      </a:r>
                      <a:r>
                        <a:rPr lang="ru-RU" sz="14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по </a:t>
                      </a:r>
                      <a:r>
                        <a:rPr lang="ru-RU" sz="1400" u="sng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карте 1 Приложения Ж</a:t>
                      </a:r>
                      <a:r>
                        <a:rPr lang="ru-RU" sz="14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)</a:t>
                      </a:r>
                      <a:endParaRPr lang="ru-RU" sz="14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778" marR="177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</a:rPr>
                        <a:t>I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778" marR="177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</a:rPr>
                        <a:t>II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778" marR="177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</a:rPr>
                        <a:t>III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778" marR="177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</a:rPr>
                        <a:t>IV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778" marR="177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</a:rPr>
                        <a:t>V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778" marR="177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</a:rPr>
                        <a:t>VI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778" marR="177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</a:rPr>
                        <a:t>VII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778" marR="177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</a:rPr>
                        <a:t>VIII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778" marR="177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2034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solidFill>
                            <a:srgbClr val="002060"/>
                          </a:solidFill>
                          <a:effectLst/>
                        </a:rPr>
                        <a:t>S</a:t>
                      </a:r>
                      <a:r>
                        <a:rPr lang="ru-RU" sz="1600" baseline="-25000" dirty="0" err="1">
                          <a:solidFill>
                            <a:srgbClr val="002060"/>
                          </a:solidFill>
                          <a:effectLst/>
                        </a:rPr>
                        <a:t>g</a:t>
                      </a: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</a:rPr>
                        <a:t> , кПа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778" marR="177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FF0000"/>
                          </a:solidFill>
                          <a:effectLst/>
                        </a:rPr>
                        <a:t>0,5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778" marR="177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FF0000"/>
                          </a:solidFill>
                          <a:effectLst/>
                        </a:rPr>
                        <a:t>1,0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778" marR="177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FF0000"/>
                          </a:solidFill>
                          <a:effectLst/>
                        </a:rPr>
                        <a:t>1,5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778" marR="177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FF0000"/>
                          </a:solidFill>
                          <a:effectLst/>
                        </a:rPr>
                        <a:t>2,0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778" marR="177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FF0000"/>
                          </a:solidFill>
                          <a:effectLst/>
                        </a:rPr>
                        <a:t>2,5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778" marR="177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FF0000"/>
                          </a:solidFill>
                          <a:effectLst/>
                        </a:rPr>
                        <a:t>3,0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778" marR="177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FF0000"/>
                          </a:solidFill>
                          <a:effectLst/>
                        </a:rPr>
                        <a:t>3,5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778" marR="177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effectLst/>
                        </a:rPr>
                        <a:t>4,0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778" marR="177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462094" y="3983226"/>
            <a:ext cx="38268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ru-RU" altLang="ru-RU" dirty="0" smtClean="0">
                <a:solidFill>
                  <a:srgbClr val="FF0000"/>
                </a:solidFill>
              </a:rPr>
              <a:t>Новая редакция (Пересмотр СП):</a:t>
            </a:r>
            <a:endParaRPr lang="ru-RU" alt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260350"/>
            <a:ext cx="8423275" cy="936625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24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Карта районирования территории РФ </a:t>
            </a:r>
            <a:br>
              <a:rPr lang="ru-RU" sz="24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по весу снегового покрова – Действующий СП 20.13330.2011</a:t>
            </a:r>
          </a:p>
        </p:txBody>
      </p:sp>
      <p:pic>
        <p:nvPicPr>
          <p:cNvPr id="41986" name="Picture 5" descr="карта_снег_мал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75320" y="1809750"/>
            <a:ext cx="6422159" cy="4389437"/>
          </a:xfrm>
        </p:spPr>
      </p:pic>
      <p:sp>
        <p:nvSpPr>
          <p:cNvPr id="3078" name="Rectangle 6"/>
          <p:cNvSpPr>
            <a:spLocks noChangeArrowheads="1"/>
          </p:cNvSpPr>
          <p:nvPr/>
        </p:nvSpPr>
        <p:spPr bwMode="ltGray">
          <a:xfrm>
            <a:off x="35496" y="1831665"/>
            <a:ext cx="2232025" cy="4333639"/>
          </a:xfrm>
          <a:prstGeom prst="rect">
            <a:avLst/>
          </a:prstGeom>
          <a:solidFill>
            <a:schemeClr val="bg2">
              <a:lumMod val="25000"/>
            </a:schemeClr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rgbClr val="FFCC00"/>
              </a:buClr>
              <a:buSzPct val="120000"/>
              <a:buFont typeface="Wingdings" pitchFamily="2" charset="2"/>
              <a:buChar char="§"/>
              <a:defRPr/>
            </a:pPr>
            <a:r>
              <a:rPr lang="ru-RU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+mn-cs"/>
              </a:rPr>
              <a:t>Снеговые </a:t>
            </a:r>
            <a:r>
              <a:rPr lang="ru-RU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+mn-cs"/>
              </a:rPr>
              <a:t>районы РФ принимаются </a:t>
            </a:r>
            <a:r>
              <a:rPr lang="ru-RU" sz="140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+mn-cs"/>
              </a:rPr>
              <a:t>для расчетных значений веса снегового покрова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rgbClr val="FFCC00"/>
              </a:buClr>
              <a:buSzPct val="65000"/>
              <a:buFont typeface="Wingdings" pitchFamily="2" charset="2"/>
              <a:buNone/>
              <a:defRPr/>
            </a:pPr>
            <a:endParaRPr lang="ru-RU" sz="1400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cs typeface="+mn-cs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rgbClr val="FFCC00"/>
              </a:buClr>
              <a:buSzPct val="65000"/>
              <a:buFont typeface="Wingdings" pitchFamily="2" charset="2"/>
              <a:buChar char="n"/>
              <a:defRPr/>
            </a:pPr>
            <a:r>
              <a:rPr lang="ru-RU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+mn-cs"/>
              </a:rPr>
              <a:t>Карта </a:t>
            </a:r>
            <a:r>
              <a:rPr lang="ru-RU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+mn-cs"/>
              </a:rPr>
              <a:t>районирования построена </a:t>
            </a:r>
            <a:r>
              <a:rPr lang="ru-RU" sz="1400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+mn-cs"/>
              </a:rPr>
              <a:t>для ежегодных максимумов веса снегового покрова </a:t>
            </a:r>
            <a:r>
              <a:rPr lang="en-US" sz="1400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+mn-cs"/>
              </a:rPr>
              <a:t>S</a:t>
            </a:r>
            <a:r>
              <a:rPr lang="en-US" sz="1400" baseline="-25000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+mn-cs"/>
              </a:rPr>
              <a:t>g</a:t>
            </a:r>
            <a:r>
              <a:rPr lang="ru-RU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+mn-cs"/>
              </a:rPr>
              <a:t>, превышаемых в среднем один раз в 25 лет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rgbClr val="FFCC00"/>
              </a:buClr>
              <a:buSzPct val="65000"/>
              <a:defRPr/>
            </a:pPr>
            <a:endParaRPr lang="ru-RU" sz="14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cs typeface="+mn-cs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rgbClr val="FFCC00"/>
              </a:buClr>
              <a:buSzPct val="65000"/>
              <a:buFont typeface="Wingdings" pitchFamily="2" charset="2"/>
              <a:buChar char="n"/>
              <a:defRPr/>
            </a:pPr>
            <a:r>
              <a:rPr lang="ru-RU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+mn-cs"/>
              </a:rPr>
              <a:t>Возможно уточнение </a:t>
            </a:r>
            <a:r>
              <a:rPr lang="ru-RU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+mn-cs"/>
              </a:rPr>
              <a:t>расчетных значений ВСП по данным Росгидромета.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rgbClr val="FFCC00"/>
              </a:buClr>
              <a:buSzPct val="65000"/>
              <a:defRPr/>
            </a:pPr>
            <a:endParaRPr lang="ru-RU" sz="1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355976" y="1330326"/>
            <a:ext cx="2692400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+mn-cs"/>
              </a:rPr>
              <a:t>Карта 1 Приложения Ж</a:t>
            </a:r>
            <a:endParaRPr lang="ru-RU" dirty="0">
              <a:solidFill>
                <a:srgbClr val="FFC000"/>
              </a:solidFill>
              <a:latin typeface="Arial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3610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260350"/>
            <a:ext cx="8423275" cy="936625"/>
          </a:xfrm>
        </p:spPr>
        <p:txBody>
          <a:bodyPr/>
          <a:lstStyle/>
          <a:p>
            <a:pPr algn="ctr">
              <a:defRPr/>
            </a:pPr>
            <a:r>
              <a:rPr lang="ru-RU" sz="24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Карта районирования территории РФ </a:t>
            </a:r>
            <a:br>
              <a:rPr lang="ru-RU" sz="24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по весу снегового покрова</a:t>
            </a: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ltGray">
          <a:xfrm>
            <a:off x="32115" y="1903673"/>
            <a:ext cx="2232025" cy="3901592"/>
          </a:xfrm>
          <a:prstGeom prst="rect">
            <a:avLst/>
          </a:prstGeom>
          <a:solidFill>
            <a:schemeClr val="bg2">
              <a:lumMod val="25000"/>
            </a:schemeClr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rgbClr val="FFCC00"/>
              </a:buClr>
              <a:buSzPct val="120000"/>
              <a:buFont typeface="Wingdings" pitchFamily="2" charset="2"/>
              <a:buChar char="§"/>
              <a:defRPr/>
            </a:pPr>
            <a:r>
              <a:rPr lang="ru-RU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+mn-cs"/>
              </a:rPr>
              <a:t>Снеговые </a:t>
            </a:r>
            <a:r>
              <a:rPr lang="ru-RU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+mn-cs"/>
              </a:rPr>
              <a:t>районы РФ принимаются </a:t>
            </a:r>
            <a:r>
              <a:rPr lang="ru-RU" sz="140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+mn-cs"/>
              </a:rPr>
              <a:t>для расчетных значений веса снегового покрова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rgbClr val="FFCC00"/>
              </a:buClr>
              <a:buSzPct val="65000"/>
              <a:buFont typeface="Wingdings" pitchFamily="2" charset="2"/>
              <a:buNone/>
              <a:defRPr/>
            </a:pPr>
            <a:endParaRPr lang="ru-RU" sz="1400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cs typeface="+mn-cs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rgbClr val="FFCC00"/>
              </a:buClr>
              <a:buSzPct val="65000"/>
              <a:buFont typeface="Wingdings" pitchFamily="2" charset="2"/>
              <a:buChar char="n"/>
              <a:defRPr/>
            </a:pPr>
            <a:r>
              <a:rPr lang="ru-RU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+mn-cs"/>
              </a:rPr>
              <a:t>Карта </a:t>
            </a:r>
            <a:r>
              <a:rPr lang="ru-RU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+mn-cs"/>
              </a:rPr>
              <a:t>районирования построена </a:t>
            </a:r>
            <a:r>
              <a:rPr lang="ru-RU" sz="1400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+mn-cs"/>
              </a:rPr>
              <a:t>для ежегодных максимумов веса снегового покрова </a:t>
            </a:r>
            <a:r>
              <a:rPr lang="en-US" sz="1400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+mn-cs"/>
              </a:rPr>
              <a:t>S</a:t>
            </a:r>
            <a:r>
              <a:rPr lang="en-US" sz="1400" baseline="-25000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+mn-cs"/>
              </a:rPr>
              <a:t>g</a:t>
            </a:r>
            <a:r>
              <a:rPr lang="ru-RU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+mn-cs"/>
              </a:rPr>
              <a:t>, превышаемых в среднем один раз в </a:t>
            </a:r>
            <a:r>
              <a:rPr lang="ru-RU" sz="1400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+mn-cs"/>
              </a:rPr>
              <a:t>50 </a:t>
            </a:r>
            <a:r>
              <a:rPr lang="ru-RU" sz="1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+mn-cs"/>
              </a:rPr>
              <a:t>лет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rgbClr val="FFCC00"/>
              </a:buClr>
              <a:buSzPct val="65000"/>
              <a:defRPr/>
            </a:pPr>
            <a:endParaRPr lang="ru-RU" sz="14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cs typeface="+mn-cs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rgbClr val="FFCC00"/>
              </a:buClr>
              <a:buSzPct val="65000"/>
              <a:buFont typeface="Wingdings" pitchFamily="2" charset="2"/>
              <a:buChar char="n"/>
              <a:defRPr/>
            </a:pPr>
            <a:r>
              <a:rPr lang="ru-RU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+mn-cs"/>
              </a:rPr>
              <a:t>Возможно уточнение </a:t>
            </a:r>
            <a:r>
              <a:rPr lang="ru-RU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+mn-cs"/>
              </a:rPr>
              <a:t>расчетных значений ВСП по данным Росгидромета</a:t>
            </a:r>
            <a:r>
              <a:rPr lang="ru-RU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+mn-cs"/>
              </a:rPr>
              <a:t>.</a:t>
            </a:r>
            <a:endParaRPr lang="ru-RU" sz="1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987824" y="1406055"/>
            <a:ext cx="58480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+mn-cs"/>
              </a:rPr>
              <a:t>Национальное приложение к </a:t>
            </a:r>
            <a:r>
              <a:rPr lang="ru-RU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+mn-cs"/>
              </a:rPr>
              <a:t>Еврокоду</a:t>
            </a: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+mn-cs"/>
              </a:rPr>
              <a:t> </a:t>
            </a:r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+mn-cs"/>
              </a:rPr>
              <a:t>EN 1991-1-3</a:t>
            </a:r>
            <a:endParaRPr lang="ru-RU" dirty="0">
              <a:solidFill>
                <a:srgbClr val="FFC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41987" name="Picture 3" descr="Схема райоирования по снегу_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318" y="2005710"/>
            <a:ext cx="6741716" cy="3697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278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34864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/>
              <a:t>Карта 1 приложения Ж – Пересмотр СП 20.13330.2011</a:t>
            </a:r>
            <a:endParaRPr lang="ru-RU" sz="2800" dirty="0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ltGray">
          <a:xfrm>
            <a:off x="35497" y="1294399"/>
            <a:ext cx="1944216" cy="4726889"/>
          </a:xfrm>
          <a:prstGeom prst="rect">
            <a:avLst/>
          </a:prstGeom>
          <a:solidFill>
            <a:schemeClr val="bg2">
              <a:lumMod val="25000"/>
            </a:schemeClr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rgbClr val="FFCC00"/>
              </a:buClr>
              <a:buSzPct val="120000"/>
              <a:buFont typeface="Wingdings" pitchFamily="2" charset="2"/>
              <a:buChar char="§"/>
              <a:defRPr/>
            </a:pPr>
            <a:r>
              <a:rPr lang="ru-RU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+mn-cs"/>
              </a:rPr>
              <a:t>Снеговые </a:t>
            </a:r>
            <a:r>
              <a:rPr lang="ru-RU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+mn-cs"/>
              </a:rPr>
              <a:t>районы РФ принимаются </a:t>
            </a:r>
            <a:r>
              <a:rPr lang="ru-RU" sz="140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+mn-cs"/>
              </a:rPr>
              <a:t>для расчетных значений веса снегового покрова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rgbClr val="FFCC00"/>
              </a:buClr>
              <a:buSzPct val="65000"/>
              <a:buFont typeface="Wingdings" pitchFamily="2" charset="2"/>
              <a:buNone/>
              <a:defRPr/>
            </a:pPr>
            <a:endParaRPr lang="ru-RU" sz="1400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cs typeface="+mn-cs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rgbClr val="FFCC00"/>
              </a:buClr>
              <a:buSzPct val="65000"/>
              <a:buFont typeface="Wingdings" pitchFamily="2" charset="2"/>
              <a:buChar char="n"/>
              <a:defRPr/>
            </a:pPr>
            <a:r>
              <a:rPr lang="ru-RU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+mn-cs"/>
              </a:rPr>
              <a:t>Карта </a:t>
            </a:r>
            <a:r>
              <a:rPr lang="ru-RU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+mn-cs"/>
              </a:rPr>
              <a:t>районирования построена </a:t>
            </a:r>
            <a:r>
              <a:rPr lang="ru-RU" sz="1400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+mn-cs"/>
              </a:rPr>
              <a:t>для ежегодных максимумов веса снегового покрова </a:t>
            </a:r>
            <a:r>
              <a:rPr lang="en-US" sz="1400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+mn-cs"/>
              </a:rPr>
              <a:t>S</a:t>
            </a:r>
            <a:r>
              <a:rPr lang="en-US" sz="1400" baseline="-25000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+mn-cs"/>
              </a:rPr>
              <a:t>g</a:t>
            </a:r>
            <a:r>
              <a:rPr lang="ru-RU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+mn-cs"/>
              </a:rPr>
              <a:t>, превышаемых в среднем один раз в </a:t>
            </a:r>
            <a:r>
              <a:rPr lang="ru-RU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+mn-cs"/>
              </a:rPr>
              <a:t>50 </a:t>
            </a:r>
            <a:r>
              <a:rPr lang="ru-RU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+mn-cs"/>
              </a:rPr>
              <a:t>лет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rgbClr val="FFCC00"/>
              </a:buClr>
              <a:buSzPct val="65000"/>
              <a:defRPr/>
            </a:pPr>
            <a:endParaRPr lang="ru-RU" sz="14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cs typeface="+mn-cs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rgbClr val="FFCC00"/>
              </a:buClr>
              <a:buSzPct val="65000"/>
              <a:buFont typeface="Wingdings" pitchFamily="2" charset="2"/>
              <a:buChar char="n"/>
              <a:defRPr/>
            </a:pPr>
            <a:r>
              <a:rPr lang="ru-RU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+mn-cs"/>
              </a:rPr>
              <a:t>Возможно уточнение </a:t>
            </a:r>
            <a:r>
              <a:rPr lang="ru-RU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+mn-cs"/>
              </a:rPr>
              <a:t>расчетных значений ВСП по данным Росгидромета.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rgbClr val="FFCC00"/>
              </a:buClr>
              <a:buSzPct val="65000"/>
              <a:defRPr/>
            </a:pPr>
            <a:endParaRPr lang="ru-RU" sz="1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cs typeface="+mn-cs"/>
            </a:endParaRPr>
          </a:p>
        </p:txBody>
      </p:sp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887" y="1628800"/>
            <a:ext cx="7005347" cy="428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282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42065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/>
              <a:t>Дополнения к карте 1 приложения Ж</a:t>
            </a:r>
            <a:endParaRPr lang="ru-RU" sz="2800" dirty="0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340768"/>
            <a:ext cx="6109740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15" y="1412775"/>
            <a:ext cx="2578247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0242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3438292"/>
            <a:ext cx="8640960" cy="330307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1600" dirty="0" smtClean="0">
                <a:effectLst/>
              </a:rPr>
              <a:t>10.2 </a:t>
            </a:r>
            <a:r>
              <a:rPr lang="ru-RU" sz="1600" dirty="0">
                <a:solidFill>
                  <a:srgbClr val="0066FF"/>
                </a:solidFill>
              </a:rPr>
              <a:t>Нормативное значение веса снегового покрова допускается уточнять в </a:t>
            </a:r>
            <a:r>
              <a:rPr lang="ru-RU" sz="1600" dirty="0" smtClean="0">
                <a:solidFill>
                  <a:srgbClr val="0066FF"/>
                </a:solidFill>
              </a:rPr>
              <a:t>установленном </a:t>
            </a:r>
            <a:r>
              <a:rPr lang="ru-RU" sz="1600" dirty="0">
                <a:solidFill>
                  <a:srgbClr val="0066FF"/>
                </a:solidFill>
              </a:rPr>
              <a:t>порядке на основе данных органа гидрометеорологии для места строительства (</a:t>
            </a:r>
            <a:r>
              <a:rPr lang="ru-RU" sz="1600" dirty="0" smtClean="0">
                <a:solidFill>
                  <a:srgbClr val="0066FF"/>
                </a:solidFill>
              </a:rPr>
              <a:t>см. 4.4</a:t>
            </a:r>
            <a:r>
              <a:rPr lang="ru-RU" sz="1600" dirty="0">
                <a:solidFill>
                  <a:srgbClr val="0066FF"/>
                </a:solidFill>
              </a:rPr>
              <a:t>). В этом случае значение </a:t>
            </a:r>
            <a:r>
              <a:rPr lang="ru-RU" sz="1600" dirty="0" err="1">
                <a:solidFill>
                  <a:srgbClr val="0066FF"/>
                </a:solidFill>
              </a:rPr>
              <a:t>S</a:t>
            </a:r>
            <a:r>
              <a:rPr lang="ru-RU" sz="1600" baseline="-25000" dirty="0" err="1">
                <a:solidFill>
                  <a:srgbClr val="0066FF"/>
                </a:solidFill>
              </a:rPr>
              <a:t>g</a:t>
            </a:r>
            <a:r>
              <a:rPr lang="ru-RU" sz="1600" dirty="0">
                <a:solidFill>
                  <a:srgbClr val="0066FF"/>
                </a:solidFill>
              </a:rPr>
              <a:t> следует вычислять по </a:t>
            </a:r>
            <a:r>
              <a:rPr lang="ru-RU" sz="1600" dirty="0" smtClean="0">
                <a:solidFill>
                  <a:srgbClr val="0066FF"/>
                </a:solidFill>
              </a:rPr>
              <a:t>формуле</a:t>
            </a:r>
          </a:p>
          <a:p>
            <a:pPr marL="0" indent="0" algn="ctr">
              <a:buNone/>
            </a:pPr>
            <a:r>
              <a:rPr lang="ru-RU" sz="1600" dirty="0" smtClean="0">
                <a:solidFill>
                  <a:srgbClr val="0066FF"/>
                </a:solidFill>
              </a:rPr>
              <a:t> </a:t>
            </a:r>
            <a:r>
              <a:rPr lang="ru-RU" sz="1600" dirty="0" err="1">
                <a:solidFill>
                  <a:srgbClr val="0066FF"/>
                </a:solidFill>
              </a:rPr>
              <a:t>S</a:t>
            </a:r>
            <a:r>
              <a:rPr lang="ru-RU" sz="1600" baseline="-25000" dirty="0" err="1">
                <a:solidFill>
                  <a:srgbClr val="0066FF"/>
                </a:solidFill>
              </a:rPr>
              <a:t>g</a:t>
            </a:r>
            <a:r>
              <a:rPr lang="ru-RU" sz="1600" dirty="0">
                <a:solidFill>
                  <a:srgbClr val="0066FF"/>
                </a:solidFill>
              </a:rPr>
              <a:t> = 0,7S</a:t>
            </a:r>
            <a:r>
              <a:rPr lang="ru-RU" sz="1600" baseline="-25000" dirty="0">
                <a:solidFill>
                  <a:srgbClr val="0066FF"/>
                </a:solidFill>
              </a:rPr>
              <a:t>g,50</a:t>
            </a:r>
            <a:r>
              <a:rPr lang="ru-RU" sz="1600" dirty="0">
                <a:solidFill>
                  <a:srgbClr val="0066FF"/>
                </a:solidFill>
              </a:rPr>
              <a:t>, </a:t>
            </a:r>
            <a:r>
              <a:rPr lang="ru-RU" sz="1600" dirty="0" smtClean="0">
                <a:solidFill>
                  <a:srgbClr val="0066FF"/>
                </a:solidFill>
              </a:rPr>
              <a:t>где </a:t>
            </a:r>
          </a:p>
          <a:p>
            <a:pPr marL="0" indent="0">
              <a:buNone/>
            </a:pPr>
            <a:r>
              <a:rPr lang="ru-RU" sz="1600" dirty="0" smtClean="0">
                <a:solidFill>
                  <a:srgbClr val="0066FF"/>
                </a:solidFill>
              </a:rPr>
              <a:t>S</a:t>
            </a:r>
            <a:r>
              <a:rPr lang="ru-RU" sz="1600" baseline="-25000" dirty="0" smtClean="0">
                <a:solidFill>
                  <a:srgbClr val="0066FF"/>
                </a:solidFill>
              </a:rPr>
              <a:t>g,50</a:t>
            </a:r>
            <a:r>
              <a:rPr lang="ru-RU" sz="1600" dirty="0" smtClean="0">
                <a:solidFill>
                  <a:srgbClr val="0066FF"/>
                </a:solidFill>
              </a:rPr>
              <a:t> – превышаемый </a:t>
            </a:r>
            <a:r>
              <a:rPr lang="ru-RU" sz="1600" dirty="0">
                <a:solidFill>
                  <a:srgbClr val="0066FF"/>
                </a:solidFill>
              </a:rPr>
              <a:t>в среднем один раз в 50 лет ежегодный максимум веса снегового </a:t>
            </a:r>
            <a:r>
              <a:rPr lang="ru-RU" sz="1600" dirty="0" smtClean="0">
                <a:solidFill>
                  <a:srgbClr val="0066FF"/>
                </a:solidFill>
              </a:rPr>
              <a:t>покрова</a:t>
            </a:r>
            <a:r>
              <a:rPr lang="ru-RU" sz="1600" dirty="0">
                <a:solidFill>
                  <a:srgbClr val="0066FF"/>
                </a:solidFill>
              </a:rPr>
              <a:t>, определяемый по данным многолетних маршрутных снегосъемок о запасах воды </a:t>
            </a:r>
            <a:r>
              <a:rPr lang="ru-RU" sz="1600" dirty="0" smtClean="0">
                <a:solidFill>
                  <a:srgbClr val="0066FF"/>
                </a:solidFill>
              </a:rPr>
              <a:t>в снеговом </a:t>
            </a:r>
            <a:r>
              <a:rPr lang="ru-RU" sz="1600" dirty="0">
                <a:solidFill>
                  <a:srgbClr val="0066FF"/>
                </a:solidFill>
              </a:rPr>
              <a:t>покрове</a:t>
            </a:r>
            <a:r>
              <a:rPr lang="ru-RU" sz="1600" dirty="0" smtClean="0">
                <a:solidFill>
                  <a:srgbClr val="0066FF"/>
                </a:solidFill>
              </a:rPr>
              <a:t>.</a:t>
            </a:r>
          </a:p>
          <a:p>
            <a:pPr marL="0" indent="0">
              <a:buNone/>
            </a:pPr>
            <a:r>
              <a:rPr lang="ru-RU" sz="1600" dirty="0">
                <a:solidFill>
                  <a:srgbClr val="0066FF"/>
                </a:solidFill>
              </a:rPr>
              <a:t>Для пунктов, расположенных в горных и малоизученных районах, обозначенных </a:t>
            </a:r>
            <a:r>
              <a:rPr lang="ru-RU" sz="1600" dirty="0" smtClean="0">
                <a:solidFill>
                  <a:srgbClr val="0066FF"/>
                </a:solidFill>
              </a:rPr>
              <a:t>на карте </a:t>
            </a:r>
            <a:r>
              <a:rPr lang="ru-RU" sz="1600" dirty="0">
                <a:solidFill>
                  <a:srgbClr val="0066FF"/>
                </a:solidFill>
              </a:rPr>
              <a:t>1 приложения Ж, в местах со сложным изменением рельефа и (или) высоты и </a:t>
            </a:r>
            <a:r>
              <a:rPr lang="ru-RU" sz="1600" dirty="0" smtClean="0">
                <a:solidFill>
                  <a:srgbClr val="0066FF"/>
                </a:solidFill>
              </a:rPr>
              <a:t>в других </a:t>
            </a:r>
            <a:r>
              <a:rPr lang="ru-RU" sz="1600" dirty="0">
                <a:solidFill>
                  <a:srgbClr val="0066FF"/>
                </a:solidFill>
              </a:rPr>
              <a:t>подобных случаях, нормативное значение веса снегового покрова </a:t>
            </a:r>
            <a:r>
              <a:rPr lang="ru-RU" sz="1600" dirty="0" smtClean="0">
                <a:solidFill>
                  <a:srgbClr val="0066FF"/>
                </a:solidFill>
              </a:rPr>
              <a:t>необходимо корректировать </a:t>
            </a:r>
            <a:r>
              <a:rPr lang="ru-RU" sz="1600" dirty="0">
                <a:solidFill>
                  <a:srgbClr val="0066FF"/>
                </a:solidFill>
              </a:rPr>
              <a:t>на основе данных органа гидрометеорологии или определять по </a:t>
            </a:r>
            <a:r>
              <a:rPr lang="ru-RU" sz="1600" dirty="0" smtClean="0">
                <a:solidFill>
                  <a:srgbClr val="0066FF"/>
                </a:solidFill>
              </a:rPr>
              <a:t>формуле</a:t>
            </a:r>
            <a:r>
              <a:rPr lang="ru-RU" sz="1600" dirty="0">
                <a:solidFill>
                  <a:srgbClr val="0066FF"/>
                </a:solidFill>
              </a:rPr>
              <a:t>, приведенной в примечании к карте 1 приложения Ж, с учетом высотного </a:t>
            </a:r>
            <a:r>
              <a:rPr lang="ru-RU" sz="1600" dirty="0" smtClean="0">
                <a:solidFill>
                  <a:srgbClr val="0066FF"/>
                </a:solidFill>
              </a:rPr>
              <a:t>коэффициента</a:t>
            </a:r>
            <a:r>
              <a:rPr lang="ru-RU" sz="1600" dirty="0">
                <a:solidFill>
                  <a:srgbClr val="0066FF"/>
                </a:solidFill>
              </a:rPr>
              <a:t>, принимаемого по таблице Ж.1.».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6089"/>
          </a:xfrm>
        </p:spPr>
        <p:txBody>
          <a:bodyPr>
            <a:normAutofit/>
          </a:bodyPr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ru-RU" sz="2400" dirty="0" smtClean="0">
                <a:solidFill>
                  <a:srgbClr val="002060"/>
                </a:solidFill>
                <a:latin typeface="Arial" charset="0"/>
              </a:rPr>
              <a:t>10. СНЕГОВЫЕ НАГРУЗКИ</a:t>
            </a:r>
            <a:br>
              <a:rPr lang="ru-RU" sz="2400" dirty="0" smtClean="0">
                <a:solidFill>
                  <a:srgbClr val="002060"/>
                </a:solidFill>
                <a:latin typeface="Arial" charset="0"/>
              </a:rPr>
            </a:br>
            <a:endParaRPr lang="ru-RU" sz="2400" dirty="0" smtClean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771168"/>
            <a:ext cx="878497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+mn-lt"/>
              </a:rPr>
              <a:t>10.2 В </a:t>
            </a:r>
            <a:r>
              <a:rPr lang="ru-RU" sz="1600" dirty="0">
                <a:latin typeface="+mn-lt"/>
              </a:rPr>
              <a:t>горных и малоизученных районах, обозначенных на карте 1 приложения Ж, в пунктах с высотой над уровнем моря более 1500 м, в местах со сложным рельефом и иных случаях (см. 4.4) вес снегового покрова допускается определять в установленном порядке на основе данных ближайших метеостанций Росгидромета. При этом значение </a:t>
            </a:r>
            <a:r>
              <a:rPr lang="ru-RU" sz="1600" i="1" dirty="0" err="1">
                <a:latin typeface="+mn-lt"/>
              </a:rPr>
              <a:t>S</a:t>
            </a:r>
            <a:r>
              <a:rPr lang="ru-RU" sz="1600" i="1" baseline="-25000" dirty="0" err="1">
                <a:latin typeface="+mn-lt"/>
              </a:rPr>
              <a:t>g</a:t>
            </a:r>
            <a:r>
              <a:rPr lang="ru-RU" sz="1600" i="1" dirty="0">
                <a:latin typeface="+mn-lt"/>
              </a:rPr>
              <a:t> </a:t>
            </a:r>
            <a:r>
              <a:rPr lang="ru-RU" sz="1600" dirty="0">
                <a:latin typeface="+mn-lt"/>
              </a:rPr>
              <a:t>следует принимать как превышаемый в среднем один раз в 25 лет ежегодный максимум веса снегового покрова, определяемый на основе данных маршрутных снегосъемок о запасах воды на защищенных от прямого воздействия ветра участках (в лесу под кронами деревьев или на лесных полянах) за период не менее 20 лет. 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79512" y="2924944"/>
            <a:ext cx="849788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323528" y="2996952"/>
            <a:ext cx="38268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ru-RU" altLang="ru-RU" dirty="0" smtClean="0">
                <a:solidFill>
                  <a:srgbClr val="FF0000"/>
                </a:solidFill>
              </a:rPr>
              <a:t>Новая редакция (Пересмотр СП):</a:t>
            </a:r>
            <a:endParaRPr lang="ru-RU" alt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864096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Таблица Ж.1 </a:t>
            </a:r>
            <a:br>
              <a:rPr lang="ru-RU" sz="2800" dirty="0" smtClean="0"/>
            </a:br>
            <a:r>
              <a:rPr lang="ru-RU" sz="2800" dirty="0" smtClean="0"/>
              <a:t>Высотный </a:t>
            </a:r>
            <a:r>
              <a:rPr lang="ru-RU" sz="2800" dirty="0"/>
              <a:t>коэффициент </a:t>
            </a:r>
            <a:r>
              <a:rPr lang="en-US" sz="2800" dirty="0" err="1"/>
              <a:t>k</a:t>
            </a:r>
            <a:r>
              <a:rPr lang="en-US" sz="2800" baseline="-25000" dirty="0" err="1"/>
              <a:t>h</a:t>
            </a:r>
            <a:r>
              <a:rPr lang="ru-RU" sz="2800" dirty="0"/>
              <a:t> для горных районов РФ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9792652"/>
              </p:ext>
            </p:extLst>
          </p:nvPr>
        </p:nvGraphicFramePr>
        <p:xfrm>
          <a:off x="683568" y="1988840"/>
          <a:ext cx="7776863" cy="42484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155595"/>
                <a:gridCol w="1267569"/>
                <a:gridCol w="1353699"/>
              </a:tblGrid>
              <a:tr h="5433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Территориальный район РФ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Снеговой район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k</a:t>
                      </a:r>
                      <a:r>
                        <a:rPr lang="en-US" sz="1200" baseline="-25000">
                          <a:effectLst/>
                        </a:rPr>
                        <a:t>h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634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Республика Дагестан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II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0,001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34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Краснодарский Край: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34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                    Адлерский район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II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0,0057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34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                    Остальные районы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II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0,003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34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Ставропольский Край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II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0,001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34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Эвенкийский автономный округ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VI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0,001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34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Красноярский Край: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433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                    Кемеровская область, Кузнецкий Алатау,</a:t>
                      </a:r>
                      <a:endParaRPr lang="ru-RU" sz="11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                                                          Горная Шория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VI</a:t>
                      </a:r>
                      <a:r>
                        <a:rPr lang="ru-RU" sz="1200">
                          <a:effectLst/>
                        </a:rPr>
                        <a:t>, </a:t>
                      </a:r>
                      <a:r>
                        <a:rPr lang="en-US" sz="1200">
                          <a:effectLst/>
                        </a:rPr>
                        <a:t>VII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0,0068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34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                    Саянский хр., Куртушибинский хр.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IV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0,0063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34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                    Северо-Енисейский район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VI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0,0028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34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Республика Бурятия, хр. Хамар-Дабам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IV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0,002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34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                    Байкальский хр.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IV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0,0046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34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Республика Якутия, Алданское нагорье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III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0</a:t>
                      </a:r>
                      <a:r>
                        <a:rPr lang="ru-RU" sz="1200" dirty="0">
                          <a:effectLst/>
                        </a:rPr>
                        <a:t>,</a:t>
                      </a:r>
                      <a:r>
                        <a:rPr lang="en-US" sz="1200" dirty="0">
                          <a:effectLst/>
                        </a:rPr>
                        <a:t>002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33989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Прямоугольник 4"/>
          <p:cNvSpPr>
            <a:spLocks noChangeArrowheads="1"/>
          </p:cNvSpPr>
          <p:nvPr/>
        </p:nvSpPr>
        <p:spPr bwMode="auto">
          <a:xfrm>
            <a:off x="288925" y="1052513"/>
            <a:ext cx="8712200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2400" dirty="0">
                <a:latin typeface="+mn-lt"/>
              </a:rPr>
              <a:t>10.3 В расчетах необходимо рассматривать схемы как равномерно распределенных, так и неравномерно распределенных снеговых нагрузок, образуемых на покрытиях вследствие перемещения снега под действием ветра или других факторов, в их наиболее неблагоприятных расчетных сочетаниях. </a:t>
            </a:r>
          </a:p>
          <a:p>
            <a:pPr eaLnBrk="1" hangingPunct="1"/>
            <a:endParaRPr lang="ru-RU" altLang="ru-RU" sz="2400" i="1" dirty="0" smtClean="0">
              <a:solidFill>
                <a:srgbClr val="FFFF00"/>
              </a:solidFill>
            </a:endParaRPr>
          </a:p>
          <a:p>
            <a:pPr eaLnBrk="1" hangingPunct="1"/>
            <a:endParaRPr lang="en-US" altLang="ru-RU" sz="2400" i="1" dirty="0" smtClean="0">
              <a:solidFill>
                <a:srgbClr val="FFFF00"/>
              </a:solidFill>
            </a:endParaRPr>
          </a:p>
          <a:p>
            <a:pPr eaLnBrk="1" hangingPunct="1"/>
            <a:endParaRPr lang="ru-RU" sz="2400" dirty="0" smtClean="0">
              <a:solidFill>
                <a:srgbClr val="0066FF"/>
              </a:solidFill>
              <a:latin typeface="+mn-lt"/>
            </a:endParaRPr>
          </a:p>
          <a:p>
            <a:pPr eaLnBrk="1" hangingPunct="1"/>
            <a:r>
              <a:rPr lang="ru-RU" sz="2400" dirty="0" smtClean="0">
                <a:solidFill>
                  <a:srgbClr val="0066FF"/>
                </a:solidFill>
                <a:latin typeface="+mn-lt"/>
              </a:rPr>
              <a:t>10.3 </a:t>
            </a:r>
            <a:r>
              <a:rPr lang="ru-RU" sz="2400" dirty="0">
                <a:solidFill>
                  <a:srgbClr val="0066FF"/>
                </a:solidFill>
                <a:latin typeface="+mn-lt"/>
              </a:rPr>
              <a:t>В расчетах необходимо рассматривать схемы равномерно распределенных и неравномерно распределенных снеговых нагрузок на покрытия в их наиболее неблагоприятных расчетных сочетаниях. </a:t>
            </a:r>
          </a:p>
          <a:p>
            <a:pPr eaLnBrk="1" hangingPunct="1"/>
            <a:endParaRPr lang="ru-RU" altLang="ru-RU" sz="2400" dirty="0">
              <a:latin typeface="Garamond" pitchFamily="18" charset="0"/>
              <a:cs typeface="Times New Roman" pitchFamily="18" charset="0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9"/>
            <a:ext cx="8229600" cy="346050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ru-RU" sz="2400" dirty="0" smtClean="0">
                <a:solidFill>
                  <a:srgbClr val="002060"/>
                </a:solidFill>
                <a:latin typeface="Arial" charset="0"/>
              </a:rPr>
              <a:t>10. СНЕГОВЫЕ НАГРУЗКИ</a:t>
            </a:r>
            <a:endParaRPr lang="ru-RU" sz="2400" dirty="0" smtClean="0">
              <a:solidFill>
                <a:srgbClr val="002060"/>
              </a:solidFill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396081" y="3499336"/>
            <a:ext cx="849788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396080" y="3669087"/>
            <a:ext cx="38268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ru-RU" altLang="ru-RU" dirty="0" smtClean="0">
                <a:solidFill>
                  <a:srgbClr val="FF0000"/>
                </a:solidFill>
              </a:rPr>
              <a:t>Новая редакция (Пересмотр СП):</a:t>
            </a:r>
            <a:endParaRPr lang="ru-RU" alt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764704"/>
            <a:ext cx="8424936" cy="5832648"/>
          </a:xfrm>
        </p:spPr>
        <p:txBody>
          <a:bodyPr>
            <a:normAutofit fontScale="77500" lnSpcReduction="20000"/>
          </a:bodyPr>
          <a:lstStyle/>
          <a:p>
            <a:r>
              <a:rPr lang="ru-RU" altLang="ru-RU" sz="2000" kern="1200" dirty="0" smtClean="0">
                <a:solidFill>
                  <a:srgbClr val="0070C0"/>
                </a:solidFill>
                <a:effectLst/>
                <a:latin typeface="Garamond" pitchFamily="18" charset="0"/>
                <a:cs typeface="Times New Roman" pitchFamily="18" charset="0"/>
              </a:rPr>
              <a:t> </a:t>
            </a:r>
            <a:r>
              <a:rPr lang="ru-RU" sz="2000" dirty="0" smtClean="0"/>
              <a:t>10.4 </a:t>
            </a:r>
            <a:r>
              <a:rPr lang="ru-RU" sz="2000" dirty="0"/>
              <a:t>Схемы распределения снеговой нагрузки и значения коэффициента для покрытий, имеющих наибольший характерный размер в плане не более 100 м, следует принимать в соответствии с </a:t>
            </a:r>
            <a:r>
              <a:rPr lang="ru-RU" sz="2000" dirty="0">
                <a:solidFill>
                  <a:srgbClr val="0066FF"/>
                </a:solidFill>
              </a:rPr>
              <a:t>приложением Г</a:t>
            </a:r>
            <a:r>
              <a:rPr lang="ru-RU" sz="2000" dirty="0"/>
              <a:t>, </a:t>
            </a:r>
            <a:r>
              <a:rPr lang="ru-RU" sz="2000" dirty="0">
                <a:solidFill>
                  <a:srgbClr val="FF0000"/>
                </a:solidFill>
              </a:rPr>
              <a:t>при этом промежуточные значения коэффициента определяются линейной интерполяцией</a:t>
            </a:r>
            <a:r>
              <a:rPr lang="ru-RU" sz="2000" dirty="0"/>
              <a:t>. </a:t>
            </a:r>
            <a:endParaRPr lang="ru-RU" sz="2000" dirty="0" smtClean="0"/>
          </a:p>
          <a:p>
            <a:r>
              <a:rPr lang="ru-RU" sz="2000" dirty="0" smtClean="0"/>
              <a:t>В </a:t>
            </a:r>
            <a:r>
              <a:rPr lang="ru-RU" sz="2000" dirty="0"/>
              <a:t>тех случаях, когда более неблагоприятные условия работы элементов конструкций возникают при частичном загружении покрытия, следует рассматривать схемы со снеговой нагрузкой, действующей на половине или четверти его площади (для покрытий с фонарями – на участках шириной </a:t>
            </a:r>
            <a:r>
              <a:rPr lang="ru-RU" sz="2000" i="1" dirty="0"/>
              <a:t>b</a:t>
            </a:r>
            <a:r>
              <a:rPr lang="ru-RU" sz="2000" dirty="0" smtClean="0"/>
              <a:t>).</a:t>
            </a:r>
          </a:p>
          <a:p>
            <a:pPr marL="0" indent="0">
              <a:buNone/>
            </a:pPr>
            <a:r>
              <a:rPr lang="ru-RU" sz="2000" dirty="0" smtClean="0"/>
              <a:t> </a:t>
            </a:r>
          </a:p>
          <a:p>
            <a:pPr marL="0" indent="0">
              <a:buNone/>
            </a:pPr>
            <a:r>
              <a:rPr lang="ru-RU" sz="2000" dirty="0" smtClean="0"/>
              <a:t>  </a:t>
            </a:r>
          </a:p>
          <a:p>
            <a:r>
              <a:rPr lang="ru-RU" sz="2000" dirty="0" smtClean="0"/>
              <a:t> </a:t>
            </a:r>
            <a:r>
              <a:rPr lang="ru-RU" sz="2000" dirty="0"/>
              <a:t>10.4 Схемы распределения снеговой нагрузки и значения коэффициента  </a:t>
            </a:r>
            <a:r>
              <a:rPr lang="ru-RU" sz="2000" dirty="0">
                <a:sym typeface="Symbol"/>
              </a:rPr>
              <a:t></a:t>
            </a:r>
            <a:r>
              <a:rPr lang="ru-RU" sz="2000" dirty="0"/>
              <a:t>  для покрытий следует принимать в соответствии с </a:t>
            </a:r>
            <a:r>
              <a:rPr lang="ru-RU" sz="2000" u="sng" dirty="0">
                <a:solidFill>
                  <a:srgbClr val="0066FF"/>
                </a:solidFill>
              </a:rPr>
              <a:t>приложением Г.</a:t>
            </a:r>
            <a:r>
              <a:rPr lang="ru-RU" sz="2000" u="sng" dirty="0"/>
              <a:t> </a:t>
            </a:r>
            <a:endParaRPr lang="ru-RU" sz="2000" dirty="0"/>
          </a:p>
          <a:p>
            <a:r>
              <a:rPr lang="ru-RU" sz="2000" dirty="0">
                <a:solidFill>
                  <a:srgbClr val="0066FF"/>
                </a:solidFill>
              </a:rPr>
              <a:t>Для зданий и сооружений, имеющих габаритные размеры покрытия, превышающие 100 м в обоих направлениях, за исключением плоских покрытий однопролетных и многопролетных зданий (см. схемы Г.1 и Г.5 приложения Г), а также во всех случаях, не предусмотренных приложением Г (при иных формах покрытий, при необходимости учета различных направлений переноса снега по покрытию, близко расположенных зданий и сооружений окружающей застройки и т.п. случаях), схемы распределения снеговой нагрузки по покрытиям и значения коэффициента  µ  необходимо устанавливать в специально разработанных рекомендациях, как правило, на основе результатов модельных испытаний в аэродинамических трубах или с учетом данных, опубликованных в технической литературе.</a:t>
            </a:r>
          </a:p>
          <a:p>
            <a:r>
              <a:rPr lang="ru-RU" sz="2000" dirty="0"/>
              <a:t>В тех случаях, когда более неблагоприятные условия работы элементов конструкций возникают при частичном загружении покрытия, следует рассматривать схемы со снеговой нагрузкой, действующей на половине или четверти его площади (для покрытий с фонарями – на участках шириной </a:t>
            </a:r>
            <a:r>
              <a:rPr lang="en-US" sz="2000" i="1" dirty="0"/>
              <a:t>b</a:t>
            </a:r>
            <a:r>
              <a:rPr lang="ru-RU" sz="2000" dirty="0"/>
              <a:t>). </a:t>
            </a:r>
            <a:endParaRPr lang="ru-RU" sz="2000" dirty="0">
              <a:solidFill>
                <a:srgbClr val="0070C0"/>
              </a:solidFill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9"/>
            <a:ext cx="8229600" cy="346050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ru-RU" sz="2400" dirty="0" smtClean="0">
                <a:solidFill>
                  <a:srgbClr val="002060"/>
                </a:solidFill>
                <a:latin typeface="Arial" charset="0"/>
              </a:rPr>
              <a:t>10. СНЕГОВЫЕ НАГРУЗКИ</a:t>
            </a:r>
            <a:endParaRPr lang="ru-RU" sz="2400" dirty="0" smtClean="0">
              <a:solidFill>
                <a:srgbClr val="002060"/>
              </a:solidFill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380882" y="2492896"/>
            <a:ext cx="849788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755576" y="2492896"/>
            <a:ext cx="39604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ru-RU" altLang="ru-RU" dirty="0" smtClean="0">
                <a:solidFill>
                  <a:srgbClr val="FF0000"/>
                </a:solidFill>
              </a:rPr>
              <a:t>Новая редакция (Пересмотр СП):</a:t>
            </a:r>
            <a:endParaRPr lang="ru-RU" alt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0408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692696"/>
            <a:ext cx="8568952" cy="280831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1600" dirty="0"/>
              <a:t>Примечания </a:t>
            </a:r>
          </a:p>
          <a:p>
            <a:r>
              <a:rPr lang="ru-RU" sz="1600" dirty="0"/>
              <a:t>1 В необходимых случаях снеговые нагрузки следует определять с учетом предусмотренного дальнейшего расширения здания. </a:t>
            </a:r>
          </a:p>
          <a:p>
            <a:r>
              <a:rPr lang="ru-RU" sz="1600" dirty="0">
                <a:solidFill>
                  <a:srgbClr val="FF0000"/>
                </a:solidFill>
              </a:rPr>
              <a:t>2 В тех случаях, когда в приложении Г не приводятся схемы распределения снеговой нагрузки по покрытиям рассматриваемого типа, например для пространственных покрытий сложной геометрической формы, а также для покрытий, имеющих наибольший характерный размер в плане более 100 м, их необходимо определять по данным испытаний на основе специально разработанных рекомендаций. </a:t>
            </a:r>
          </a:p>
          <a:p>
            <a:r>
              <a:rPr lang="ru-RU" sz="1600" dirty="0">
                <a:solidFill>
                  <a:srgbClr val="FF0000"/>
                </a:solidFill>
              </a:rPr>
              <a:t>3 Нормативное значение снеговой нагрузки </a:t>
            </a:r>
            <a:r>
              <a:rPr lang="ru-RU" sz="1600" i="1" dirty="0">
                <a:solidFill>
                  <a:srgbClr val="FF0000"/>
                </a:solidFill>
              </a:rPr>
              <a:t>S</a:t>
            </a:r>
            <a:r>
              <a:rPr lang="ru-RU" sz="1600" baseline="-25000" dirty="0">
                <a:solidFill>
                  <a:srgbClr val="FF0000"/>
                </a:solidFill>
              </a:rPr>
              <a:t>0</a:t>
            </a:r>
            <a:r>
              <a:rPr lang="ru-RU" sz="1600" dirty="0">
                <a:solidFill>
                  <a:srgbClr val="FF0000"/>
                </a:solidFill>
              </a:rPr>
              <a:t> на схемах приложения Г следует принимать без учета коэффициентов </a:t>
            </a:r>
            <a:r>
              <a:rPr lang="ru-RU" sz="1600" i="1" dirty="0" err="1">
                <a:solidFill>
                  <a:srgbClr val="FF0000"/>
                </a:solidFill>
              </a:rPr>
              <a:t>с</a:t>
            </a:r>
            <a:r>
              <a:rPr lang="ru-RU" sz="1600" i="1" baseline="-25000" dirty="0" err="1">
                <a:solidFill>
                  <a:srgbClr val="FF0000"/>
                </a:solidFill>
              </a:rPr>
              <a:t>e</a:t>
            </a:r>
            <a:r>
              <a:rPr lang="ru-RU" sz="1600" dirty="0">
                <a:solidFill>
                  <a:srgbClr val="FF0000"/>
                </a:solidFill>
              </a:rPr>
              <a:t>, </a:t>
            </a:r>
            <a:r>
              <a:rPr lang="ru-RU" sz="1600" i="1" dirty="0" err="1">
                <a:solidFill>
                  <a:srgbClr val="FF0000"/>
                </a:solidFill>
              </a:rPr>
              <a:t>с</a:t>
            </a:r>
            <a:r>
              <a:rPr lang="ru-RU" sz="1600" i="1" baseline="-25000" dirty="0" err="1">
                <a:solidFill>
                  <a:srgbClr val="FF0000"/>
                </a:solidFill>
              </a:rPr>
              <a:t>t</a:t>
            </a:r>
            <a:r>
              <a:rPr lang="ru-RU" sz="1600" i="1" dirty="0">
                <a:solidFill>
                  <a:srgbClr val="FF0000"/>
                </a:solidFill>
              </a:rPr>
              <a:t> </a:t>
            </a:r>
            <a:r>
              <a:rPr lang="ru-RU" sz="1600" dirty="0">
                <a:solidFill>
                  <a:srgbClr val="FF0000"/>
                </a:solidFill>
              </a:rPr>
              <a:t>и </a:t>
            </a:r>
            <a:r>
              <a:rPr lang="ru-RU" sz="1600" dirty="0" smtClean="0">
                <a:solidFill>
                  <a:srgbClr val="FF0000"/>
                </a:solidFill>
              </a:rPr>
              <a:t>µ. </a:t>
            </a:r>
            <a:endParaRPr lang="ru-RU" sz="1600" dirty="0">
              <a:solidFill>
                <a:srgbClr val="FF0000"/>
              </a:solidFill>
            </a:endParaRPr>
          </a:p>
          <a:p>
            <a:r>
              <a:rPr lang="ru-RU" sz="1600" dirty="0"/>
              <a:t>4 При расчетах конструкций допускается применение упрощенных схем снеговых нагрузок, эквивалентных по воздействию схемам нагрузок, приведенным в приложении Г. </a:t>
            </a:r>
            <a:endParaRPr lang="ru-RU" sz="1600" dirty="0" smtClean="0"/>
          </a:p>
          <a:p>
            <a:pPr marL="0" indent="0">
              <a:buNone/>
            </a:pPr>
            <a:endParaRPr lang="ru-RU" sz="1600" dirty="0" smtClean="0">
              <a:solidFill>
                <a:srgbClr val="0070C0"/>
              </a:solidFill>
            </a:endParaRPr>
          </a:p>
          <a:p>
            <a:endParaRPr lang="ru-RU" sz="1600" dirty="0" smtClean="0">
              <a:solidFill>
                <a:srgbClr val="0070C0"/>
              </a:solidFill>
            </a:endParaRPr>
          </a:p>
          <a:p>
            <a:endParaRPr lang="ru-RU" sz="1600" dirty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9"/>
            <a:ext cx="8229600" cy="346050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ru-RU" sz="2400" dirty="0" smtClean="0">
                <a:solidFill>
                  <a:srgbClr val="002060"/>
                </a:solidFill>
                <a:latin typeface="Arial" charset="0"/>
              </a:rPr>
              <a:t>10. СНЕГОВЫЕ НАГРУЗКИ</a:t>
            </a:r>
            <a:endParaRPr lang="ru-RU" sz="2400" dirty="0" smtClean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8497" y="3945270"/>
            <a:ext cx="860599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+mn-lt"/>
              </a:rPr>
              <a:t>Примечания</a:t>
            </a:r>
            <a:endParaRPr lang="ru-RU" sz="1600" dirty="0">
              <a:latin typeface="+mn-lt"/>
            </a:endParaRPr>
          </a:p>
          <a:p>
            <a:r>
              <a:rPr lang="ru-RU" sz="1600" dirty="0">
                <a:latin typeface="+mn-lt"/>
              </a:rPr>
              <a:t>1 В необходимых случаях снеговые нагрузки следует определять с учетом предусмотренного дальнейшего расширения здания.</a:t>
            </a:r>
            <a:endParaRPr lang="ru-RU" sz="1600" i="1" dirty="0">
              <a:latin typeface="+mn-lt"/>
            </a:endParaRPr>
          </a:p>
          <a:p>
            <a:r>
              <a:rPr lang="ru-RU" sz="1600" dirty="0">
                <a:solidFill>
                  <a:srgbClr val="0066FF"/>
                </a:solidFill>
                <a:latin typeface="+mn-lt"/>
              </a:rPr>
              <a:t>2 В приложении Г</a:t>
            </a:r>
            <a:r>
              <a:rPr lang="ru-RU" sz="1600" i="1" dirty="0">
                <a:solidFill>
                  <a:srgbClr val="0066FF"/>
                </a:solidFill>
                <a:latin typeface="+mn-lt"/>
              </a:rPr>
              <a:t> </a:t>
            </a:r>
            <a:r>
              <a:rPr lang="ru-RU" sz="1600" dirty="0">
                <a:solidFill>
                  <a:srgbClr val="0066FF"/>
                </a:solidFill>
                <a:latin typeface="+mn-lt"/>
              </a:rPr>
              <a:t>следует учитывать нормативное значение снеговой нагрузки </a:t>
            </a:r>
            <a:r>
              <a:rPr lang="en-US" sz="1600" i="1" dirty="0">
                <a:solidFill>
                  <a:srgbClr val="0066FF"/>
                </a:solidFill>
                <a:latin typeface="+mn-lt"/>
              </a:rPr>
              <a:t>S</a:t>
            </a:r>
            <a:r>
              <a:rPr lang="ru-RU" sz="1600" i="1" baseline="-25000" dirty="0">
                <a:solidFill>
                  <a:srgbClr val="0066FF"/>
                </a:solidFill>
                <a:latin typeface="+mn-lt"/>
              </a:rPr>
              <a:t>0</a:t>
            </a:r>
            <a:r>
              <a:rPr lang="ru-RU" sz="1600" i="1" dirty="0">
                <a:solidFill>
                  <a:srgbClr val="0066FF"/>
                </a:solidFill>
                <a:latin typeface="+mn-lt"/>
              </a:rPr>
              <a:t>=</a:t>
            </a:r>
            <a:r>
              <a:rPr lang="en-US" sz="1600" i="1" dirty="0">
                <a:solidFill>
                  <a:srgbClr val="0066FF"/>
                </a:solidFill>
                <a:latin typeface="+mn-lt"/>
              </a:rPr>
              <a:t>S</a:t>
            </a:r>
            <a:r>
              <a:rPr lang="en-US" sz="1600" i="1" baseline="-25000" dirty="0">
                <a:solidFill>
                  <a:srgbClr val="0066FF"/>
                </a:solidFill>
                <a:latin typeface="+mn-lt"/>
              </a:rPr>
              <a:t>g</a:t>
            </a:r>
            <a:r>
              <a:rPr lang="ru-RU" sz="1600" dirty="0">
                <a:solidFill>
                  <a:srgbClr val="0066FF"/>
                </a:solidFill>
                <a:latin typeface="+mn-lt"/>
              </a:rPr>
              <a:t>. </a:t>
            </a:r>
          </a:p>
          <a:p>
            <a:r>
              <a:rPr lang="ru-RU" sz="1600" dirty="0">
                <a:latin typeface="+mn-lt"/>
              </a:rPr>
              <a:t>3 При расчетах конструкций допускается применение упрощенных схем снеговых нагрузок, эквивалентных по воздействию схемам нагрузок, приведенным в приложении Г. </a:t>
            </a:r>
          </a:p>
          <a:p>
            <a:r>
              <a:rPr lang="ru-RU" sz="1600" dirty="0" smtClean="0">
                <a:solidFill>
                  <a:srgbClr val="0066FF"/>
                </a:solidFill>
                <a:latin typeface="+mn-lt"/>
              </a:rPr>
              <a:t>4 </a:t>
            </a:r>
            <a:r>
              <a:rPr lang="ru-RU" sz="1600" dirty="0">
                <a:solidFill>
                  <a:srgbClr val="0066FF"/>
                </a:solidFill>
                <a:latin typeface="+mn-lt"/>
              </a:rPr>
              <a:t>При расчете прогонов покрытий следует учесть локальную неравномерность снегоотложений введением дополнительного коэффициента μ = 1,1 к нормативным значениям снеговой равномерно распределенной нагрузки.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344879" y="3573016"/>
            <a:ext cx="849788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719573" y="3573016"/>
            <a:ext cx="39604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ru-RU" altLang="ru-RU" dirty="0" smtClean="0">
                <a:solidFill>
                  <a:srgbClr val="FF0000"/>
                </a:solidFill>
              </a:rPr>
              <a:t>Новая редакция (Пересмотр СП):</a:t>
            </a:r>
            <a:endParaRPr lang="ru-RU" alt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2537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420656"/>
          </a:xfrm>
        </p:spPr>
        <p:txBody>
          <a:bodyPr>
            <a:normAutofit/>
          </a:bodyPr>
          <a:lstStyle/>
          <a:p>
            <a:pPr algn="ctr"/>
            <a:r>
              <a:rPr lang="ru-RU" sz="2400" dirty="0"/>
              <a:t>1 Область применения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412776"/>
            <a:ext cx="8229600" cy="20882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/>
              <a:t>1.3 Для зданий и сооружений повышенного уровня ответственности дополнительные требования к нагрузкам и воздействиям на строительные конструкции и основания необходимо устанавливать в соответствующих нормативных документах, технических заданиях на проектирование с учетом рекомендаций, разработанных специализированными </a:t>
            </a:r>
            <a:r>
              <a:rPr lang="ru-RU" sz="2000" dirty="0" smtClean="0"/>
              <a:t>организациями.</a:t>
            </a:r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4221088"/>
            <a:ext cx="83529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1.3 Для зданий и сооружений повышенного уровня ответственности, </a:t>
            </a:r>
            <a:r>
              <a:rPr lang="ru-RU" dirty="0">
                <a:solidFill>
                  <a:srgbClr val="0070C0"/>
                </a:solidFill>
              </a:rPr>
              <a:t>а также во </a:t>
            </a:r>
            <a:r>
              <a:rPr lang="ru-RU" dirty="0" smtClean="0">
                <a:solidFill>
                  <a:srgbClr val="0070C0"/>
                </a:solidFill>
              </a:rPr>
              <a:t>всех случаях</a:t>
            </a:r>
            <a:r>
              <a:rPr lang="ru-RU" dirty="0">
                <a:solidFill>
                  <a:srgbClr val="0070C0"/>
                </a:solidFill>
              </a:rPr>
              <a:t>, не указанных в настоящем Своде Правил, дополнительные</a:t>
            </a:r>
            <a:r>
              <a:rPr lang="ru-RU" dirty="0"/>
              <a:t> требования </a:t>
            </a:r>
            <a:r>
              <a:rPr lang="ru-RU" dirty="0" smtClean="0"/>
              <a:t>к нагрузкам </a:t>
            </a:r>
            <a:r>
              <a:rPr lang="ru-RU" dirty="0"/>
              <a:t>и воздействиям на строительные конструкции и основания </a:t>
            </a:r>
            <a:r>
              <a:rPr lang="ru-RU" dirty="0" smtClean="0"/>
              <a:t>необходимо устанавливать </a:t>
            </a:r>
            <a:r>
              <a:rPr lang="ru-RU" dirty="0"/>
              <a:t>в нормативных документах </a:t>
            </a:r>
            <a:r>
              <a:rPr lang="ru-RU" dirty="0">
                <a:solidFill>
                  <a:srgbClr val="0070C0"/>
                </a:solidFill>
              </a:rPr>
              <a:t>на отдельные виды сооружений, </a:t>
            </a:r>
            <a:r>
              <a:rPr lang="ru-RU" dirty="0" smtClean="0">
                <a:solidFill>
                  <a:srgbClr val="0070C0"/>
                </a:solidFill>
              </a:rPr>
              <a:t>строительных </a:t>
            </a:r>
            <a:r>
              <a:rPr lang="ru-RU" dirty="0">
                <a:solidFill>
                  <a:srgbClr val="0070C0"/>
                </a:solidFill>
              </a:rPr>
              <a:t>конструкций и оснований, специальных технических условиях (СТУ), а также </a:t>
            </a:r>
            <a:r>
              <a:rPr lang="ru-RU" dirty="0" smtClean="0">
                <a:solidFill>
                  <a:srgbClr val="0070C0"/>
                </a:solidFill>
              </a:rPr>
              <a:t>заданиях </a:t>
            </a:r>
            <a:r>
              <a:rPr lang="ru-RU" dirty="0">
                <a:solidFill>
                  <a:srgbClr val="0070C0"/>
                </a:solidFill>
              </a:rPr>
              <a:t>на проектирование с учетом рекомендаций, разработанных в рамках научно-</a:t>
            </a:r>
          </a:p>
          <a:p>
            <a:r>
              <a:rPr lang="ru-RU" dirty="0">
                <a:solidFill>
                  <a:srgbClr val="0070C0"/>
                </a:solidFill>
              </a:rPr>
              <a:t>технического сопровождения проектирования</a:t>
            </a:r>
            <a:r>
              <a:rPr lang="ru-RU" dirty="0"/>
              <a:t>.</a:t>
            </a:r>
            <a:endParaRPr lang="ru-RU" dirty="0">
              <a:solidFill>
                <a:srgbClr val="FF6600"/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250825" y="3730677"/>
            <a:ext cx="849788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755454" y="3795960"/>
            <a:ext cx="38268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ru-RU" altLang="ru-RU" dirty="0" smtClean="0">
                <a:solidFill>
                  <a:srgbClr val="FF0000"/>
                </a:solidFill>
              </a:rPr>
              <a:t>Новая редакция (Пересмотр СП):</a:t>
            </a:r>
            <a:endParaRPr lang="ru-RU" alt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37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442120"/>
            <a:ext cx="8229600" cy="5011216"/>
          </a:xfrm>
        </p:spPr>
        <p:txBody>
          <a:bodyPr>
            <a:normAutofit fontScale="85000" lnSpcReduction="20000"/>
          </a:bodyPr>
          <a:lstStyle/>
          <a:p>
            <a:r>
              <a:rPr lang="ru-RU" dirty="0">
                <a:solidFill>
                  <a:srgbClr val="0066FF"/>
                </a:solidFill>
              </a:rPr>
              <a:t>10.5 Коэффициент</a:t>
            </a:r>
            <a:r>
              <a:rPr lang="ru-RU" i="1" dirty="0">
                <a:solidFill>
                  <a:srgbClr val="0066FF"/>
                </a:solidFill>
              </a:rPr>
              <a:t> с</a:t>
            </a:r>
            <a:r>
              <a:rPr lang="en-US" i="1" baseline="-25000" dirty="0">
                <a:solidFill>
                  <a:srgbClr val="0066FF"/>
                </a:solidFill>
              </a:rPr>
              <a:t>e</a:t>
            </a:r>
            <a:r>
              <a:rPr lang="ru-RU" dirty="0">
                <a:solidFill>
                  <a:srgbClr val="0066FF"/>
                </a:solidFill>
              </a:rPr>
              <a:t>, учитывающий снос снега с покрытий зданий под действием ветра или иных факторов, устанавливается в зависимости от типа местности (см. 11.1.6), формы покрытия и степени его защищенности от прямого воздействия ветра согласно 10.6-10.9</a:t>
            </a:r>
            <a:r>
              <a:rPr lang="ru-RU" dirty="0" smtClean="0">
                <a:solidFill>
                  <a:srgbClr val="0066FF"/>
                </a:solidFill>
              </a:rPr>
              <a:t>.</a:t>
            </a:r>
          </a:p>
          <a:p>
            <a:pPr marL="0" indent="0">
              <a:buNone/>
            </a:pPr>
            <a:endParaRPr lang="ru-RU" dirty="0">
              <a:solidFill>
                <a:srgbClr val="0066FF"/>
              </a:solidFill>
            </a:endParaRPr>
          </a:p>
          <a:p>
            <a:r>
              <a:rPr lang="ru-RU" dirty="0">
                <a:solidFill>
                  <a:srgbClr val="0066FF"/>
                </a:solidFill>
              </a:rPr>
              <a:t>10.6 Для покрытий зданий, защищенных от прямого воздействия ветра, в том числе: соседними более высокими зданиями, удаленными менее чем на 10 h</a:t>
            </a:r>
            <a:r>
              <a:rPr lang="ru-RU" baseline="-25000" dirty="0">
                <a:solidFill>
                  <a:srgbClr val="0066FF"/>
                </a:solidFill>
              </a:rPr>
              <a:t>1</a:t>
            </a:r>
            <a:r>
              <a:rPr lang="ru-RU" dirty="0">
                <a:solidFill>
                  <a:srgbClr val="0066FF"/>
                </a:solidFill>
              </a:rPr>
              <a:t>, где h</a:t>
            </a:r>
            <a:r>
              <a:rPr lang="ru-RU" baseline="-25000" dirty="0">
                <a:solidFill>
                  <a:srgbClr val="0066FF"/>
                </a:solidFill>
              </a:rPr>
              <a:t>1</a:t>
            </a:r>
            <a:r>
              <a:rPr lang="ru-RU" dirty="0">
                <a:solidFill>
                  <a:srgbClr val="0066FF"/>
                </a:solidFill>
              </a:rPr>
              <a:t> - разность высот соседнего и проектируемого зданий; сплошными элементами конструкций, возвышающимися над покрытием с двух и более сторон; более высоким лесным массивом; для покрытий, расположенных ниже окружающей местности, проектируемых на местности типа С (см. 11.1.6), а также во всех случаях, не предусмотренных 10.7,10.8, следует принимать</a:t>
            </a:r>
          </a:p>
          <a:p>
            <a:pPr marL="0" indent="0">
              <a:buNone/>
            </a:pPr>
            <a:r>
              <a:rPr lang="ru-RU" i="1" dirty="0" smtClean="0">
                <a:solidFill>
                  <a:srgbClr val="0066FF"/>
                </a:solidFill>
              </a:rPr>
              <a:t>				</a:t>
            </a:r>
            <a:r>
              <a:rPr lang="en-US" i="1" dirty="0" err="1" smtClean="0">
                <a:solidFill>
                  <a:srgbClr val="0066FF"/>
                </a:solidFill>
              </a:rPr>
              <a:t>c</a:t>
            </a:r>
            <a:r>
              <a:rPr lang="en-US" i="1" baseline="-25000" dirty="0" err="1" smtClean="0">
                <a:solidFill>
                  <a:srgbClr val="0066FF"/>
                </a:solidFill>
              </a:rPr>
              <a:t>e</a:t>
            </a:r>
            <a:r>
              <a:rPr lang="ru-RU" i="1" dirty="0" smtClean="0">
                <a:solidFill>
                  <a:srgbClr val="0066FF"/>
                </a:solidFill>
              </a:rPr>
              <a:t> </a:t>
            </a:r>
            <a:r>
              <a:rPr lang="ru-RU" i="1" dirty="0">
                <a:solidFill>
                  <a:srgbClr val="0066FF"/>
                </a:solidFill>
              </a:rPr>
              <a:t>= </a:t>
            </a:r>
            <a:r>
              <a:rPr lang="ru-RU" dirty="0">
                <a:solidFill>
                  <a:srgbClr val="0066FF"/>
                </a:solidFill>
              </a:rPr>
              <a:t>1,0</a:t>
            </a:r>
            <a:r>
              <a:rPr lang="ru-RU" dirty="0" smtClean="0">
                <a:solidFill>
                  <a:srgbClr val="0066FF"/>
                </a:solidFill>
              </a:rPr>
              <a:t>.</a:t>
            </a:r>
            <a:endParaRPr lang="ru-RU" dirty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332656"/>
            <a:ext cx="8229600" cy="346050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ru-RU" sz="2400" dirty="0" smtClean="0">
                <a:solidFill>
                  <a:srgbClr val="002060"/>
                </a:solidFill>
                <a:latin typeface="Arial" charset="0"/>
              </a:rPr>
              <a:t>10. СНЕГОВЫЕ НАГРУЗКИ</a:t>
            </a:r>
            <a:endParaRPr lang="ru-RU" sz="2400" dirty="0" smtClean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55576" y="958214"/>
            <a:ext cx="39604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ru-RU" altLang="ru-RU" dirty="0" smtClean="0">
                <a:solidFill>
                  <a:srgbClr val="FF0000"/>
                </a:solidFill>
              </a:rPr>
              <a:t>Новая редакция (Пересмотр СП):</a:t>
            </a:r>
            <a:endParaRPr lang="ru-RU" alt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6511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1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11273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2" y="1908567"/>
            <a:ext cx="3600303" cy="533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9"/>
            <a:ext cx="8229600" cy="346050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ru-RU" sz="2400" dirty="0" smtClean="0">
                <a:solidFill>
                  <a:srgbClr val="002060"/>
                </a:solidFill>
                <a:latin typeface="Arial" charset="0"/>
              </a:rPr>
              <a:t>10. СНЕГОВЫЕ НАГРУЗКИ</a:t>
            </a:r>
            <a:endParaRPr lang="ru-RU" sz="2400" dirty="0" smtClean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71488" y="764704"/>
            <a:ext cx="84010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+mn-lt"/>
              </a:rPr>
              <a:t>10.5 Для пологих (с уклонами до 12 % или с </a:t>
            </a:r>
            <a:r>
              <a:rPr lang="ru-RU" i="1" dirty="0">
                <a:latin typeface="+mn-lt"/>
              </a:rPr>
              <a:t>f/l </a:t>
            </a:r>
            <a:r>
              <a:rPr lang="ru-RU" i="1" dirty="0" smtClean="0">
                <a:latin typeface="+mn-lt"/>
              </a:rPr>
              <a:t>≤</a:t>
            </a:r>
            <a:r>
              <a:rPr lang="ru-RU" dirty="0" smtClean="0">
                <a:latin typeface="+mn-lt"/>
              </a:rPr>
              <a:t>0,05</a:t>
            </a:r>
            <a:r>
              <a:rPr lang="ru-RU" dirty="0">
                <a:latin typeface="+mn-lt"/>
              </a:rPr>
              <a:t>) покрытий однопролетных и многопролетных зданий без фонарей</a:t>
            </a:r>
            <a:r>
              <a:rPr lang="ru-RU" dirty="0">
                <a:solidFill>
                  <a:srgbClr val="FF0000"/>
                </a:solidFill>
                <a:latin typeface="+mn-lt"/>
              </a:rPr>
              <a:t>, проектируемых в районах со средней скоростью ветра за три наиболее холодных месяца </a:t>
            </a:r>
            <a:r>
              <a:rPr lang="ru-RU" i="1" dirty="0">
                <a:solidFill>
                  <a:srgbClr val="FF0000"/>
                </a:solidFill>
                <a:latin typeface="+mn-lt"/>
              </a:rPr>
              <a:t>V </a:t>
            </a:r>
            <a:r>
              <a:rPr lang="ru-RU" i="1" dirty="0" smtClean="0">
                <a:solidFill>
                  <a:srgbClr val="FF0000"/>
                </a:solidFill>
                <a:latin typeface="+mn-lt"/>
              </a:rPr>
              <a:t>≥ </a:t>
            </a:r>
            <a:r>
              <a:rPr lang="ru-RU" dirty="0" smtClean="0">
                <a:solidFill>
                  <a:srgbClr val="FF0000"/>
                </a:solidFill>
                <a:latin typeface="+mn-lt"/>
              </a:rPr>
              <a:t>2 </a:t>
            </a:r>
            <a:r>
              <a:rPr lang="ru-RU" dirty="0">
                <a:solidFill>
                  <a:srgbClr val="FF0000"/>
                </a:solidFill>
                <a:latin typeface="+mn-lt"/>
              </a:rPr>
              <a:t>м/с </a:t>
            </a:r>
            <a:r>
              <a:rPr lang="ru-RU" dirty="0">
                <a:latin typeface="+mn-lt"/>
              </a:rPr>
              <a:t>(см. схемы Г.1, Г.2, Г.5 и Г.6 приложения Г), следует установить коэффициент сноса снега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33607" y="2439814"/>
            <a:ext cx="8204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+mn-lt"/>
              </a:rPr>
              <a:t>где </a:t>
            </a:r>
            <a:r>
              <a:rPr lang="ru-RU" i="1" dirty="0">
                <a:latin typeface="+mn-lt"/>
              </a:rPr>
              <a:t>k </a:t>
            </a:r>
            <a:r>
              <a:rPr lang="ru-RU" dirty="0">
                <a:latin typeface="+mn-lt"/>
              </a:rPr>
              <a:t>– принимается по таблице 10.2; </a:t>
            </a:r>
            <a:endParaRPr lang="ru-RU" dirty="0" smtClean="0">
              <a:latin typeface="+mn-lt"/>
            </a:endParaRPr>
          </a:p>
          <a:p>
            <a:r>
              <a:rPr lang="ru-RU" i="1" dirty="0">
                <a:latin typeface="+mn-lt"/>
              </a:rPr>
              <a:t> </a:t>
            </a:r>
            <a:r>
              <a:rPr lang="ru-RU" i="1" dirty="0" smtClean="0">
                <a:latin typeface="+mn-lt"/>
              </a:rPr>
              <a:t>     b </a:t>
            </a:r>
            <a:r>
              <a:rPr lang="ru-RU" dirty="0">
                <a:latin typeface="+mn-lt"/>
              </a:rPr>
              <a:t>– ширина покрытия, принимаемая не более 100 м.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48486" y="3501008"/>
            <a:ext cx="840105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66FF"/>
                </a:solidFill>
                <a:latin typeface="+mn-lt"/>
              </a:rPr>
              <a:t>10.7</a:t>
            </a:r>
            <a:r>
              <a:rPr lang="ru-RU" dirty="0">
                <a:latin typeface="+mn-lt"/>
              </a:rPr>
              <a:t> Для пологих (с уклонами до 12 % или с  </a:t>
            </a:r>
            <a:r>
              <a:rPr lang="ru-RU" i="1" dirty="0">
                <a:latin typeface="+mn-lt"/>
              </a:rPr>
              <a:t>f/l</a:t>
            </a:r>
            <a:r>
              <a:rPr lang="ru-RU" dirty="0">
                <a:latin typeface="+mn-lt"/>
                <a:sym typeface="Symbol"/>
              </a:rPr>
              <a:t></a:t>
            </a:r>
            <a:r>
              <a:rPr lang="ru-RU" dirty="0">
                <a:latin typeface="+mn-lt"/>
              </a:rPr>
              <a:t> 0,05) покрытий однопролетных и многопролетных зданий, проектируемых на местности типов А или В </a:t>
            </a:r>
            <a:r>
              <a:rPr lang="ru-RU" dirty="0">
                <a:solidFill>
                  <a:srgbClr val="0066FF"/>
                </a:solidFill>
                <a:latin typeface="+mn-lt"/>
              </a:rPr>
              <a:t>и имеющих характерный размер в плане </a:t>
            </a:r>
            <a:r>
              <a:rPr lang="en-US" dirty="0" err="1">
                <a:solidFill>
                  <a:srgbClr val="0066FF"/>
                </a:solidFill>
                <a:latin typeface="+mn-lt"/>
              </a:rPr>
              <a:t>l</a:t>
            </a:r>
            <a:r>
              <a:rPr lang="en-US" baseline="-25000" dirty="0" err="1">
                <a:solidFill>
                  <a:srgbClr val="0066FF"/>
                </a:solidFill>
                <a:latin typeface="+mn-lt"/>
              </a:rPr>
              <a:t>c</a:t>
            </a:r>
            <a:r>
              <a:rPr lang="ru-RU" dirty="0">
                <a:solidFill>
                  <a:srgbClr val="0066FF"/>
                </a:solidFill>
                <a:latin typeface="+mn-lt"/>
              </a:rPr>
              <a:t> не более 100 м</a:t>
            </a:r>
            <a:r>
              <a:rPr lang="ru-RU" dirty="0">
                <a:latin typeface="+mn-lt"/>
              </a:rPr>
              <a:t> (см. схемы Г.1, Г.2, Г.5 и Г.6 приложения Г), следует установить коэффициент сноса снега, принимаемый по формуле (10.3), но не менее 0,5: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336880" y="3212976"/>
            <a:ext cx="849788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575651" y="3244334"/>
            <a:ext cx="39604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ru-RU" altLang="ru-RU" dirty="0" smtClean="0">
                <a:solidFill>
                  <a:srgbClr val="FF0000"/>
                </a:solidFill>
              </a:rPr>
              <a:t>Новая редакция (Пересмотр СП):</a:t>
            </a:r>
            <a:endParaRPr lang="ru-RU" altLang="ru-RU" dirty="0">
              <a:solidFill>
                <a:srgbClr val="FF0000"/>
              </a:solidFill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3845699"/>
              </p:ext>
            </p:extLst>
          </p:nvPr>
        </p:nvGraphicFramePr>
        <p:xfrm>
          <a:off x="2082800" y="4941416"/>
          <a:ext cx="49784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27" name="Формула" r:id="rId4" imgW="3022560" imgH="253800" progId="Equation.3">
                  <p:embed/>
                </p:oleObj>
              </mc:Choice>
              <mc:Fallback>
                <p:oleObj name="Формула" r:id="rId4" imgW="3022560" imgH="2538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82800" y="4941416"/>
                        <a:ext cx="4978400" cy="4318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5" name="Прямоугольник 14"/>
              <p:cNvSpPr/>
              <p:nvPr/>
            </p:nvSpPr>
            <p:spPr>
              <a:xfrm>
                <a:off x="451217" y="5373216"/>
                <a:ext cx="8653627" cy="135517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0"/>
                  </a:spcAft>
                </a:pPr>
                <a:r>
                  <a:rPr lang="ru-RU" dirty="0">
                    <a:latin typeface="Times New Roman"/>
                    <a:ea typeface="Times New Roman"/>
                  </a:rPr>
                  <a:t>где </a:t>
                </a:r>
                <a:r>
                  <a:rPr lang="ru-RU" i="1" dirty="0">
                    <a:effectLst/>
                    <a:latin typeface="Times New Roman"/>
                    <a:ea typeface="Times New Roman"/>
                  </a:rPr>
                  <a:t>k</a:t>
                </a:r>
                <a:r>
                  <a:rPr lang="ru-RU" dirty="0">
                    <a:effectLst/>
                    <a:latin typeface="Times New Roman"/>
                    <a:ea typeface="Times New Roman"/>
                  </a:rPr>
                  <a:t> – принимается по таблице 11.2 для типов местности А или В (см. 11.1.6);</a:t>
                </a:r>
              </a:p>
              <a:p>
                <a:pPr indent="289560" algn="just">
                  <a:spcAft>
                    <a:spcPts val="0"/>
                  </a:spcAft>
                </a:pPr>
                <a:r>
                  <a:rPr lang="en-US" i="1" dirty="0" err="1">
                    <a:effectLst/>
                    <a:latin typeface="Times New Roman"/>
                    <a:ea typeface="Times New Roman"/>
                  </a:rPr>
                  <a:t>l</a:t>
                </a:r>
                <a:r>
                  <a:rPr lang="en-US" i="1" baseline="-25000" dirty="0" err="1">
                    <a:effectLst/>
                    <a:latin typeface="Times New Roman"/>
                    <a:ea typeface="Times New Roman"/>
                  </a:rPr>
                  <a:t>c</a:t>
                </a:r>
                <a:r>
                  <a:rPr lang="ru-RU" i="1" dirty="0">
                    <a:effectLst/>
                    <a:latin typeface="Times New Roman"/>
                    <a:ea typeface="Times New Roman"/>
                  </a:rPr>
                  <a:t> = </a:t>
                </a:r>
                <a14:m>
                  <m:oMath xmlns:m="http://schemas.openxmlformats.org/officeDocument/2006/math">
                    <m:r>
                      <a:rPr lang="ru-RU" i="1">
                        <a:effectLst/>
                        <a:latin typeface="Cambria Math"/>
                        <a:ea typeface="Times New Roman"/>
                      </a:rPr>
                      <m:t>2</m:t>
                    </m:r>
                    <m:r>
                      <a:rPr lang="ru-RU" i="1">
                        <a:effectLst/>
                        <a:latin typeface="Cambria Math"/>
                        <a:ea typeface="Times New Roman"/>
                      </a:rPr>
                      <m:t>𝑏</m:t>
                    </m:r>
                    <m:r>
                      <a:rPr lang="ru-RU" i="1">
                        <a:effectLst/>
                        <a:latin typeface="Cambria Math"/>
                        <a:ea typeface="Times New Roman"/>
                      </a:rPr>
                      <m:t>−</m:t>
                    </m:r>
                    <m:f>
                      <m:fPr>
                        <m:ctrlPr>
                          <a:rPr lang="ru-RU" i="1">
                            <a:effectLst/>
                            <a:latin typeface="Cambria Math"/>
                            <a:ea typeface="Times New Roman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ru-RU" i="1">
                                <a:effectLst/>
                                <a:latin typeface="Cambria Math"/>
                                <a:ea typeface="Times New Roman"/>
                              </a:rPr>
                            </m:ctrlPr>
                          </m:sSupPr>
                          <m:e>
                            <m:r>
                              <a:rPr lang="ru-RU" i="1">
                                <a:effectLst/>
                                <a:latin typeface="Cambria Math"/>
                                <a:ea typeface="Times New Roman"/>
                              </a:rPr>
                              <m:t>𝑏</m:t>
                            </m:r>
                          </m:e>
                          <m:sup>
                            <m:r>
                              <a:rPr lang="ru-RU" i="1">
                                <a:effectLst/>
                                <a:latin typeface="Cambria Math"/>
                                <a:ea typeface="Times New Roman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ru-RU" i="1">
                            <a:effectLst/>
                            <a:latin typeface="Cambria Math"/>
                            <a:ea typeface="Times New Roman"/>
                          </a:rPr>
                          <m:t>𝑙</m:t>
                        </m:r>
                      </m:den>
                    </m:f>
                  </m:oMath>
                </a14:m>
                <a:r>
                  <a:rPr lang="ru-RU" dirty="0">
                    <a:effectLst/>
                    <a:latin typeface="Times New Roman"/>
                    <a:ea typeface="Times New Roman"/>
                  </a:rPr>
                  <a:t> – характерный размер покрытия, принимаемый не более 100 м;</a:t>
                </a:r>
              </a:p>
              <a:p>
                <a:pPr indent="289560" algn="just">
                  <a:spcAft>
                    <a:spcPts val="0"/>
                  </a:spcAft>
                </a:pPr>
                <a:r>
                  <a:rPr lang="en-US" i="1" dirty="0">
                    <a:effectLst/>
                    <a:latin typeface="Times New Roman"/>
                    <a:ea typeface="Times New Roman"/>
                  </a:rPr>
                  <a:t>b </a:t>
                </a:r>
                <a:r>
                  <a:rPr lang="ru-RU" dirty="0">
                    <a:effectLst/>
                    <a:latin typeface="Times New Roman"/>
                    <a:ea typeface="Times New Roman"/>
                  </a:rPr>
                  <a:t>– наименьший размер покрытия в плане;</a:t>
                </a:r>
              </a:p>
              <a:p>
                <a:r>
                  <a:rPr lang="ru-RU" i="1" dirty="0">
                    <a:effectLst/>
                    <a:latin typeface="Times New Roman"/>
                    <a:ea typeface="Times New Roman"/>
                  </a:rPr>
                  <a:t> </a:t>
                </a:r>
                <a:r>
                  <a:rPr lang="ru-RU" i="1" dirty="0" smtClean="0">
                    <a:effectLst/>
                    <a:latin typeface="Times New Roman"/>
                    <a:ea typeface="Times New Roman"/>
                  </a:rPr>
                  <a:t>    </a:t>
                </a:r>
                <a:r>
                  <a:rPr lang="en-US" i="1" dirty="0" smtClean="0">
                    <a:effectLst/>
                    <a:latin typeface="Times New Roman"/>
                    <a:ea typeface="Times New Roman"/>
                  </a:rPr>
                  <a:t>l </a:t>
                </a:r>
                <a:r>
                  <a:rPr lang="ru-RU" dirty="0">
                    <a:effectLst/>
                    <a:latin typeface="Times New Roman"/>
                    <a:ea typeface="Times New Roman"/>
                  </a:rPr>
                  <a:t>– наибольший размер покрытия в плане.</a:t>
                </a:r>
                <a:endParaRPr lang="ru-RU" dirty="0"/>
              </a:p>
            </p:txBody>
          </p:sp>
        </mc:Choice>
        <mc:Fallback xmlns="">
          <p:sp>
            <p:nvSpPr>
              <p:cNvPr id="15" name="Прямоугольник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217" y="5373216"/>
                <a:ext cx="8653627" cy="1355179"/>
              </a:xfrm>
              <a:prstGeom prst="rect">
                <a:avLst/>
              </a:prstGeom>
              <a:blipFill rotWithShape="1">
                <a:blip r:embed="rId6"/>
                <a:stretch>
                  <a:fillRect l="-563" t="-2242" b="-583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80728"/>
            <a:ext cx="8435280" cy="2592288"/>
          </a:xfrm>
        </p:spPr>
        <p:txBody>
          <a:bodyPr>
            <a:normAutofit/>
          </a:bodyPr>
          <a:lstStyle/>
          <a:p>
            <a:r>
              <a:rPr lang="ru-RU" sz="1800" dirty="0"/>
              <a:t>10.6 Для покрытий с уклонами от 12 до 20 % однопролетных и многопролетных зданий без фонарей, проектируемых </a:t>
            </a:r>
            <a:r>
              <a:rPr lang="ru-RU" sz="1800" dirty="0">
                <a:solidFill>
                  <a:srgbClr val="FF0000"/>
                </a:solidFill>
              </a:rPr>
              <a:t>в районах с </a:t>
            </a:r>
            <a:r>
              <a:rPr lang="ru-RU" sz="1800" i="1" dirty="0">
                <a:solidFill>
                  <a:srgbClr val="FF0000"/>
                </a:solidFill>
              </a:rPr>
              <a:t>V </a:t>
            </a:r>
            <a:r>
              <a:rPr lang="ru-RU" sz="1800" i="1" dirty="0" smtClean="0">
                <a:solidFill>
                  <a:srgbClr val="FF0000"/>
                </a:solidFill>
              </a:rPr>
              <a:t>≥</a:t>
            </a:r>
            <a:r>
              <a:rPr lang="ru-RU" sz="1800" dirty="0" smtClean="0">
                <a:solidFill>
                  <a:srgbClr val="FF0000"/>
                </a:solidFill>
              </a:rPr>
              <a:t>4 </a:t>
            </a:r>
            <a:r>
              <a:rPr lang="ru-RU" sz="1800" dirty="0">
                <a:solidFill>
                  <a:srgbClr val="FF0000"/>
                </a:solidFill>
              </a:rPr>
              <a:t>м/с </a:t>
            </a:r>
            <a:r>
              <a:rPr lang="ru-RU" sz="1800" dirty="0"/>
              <a:t>(см. схемы Г.1 и Г.5 приложения Г) следует установить коэффициент сноса </a:t>
            </a:r>
            <a:endParaRPr lang="ru-RU" sz="1800" dirty="0" smtClean="0"/>
          </a:p>
          <a:p>
            <a:pPr marL="0" indent="0">
              <a:buNone/>
            </a:pPr>
            <a:r>
              <a:rPr lang="ru-RU" sz="1800" dirty="0"/>
              <a:t> </a:t>
            </a:r>
            <a:r>
              <a:rPr lang="ru-RU" sz="1800" dirty="0" smtClean="0"/>
              <a:t>                                               </a:t>
            </a:r>
            <a:r>
              <a:rPr lang="ru-RU" sz="1800" i="1" dirty="0" err="1" smtClean="0"/>
              <a:t>c</a:t>
            </a:r>
            <a:r>
              <a:rPr lang="ru-RU" sz="1800" i="1" baseline="-25000" dirty="0" err="1" smtClean="0"/>
              <a:t>e</a:t>
            </a:r>
            <a:r>
              <a:rPr lang="ru-RU" sz="1800" i="1" dirty="0"/>
              <a:t>= </a:t>
            </a:r>
            <a:r>
              <a:rPr lang="ru-RU" sz="1800" dirty="0"/>
              <a:t>0,85. </a:t>
            </a:r>
            <a:r>
              <a:rPr lang="ru-RU" sz="1800" dirty="0" smtClean="0"/>
              <a:t>                                 (</a:t>
            </a:r>
            <a:r>
              <a:rPr lang="ru-RU" sz="1800" dirty="0"/>
              <a:t>10.3) </a:t>
            </a:r>
          </a:p>
          <a:p>
            <a:r>
              <a:rPr lang="ru-RU" sz="1800" dirty="0" smtClean="0">
                <a:solidFill>
                  <a:srgbClr val="FF0000"/>
                </a:solidFill>
              </a:rPr>
              <a:t>Средняя </a:t>
            </a:r>
            <a:r>
              <a:rPr lang="ru-RU" sz="1800" dirty="0">
                <a:solidFill>
                  <a:srgbClr val="FF0000"/>
                </a:solidFill>
              </a:rPr>
              <a:t>скорость ветра </a:t>
            </a:r>
            <a:r>
              <a:rPr lang="ru-RU" sz="1800" i="1" dirty="0">
                <a:solidFill>
                  <a:srgbClr val="FF0000"/>
                </a:solidFill>
              </a:rPr>
              <a:t>V </a:t>
            </a:r>
            <a:r>
              <a:rPr lang="ru-RU" sz="1800" dirty="0">
                <a:solidFill>
                  <a:srgbClr val="FF0000"/>
                </a:solidFill>
              </a:rPr>
              <a:t>за три наиболее холодных месяца принимается по карте 2 обязательного приложения Ж. </a:t>
            </a:r>
          </a:p>
          <a:p>
            <a:r>
              <a:rPr lang="ru-RU" sz="1800" dirty="0"/>
              <a:t>10.7 Для покрытий высотных зданий высотой свыше 75 м с уклонами до 20 % (см. схемы Г.1, Г.2, Г.5 и Г.6 приложения Г) допускается принимать </a:t>
            </a:r>
            <a:r>
              <a:rPr lang="ru-RU" sz="1800" i="1" dirty="0" err="1"/>
              <a:t>c</a:t>
            </a:r>
            <a:r>
              <a:rPr lang="ru-RU" sz="1800" i="1" baseline="-25000" dirty="0" err="1"/>
              <a:t>e</a:t>
            </a:r>
            <a:r>
              <a:rPr lang="ru-RU" sz="1800" i="1" dirty="0"/>
              <a:t>= </a:t>
            </a:r>
            <a:r>
              <a:rPr lang="ru-RU" sz="1800" dirty="0"/>
              <a:t>0,7. 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57200" y="274639"/>
            <a:ext cx="8229600" cy="34605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ru-RU" sz="2400" smtClean="0">
                <a:solidFill>
                  <a:srgbClr val="002060"/>
                </a:solidFill>
                <a:latin typeface="Arial" charset="0"/>
              </a:rPr>
              <a:t>10. СНЕГОВЫЕ НАГРУЗКИ</a:t>
            </a:r>
            <a:endParaRPr lang="ru-RU" sz="2400" dirty="0" smtClean="0">
              <a:solidFill>
                <a:srgbClr val="002060"/>
              </a:solidFill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359111" y="3573016"/>
            <a:ext cx="849788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597882" y="3645024"/>
            <a:ext cx="39604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ru-RU" altLang="ru-RU" dirty="0" smtClean="0">
                <a:solidFill>
                  <a:srgbClr val="FF0000"/>
                </a:solidFill>
              </a:rPr>
              <a:t>Новая редакция (Пересмотр СП):</a:t>
            </a:r>
            <a:endParaRPr lang="ru-RU" altLang="ru-RU" dirty="0"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85020" y="4149080"/>
            <a:ext cx="825911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+mn-lt"/>
              </a:rPr>
              <a:t>10.7 …</a:t>
            </a:r>
          </a:p>
          <a:p>
            <a:r>
              <a:rPr lang="ru-RU" dirty="0" smtClean="0">
                <a:latin typeface="+mn-lt"/>
              </a:rPr>
              <a:t>Для </a:t>
            </a:r>
            <a:r>
              <a:rPr lang="ru-RU" dirty="0">
                <a:latin typeface="+mn-lt"/>
              </a:rPr>
              <a:t>покрытий с уклонами от 12 до 20 % однопролетных и многопролетных зданий без фонарей, </a:t>
            </a:r>
            <a:r>
              <a:rPr lang="ru-RU" dirty="0">
                <a:solidFill>
                  <a:srgbClr val="0066FF"/>
                </a:solidFill>
                <a:latin typeface="+mn-lt"/>
              </a:rPr>
              <a:t>проектируемых на местности типов А или В </a:t>
            </a:r>
            <a:r>
              <a:rPr lang="ru-RU" dirty="0">
                <a:latin typeface="+mn-lt"/>
              </a:rPr>
              <a:t>(см. схемы Г.1 и Г.5 приложения Г</a:t>
            </a:r>
            <a:r>
              <a:rPr lang="ru-RU" dirty="0" smtClean="0">
                <a:latin typeface="+mn-lt"/>
              </a:rPr>
              <a:t>) </a:t>
            </a:r>
            <a:r>
              <a:rPr lang="ru-RU" i="1" dirty="0" smtClean="0">
                <a:latin typeface="+mn-lt"/>
              </a:rPr>
              <a:t> </a:t>
            </a:r>
            <a:r>
              <a:rPr lang="en-US" i="1" dirty="0" err="1" smtClean="0">
                <a:latin typeface="+mn-lt"/>
              </a:rPr>
              <a:t>c</a:t>
            </a:r>
            <a:r>
              <a:rPr lang="en-US" i="1" baseline="-25000" dirty="0" err="1" smtClean="0">
                <a:latin typeface="+mn-lt"/>
              </a:rPr>
              <a:t>e</a:t>
            </a:r>
            <a:r>
              <a:rPr lang="ru-RU" i="1" dirty="0">
                <a:latin typeface="+mn-lt"/>
              </a:rPr>
              <a:t>=</a:t>
            </a:r>
            <a:r>
              <a:rPr lang="ru-RU" dirty="0">
                <a:latin typeface="+mn-lt"/>
              </a:rPr>
              <a:t> 0,85</a:t>
            </a:r>
            <a:r>
              <a:rPr lang="ru-RU" dirty="0" smtClean="0">
                <a:latin typeface="+mn-lt"/>
              </a:rPr>
              <a:t>.</a:t>
            </a:r>
          </a:p>
          <a:p>
            <a:endParaRPr lang="ru-RU" dirty="0">
              <a:latin typeface="+mn-lt"/>
            </a:endParaRPr>
          </a:p>
          <a:p>
            <a:r>
              <a:rPr lang="ru-RU" dirty="0">
                <a:latin typeface="+mn-lt"/>
              </a:rPr>
              <a:t>Для покрытий зданий высотой свыше 75 м с уклонами до 20 % (см. схемы Г.1, Г.2, Г.5 и Г.6  приложения Г) допускается принимать </a:t>
            </a:r>
            <a:r>
              <a:rPr lang="en-US" i="1" dirty="0" err="1">
                <a:latin typeface="+mn-lt"/>
              </a:rPr>
              <a:t>c</a:t>
            </a:r>
            <a:r>
              <a:rPr lang="en-US" i="1" baseline="-25000" dirty="0" err="1">
                <a:latin typeface="+mn-lt"/>
              </a:rPr>
              <a:t>e</a:t>
            </a:r>
            <a:r>
              <a:rPr lang="ru-RU" i="1" dirty="0">
                <a:latin typeface="+mn-lt"/>
              </a:rPr>
              <a:t>=</a:t>
            </a:r>
            <a:r>
              <a:rPr lang="ru-RU" dirty="0">
                <a:latin typeface="+mn-lt"/>
              </a:rPr>
              <a:t> 0,7.</a:t>
            </a:r>
          </a:p>
        </p:txBody>
      </p:sp>
    </p:spTree>
    <p:extLst>
      <p:ext uri="{BB962C8B-B14F-4D97-AF65-F5344CB8AC3E}">
        <p14:creationId xmlns:p14="http://schemas.microsoft.com/office/powerpoint/2010/main" val="33437882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850" y="2889568"/>
            <a:ext cx="8640763" cy="372409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latin typeface="+mn-lt"/>
              </a:rPr>
              <a:t>10.9 Снижение снеговой нагрузки, предусматриваемое пунктами 10.5–10.8, не распространяется:</a:t>
            </a:r>
          </a:p>
          <a:p>
            <a:pPr>
              <a:defRPr/>
            </a:pPr>
            <a:r>
              <a:rPr lang="ru-RU" dirty="0">
                <a:latin typeface="+mn-lt"/>
              </a:rPr>
              <a:t>а) на покрытия зданий в районах со среднемесячной температурой воздуха в январе выше минус 5 </a:t>
            </a:r>
            <a:r>
              <a:rPr lang="ru-RU" dirty="0">
                <a:latin typeface="+mn-lt"/>
                <a:sym typeface="Symbol"/>
              </a:rPr>
              <a:t></a:t>
            </a:r>
            <a:r>
              <a:rPr lang="ru-RU" dirty="0">
                <a:latin typeface="+mn-lt"/>
              </a:rPr>
              <a:t>С (см. карту 5 приложения Ж);</a:t>
            </a:r>
          </a:p>
          <a:p>
            <a:pPr>
              <a:defRPr/>
            </a:pPr>
            <a:r>
              <a:rPr lang="ru-RU" dirty="0">
                <a:latin typeface="+mn-lt"/>
              </a:rPr>
              <a:t>б) </a:t>
            </a:r>
            <a:r>
              <a:rPr lang="ru-RU" dirty="0">
                <a:solidFill>
                  <a:srgbClr val="FF0000"/>
                </a:solidFill>
                <a:latin typeface="+mn-lt"/>
              </a:rPr>
              <a:t>на покрытия зданий, защищенные от прямого воздействия ветра, в том числе: соседними более высокими зданиями, удаленными менее чем на 10 h</a:t>
            </a:r>
            <a:r>
              <a:rPr lang="ru-RU" baseline="-25000" dirty="0">
                <a:solidFill>
                  <a:srgbClr val="FF0000"/>
                </a:solidFill>
                <a:latin typeface="+mn-lt"/>
              </a:rPr>
              <a:t>1</a:t>
            </a:r>
            <a:r>
              <a:rPr lang="ru-RU" dirty="0">
                <a:solidFill>
                  <a:srgbClr val="FF0000"/>
                </a:solidFill>
                <a:latin typeface="+mn-lt"/>
              </a:rPr>
              <a:t>, где h</a:t>
            </a:r>
            <a:r>
              <a:rPr lang="ru-RU" baseline="-25000" dirty="0">
                <a:solidFill>
                  <a:srgbClr val="FF0000"/>
                </a:solidFill>
                <a:latin typeface="+mn-lt"/>
              </a:rPr>
              <a:t>1</a:t>
            </a:r>
            <a:r>
              <a:rPr lang="ru-RU" dirty="0">
                <a:solidFill>
                  <a:srgbClr val="FF0000"/>
                </a:solidFill>
                <a:latin typeface="+mn-lt"/>
              </a:rPr>
              <a:t> - разность высот соседнего и проектируемого зданий; сплошными элементами конструкций, возвышающимися над покрытием с двух и более сторон; более высоким лесным массивом; а также на покрытия, расположенные ниже окружающей </a:t>
            </a:r>
            <a:r>
              <a:rPr lang="ru-RU" dirty="0" smtClean="0">
                <a:solidFill>
                  <a:srgbClr val="FF0000"/>
                </a:solidFill>
                <a:latin typeface="+mn-lt"/>
              </a:rPr>
              <a:t>местности</a:t>
            </a:r>
            <a:r>
              <a:rPr lang="ru-RU" dirty="0" smtClean="0">
                <a:latin typeface="+mn-lt"/>
              </a:rPr>
              <a:t>;                  </a:t>
            </a:r>
            <a:r>
              <a:rPr lang="ru-RU" dirty="0" smtClean="0">
                <a:solidFill>
                  <a:srgbClr val="0066FF"/>
                </a:solidFill>
                <a:latin typeface="+mn-lt"/>
              </a:rPr>
              <a:t>(см. п.10.6 новой редакции СП)</a:t>
            </a:r>
            <a:endParaRPr lang="ru-RU" dirty="0">
              <a:solidFill>
                <a:srgbClr val="0066FF"/>
              </a:solidFill>
              <a:latin typeface="+mn-lt"/>
            </a:endParaRPr>
          </a:p>
          <a:p>
            <a:pPr>
              <a:defRPr/>
            </a:pPr>
            <a:r>
              <a:rPr lang="ru-RU" dirty="0">
                <a:latin typeface="+mn-lt"/>
              </a:rPr>
              <a:t>в) на участки покрытий длиной  </a:t>
            </a:r>
            <a:r>
              <a:rPr lang="en-US" i="1" dirty="0">
                <a:latin typeface="+mn-lt"/>
              </a:rPr>
              <a:t>b</a:t>
            </a:r>
            <a:r>
              <a:rPr lang="ru-RU" dirty="0">
                <a:latin typeface="+mn-lt"/>
              </a:rPr>
              <a:t>, </a:t>
            </a:r>
            <a:r>
              <a:rPr lang="en-US" i="1" dirty="0">
                <a:latin typeface="+mn-lt"/>
              </a:rPr>
              <a:t>b</a:t>
            </a:r>
            <a:r>
              <a:rPr lang="ru-RU" baseline="-25000" dirty="0">
                <a:latin typeface="+mn-lt"/>
              </a:rPr>
              <a:t>1</a:t>
            </a:r>
            <a:r>
              <a:rPr lang="ru-RU" dirty="0">
                <a:latin typeface="+mn-lt"/>
              </a:rPr>
              <a:t> и </a:t>
            </a:r>
            <a:r>
              <a:rPr lang="en-US" i="1" dirty="0">
                <a:latin typeface="+mn-lt"/>
              </a:rPr>
              <a:t>b</a:t>
            </a:r>
            <a:r>
              <a:rPr lang="ru-RU" baseline="-25000" dirty="0">
                <a:latin typeface="+mn-lt"/>
              </a:rPr>
              <a:t>2</a:t>
            </a:r>
            <a:r>
              <a:rPr lang="ru-RU" dirty="0">
                <a:latin typeface="+mn-lt"/>
              </a:rPr>
              <a:t> , у перепадов высот зданий и парапетов (см. схемы Г.8–Г.11 </a:t>
            </a:r>
            <a:r>
              <a:rPr lang="ru-RU" u="sng" dirty="0" smtClean="0">
                <a:latin typeface="+mn-lt"/>
              </a:rPr>
              <a:t>приложения Г</a:t>
            </a:r>
            <a:r>
              <a:rPr lang="ru-RU" dirty="0" smtClean="0">
                <a:latin typeface="+mn-lt"/>
              </a:rPr>
              <a:t>);</a:t>
            </a:r>
            <a:endParaRPr lang="ru-RU" dirty="0">
              <a:latin typeface="+mn-lt"/>
            </a:endParaRPr>
          </a:p>
          <a:p>
            <a:pPr>
              <a:defRPr/>
            </a:pPr>
            <a:r>
              <a:rPr lang="ru-RU" dirty="0">
                <a:solidFill>
                  <a:srgbClr val="FF0000"/>
                </a:solidFill>
                <a:latin typeface="+mn-lt"/>
              </a:rPr>
              <a:t>В остальных случаях, не указанных 10.5–10.8, следует принимать  </a:t>
            </a:r>
            <a:r>
              <a:rPr lang="en-US" i="1" dirty="0" err="1">
                <a:solidFill>
                  <a:srgbClr val="FF0000"/>
                </a:solidFill>
                <a:latin typeface="+mn-lt"/>
              </a:rPr>
              <a:t>c</a:t>
            </a:r>
            <a:r>
              <a:rPr lang="en-US" i="1" baseline="-25000" dirty="0" err="1">
                <a:solidFill>
                  <a:srgbClr val="FF0000"/>
                </a:solidFill>
                <a:latin typeface="+mn-lt"/>
              </a:rPr>
              <a:t>e</a:t>
            </a:r>
            <a:r>
              <a:rPr lang="ru-RU" i="1" dirty="0">
                <a:solidFill>
                  <a:srgbClr val="FF0000"/>
                </a:solidFill>
                <a:latin typeface="+mn-lt"/>
              </a:rPr>
              <a:t> = </a:t>
            </a:r>
            <a:r>
              <a:rPr lang="ru-RU" dirty="0">
                <a:solidFill>
                  <a:srgbClr val="FF0000"/>
                </a:solidFill>
                <a:latin typeface="+mn-lt"/>
              </a:rPr>
              <a:t>1,0.  </a:t>
            </a:r>
            <a:r>
              <a:rPr lang="ru-RU" dirty="0">
                <a:latin typeface="+mn-lt"/>
              </a:rPr>
              <a:t> </a:t>
            </a:r>
            <a:r>
              <a:rPr lang="ru-RU" sz="2000" dirty="0">
                <a:latin typeface="+mn-lt"/>
              </a:rPr>
              <a:t>                                                           </a:t>
            </a:r>
          </a:p>
        </p:txBody>
      </p:sp>
      <p:sp>
        <p:nvSpPr>
          <p:cNvPr id="12292" name="Прямоугольник 1"/>
          <p:cNvSpPr>
            <a:spLocks noChangeArrowheads="1"/>
          </p:cNvSpPr>
          <p:nvPr/>
        </p:nvSpPr>
        <p:spPr bwMode="auto">
          <a:xfrm>
            <a:off x="215900" y="836613"/>
            <a:ext cx="8748713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179388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altLang="ru-RU" dirty="0">
                <a:latin typeface="Garamond" pitchFamily="18" charset="0"/>
                <a:cs typeface="Times New Roman" pitchFamily="18" charset="0"/>
              </a:rPr>
              <a:t>10.8 Для купольных сферических и конических покрытий зданий на круглом плане, регламентируемых схемами Г.13, Г.14 приложения Г, при задании равномерно распределенной снеговой нагрузки значения коэффициента </a:t>
            </a:r>
            <a:r>
              <a:rPr lang="en-US" altLang="ru-RU" i="1" dirty="0" err="1">
                <a:latin typeface="Garamond" pitchFamily="18" charset="0"/>
                <a:cs typeface="Times New Roman" pitchFamily="18" charset="0"/>
              </a:rPr>
              <a:t>c</a:t>
            </a:r>
            <a:r>
              <a:rPr lang="en-US" altLang="ru-RU" i="1" baseline="-30000" dirty="0" err="1">
                <a:latin typeface="Garamond" pitchFamily="18" charset="0"/>
                <a:cs typeface="Times New Roman" pitchFamily="18" charset="0"/>
              </a:rPr>
              <a:t>e</a:t>
            </a:r>
            <a:r>
              <a:rPr lang="ru-RU" altLang="ru-RU" dirty="0">
                <a:latin typeface="Garamond" pitchFamily="18" charset="0"/>
                <a:cs typeface="Times New Roman" pitchFamily="18" charset="0"/>
              </a:rPr>
              <a:t> следует устанавливать в зависимости от диаметра </a:t>
            </a:r>
            <a:r>
              <a:rPr lang="en-US" altLang="ru-RU" i="1" dirty="0">
                <a:latin typeface="Garamond" pitchFamily="18" charset="0"/>
                <a:cs typeface="Times New Roman" pitchFamily="18" charset="0"/>
              </a:rPr>
              <a:t>d</a:t>
            </a:r>
            <a:r>
              <a:rPr lang="ru-RU" altLang="ru-RU" dirty="0">
                <a:latin typeface="Garamond" pitchFamily="18" charset="0"/>
                <a:cs typeface="Times New Roman" pitchFamily="18" charset="0"/>
              </a:rPr>
              <a:t> основания купола:</a:t>
            </a:r>
            <a:endParaRPr lang="ru-RU" altLang="ru-RU" dirty="0">
              <a:latin typeface="Garamond" pitchFamily="18" charset="0"/>
            </a:endParaRPr>
          </a:p>
          <a:p>
            <a:pPr indent="1439863"/>
            <a:r>
              <a:rPr lang="en-US" altLang="ru-RU" i="1" dirty="0" err="1">
                <a:solidFill>
                  <a:srgbClr val="002060"/>
                </a:solidFill>
                <a:latin typeface="Garamond" pitchFamily="18" charset="0"/>
                <a:cs typeface="Times New Roman" pitchFamily="18" charset="0"/>
              </a:rPr>
              <a:t>c</a:t>
            </a:r>
            <a:r>
              <a:rPr lang="en-US" altLang="ru-RU" i="1" baseline="-30000" dirty="0" err="1">
                <a:solidFill>
                  <a:srgbClr val="002060"/>
                </a:solidFill>
                <a:latin typeface="Garamond" pitchFamily="18" charset="0"/>
                <a:cs typeface="Times New Roman" pitchFamily="18" charset="0"/>
              </a:rPr>
              <a:t>e</a:t>
            </a:r>
            <a:r>
              <a:rPr lang="ru-RU" altLang="ru-RU" i="1" dirty="0">
                <a:solidFill>
                  <a:srgbClr val="002060"/>
                </a:solidFill>
                <a:latin typeface="Garamond" pitchFamily="18" charset="0"/>
                <a:cs typeface="Times New Roman" pitchFamily="18" charset="0"/>
              </a:rPr>
              <a:t> = </a:t>
            </a:r>
            <a:r>
              <a:rPr lang="ru-RU" altLang="ru-RU" dirty="0">
                <a:solidFill>
                  <a:srgbClr val="002060"/>
                </a:solidFill>
                <a:latin typeface="Garamond" pitchFamily="18" charset="0"/>
                <a:cs typeface="Times New Roman" pitchFamily="18" charset="0"/>
              </a:rPr>
              <a:t>0,85  при  </a:t>
            </a:r>
            <a:r>
              <a:rPr lang="en-US" altLang="ru-RU" i="1" dirty="0">
                <a:solidFill>
                  <a:srgbClr val="002060"/>
                </a:solidFill>
                <a:latin typeface="Garamond" pitchFamily="18" charset="0"/>
                <a:cs typeface="Times New Roman" pitchFamily="18" charset="0"/>
              </a:rPr>
              <a:t>d</a:t>
            </a:r>
            <a:r>
              <a:rPr lang="ru-RU" altLang="ru-RU" i="1" dirty="0">
                <a:solidFill>
                  <a:srgbClr val="002060"/>
                </a:solidFill>
                <a:latin typeface="Garamond" pitchFamily="18" charset="0"/>
                <a:cs typeface="Times New Roman" pitchFamily="18" charset="0"/>
              </a:rPr>
              <a:t> ≤ </a:t>
            </a:r>
            <a:r>
              <a:rPr lang="ru-RU" altLang="ru-RU" dirty="0">
                <a:solidFill>
                  <a:srgbClr val="002060"/>
                </a:solidFill>
                <a:latin typeface="Garamond" pitchFamily="18" charset="0"/>
                <a:cs typeface="Times New Roman" pitchFamily="18" charset="0"/>
              </a:rPr>
              <a:t>60 м;</a:t>
            </a:r>
            <a:endParaRPr lang="ru-RU" altLang="ru-RU" dirty="0">
              <a:solidFill>
                <a:srgbClr val="002060"/>
              </a:solidFill>
              <a:latin typeface="Garamond" pitchFamily="18" charset="0"/>
            </a:endParaRPr>
          </a:p>
          <a:p>
            <a:pPr indent="1439863"/>
            <a:r>
              <a:rPr lang="en-US" altLang="ru-RU" i="1" dirty="0" err="1">
                <a:solidFill>
                  <a:srgbClr val="002060"/>
                </a:solidFill>
                <a:latin typeface="Garamond" pitchFamily="18" charset="0"/>
                <a:cs typeface="Times New Roman" pitchFamily="18" charset="0"/>
              </a:rPr>
              <a:t>c</a:t>
            </a:r>
            <a:r>
              <a:rPr lang="en-US" altLang="ru-RU" i="1" baseline="-30000" dirty="0" err="1">
                <a:solidFill>
                  <a:srgbClr val="002060"/>
                </a:solidFill>
                <a:latin typeface="Garamond" pitchFamily="18" charset="0"/>
                <a:cs typeface="Times New Roman" pitchFamily="18" charset="0"/>
              </a:rPr>
              <a:t>e</a:t>
            </a:r>
            <a:r>
              <a:rPr lang="en-US" altLang="ru-RU" i="1" baseline="-30000" dirty="0">
                <a:solidFill>
                  <a:srgbClr val="002060"/>
                </a:solidFill>
                <a:latin typeface="Garamond" pitchFamily="18" charset="0"/>
                <a:cs typeface="Times New Roman" pitchFamily="18" charset="0"/>
              </a:rPr>
              <a:t>   </a:t>
            </a:r>
            <a:r>
              <a:rPr lang="ru-RU" altLang="ru-RU" i="1" dirty="0">
                <a:solidFill>
                  <a:srgbClr val="002060"/>
                </a:solidFill>
                <a:latin typeface="Garamond" pitchFamily="18" charset="0"/>
                <a:cs typeface="Times New Roman" pitchFamily="18" charset="0"/>
              </a:rPr>
              <a:t>= </a:t>
            </a:r>
            <a:r>
              <a:rPr lang="ru-RU" altLang="ru-RU" dirty="0">
                <a:solidFill>
                  <a:srgbClr val="002060"/>
                </a:solidFill>
                <a:latin typeface="Garamond" pitchFamily="18" charset="0"/>
                <a:cs typeface="Times New Roman" pitchFamily="18" charset="0"/>
              </a:rPr>
              <a:t>1,0  при  </a:t>
            </a:r>
            <a:r>
              <a:rPr lang="en-US" altLang="ru-RU" i="1" dirty="0">
                <a:solidFill>
                  <a:srgbClr val="002060"/>
                </a:solidFill>
                <a:latin typeface="Garamond" pitchFamily="18" charset="0"/>
                <a:cs typeface="Times New Roman" pitchFamily="18" charset="0"/>
              </a:rPr>
              <a:t>d</a:t>
            </a:r>
            <a:r>
              <a:rPr lang="ru-RU" altLang="ru-RU" i="1" dirty="0">
                <a:solidFill>
                  <a:srgbClr val="002060"/>
                </a:solidFill>
                <a:latin typeface="Garamond" pitchFamily="18" charset="0"/>
                <a:cs typeface="Times New Roman" pitchFamily="18" charset="0"/>
              </a:rPr>
              <a:t> &gt; </a:t>
            </a:r>
            <a:r>
              <a:rPr lang="ru-RU" altLang="ru-RU" dirty="0">
                <a:solidFill>
                  <a:srgbClr val="002060"/>
                </a:solidFill>
                <a:latin typeface="Garamond" pitchFamily="18" charset="0"/>
                <a:cs typeface="Times New Roman" pitchFamily="18" charset="0"/>
              </a:rPr>
              <a:t>100 м</a:t>
            </a:r>
            <a:r>
              <a:rPr lang="ru-RU" altLang="ru-RU" dirty="0" smtClean="0">
                <a:solidFill>
                  <a:srgbClr val="002060"/>
                </a:solidFill>
                <a:latin typeface="Garamond" pitchFamily="18" charset="0"/>
                <a:cs typeface="Times New Roman" pitchFamily="18" charset="0"/>
              </a:rPr>
              <a:t>;				</a:t>
            </a:r>
            <a:r>
              <a:rPr lang="ru-RU" altLang="ru-RU" dirty="0" smtClean="0">
                <a:solidFill>
                  <a:srgbClr val="0066FF"/>
                </a:solidFill>
                <a:latin typeface="Garamond" pitchFamily="18" charset="0"/>
                <a:cs typeface="Times New Roman" pitchFamily="18" charset="0"/>
              </a:rPr>
              <a:t>(10.3)</a:t>
            </a:r>
            <a:endParaRPr lang="ru-RU" altLang="ru-RU" dirty="0">
              <a:solidFill>
                <a:srgbClr val="0066FF"/>
              </a:solidFill>
              <a:latin typeface="Garamond" pitchFamily="18" charset="0"/>
            </a:endParaRPr>
          </a:p>
          <a:p>
            <a:pPr indent="1439863"/>
            <a:r>
              <a:rPr lang="en-US" altLang="ru-RU" i="1" dirty="0" err="1">
                <a:solidFill>
                  <a:srgbClr val="002060"/>
                </a:solidFill>
                <a:latin typeface="Garamond" pitchFamily="18" charset="0"/>
                <a:cs typeface="Times New Roman" pitchFamily="18" charset="0"/>
              </a:rPr>
              <a:t>c</a:t>
            </a:r>
            <a:r>
              <a:rPr lang="en-US" altLang="ru-RU" i="1" baseline="-30000" dirty="0" err="1">
                <a:solidFill>
                  <a:srgbClr val="002060"/>
                </a:solidFill>
                <a:latin typeface="Garamond" pitchFamily="18" charset="0"/>
                <a:cs typeface="Times New Roman" pitchFamily="18" charset="0"/>
              </a:rPr>
              <a:t>e</a:t>
            </a:r>
            <a:r>
              <a:rPr lang="en-US" altLang="ru-RU" baseline="-30000" dirty="0">
                <a:solidFill>
                  <a:srgbClr val="002060"/>
                </a:solidFill>
                <a:latin typeface="Garamond" pitchFamily="18" charset="0"/>
                <a:cs typeface="Times New Roman" pitchFamily="18" charset="0"/>
              </a:rPr>
              <a:t> </a:t>
            </a:r>
            <a:r>
              <a:rPr lang="en-US" altLang="ru-RU" i="1" baseline="-30000" dirty="0">
                <a:solidFill>
                  <a:srgbClr val="002060"/>
                </a:solidFill>
                <a:latin typeface="Garamond" pitchFamily="18" charset="0"/>
                <a:cs typeface="Times New Roman" pitchFamily="18" charset="0"/>
              </a:rPr>
              <a:t> </a:t>
            </a:r>
            <a:r>
              <a:rPr lang="ru-RU" altLang="ru-RU" i="1" dirty="0">
                <a:solidFill>
                  <a:srgbClr val="002060"/>
                </a:solidFill>
                <a:latin typeface="Garamond" pitchFamily="18" charset="0"/>
                <a:cs typeface="Times New Roman" pitchFamily="18" charset="0"/>
              </a:rPr>
              <a:t>= </a:t>
            </a:r>
            <a:r>
              <a:rPr lang="ru-RU" altLang="ru-RU" dirty="0">
                <a:solidFill>
                  <a:srgbClr val="002060"/>
                </a:solidFill>
                <a:latin typeface="Garamond" pitchFamily="18" charset="0"/>
                <a:cs typeface="Times New Roman" pitchFamily="18" charset="0"/>
              </a:rPr>
              <a:t>0,85</a:t>
            </a:r>
            <a:r>
              <a:rPr lang="ru-RU" altLang="ru-RU" i="1" dirty="0">
                <a:solidFill>
                  <a:srgbClr val="002060"/>
                </a:solidFill>
                <a:latin typeface="Garamond" pitchFamily="18" charset="0"/>
                <a:cs typeface="Times New Roman" pitchFamily="18" charset="0"/>
              </a:rPr>
              <a:t> + </a:t>
            </a:r>
            <a:r>
              <a:rPr lang="ru-RU" altLang="ru-RU" dirty="0">
                <a:solidFill>
                  <a:srgbClr val="002060"/>
                </a:solidFill>
                <a:latin typeface="Garamond" pitchFamily="18" charset="0"/>
                <a:cs typeface="Times New Roman" pitchFamily="18" charset="0"/>
              </a:rPr>
              <a:t>0,00375(</a:t>
            </a:r>
            <a:r>
              <a:rPr lang="en-US" altLang="ru-RU" i="1" dirty="0">
                <a:solidFill>
                  <a:srgbClr val="002060"/>
                </a:solidFill>
                <a:latin typeface="Garamond" pitchFamily="18" charset="0"/>
                <a:cs typeface="Times New Roman" pitchFamily="18" charset="0"/>
              </a:rPr>
              <a:t>d </a:t>
            </a:r>
            <a:r>
              <a:rPr lang="ru-RU" altLang="ru-RU" dirty="0">
                <a:solidFill>
                  <a:srgbClr val="002060"/>
                </a:solidFill>
                <a:latin typeface="Garamond" pitchFamily="18" charset="0"/>
                <a:cs typeface="Times New Roman" pitchFamily="18" charset="0"/>
              </a:rPr>
              <a:t>– 60)  –  в промежуточных случаях.</a:t>
            </a:r>
            <a:endParaRPr lang="ru-RU" altLang="ru-RU" dirty="0">
              <a:solidFill>
                <a:srgbClr val="002060"/>
              </a:solidFill>
              <a:latin typeface="Garamond" pitchFamily="18" charset="0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9"/>
            <a:ext cx="8229600" cy="346050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ru-RU" sz="2400" dirty="0" smtClean="0">
                <a:solidFill>
                  <a:srgbClr val="002060"/>
                </a:solidFill>
                <a:latin typeface="Arial" charset="0"/>
              </a:rPr>
              <a:t>10. СНЕГОВЫЕ НАГРУЗКИ</a:t>
            </a:r>
            <a:endParaRPr lang="ru-RU" sz="2400" dirty="0" smtClean="0">
              <a:solidFill>
                <a:srgbClr val="002060"/>
              </a:solidFill>
            </a:endParaRPr>
          </a:p>
        </p:txBody>
      </p:sp>
      <p:sp>
        <p:nvSpPr>
          <p:cNvPr id="2" name="Стрелка вправо 1"/>
          <p:cNvSpPr/>
          <p:nvPr/>
        </p:nvSpPr>
        <p:spPr>
          <a:xfrm>
            <a:off x="3347864" y="5493716"/>
            <a:ext cx="432048" cy="1177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право 6"/>
          <p:cNvSpPr/>
          <p:nvPr/>
        </p:nvSpPr>
        <p:spPr>
          <a:xfrm>
            <a:off x="2483768" y="6611345"/>
            <a:ext cx="432048" cy="1177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051720" y="6485543"/>
            <a:ext cx="60486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dirty="0" smtClean="0">
                <a:latin typeface="+mn-lt"/>
              </a:rPr>
              <a:t>                  </a:t>
            </a:r>
            <a:r>
              <a:rPr lang="ru-RU" dirty="0">
                <a:solidFill>
                  <a:srgbClr val="0066FF"/>
                </a:solidFill>
                <a:latin typeface="+mn-lt"/>
              </a:rPr>
              <a:t>(см. п.10.6 новой редакции СП)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76238" y="1052513"/>
            <a:ext cx="829945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dirty="0">
                <a:latin typeface="+mn-lt"/>
              </a:rPr>
              <a:t>10.10 Термический коэффициент </a:t>
            </a:r>
            <a:r>
              <a:rPr lang="en-US" i="1" dirty="0">
                <a:latin typeface="+mn-lt"/>
              </a:rPr>
              <a:t>C</a:t>
            </a:r>
            <a:r>
              <a:rPr lang="en-US" i="1" baseline="-25000" dirty="0">
                <a:latin typeface="+mn-lt"/>
              </a:rPr>
              <a:t>t</a:t>
            </a:r>
            <a:r>
              <a:rPr lang="ru-RU" dirty="0">
                <a:latin typeface="+mn-lt"/>
              </a:rPr>
              <a:t> следует применять для учета понижения снеговых нагрузок на покрытия с высоким коэффициентом теплопередачи (&gt;1 Вт/(м</a:t>
            </a:r>
            <a:r>
              <a:rPr lang="ru-RU" baseline="30000" dirty="0">
                <a:latin typeface="+mn-lt"/>
              </a:rPr>
              <a:t>2</a:t>
            </a:r>
            <a:r>
              <a:rPr lang="ru-RU" dirty="0">
                <a:latin typeface="+mn-lt"/>
                <a:sym typeface="Symbol"/>
              </a:rPr>
              <a:t></a:t>
            </a:r>
            <a:r>
              <a:rPr lang="ru-RU" dirty="0">
                <a:latin typeface="+mn-lt"/>
              </a:rPr>
              <a:t>С) вследствие таяния, вызванного потерей тепла.</a:t>
            </a:r>
          </a:p>
          <a:p>
            <a:pPr>
              <a:defRPr/>
            </a:pPr>
            <a:r>
              <a:rPr lang="ru-RU" dirty="0">
                <a:latin typeface="+mn-lt"/>
              </a:rPr>
              <a:t>При определении снеговых нагрузок для не утепленных покрытий зданий с повышенными тепловыделениями, приводящими к таянию снега, при уклонах кровли свыше 3 % и обеспечении надлежащего отвода талой воды следует вводить термический </a:t>
            </a:r>
            <a:r>
              <a:rPr lang="ru-RU" dirty="0" smtClean="0">
                <a:latin typeface="+mn-lt"/>
              </a:rPr>
              <a:t>коэффициент </a:t>
            </a:r>
            <a:r>
              <a:rPr lang="en-US" i="1" dirty="0" err="1" smtClean="0">
                <a:latin typeface="+mn-lt"/>
              </a:rPr>
              <a:t>c</a:t>
            </a:r>
            <a:r>
              <a:rPr lang="en-US" i="1" baseline="-25000" dirty="0" err="1" smtClean="0">
                <a:latin typeface="+mn-lt"/>
              </a:rPr>
              <a:t>t</a:t>
            </a:r>
            <a:r>
              <a:rPr lang="en-US" dirty="0" smtClean="0">
                <a:latin typeface="+mn-lt"/>
              </a:rPr>
              <a:t> </a:t>
            </a:r>
            <a:r>
              <a:rPr lang="ru-RU" i="1" dirty="0">
                <a:latin typeface="+mn-lt"/>
              </a:rPr>
              <a:t>=</a:t>
            </a:r>
            <a:r>
              <a:rPr lang="ru-RU" dirty="0">
                <a:latin typeface="+mn-lt"/>
              </a:rPr>
              <a:t> 0,8.  </a:t>
            </a:r>
            <a:r>
              <a:rPr lang="ru-RU" dirty="0" smtClean="0">
                <a:latin typeface="+mn-lt"/>
              </a:rPr>
              <a:t>                      </a:t>
            </a:r>
            <a:r>
              <a:rPr lang="ru-RU" strike="sngStrike" dirty="0">
                <a:solidFill>
                  <a:srgbClr val="FF0000"/>
                </a:solidFill>
                <a:latin typeface="+mn-lt"/>
              </a:rPr>
              <a:t>(10.5)</a:t>
            </a:r>
          </a:p>
          <a:p>
            <a:pPr>
              <a:defRPr/>
            </a:pPr>
            <a:r>
              <a:rPr lang="ru-RU" i="1" dirty="0">
                <a:latin typeface="+mn-lt"/>
              </a:rPr>
              <a:t>Примечание</a:t>
            </a:r>
            <a:r>
              <a:rPr lang="ru-RU" dirty="0">
                <a:latin typeface="+mn-lt"/>
              </a:rPr>
              <a:t>–Допускаемые пониженные значения </a:t>
            </a:r>
            <a:r>
              <a:rPr lang="ru-RU" i="1" dirty="0" err="1">
                <a:latin typeface="+mn-lt"/>
              </a:rPr>
              <a:t>C</a:t>
            </a:r>
            <a:r>
              <a:rPr lang="ru-RU" i="1" baseline="-25000" dirty="0" err="1">
                <a:latin typeface="+mn-lt"/>
              </a:rPr>
              <a:t>t</a:t>
            </a:r>
            <a:r>
              <a:rPr lang="ru-RU" i="1" baseline="-25000" dirty="0">
                <a:latin typeface="+mn-lt"/>
              </a:rPr>
              <a:t> </a:t>
            </a:r>
            <a:r>
              <a:rPr lang="ru-RU" dirty="0">
                <a:latin typeface="+mn-lt"/>
              </a:rPr>
              <a:t>, основанные на термоизоляционных свойствах материалов и форме конструктивных элементов, могут быть заданы в специальных рекомендациях.</a:t>
            </a:r>
          </a:p>
          <a:p>
            <a:pPr>
              <a:defRPr/>
            </a:pPr>
            <a:r>
              <a:rPr lang="ru-RU" dirty="0">
                <a:latin typeface="+mn-lt"/>
              </a:rPr>
              <a:t>В остальных случаях </a:t>
            </a:r>
            <a:r>
              <a:rPr lang="en-US" i="1" dirty="0" err="1" smtClean="0">
                <a:latin typeface="+mn-lt"/>
              </a:rPr>
              <a:t>c</a:t>
            </a:r>
            <a:r>
              <a:rPr lang="en-US" i="1" baseline="-25000" dirty="0" err="1" smtClean="0">
                <a:latin typeface="+mn-lt"/>
              </a:rPr>
              <a:t>t</a:t>
            </a:r>
            <a:r>
              <a:rPr lang="ru-RU" i="1" dirty="0" smtClean="0">
                <a:latin typeface="+mn-lt"/>
              </a:rPr>
              <a:t> </a:t>
            </a:r>
            <a:r>
              <a:rPr lang="ru-RU" i="1" dirty="0">
                <a:latin typeface="+mn-lt"/>
              </a:rPr>
              <a:t>= </a:t>
            </a:r>
            <a:r>
              <a:rPr lang="ru-RU" dirty="0">
                <a:latin typeface="+mn-lt"/>
              </a:rPr>
              <a:t>1,0.                                                               </a:t>
            </a:r>
            <a:r>
              <a:rPr lang="ru-RU" strike="sngStrike" dirty="0">
                <a:solidFill>
                  <a:srgbClr val="FF0000"/>
                </a:solidFill>
                <a:latin typeface="+mn-lt"/>
              </a:rPr>
              <a:t>(10.6)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9"/>
            <a:ext cx="8229600" cy="346050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ru-RU" sz="2400" dirty="0" smtClean="0">
                <a:solidFill>
                  <a:srgbClr val="002060"/>
                </a:solidFill>
                <a:latin typeface="Arial" charset="0"/>
              </a:rPr>
              <a:t>10. СНЕГОВЫЕ НАГРУЗКИ</a:t>
            </a:r>
            <a:endParaRPr lang="ru-RU" sz="2400" dirty="0" smtClean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57200" y="274639"/>
            <a:ext cx="8229600" cy="34605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ru-RU" sz="2400" smtClean="0">
                <a:solidFill>
                  <a:srgbClr val="002060"/>
                </a:solidFill>
                <a:latin typeface="Arial" charset="0"/>
              </a:rPr>
              <a:t>10. СНЕГОВЫЕ НАГРУЗКИ</a:t>
            </a:r>
            <a:endParaRPr lang="ru-RU" sz="2400" dirty="0" smtClean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43743" y="836712"/>
            <a:ext cx="836962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+mn-lt"/>
              </a:rPr>
              <a:t>10.11 Для районов со средней температурой января минус </a:t>
            </a:r>
            <a:r>
              <a:rPr lang="ru-RU" dirty="0" smtClean="0">
                <a:latin typeface="+mn-lt"/>
              </a:rPr>
              <a:t>5</a:t>
            </a:r>
            <a:r>
              <a:rPr lang="ru-RU" dirty="0" smtClean="0">
                <a:latin typeface="+mn-lt"/>
                <a:sym typeface="Symbol"/>
              </a:rPr>
              <a:t></a:t>
            </a:r>
            <a:r>
              <a:rPr lang="ru-RU" dirty="0" smtClean="0">
                <a:latin typeface="+mn-lt"/>
              </a:rPr>
              <a:t>С </a:t>
            </a:r>
            <a:r>
              <a:rPr lang="ru-RU" dirty="0">
                <a:latin typeface="+mn-lt"/>
              </a:rPr>
              <a:t>и ниже </a:t>
            </a:r>
            <a:r>
              <a:rPr lang="ru-RU" dirty="0">
                <a:solidFill>
                  <a:srgbClr val="FF0000"/>
                </a:solidFill>
                <a:latin typeface="+mn-lt"/>
              </a:rPr>
              <a:t>(по карте 5 приложения Ж)</a:t>
            </a:r>
            <a:r>
              <a:rPr lang="ru-RU" dirty="0">
                <a:latin typeface="+mn-lt"/>
              </a:rPr>
              <a:t> пониженное нормативное значение снеговой нагрузки (см. 4.1) определяется умножением ее нормативного значения на коэффициент 0,7. </a:t>
            </a:r>
          </a:p>
          <a:p>
            <a:r>
              <a:rPr lang="ru-RU" dirty="0">
                <a:latin typeface="+mn-lt"/>
              </a:rPr>
              <a:t>Для районов со средней температурой января выше минус </a:t>
            </a:r>
            <a:r>
              <a:rPr lang="ru-RU" dirty="0" smtClean="0">
                <a:latin typeface="+mn-lt"/>
              </a:rPr>
              <a:t>5</a:t>
            </a:r>
            <a:r>
              <a:rPr lang="ru-RU" dirty="0" smtClean="0">
                <a:latin typeface="+mn-lt"/>
                <a:sym typeface="Symbol"/>
              </a:rPr>
              <a:t></a:t>
            </a:r>
            <a:r>
              <a:rPr lang="ru-RU" dirty="0" smtClean="0">
                <a:latin typeface="+mn-lt"/>
              </a:rPr>
              <a:t> </a:t>
            </a:r>
            <a:r>
              <a:rPr lang="ru-RU" dirty="0">
                <a:latin typeface="+mn-lt"/>
              </a:rPr>
              <a:t>С пониженное значение снеговой нагрузки не учитывается</a:t>
            </a:r>
            <a:r>
              <a:rPr lang="ru-RU" dirty="0" smtClean="0">
                <a:latin typeface="+mn-lt"/>
              </a:rPr>
              <a:t>.</a:t>
            </a:r>
          </a:p>
          <a:p>
            <a:r>
              <a:rPr lang="ru-RU" dirty="0" smtClean="0">
                <a:latin typeface="+mn-lt"/>
              </a:rPr>
              <a:t> </a:t>
            </a:r>
            <a:endParaRPr lang="ru-RU" dirty="0">
              <a:latin typeface="+mn-lt"/>
            </a:endParaRPr>
          </a:p>
          <a:p>
            <a:r>
              <a:rPr lang="ru-RU" dirty="0">
                <a:latin typeface="+mn-lt"/>
              </a:rPr>
              <a:t>10.12 Коэффициент надежности по снеговой нагрузке </a:t>
            </a:r>
            <a:r>
              <a:rPr lang="ru-RU" dirty="0" smtClean="0">
                <a:latin typeface="+mn-lt"/>
                <a:sym typeface="Symbol"/>
              </a:rPr>
              <a:t></a:t>
            </a:r>
            <a:r>
              <a:rPr lang="ru-RU" i="1" baseline="-25000" dirty="0" smtClean="0">
                <a:latin typeface="+mn-lt"/>
              </a:rPr>
              <a:t>f </a:t>
            </a:r>
            <a:r>
              <a:rPr lang="ru-RU" dirty="0">
                <a:latin typeface="+mn-lt"/>
              </a:rPr>
              <a:t>следует принимать равным 1,4. 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359111" y="3197477"/>
            <a:ext cx="849788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597882" y="3269485"/>
            <a:ext cx="39604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ru-RU" altLang="ru-RU" dirty="0" smtClean="0">
                <a:solidFill>
                  <a:srgbClr val="FF0000"/>
                </a:solidFill>
              </a:rPr>
              <a:t>Новая редакция (Пересмотр СП):</a:t>
            </a:r>
            <a:endParaRPr lang="ru-RU" altLang="ru-RU" dirty="0">
              <a:solidFill>
                <a:srgbClr val="FF0000"/>
              </a:solidFill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218181" y="3578533"/>
            <a:ext cx="8620745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7938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179388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10.11 Для районов со средней температурой января минус 5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  <a:sym typeface="Symbol" pitchFamily="18" charset="2"/>
              </a:rPr>
              <a:t>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С и ниже 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0066FF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(по таблице 5.1 СП 131.13330.2012) 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пониженное нормативное значение снеговой нагрузки (см. 4.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  <a:sym typeface="Symbol" pitchFamily="18" charset="2"/>
              </a:rPr>
              <a:t>1) определяется умножением ее нормативного значения на коэффициент 0,5. 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0066FF"/>
                </a:solidFill>
                <a:effectLst/>
                <a:latin typeface="+mn-lt"/>
                <a:ea typeface="Times New Roman" pitchFamily="18" charset="0"/>
                <a:cs typeface="Arial" pitchFamily="34" charset="0"/>
                <a:sym typeface="Symbol" pitchFamily="18" charset="2"/>
              </a:rPr>
              <a:t>При этом коэффициенты </a:t>
            </a:r>
            <a:r>
              <a:rPr kumimoji="0" lang="ru-RU" altLang="ru-RU" b="0" i="0" u="none" strike="noStrike" cap="none" normalizeH="0" baseline="0" dirty="0" err="1" smtClean="0">
                <a:ln>
                  <a:noFill/>
                </a:ln>
                <a:solidFill>
                  <a:srgbClr val="0066FF"/>
                </a:solidFill>
                <a:effectLst/>
                <a:latin typeface="+mn-lt"/>
                <a:ea typeface="Times New Roman" pitchFamily="18" charset="0"/>
                <a:cs typeface="Arial" pitchFamily="34" charset="0"/>
                <a:sym typeface="Symbol" pitchFamily="18" charset="2"/>
              </a:rPr>
              <a:t>c</a:t>
            </a:r>
            <a:r>
              <a:rPr kumimoji="0" lang="ru-RU" altLang="ru-RU" b="0" i="0" u="none" strike="noStrike" cap="none" normalizeH="0" baseline="-30000" dirty="0" err="1" smtClean="0">
                <a:ln>
                  <a:noFill/>
                </a:ln>
                <a:solidFill>
                  <a:srgbClr val="0066FF"/>
                </a:solidFill>
                <a:effectLst/>
                <a:latin typeface="+mn-lt"/>
                <a:ea typeface="Times New Roman" pitchFamily="18" charset="0"/>
                <a:cs typeface="Arial" pitchFamily="34" charset="0"/>
                <a:sym typeface="Symbol" pitchFamily="18" charset="2"/>
              </a:rPr>
              <a:t>e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0066FF"/>
                </a:solidFill>
                <a:effectLst/>
                <a:latin typeface="+mn-lt"/>
                <a:ea typeface="Times New Roman" pitchFamily="18" charset="0"/>
                <a:cs typeface="Arial" pitchFamily="34" charset="0"/>
                <a:sym typeface="Symbol" pitchFamily="18" charset="2"/>
              </a:rPr>
              <a:t> и </a:t>
            </a:r>
            <a:r>
              <a:rPr kumimoji="0" lang="ru-RU" altLang="ru-RU" b="0" i="0" u="none" strike="noStrike" cap="none" normalizeH="0" baseline="0" dirty="0" err="1" smtClean="0">
                <a:ln>
                  <a:noFill/>
                </a:ln>
                <a:solidFill>
                  <a:srgbClr val="0066FF"/>
                </a:solidFill>
                <a:effectLst/>
                <a:latin typeface="+mn-lt"/>
                <a:ea typeface="Times New Roman" pitchFamily="18" charset="0"/>
                <a:cs typeface="Arial" pitchFamily="34" charset="0"/>
                <a:sym typeface="Symbol" pitchFamily="18" charset="2"/>
              </a:rPr>
              <a:t>c</a:t>
            </a:r>
            <a:r>
              <a:rPr kumimoji="0" lang="ru-RU" altLang="ru-RU" b="0" i="0" u="none" strike="noStrike" cap="none" normalizeH="0" baseline="-30000" dirty="0" err="1" smtClean="0">
                <a:ln>
                  <a:noFill/>
                </a:ln>
                <a:solidFill>
                  <a:srgbClr val="0066FF"/>
                </a:solidFill>
                <a:effectLst/>
                <a:latin typeface="+mn-lt"/>
                <a:ea typeface="Times New Roman" pitchFamily="18" charset="0"/>
                <a:cs typeface="Arial" pitchFamily="34" charset="0"/>
                <a:sym typeface="Symbol" pitchFamily="18" charset="2"/>
              </a:rPr>
              <a:t>t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0066FF"/>
                </a:solidFill>
                <a:effectLst/>
                <a:latin typeface="+mn-lt"/>
                <a:ea typeface="Times New Roman" pitchFamily="18" charset="0"/>
                <a:cs typeface="Arial" pitchFamily="34" charset="0"/>
                <a:sym typeface="Symbol" pitchFamily="18" charset="2"/>
              </a:rPr>
              <a:t> принимаются равными единице.</a:t>
            </a:r>
            <a:endParaRPr kumimoji="0" lang="ru-RU" altLang="ru-RU" b="0" i="0" u="none" strike="noStrike" cap="none" normalizeH="0" baseline="0" dirty="0" smtClean="0">
              <a:ln>
                <a:noFill/>
              </a:ln>
              <a:solidFill>
                <a:srgbClr val="0066FF"/>
              </a:solidFill>
              <a:effectLst/>
              <a:latin typeface="+mn-lt"/>
              <a:cs typeface="Arial" pitchFamily="34" charset="0"/>
              <a:sym typeface="Symbol" pitchFamily="18" charset="2"/>
            </a:endParaRPr>
          </a:p>
          <a:p>
            <a:pPr marL="0" marR="0" lvl="0" indent="179388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  <a:sym typeface="Symbol" pitchFamily="18" charset="2"/>
              </a:rPr>
              <a:t>Для районов со средней температурой января выше минус 5 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С пониженное значение снеговой нагрузки </a:t>
            </a:r>
            <a:r>
              <a:rPr kumimoji="0" lang="ru-RU" altLang="ru-RU" b="0" i="0" u="none" strike="noStrike" cap="none" normalizeH="0" baseline="0" dirty="0" smtClean="0" bmk="OLE_LINK3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  <a:sym typeface="Symbol" pitchFamily="18" charset="2"/>
              </a:rPr>
              <a:t>не учитывается</a:t>
            </a:r>
            <a:r>
              <a:rPr kumimoji="0" lang="ru-RU" altLang="ru-RU" b="0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  <a:sym typeface="Symbol" pitchFamily="18" charset="2"/>
              </a:rPr>
              <a:t>.</a:t>
            </a:r>
          </a:p>
          <a:p>
            <a:pPr marL="0" marR="0" lvl="0" indent="179388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b="0" i="0" u="none" strike="noStrike" cap="none" normalizeH="0" baseline="0" dirty="0" smtClean="0" bmk="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pitchFamily="34" charset="0"/>
              <a:sym typeface="Symbol" pitchFamily="18" charset="2"/>
            </a:endParaRPr>
          </a:p>
          <a:p>
            <a:pPr marL="0" marR="0" lvl="0" indent="179388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  <a:sym typeface="Symbol" pitchFamily="18" charset="2"/>
              </a:rPr>
              <a:t>10.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  <a:sym typeface="Symbol" pitchFamily="18" charset="2"/>
              </a:rPr>
              <a:t>12 Коэффициент надежности по снеговой нагрузке </a:t>
            </a:r>
            <a:r>
              <a:rPr kumimoji="0" lang="en-US" altLang="ru-RU" b="0" i="1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f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  <a:sym typeface="Symbol" pitchFamily="18" charset="2"/>
              </a:rPr>
              <a:t> следует принимать равным 1,4.</a:t>
            </a:r>
          </a:p>
        </p:txBody>
      </p:sp>
      <p:graphicFrame>
        <p:nvGraphicFramePr>
          <p:cNvPr id="10" name="Объект 9"/>
          <p:cNvGraphicFramePr>
            <a:graphicFrameLocks noChangeAspect="1"/>
          </p:cNvGraphicFramePr>
          <p:nvPr/>
        </p:nvGraphicFramePr>
        <p:xfrm>
          <a:off x="0" y="457200"/>
          <a:ext cx="114300" cy="209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37" name="Формула" r:id="rId3" imgW="114399" imgH="216088" progId="Equation.3">
                  <p:embed/>
                </p:oleObj>
              </mc:Choice>
              <mc:Fallback>
                <p:oleObj name="Формула" r:id="rId3" imgW="114399" imgH="216088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57200"/>
                        <a:ext cx="114300" cy="209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676334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043608" y="334386"/>
            <a:ext cx="7056784" cy="576064"/>
          </a:xfrm>
          <a:prstGeom prst="rect">
            <a:avLst/>
          </a:prstGeom>
        </p:spPr>
        <p:txBody>
          <a:bodyPr vert="horz" lIns="0" rIns="0" bIns="0" anchor="b">
            <a:normAutofit fontScale="850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2000" dirty="0" smtClean="0">
                <a:solidFill>
                  <a:srgbClr val="0070C0"/>
                </a:solidFill>
                <a:latin typeface="Arial" charset="0"/>
              </a:rPr>
              <a:t>ПРИЛОЖЕНИЕ Г</a:t>
            </a:r>
            <a:br>
              <a:rPr lang="ru-RU" sz="2000" dirty="0" smtClean="0">
                <a:solidFill>
                  <a:srgbClr val="0070C0"/>
                </a:solidFill>
                <a:latin typeface="Arial" charset="0"/>
              </a:rPr>
            </a:br>
            <a:r>
              <a:rPr lang="ru-RU" sz="2000" dirty="0" smtClean="0">
                <a:solidFill>
                  <a:srgbClr val="0070C0"/>
                </a:solidFill>
                <a:latin typeface="Arial" charset="0"/>
              </a:rPr>
              <a:t>СХЕМЫ СНЕГОВЫХ НАГРУЗОК И КОЭФФИЦИЕНТЫ </a:t>
            </a:r>
            <a:r>
              <a:rPr lang="ru-RU" sz="2000" dirty="0" smtClean="0">
                <a:solidFill>
                  <a:srgbClr val="0070C0"/>
                </a:solidFill>
                <a:latin typeface="Arial" charset="0"/>
                <a:sym typeface="Symbol" pitchFamily="18" charset="2"/>
              </a:rPr>
              <a:t>  </a:t>
            </a:r>
            <a:r>
              <a:rPr lang="ru-RU" sz="2000" dirty="0" smtClean="0">
                <a:solidFill>
                  <a:srgbClr val="FF0000"/>
                </a:solidFill>
                <a:latin typeface="Arial" charset="0"/>
                <a:sym typeface="Symbol" pitchFamily="18" charset="2"/>
              </a:rPr>
              <a:t>(</a:t>
            </a:r>
            <a:r>
              <a:rPr lang="ru-RU" sz="2000" dirty="0" smtClean="0">
                <a:solidFill>
                  <a:srgbClr val="FF0000"/>
                </a:solidFill>
                <a:latin typeface="Arial" charset="0"/>
              </a:rPr>
              <a:t>пересмотр)</a:t>
            </a:r>
            <a:endParaRPr lang="ru-RU" sz="2000" dirty="0" smtClean="0">
              <a:solidFill>
                <a:srgbClr val="0070C0"/>
              </a:solidFill>
              <a:latin typeface="Arial" charset="0"/>
            </a:endParaRPr>
          </a:p>
        </p:txBody>
      </p:sp>
      <p:pic>
        <p:nvPicPr>
          <p:cNvPr id="5" name="Рисунок 4" descr="rg-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4784"/>
            <a:ext cx="3496310" cy="500316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4283968" y="1169907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б) Варианты 2 и 3 следует учитывать для зданий с двускатными покрытиями (профиль б), при этом вариант 2 – при </a:t>
            </a:r>
            <a:r>
              <a:rPr lang="ru-RU" dirty="0" smtClean="0">
                <a:solidFill>
                  <a:srgbClr val="0066FF"/>
                </a:solidFill>
              </a:rPr>
              <a:t>15</a:t>
            </a:r>
            <a:r>
              <a:rPr lang="ru-RU" dirty="0" smtClean="0">
                <a:solidFill>
                  <a:srgbClr val="0066FF"/>
                </a:solidFill>
                <a:sym typeface="Symbol"/>
              </a:rPr>
              <a:t></a:t>
            </a:r>
            <a:r>
              <a:rPr lang="ru-RU" dirty="0" smtClean="0"/>
              <a:t> </a:t>
            </a:r>
            <a:r>
              <a:rPr lang="ru-RU" dirty="0">
                <a:sym typeface="Symbol"/>
              </a:rPr>
              <a:t></a:t>
            </a:r>
            <a:r>
              <a:rPr lang="ru-RU" dirty="0"/>
              <a:t> </a:t>
            </a:r>
            <a:r>
              <a:rPr lang="ru-RU" dirty="0">
                <a:sym typeface="Symbol"/>
              </a:rPr>
              <a:t></a:t>
            </a:r>
            <a:r>
              <a:rPr lang="ru-RU" dirty="0"/>
              <a:t> </a:t>
            </a:r>
            <a:r>
              <a:rPr lang="ru-RU" dirty="0">
                <a:sym typeface="Symbol"/>
              </a:rPr>
              <a:t></a:t>
            </a:r>
            <a:r>
              <a:rPr lang="ru-RU" dirty="0"/>
              <a:t> </a:t>
            </a:r>
            <a:r>
              <a:rPr lang="ru-RU" dirty="0" smtClean="0"/>
              <a:t>40</a:t>
            </a:r>
            <a:r>
              <a:rPr lang="ru-RU" dirty="0" smtClean="0">
                <a:sym typeface="Symbol"/>
              </a:rPr>
              <a:t></a:t>
            </a:r>
            <a:r>
              <a:rPr lang="ru-RU" dirty="0" smtClean="0"/>
              <a:t>; </a:t>
            </a:r>
            <a:r>
              <a:rPr lang="ru-RU" dirty="0"/>
              <a:t>вариант 3 – при </a:t>
            </a:r>
            <a:r>
              <a:rPr lang="ru-RU" dirty="0" smtClean="0"/>
              <a:t>10</a:t>
            </a:r>
            <a:r>
              <a:rPr lang="ru-RU" dirty="0" smtClean="0">
                <a:sym typeface="Symbol"/>
              </a:rPr>
              <a:t></a:t>
            </a:r>
            <a:r>
              <a:rPr lang="ru-RU" dirty="0" smtClean="0"/>
              <a:t> </a:t>
            </a:r>
            <a:r>
              <a:rPr lang="ru-RU" dirty="0">
                <a:sym typeface="Symbol"/>
              </a:rPr>
              <a:t></a:t>
            </a:r>
            <a:r>
              <a:rPr lang="ru-RU" dirty="0"/>
              <a:t> </a:t>
            </a:r>
            <a:r>
              <a:rPr lang="ru-RU" dirty="0">
                <a:sym typeface="Symbol"/>
              </a:rPr>
              <a:t></a:t>
            </a:r>
            <a:r>
              <a:rPr lang="ru-RU" dirty="0"/>
              <a:t> </a:t>
            </a:r>
            <a:r>
              <a:rPr lang="ru-RU" dirty="0">
                <a:sym typeface="Symbol"/>
              </a:rPr>
              <a:t></a:t>
            </a:r>
            <a:r>
              <a:rPr lang="ru-RU" dirty="0"/>
              <a:t> </a:t>
            </a:r>
            <a:r>
              <a:rPr lang="ru-RU" dirty="0" smtClean="0"/>
              <a:t>30</a:t>
            </a:r>
            <a:r>
              <a:rPr lang="ru-RU" dirty="0" smtClean="0">
                <a:sym typeface="Symbol"/>
              </a:rPr>
              <a:t></a:t>
            </a:r>
            <a:r>
              <a:rPr lang="ru-RU" dirty="0" smtClean="0"/>
              <a:t> </a:t>
            </a:r>
            <a:r>
              <a:rPr lang="ru-RU" dirty="0"/>
              <a:t>только при наличии ходовых мостиков или аэрационных устройств по коньку покрытия.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283968" y="3096562"/>
            <a:ext cx="468052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66FF"/>
                </a:solidFill>
                <a:latin typeface="+mn-lt"/>
              </a:rPr>
              <a:t>Примечания</a:t>
            </a:r>
          </a:p>
          <a:p>
            <a:pPr lvl="0"/>
            <a:r>
              <a:rPr lang="ru-RU" sz="1400" dirty="0" smtClean="0">
                <a:solidFill>
                  <a:srgbClr val="0066FF"/>
                </a:solidFill>
                <a:latin typeface="+mn-lt"/>
              </a:rPr>
              <a:t>1. Для </a:t>
            </a:r>
            <a:r>
              <a:rPr lang="ru-RU" sz="1400" dirty="0">
                <a:solidFill>
                  <a:srgbClr val="0066FF"/>
                </a:solidFill>
                <a:latin typeface="+mn-lt"/>
              </a:rPr>
              <a:t>конструктивных схем покрытий, чувствительных к локальной неравномерности распределения снеговой нагрузки, рекомендуется рассмотреть дополнительную схему с коэффициентами μ=0,9 и μ=1,1 на двух скатах в поперечном направлении (см. вариант 2, рис. Г.1) или в смежных пролетах покрытия по длине здания.</a:t>
            </a:r>
          </a:p>
          <a:p>
            <a:pPr lvl="0"/>
            <a:r>
              <a:rPr lang="ru-RU" sz="1400" dirty="0" smtClean="0">
                <a:solidFill>
                  <a:srgbClr val="0066FF"/>
                </a:solidFill>
                <a:latin typeface="+mn-lt"/>
              </a:rPr>
              <a:t>2. Для </a:t>
            </a:r>
            <a:r>
              <a:rPr lang="ru-RU" sz="1400" dirty="0">
                <a:solidFill>
                  <a:srgbClr val="0066FF"/>
                </a:solidFill>
                <a:latin typeface="+mn-lt"/>
              </a:rPr>
              <a:t>покрытий, имеющих габаритные размеры, превышающие 100 м в обоих направлениях, помимо равномерно распределенной снеговой нагрузки необходимо учитывать случай неравномерно распределенной снеговой нагрузки согласно вариантам 2 или 3 для двускатных покрытий или примечанию 1 для односкатных независимо от их уклона.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39552" y="906887"/>
            <a:ext cx="67687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Г.1 Здания с односкатными и двускатными покрытиями</a:t>
            </a:r>
          </a:p>
        </p:txBody>
      </p:sp>
    </p:spTree>
    <p:extLst>
      <p:ext uri="{BB962C8B-B14F-4D97-AF65-F5344CB8AC3E}">
        <p14:creationId xmlns:p14="http://schemas.microsoft.com/office/powerpoint/2010/main" val="28372374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043608" y="334386"/>
            <a:ext cx="7056784" cy="576064"/>
          </a:xfrm>
          <a:prstGeom prst="rect">
            <a:avLst/>
          </a:prstGeom>
        </p:spPr>
        <p:txBody>
          <a:bodyPr vert="horz" lIns="0" rIns="0" bIns="0" anchor="b">
            <a:normAutofit fontScale="850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2000" dirty="0" smtClean="0">
                <a:solidFill>
                  <a:srgbClr val="0070C0"/>
                </a:solidFill>
                <a:latin typeface="Arial" charset="0"/>
              </a:rPr>
              <a:t>ПРИЛОЖЕНИЕ Г</a:t>
            </a:r>
            <a:br>
              <a:rPr lang="ru-RU" sz="2000" dirty="0" smtClean="0">
                <a:solidFill>
                  <a:srgbClr val="0070C0"/>
                </a:solidFill>
                <a:latin typeface="Arial" charset="0"/>
              </a:rPr>
            </a:br>
            <a:r>
              <a:rPr lang="ru-RU" sz="2000" dirty="0" smtClean="0">
                <a:solidFill>
                  <a:srgbClr val="0070C0"/>
                </a:solidFill>
                <a:latin typeface="Arial" charset="0"/>
              </a:rPr>
              <a:t>СХЕМЫ СНЕГОВЫХ НАГРУЗОК И КОЭФФИЦИЕНТЫ </a:t>
            </a:r>
            <a:r>
              <a:rPr lang="ru-RU" sz="2000" dirty="0" smtClean="0">
                <a:solidFill>
                  <a:srgbClr val="0070C0"/>
                </a:solidFill>
                <a:latin typeface="Arial" charset="0"/>
                <a:sym typeface="Symbol" pitchFamily="18" charset="2"/>
              </a:rPr>
              <a:t>  </a:t>
            </a:r>
            <a:r>
              <a:rPr lang="ru-RU" sz="2000" dirty="0" smtClean="0">
                <a:solidFill>
                  <a:srgbClr val="FF0000"/>
                </a:solidFill>
                <a:latin typeface="Arial" charset="0"/>
                <a:sym typeface="Symbol" pitchFamily="18" charset="2"/>
              </a:rPr>
              <a:t>(</a:t>
            </a:r>
            <a:r>
              <a:rPr lang="ru-RU" sz="2000" dirty="0" smtClean="0">
                <a:solidFill>
                  <a:srgbClr val="FF0000"/>
                </a:solidFill>
                <a:latin typeface="Arial" charset="0"/>
              </a:rPr>
              <a:t>пересмотр)</a:t>
            </a:r>
            <a:endParaRPr lang="ru-RU" sz="2000" dirty="0" smtClean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19051" y="1100484"/>
            <a:ext cx="78950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Г.2 Здания со сводчатыми и близкими к ним по очертанию покрытиями</a:t>
            </a: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00808"/>
            <a:ext cx="3693274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4355976" y="1413355"/>
            <a:ext cx="4457105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9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Для зданий со сводчатыми и близкими к ним по очертанию покрытиями (</a:t>
            </a:r>
            <a:r>
              <a:rPr kumimoji="0" lang="ru-RU" altLang="ru-RU" b="0" i="0" u="sng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рисунок Г.2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) следует принимать</a:t>
            </a:r>
          </a:p>
          <a:p>
            <a:pPr marL="0" marR="0" lvl="0" indent="1809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pitchFamily="34" charset="0"/>
            </a:endParaRPr>
          </a:p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  <a:sym typeface="Symbol" pitchFamily="18" charset="2"/>
              </a:rPr>
              <a:t></a:t>
            </a:r>
            <a:r>
              <a:rPr kumimoji="0" lang="ru-RU" altLang="ru-RU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1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  <a:sym typeface="Symbol" pitchFamily="18" charset="2"/>
              </a:rPr>
              <a:t> = </a:t>
            </a:r>
            <a:r>
              <a:rPr kumimoji="0" lang="ru-RU" alt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  <a:sym typeface="Symbol" pitchFamily="18" charset="2"/>
              </a:rPr>
              <a:t>cos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  <a:sym typeface="Symbol" pitchFamily="18" charset="2"/>
              </a:rPr>
              <a:t>(1,5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); 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  <a:sym typeface="Symbol" pitchFamily="18" charset="2"/>
              </a:rPr>
              <a:t></a:t>
            </a:r>
            <a:r>
              <a:rPr kumimoji="0" lang="ru-RU" altLang="ru-RU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2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  <a:sym typeface="Symbol" pitchFamily="18" charset="2"/>
              </a:rPr>
              <a:t> = 2 </a:t>
            </a:r>
            <a:r>
              <a:rPr kumimoji="0" lang="ru-RU" alt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  <a:sym typeface="Symbol" pitchFamily="18" charset="2"/>
              </a:rPr>
              <a:t>sin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  <a:sym typeface="Symbol" pitchFamily="18" charset="2"/>
              </a:rPr>
              <a:t>(3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),</a:t>
            </a:r>
          </a:p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Times New Roman" pitchFamily="18" charset="0"/>
              <a:cs typeface="Arial" pitchFamily="34" charset="0"/>
              <a:sym typeface="Symbol" pitchFamily="18" charset="2"/>
            </a:endParaRPr>
          </a:p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  <a:sym typeface="Symbol" pitchFamily="18" charset="2"/>
              </a:rPr>
              <a:t>где 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  <a:sym typeface="Symbol" pitchFamily="18" charset="2"/>
              </a:rPr>
              <a:t>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 – уклон покрытия, град; 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0066FF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при этом значения 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0066FF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  <a:sym typeface="Symbol" pitchFamily="18" charset="2"/>
              </a:rPr>
              <a:t></a:t>
            </a:r>
            <a:r>
              <a:rPr kumimoji="0" lang="ru-RU" altLang="ru-RU" b="0" i="0" u="none" strike="noStrike" cap="none" normalizeH="0" baseline="-30000" dirty="0" smtClean="0">
                <a:ln>
                  <a:noFill/>
                </a:ln>
                <a:solidFill>
                  <a:srgbClr val="0066FF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1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0066FF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  <a:sym typeface="Symbol" pitchFamily="18" charset="2"/>
              </a:rPr>
              <a:t> вычисляются в каждой точке покрытия; значения </a:t>
            </a:r>
            <a:r>
              <a:rPr kumimoji="0" lang="ru-RU" altLang="ru-RU" b="0" i="0" u="none" strike="noStrike" cap="none" normalizeH="0" baseline="-30000" dirty="0" smtClean="0">
                <a:ln>
                  <a:noFill/>
                </a:ln>
                <a:solidFill>
                  <a:srgbClr val="0066FF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2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0066FF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  <a:sym typeface="Symbol" pitchFamily="18" charset="2"/>
              </a:rPr>
              <a:t> - в точках с уклоном 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0066FF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=30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0066FF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  <a:sym typeface="Symbol" pitchFamily="18" charset="2"/>
              </a:rPr>
              <a:t>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0066FF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, 60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0066FF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  <a:sym typeface="Symbol" pitchFamily="18" charset="2"/>
              </a:rPr>
              <a:t>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0066FF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 и в крайнем сечении покрытия (точки А, В и С на рис. Г.2). Промежуточные значения 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0066FF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  <a:sym typeface="Symbol" pitchFamily="18" charset="2"/>
              </a:rPr>
              <a:t></a:t>
            </a:r>
            <a:r>
              <a:rPr kumimoji="0" lang="ru-RU" altLang="ru-RU" b="0" i="0" u="none" strike="noStrike" cap="none" normalizeH="0" baseline="-30000" dirty="0" smtClean="0">
                <a:ln>
                  <a:noFill/>
                </a:ln>
                <a:solidFill>
                  <a:srgbClr val="0066FF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2 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0066FF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  <a:sym typeface="Symbol" pitchFamily="18" charset="2"/>
              </a:rPr>
              <a:t>определяются линейной интерполяцией. </a:t>
            </a:r>
          </a:p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0066FF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  <a:sym typeface="Symbol" pitchFamily="18" charset="2"/>
              </a:rPr>
              <a:t>При 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0066FF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≥60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0066FF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  <a:sym typeface="Symbol" pitchFamily="18" charset="2"/>
              </a:rPr>
              <a:t>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0066FF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0066FF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  <a:sym typeface="Symbol" pitchFamily="18" charset="2"/>
              </a:rPr>
              <a:t></a:t>
            </a:r>
            <a:r>
              <a:rPr kumimoji="0" lang="ru-RU" altLang="ru-RU" b="0" i="0" u="none" strike="noStrike" cap="none" normalizeH="0" baseline="-30000" dirty="0" smtClean="0">
                <a:ln>
                  <a:noFill/>
                </a:ln>
                <a:solidFill>
                  <a:srgbClr val="0066FF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1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0066FF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  <a:sym typeface="Symbol" pitchFamily="18" charset="2"/>
              </a:rPr>
              <a:t>=0 и </a:t>
            </a:r>
            <a:r>
              <a:rPr kumimoji="0" lang="ru-RU" altLang="ru-RU" b="0" i="0" u="none" strike="noStrike" cap="none" normalizeH="0" baseline="-30000" dirty="0" smtClean="0">
                <a:ln>
                  <a:noFill/>
                </a:ln>
                <a:solidFill>
                  <a:srgbClr val="0066FF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2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0066FF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  <a:sym typeface="Symbol" pitchFamily="18" charset="2"/>
              </a:rPr>
              <a:t>=0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  <a:sym typeface="Symbol" pitchFamily="18" charset="2"/>
              </a:rPr>
              <a:t>».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Times New Roman" pitchFamily="18" charset="0"/>
                <a:sym typeface="Symbol" pitchFamily="18" charset="2"/>
              </a:rPr>
              <a:t> </a:t>
            </a:r>
            <a:endParaRPr kumimoji="0" lang="ru-RU" alt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63688" y="5517232"/>
            <a:ext cx="15568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Рисунок Г.2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00515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043608" y="334386"/>
            <a:ext cx="7056784" cy="576064"/>
          </a:xfrm>
          <a:prstGeom prst="rect">
            <a:avLst/>
          </a:prstGeom>
        </p:spPr>
        <p:txBody>
          <a:bodyPr vert="horz" lIns="0" rIns="0" bIns="0" anchor="b">
            <a:normAutofit fontScale="850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2000" dirty="0" smtClean="0">
                <a:solidFill>
                  <a:srgbClr val="0070C0"/>
                </a:solidFill>
                <a:latin typeface="Arial" charset="0"/>
              </a:rPr>
              <a:t>ПРИЛОЖЕНИЕ Г</a:t>
            </a:r>
            <a:br>
              <a:rPr lang="ru-RU" sz="2000" dirty="0" smtClean="0">
                <a:solidFill>
                  <a:srgbClr val="0070C0"/>
                </a:solidFill>
                <a:latin typeface="Arial" charset="0"/>
              </a:rPr>
            </a:br>
            <a:r>
              <a:rPr lang="ru-RU" sz="2000" dirty="0" smtClean="0">
                <a:solidFill>
                  <a:srgbClr val="0070C0"/>
                </a:solidFill>
                <a:latin typeface="Arial" charset="0"/>
              </a:rPr>
              <a:t>СХЕМЫ СНЕГОВЫХ НАГРУЗОК И КОЭФФИЦИЕНТЫ </a:t>
            </a:r>
            <a:r>
              <a:rPr lang="ru-RU" sz="2000" dirty="0" smtClean="0">
                <a:solidFill>
                  <a:srgbClr val="0070C0"/>
                </a:solidFill>
                <a:latin typeface="Arial" charset="0"/>
                <a:sym typeface="Symbol" pitchFamily="18" charset="2"/>
              </a:rPr>
              <a:t>  </a:t>
            </a:r>
            <a:r>
              <a:rPr lang="ru-RU" sz="2000" dirty="0" smtClean="0">
                <a:solidFill>
                  <a:srgbClr val="FF0000"/>
                </a:solidFill>
                <a:latin typeface="Arial" charset="0"/>
                <a:sym typeface="Symbol" pitchFamily="18" charset="2"/>
              </a:rPr>
              <a:t>(</a:t>
            </a:r>
            <a:r>
              <a:rPr lang="ru-RU" sz="2000" dirty="0" smtClean="0">
                <a:solidFill>
                  <a:srgbClr val="FF0000"/>
                </a:solidFill>
                <a:latin typeface="Arial" charset="0"/>
              </a:rPr>
              <a:t>пересмотр)</a:t>
            </a:r>
            <a:endParaRPr lang="ru-RU" sz="2000" dirty="0" smtClean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1124744"/>
            <a:ext cx="7344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Г.3.1 Здания с продольными фонарями, закрытыми сверху</a:t>
            </a:r>
          </a:p>
        </p:txBody>
      </p:sp>
      <p:pic>
        <p:nvPicPr>
          <p:cNvPr id="46087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69621"/>
            <a:ext cx="2287756" cy="21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3961704"/>
            <a:ext cx="3206085" cy="260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112785" y="3816941"/>
            <a:ext cx="4568993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u="sng" dirty="0" smtClean="0">
                <a:solidFill>
                  <a:srgbClr val="FF0000"/>
                </a:solidFill>
                <a:latin typeface="+mn-lt"/>
              </a:rPr>
              <a:t>СП до пересмотра: </a:t>
            </a:r>
            <a:r>
              <a:rPr lang="ru-RU" sz="1400" dirty="0" smtClean="0">
                <a:latin typeface="+mn-lt"/>
              </a:rPr>
              <a:t>«но </a:t>
            </a:r>
            <a:r>
              <a:rPr lang="ru-RU" sz="1400" dirty="0">
                <a:latin typeface="+mn-lt"/>
              </a:rPr>
              <a:t>не более: </a:t>
            </a:r>
            <a:endParaRPr lang="ru-RU" sz="1400" dirty="0" smtClean="0">
              <a:latin typeface="+mn-lt"/>
            </a:endParaRPr>
          </a:p>
          <a:p>
            <a:r>
              <a:rPr lang="ru-RU" sz="1400" dirty="0" smtClean="0">
                <a:solidFill>
                  <a:srgbClr val="FF0000"/>
                </a:solidFill>
                <a:latin typeface="+mn-lt"/>
              </a:rPr>
              <a:t>4,0 </a:t>
            </a:r>
            <a:r>
              <a:rPr lang="ru-RU" sz="1400" dirty="0">
                <a:solidFill>
                  <a:srgbClr val="FF0000"/>
                </a:solidFill>
                <a:latin typeface="+mn-lt"/>
              </a:rPr>
              <a:t>– для ферм и балок при нормативном значении веса покрытия 1,5 кПа и менее; </a:t>
            </a:r>
            <a:endParaRPr lang="ru-RU" sz="1400" dirty="0" smtClean="0">
              <a:solidFill>
                <a:srgbClr val="FF0000"/>
              </a:solidFill>
              <a:latin typeface="+mn-lt"/>
            </a:endParaRPr>
          </a:p>
          <a:p>
            <a:r>
              <a:rPr lang="ru-RU" sz="1400" dirty="0" smtClean="0">
                <a:solidFill>
                  <a:srgbClr val="FF0000"/>
                </a:solidFill>
                <a:latin typeface="+mn-lt"/>
              </a:rPr>
              <a:t>2,5 </a:t>
            </a:r>
            <a:r>
              <a:rPr lang="ru-RU" sz="1400" dirty="0">
                <a:solidFill>
                  <a:srgbClr val="FF0000"/>
                </a:solidFill>
                <a:latin typeface="+mn-lt"/>
              </a:rPr>
              <a:t>– для ферм и балок при нормативном значении веса покрытия свыше 1,5 кПа; для железобетонных плит пролетом свыше 6 м, для стального профилированного настила, а также для прогонов независимо от пролета; </a:t>
            </a:r>
            <a:endParaRPr lang="ru-RU" sz="1400" dirty="0" smtClean="0">
              <a:solidFill>
                <a:srgbClr val="FF0000"/>
              </a:solidFill>
              <a:latin typeface="+mn-lt"/>
            </a:endParaRPr>
          </a:p>
          <a:p>
            <a:r>
              <a:rPr lang="ru-RU" sz="1400" dirty="0" smtClean="0">
                <a:solidFill>
                  <a:srgbClr val="FF0000"/>
                </a:solidFill>
                <a:latin typeface="+mn-lt"/>
              </a:rPr>
              <a:t>2,0 </a:t>
            </a:r>
            <a:r>
              <a:rPr lang="ru-RU" sz="1400" dirty="0">
                <a:solidFill>
                  <a:srgbClr val="FF0000"/>
                </a:solidFill>
                <a:latin typeface="+mn-lt"/>
              </a:rPr>
              <a:t>– для железобетонных плит покрытий пролетом 6 м и менее; </a:t>
            </a:r>
            <a:r>
              <a:rPr lang="ru-RU" sz="1400" i="1" dirty="0" err="1">
                <a:solidFill>
                  <a:srgbClr val="FF0000"/>
                </a:solidFill>
                <a:latin typeface="+mn-lt"/>
              </a:rPr>
              <a:t>b</a:t>
            </a:r>
            <a:r>
              <a:rPr lang="ru-RU" sz="1400" i="1" baseline="-25000" dirty="0" err="1">
                <a:solidFill>
                  <a:srgbClr val="FF0000"/>
                </a:solidFill>
                <a:latin typeface="+mn-lt"/>
              </a:rPr>
              <a:t>l</a:t>
            </a:r>
            <a:r>
              <a:rPr lang="ru-RU" sz="1400" i="1" dirty="0">
                <a:solidFill>
                  <a:srgbClr val="FF0000"/>
                </a:solidFill>
                <a:latin typeface="+mn-lt"/>
              </a:rPr>
              <a:t> = </a:t>
            </a:r>
            <a:r>
              <a:rPr lang="ru-RU" sz="1400" i="1" dirty="0" err="1">
                <a:solidFill>
                  <a:srgbClr val="FF0000"/>
                </a:solidFill>
                <a:latin typeface="+mn-lt"/>
              </a:rPr>
              <a:t>h</a:t>
            </a:r>
            <a:r>
              <a:rPr lang="ru-RU" sz="1400" i="1" baseline="-25000" dirty="0" err="1">
                <a:solidFill>
                  <a:srgbClr val="FF0000"/>
                </a:solidFill>
                <a:latin typeface="+mn-lt"/>
              </a:rPr>
              <a:t>l</a:t>
            </a:r>
            <a:r>
              <a:rPr lang="ru-RU" sz="1400" dirty="0">
                <a:solidFill>
                  <a:srgbClr val="FF0000"/>
                </a:solidFill>
                <a:latin typeface="+mn-lt"/>
              </a:rPr>
              <a:t>, но не более </a:t>
            </a:r>
            <a:r>
              <a:rPr lang="ru-RU" sz="1400" i="1" dirty="0">
                <a:solidFill>
                  <a:srgbClr val="FF0000"/>
                </a:solidFill>
                <a:latin typeface="+mn-lt"/>
              </a:rPr>
              <a:t>b</a:t>
            </a:r>
            <a:r>
              <a:rPr lang="ru-RU" sz="1400" dirty="0">
                <a:solidFill>
                  <a:srgbClr val="FF0000"/>
                </a:solidFill>
                <a:latin typeface="+mn-lt"/>
              </a:rPr>
              <a:t>. </a:t>
            </a:r>
            <a:endParaRPr lang="ru-RU" sz="1400" dirty="0" smtClean="0">
              <a:solidFill>
                <a:srgbClr val="FF0000"/>
              </a:solidFill>
              <a:latin typeface="+mn-lt"/>
            </a:endParaRPr>
          </a:p>
          <a:p>
            <a:r>
              <a:rPr lang="ru-RU" sz="1400" dirty="0" smtClean="0">
                <a:latin typeface="+mn-lt"/>
              </a:rPr>
              <a:t>При </a:t>
            </a:r>
            <a:r>
              <a:rPr lang="ru-RU" sz="1400" dirty="0">
                <a:latin typeface="+mn-lt"/>
              </a:rPr>
              <a:t>определении нагрузки у торца фонаря для зоны </a:t>
            </a:r>
            <a:r>
              <a:rPr lang="ru-RU" sz="1400" i="1" dirty="0">
                <a:latin typeface="+mn-lt"/>
              </a:rPr>
              <a:t>B </a:t>
            </a:r>
            <a:r>
              <a:rPr lang="ru-RU" sz="1400" dirty="0">
                <a:latin typeface="+mn-lt"/>
              </a:rPr>
              <a:t>значение коэффициента в обоих вариантах следует принимать равным </a:t>
            </a:r>
            <a:r>
              <a:rPr lang="ru-RU" sz="1400" dirty="0" smtClean="0">
                <a:latin typeface="+mn-lt"/>
              </a:rPr>
              <a:t>1,0». </a:t>
            </a:r>
            <a:endParaRPr lang="ru-RU" sz="1400" dirty="0">
              <a:latin typeface="+mn-lt"/>
            </a:endParaRPr>
          </a:p>
        </p:txBody>
      </p:sp>
      <p:graphicFrame>
        <p:nvGraphicFramePr>
          <p:cNvPr id="12" name="Объект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2163819"/>
              </p:ext>
            </p:extLst>
          </p:nvPr>
        </p:nvGraphicFramePr>
        <p:xfrm>
          <a:off x="3859213" y="2349500"/>
          <a:ext cx="1712912" cy="487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28" name="Формула" r:id="rId5" imgW="1434960" imgH="393480" progId="Equation.3">
                  <p:embed/>
                </p:oleObj>
              </mc:Choice>
              <mc:Fallback>
                <p:oleObj name="Формула" r:id="rId5" imgW="1434960" imgH="39348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9213" y="2349500"/>
                        <a:ext cx="1712912" cy="4873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Объект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7050874"/>
              </p:ext>
            </p:extLst>
          </p:nvPr>
        </p:nvGraphicFramePr>
        <p:xfrm>
          <a:off x="6084168" y="2317981"/>
          <a:ext cx="1007887" cy="4873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29" name="Формула" r:id="rId7" imgW="888614" imgH="431613" progId="Equation.3">
                  <p:embed/>
                </p:oleObj>
              </mc:Choice>
              <mc:Fallback>
                <p:oleObj name="Формула" r:id="rId7" imgW="888614" imgH="431613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4168" y="2317981"/>
                        <a:ext cx="1007887" cy="48733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3203848" y="1579662"/>
            <a:ext cx="5112568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793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Для зданий с продольными фонарями, закрытыми сверху (рисунок Г.4), для двух схем снеговой нагрузки  (рисунок Г.5) коэффициенты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  <a:sym typeface="Symbol" pitchFamily="18" charset="2"/>
              </a:rPr>
              <a:t>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 следует определять как:</a:t>
            </a: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pitchFamily="34" charset="0"/>
              <a:sym typeface="Symbol" pitchFamily="18" charset="2"/>
            </a:endParaRPr>
          </a:p>
          <a:p>
            <a:pPr marL="0" marR="0" lvl="0" indent="1793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Times New Roman" pitchFamily="18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0" y="8572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203848" y="2836210"/>
            <a:ext cx="561662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>
              <a:spcAft>
                <a:spcPts val="0"/>
              </a:spcAft>
            </a:pPr>
            <a:r>
              <a:rPr lang="ru-RU" sz="1400" dirty="0">
                <a:latin typeface="+mn-lt"/>
                <a:ea typeface="Times New Roman"/>
              </a:rPr>
              <a:t>но не более 4,0</a:t>
            </a:r>
            <a:r>
              <a:rPr lang="ru-RU" sz="1400" spc="20" dirty="0">
                <a:latin typeface="+mn-lt"/>
                <a:ea typeface="Times New Roman"/>
              </a:rPr>
              <a:t> </a:t>
            </a:r>
            <a:r>
              <a:rPr lang="ru-RU" sz="1400" spc="20" dirty="0">
                <a:solidFill>
                  <a:srgbClr val="FF0000"/>
                </a:solidFill>
                <a:latin typeface="+mn-lt"/>
                <a:ea typeface="Times New Roman"/>
              </a:rPr>
              <a:t>и не более 2</a:t>
            </a:r>
            <a:r>
              <a:rPr lang="en-US" sz="1400" spc="20" dirty="0">
                <a:solidFill>
                  <a:srgbClr val="FF0000"/>
                </a:solidFill>
                <a:latin typeface="+mn-lt"/>
                <a:ea typeface="Times New Roman"/>
              </a:rPr>
              <a:t>h</a:t>
            </a:r>
            <a:r>
              <a:rPr lang="en-US" sz="1400" i="1" spc="20" baseline="-25000" dirty="0">
                <a:solidFill>
                  <a:srgbClr val="FF0000"/>
                </a:solidFill>
                <a:latin typeface="+mn-lt"/>
                <a:ea typeface="Times New Roman"/>
              </a:rPr>
              <a:t>l</a:t>
            </a:r>
            <a:r>
              <a:rPr lang="ru-RU" sz="1400" spc="20" dirty="0">
                <a:solidFill>
                  <a:srgbClr val="FF0000"/>
                </a:solidFill>
                <a:latin typeface="+mn-lt"/>
                <a:ea typeface="Times New Roman"/>
              </a:rPr>
              <a:t>/</a:t>
            </a:r>
            <a:r>
              <a:rPr lang="en-US" sz="1400" spc="20" dirty="0">
                <a:solidFill>
                  <a:srgbClr val="FF0000"/>
                </a:solidFill>
                <a:latin typeface="+mn-lt"/>
                <a:ea typeface="Times New Roman"/>
              </a:rPr>
              <a:t>S</a:t>
            </a:r>
            <a:r>
              <a:rPr lang="ru-RU" sz="1400" spc="20" baseline="-25000" dirty="0">
                <a:solidFill>
                  <a:srgbClr val="FF0000"/>
                </a:solidFill>
                <a:latin typeface="+mn-lt"/>
                <a:ea typeface="Times New Roman"/>
              </a:rPr>
              <a:t>0</a:t>
            </a:r>
            <a:r>
              <a:rPr lang="ru-RU" sz="1400" dirty="0">
                <a:latin typeface="+mn-lt"/>
                <a:ea typeface="Times New Roman"/>
              </a:rPr>
              <a:t>; </a:t>
            </a:r>
            <a:r>
              <a:rPr lang="en-US" sz="1400" i="1" dirty="0" err="1">
                <a:latin typeface="+mn-lt"/>
                <a:ea typeface="Times New Roman"/>
              </a:rPr>
              <a:t>b</a:t>
            </a:r>
            <a:r>
              <a:rPr lang="en-US" sz="1400" i="1" baseline="-25000" dirty="0" err="1">
                <a:latin typeface="+mn-lt"/>
                <a:ea typeface="Times New Roman"/>
              </a:rPr>
              <a:t>l</a:t>
            </a:r>
            <a:r>
              <a:rPr lang="en-US" sz="1400" dirty="0">
                <a:latin typeface="+mn-lt"/>
                <a:ea typeface="Times New Roman"/>
              </a:rPr>
              <a:t> </a:t>
            </a:r>
            <a:r>
              <a:rPr lang="ru-RU" sz="1400" i="1" dirty="0">
                <a:latin typeface="+mn-lt"/>
                <a:ea typeface="Times New Roman"/>
              </a:rPr>
              <a:t>= </a:t>
            </a:r>
            <a:r>
              <a:rPr lang="en-US" sz="1400" i="1" dirty="0">
                <a:latin typeface="+mn-lt"/>
                <a:ea typeface="Times New Roman"/>
              </a:rPr>
              <a:t>h</a:t>
            </a:r>
            <a:r>
              <a:rPr lang="en-US" sz="1400" i="1" baseline="-25000" dirty="0">
                <a:latin typeface="+mn-lt"/>
                <a:ea typeface="Times New Roman"/>
              </a:rPr>
              <a:t>l</a:t>
            </a:r>
            <a:r>
              <a:rPr lang="ru-RU" sz="1400" dirty="0">
                <a:latin typeface="+mn-lt"/>
                <a:ea typeface="Times New Roman"/>
              </a:rPr>
              <a:t>, но не более </a:t>
            </a:r>
            <a:r>
              <a:rPr lang="en-US" sz="1400" i="1" dirty="0">
                <a:latin typeface="+mn-lt"/>
                <a:ea typeface="Times New Roman"/>
              </a:rPr>
              <a:t>b</a:t>
            </a:r>
            <a:r>
              <a:rPr lang="ru-RU" sz="1400" dirty="0">
                <a:latin typeface="+mn-lt"/>
                <a:ea typeface="Times New Roman"/>
              </a:rPr>
              <a:t>. </a:t>
            </a:r>
          </a:p>
          <a:p>
            <a:r>
              <a:rPr lang="ru-RU" sz="1400" dirty="0">
                <a:latin typeface="+mn-lt"/>
                <a:ea typeface="Times New Roman"/>
              </a:rPr>
              <a:t>При определении нагрузки у торца фонаря для зоны </a:t>
            </a:r>
            <a:r>
              <a:rPr lang="en-US" sz="1400" i="1" dirty="0">
                <a:latin typeface="+mn-lt"/>
                <a:ea typeface="Times New Roman"/>
              </a:rPr>
              <a:t>B</a:t>
            </a:r>
            <a:r>
              <a:rPr lang="ru-RU" sz="1400" dirty="0">
                <a:latin typeface="+mn-lt"/>
                <a:ea typeface="Times New Roman"/>
              </a:rPr>
              <a:t> значение коэффициента </a:t>
            </a:r>
            <a:r>
              <a:rPr lang="ru-RU" sz="1400" dirty="0">
                <a:latin typeface="+mn-lt"/>
                <a:ea typeface="Times New Roman"/>
                <a:cs typeface="Times New Roman"/>
                <a:sym typeface="Symbol"/>
              </a:rPr>
              <a:t></a:t>
            </a:r>
            <a:r>
              <a:rPr lang="ru-RU" sz="1400" dirty="0">
                <a:latin typeface="+mn-lt"/>
                <a:ea typeface="Times New Roman"/>
              </a:rPr>
              <a:t> в обоих вариантах следует принимать равным 1,0. </a:t>
            </a:r>
            <a:endParaRPr lang="ru-RU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573992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51520" y="188913"/>
            <a:ext cx="4160143" cy="1009650"/>
          </a:xfrm>
        </p:spPr>
        <p:txBody>
          <a:bodyPr/>
          <a:lstStyle/>
          <a:p>
            <a:pPr>
              <a:defRPr/>
            </a:pPr>
            <a:r>
              <a:rPr lang="ru-RU" sz="2000" dirty="0" smtClean="0">
                <a:solidFill>
                  <a:srgbClr val="0070C0"/>
                </a:solidFill>
                <a:latin typeface="Arial" charset="0"/>
              </a:rPr>
              <a:t>ПРИЛОЖЕНИЕ Г</a:t>
            </a:r>
            <a:br>
              <a:rPr lang="ru-RU" sz="2000" dirty="0" smtClean="0">
                <a:solidFill>
                  <a:srgbClr val="0070C0"/>
                </a:solidFill>
                <a:latin typeface="Arial" charset="0"/>
              </a:rPr>
            </a:br>
            <a:r>
              <a:rPr lang="ru-RU" sz="2000" dirty="0" smtClean="0">
                <a:solidFill>
                  <a:srgbClr val="0070C0"/>
                </a:solidFill>
                <a:latin typeface="Arial" charset="0"/>
              </a:rPr>
              <a:t>СХЕМЫ СНЕГОВЫХ НАГРУЗОК И КОЭФФИЦИЕНТЫ </a:t>
            </a:r>
            <a:r>
              <a:rPr lang="ru-RU" sz="2000" dirty="0" smtClean="0">
                <a:solidFill>
                  <a:srgbClr val="0070C0"/>
                </a:solidFill>
                <a:latin typeface="Arial" charset="0"/>
                <a:sym typeface="Symbol" pitchFamily="18" charset="2"/>
              </a:rPr>
              <a:t> </a:t>
            </a:r>
            <a:r>
              <a:rPr lang="ru-RU" sz="2000" dirty="0" smtClean="0">
                <a:solidFill>
                  <a:srgbClr val="FF0000"/>
                </a:solidFill>
                <a:latin typeface="Arial" charset="0"/>
                <a:sym typeface="Symbol" pitchFamily="18" charset="2"/>
              </a:rPr>
              <a:t>(пересмотр)</a:t>
            </a:r>
            <a:endParaRPr lang="ru-RU" sz="2000" dirty="0" smtClean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4699" y="1126876"/>
            <a:ext cx="4303588" cy="43497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2000" dirty="0">
                <a:solidFill>
                  <a:schemeClr val="accent3">
                    <a:lumMod val="50000"/>
                  </a:schemeClr>
                </a:solidFill>
              </a:rPr>
              <a:t>Г.8 Здания с 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перепадом высоты</a:t>
            </a:r>
            <a:endParaRPr lang="ru-RU" sz="18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434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560513"/>
            <a:ext cx="7580313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760788"/>
            <a:ext cx="7580313" cy="3097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61913"/>
            <a:ext cx="4248150" cy="149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7784" y="836712"/>
            <a:ext cx="4032448" cy="492664"/>
          </a:xfrm>
        </p:spPr>
        <p:txBody>
          <a:bodyPr>
            <a:normAutofit/>
          </a:bodyPr>
          <a:lstStyle/>
          <a:p>
            <a:pPr algn="ctr"/>
            <a:r>
              <a:rPr lang="ru-RU" sz="2400" dirty="0"/>
              <a:t>5 Классификация нагрузок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1656184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5.4 К длительным </a:t>
            </a:r>
            <a:r>
              <a:rPr lang="ru-RU" i="1" dirty="0" err="1"/>
              <a:t>Рl</a:t>
            </a:r>
            <a:r>
              <a:rPr lang="ru-RU" i="1" dirty="0"/>
              <a:t> </a:t>
            </a:r>
            <a:r>
              <a:rPr lang="ru-RU" dirty="0"/>
              <a:t>нагрузкам следует относить</a:t>
            </a:r>
            <a:r>
              <a:rPr lang="ru-RU" dirty="0" smtClean="0"/>
              <a:t>:</a:t>
            </a:r>
          </a:p>
          <a:p>
            <a:pPr marL="0" indent="0">
              <a:buNone/>
            </a:pPr>
            <a:r>
              <a:rPr lang="ru-RU" dirty="0" smtClean="0"/>
              <a:t>…</a:t>
            </a:r>
          </a:p>
          <a:p>
            <a:pPr marL="0" indent="0">
              <a:buNone/>
            </a:pPr>
            <a:r>
              <a:rPr lang="ru-RU" dirty="0" smtClean="0"/>
              <a:t>з</a:t>
            </a:r>
            <a:r>
              <a:rPr lang="ru-RU" dirty="0"/>
              <a:t>) пониженные нагрузки, перечисленные в 4.1; 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323528" y="3284984"/>
            <a:ext cx="849788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395536" y="3789040"/>
            <a:ext cx="813690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…</a:t>
            </a:r>
          </a:p>
          <a:p>
            <a:pPr algn="just">
              <a:lnSpc>
                <a:spcPct val="150000"/>
              </a:lnSpc>
            </a:pPr>
            <a:r>
              <a:rPr lang="ru-RU" sz="2000" dirty="0" smtClean="0"/>
              <a:t>з</a:t>
            </a:r>
            <a:r>
              <a:rPr lang="ru-RU" sz="2000" dirty="0"/>
              <a:t>) пониженные нагрузки </a:t>
            </a:r>
            <a:r>
              <a:rPr lang="ru-RU" sz="2000" dirty="0">
                <a:solidFill>
                  <a:srgbClr val="0070C0"/>
                </a:solidFill>
              </a:rPr>
              <a:t>от оборудования, людей, животных и транспортных </a:t>
            </a:r>
            <a:r>
              <a:rPr lang="ru-RU" sz="2000" dirty="0" smtClean="0">
                <a:solidFill>
                  <a:srgbClr val="0070C0"/>
                </a:solidFill>
              </a:rPr>
              <a:t>средств на </a:t>
            </a:r>
            <a:r>
              <a:rPr lang="ru-RU" sz="2000" dirty="0">
                <a:solidFill>
                  <a:srgbClr val="0070C0"/>
                </a:solidFill>
              </a:rPr>
              <a:t>перекрытия жилых, общественных и сельскохозяйственных зданий, от мостовых </a:t>
            </a:r>
            <a:r>
              <a:rPr lang="ru-RU" sz="2000" dirty="0" smtClean="0">
                <a:solidFill>
                  <a:srgbClr val="0070C0"/>
                </a:solidFill>
              </a:rPr>
              <a:t>и подвесных </a:t>
            </a:r>
            <a:r>
              <a:rPr lang="ru-RU" sz="2000" dirty="0">
                <a:solidFill>
                  <a:srgbClr val="0070C0"/>
                </a:solidFill>
              </a:rPr>
              <a:t>кранов, снеговых, температурных климатических воздействий </a:t>
            </a:r>
            <a:r>
              <a:rPr lang="ru-RU" sz="2000" dirty="0"/>
              <a:t>(см. </a:t>
            </a:r>
            <a:r>
              <a:rPr lang="ru-RU" sz="2000" dirty="0" smtClean="0"/>
              <a:t>также 4.1</a:t>
            </a:r>
            <a:r>
              <a:rPr lang="ru-RU" sz="2000" dirty="0"/>
              <a:t>);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13520" y="3356992"/>
            <a:ext cx="38268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ru-RU" altLang="ru-RU" dirty="0" smtClean="0">
                <a:solidFill>
                  <a:srgbClr val="FF0000"/>
                </a:solidFill>
              </a:rPr>
              <a:t>Новая редакция (Пересмотр СП):</a:t>
            </a:r>
            <a:endParaRPr lang="ru-RU" alt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499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charset="0"/>
              </a:rPr>
              <a:t>ПРИЛОЖЕНИЕ Г</a:t>
            </a:r>
            <a:br>
              <a:rPr lang="ru-RU" sz="2000" dirty="0" smtClean="0">
                <a:solidFill>
                  <a:srgbClr val="002060"/>
                </a:solidFill>
                <a:latin typeface="Arial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Arial" charset="0"/>
              </a:rPr>
              <a:t>СХЕМЫ СНЕГОВЫХ НАГРУЗОК И КОЭФФИЦИЕНТЫ </a:t>
            </a:r>
            <a:r>
              <a:rPr lang="ru-RU" sz="2000" dirty="0" smtClean="0">
                <a:solidFill>
                  <a:srgbClr val="002060"/>
                </a:solidFill>
                <a:latin typeface="Arial" charset="0"/>
                <a:sym typeface="Symbol" pitchFamily="18" charset="2"/>
              </a:rPr>
              <a:t></a:t>
            </a:r>
            <a:endParaRPr lang="ru-RU" sz="2000" dirty="0" smtClean="0">
              <a:solidFill>
                <a:srgbClr val="002060"/>
              </a:solidFill>
              <a:latin typeface="Arial" charset="0"/>
            </a:endParaRP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6792"/>
            <a:ext cx="4180626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05237" y="1052736"/>
            <a:ext cx="37991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latin typeface="+mn-lt"/>
              </a:rPr>
              <a:t>Г.9 Здания с двумя перепадами высоты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547664" y="4293096"/>
            <a:ext cx="2304256" cy="10081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255568" y="956627"/>
            <a:ext cx="38884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+mn-lt"/>
              </a:rPr>
              <a:t>Г.14 Участки покрытий, примыкающие к </a:t>
            </a:r>
            <a:r>
              <a:rPr lang="ru-RU" sz="1600" dirty="0" smtClean="0">
                <a:latin typeface="+mn-lt"/>
              </a:rPr>
              <a:t>возвышающимся над </a:t>
            </a:r>
            <a:r>
              <a:rPr lang="ru-RU" sz="1600" dirty="0">
                <a:latin typeface="+mn-lt"/>
              </a:rPr>
              <a:t>кровлей вентиляционным шахтам и другим надстройкам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389305" y="5034662"/>
            <a:ext cx="13976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latin typeface="+mn-lt"/>
              </a:rPr>
              <a:t>Рисунок Г.17</a:t>
            </a:r>
            <a:endParaRPr lang="ru-RU" sz="1600" dirty="0">
              <a:latin typeface="+mn-lt"/>
            </a:endParaRPr>
          </a:p>
        </p:txBody>
      </p:sp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492896"/>
            <a:ext cx="3839632" cy="2173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997837" y="5653216"/>
            <a:ext cx="140391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latin typeface="+mn-lt"/>
              </a:rPr>
              <a:t>Рисунок Г.12</a:t>
            </a:r>
            <a:endParaRPr lang="ru-RU" sz="1600" dirty="0">
              <a:latin typeface="+mn-lt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860032" y="2996952"/>
            <a:ext cx="1152128" cy="18722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75585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charset="0"/>
              </a:rPr>
              <a:t>ПРИЛОЖЕНИЕ Г</a:t>
            </a:r>
            <a:br>
              <a:rPr lang="ru-RU" sz="2000" dirty="0" smtClean="0">
                <a:solidFill>
                  <a:srgbClr val="002060"/>
                </a:solidFill>
                <a:latin typeface="Arial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Arial" charset="0"/>
              </a:rPr>
              <a:t>СХЕМЫ СНЕГОВЫХ НАГРУЗОК И КОЭФФИЦИЕНТЫ </a:t>
            </a:r>
            <a:r>
              <a:rPr lang="ru-RU" sz="2000" dirty="0" smtClean="0">
                <a:solidFill>
                  <a:srgbClr val="002060"/>
                </a:solidFill>
                <a:latin typeface="Arial" charset="0"/>
                <a:sym typeface="Symbol" pitchFamily="18" charset="2"/>
              </a:rPr>
              <a:t></a:t>
            </a:r>
            <a:endParaRPr lang="ru-RU" sz="2000" dirty="0" smtClean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2239" y="981074"/>
            <a:ext cx="8859836" cy="57571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Г.11 Здания с купольными круговыми и близкими к ним по очертанию покрытиями</a:t>
            </a:r>
            <a:endParaRPr lang="ru-RU" sz="1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5813425"/>
            <a:ext cx="4265612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8" y="1385888"/>
            <a:ext cx="4305300" cy="528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916238" y="3598863"/>
            <a:ext cx="360362" cy="28892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809" y="1355882"/>
            <a:ext cx="3259196" cy="4102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156175" y="5469703"/>
            <a:ext cx="141192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latin typeface="+mn-lt"/>
              </a:rPr>
              <a:t>Рисунок Г.14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charset="0"/>
              </a:rPr>
              <a:t>ПРИЛОЖЕНИЕ Г</a:t>
            </a:r>
            <a:br>
              <a:rPr lang="ru-RU" sz="2000" dirty="0" smtClean="0">
                <a:solidFill>
                  <a:srgbClr val="002060"/>
                </a:solidFill>
                <a:latin typeface="Arial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Arial" charset="0"/>
              </a:rPr>
              <a:t>СХЕМЫ СНЕГОВЫХ НАГРУЗОК И КОЭФФИЦИЕНТЫ </a:t>
            </a:r>
            <a:r>
              <a:rPr lang="ru-RU" sz="2000" dirty="0" smtClean="0">
                <a:solidFill>
                  <a:srgbClr val="002060"/>
                </a:solidFill>
                <a:latin typeface="Arial" charset="0"/>
                <a:sym typeface="Symbol" pitchFamily="18" charset="2"/>
              </a:rPr>
              <a:t></a:t>
            </a:r>
            <a:endParaRPr lang="ru-RU" sz="2000" dirty="0" smtClean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288" y="908050"/>
            <a:ext cx="8497887" cy="5834063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ru-RU" sz="1600" dirty="0" smtClean="0"/>
              <a:t>а) Для зданий с купольными круговыми и близкими к ним по очертанию покрытиями</a:t>
            </a:r>
            <a:r>
              <a:rPr lang="ru-RU" sz="1600" i="1" dirty="0" smtClean="0"/>
              <a:t> </a:t>
            </a:r>
            <a:r>
              <a:rPr lang="ru-RU" sz="1600" dirty="0" smtClean="0"/>
              <a:t>(</a:t>
            </a:r>
            <a:r>
              <a:rPr lang="ru-RU" sz="1600" u="sng" dirty="0" smtClean="0"/>
              <a:t>рисунок Г.14</a:t>
            </a:r>
            <a:r>
              <a:rPr lang="ru-RU" sz="1600" dirty="0" smtClean="0"/>
              <a:t>) коэффициент  </a:t>
            </a:r>
            <a:r>
              <a:rPr lang="ru-RU" sz="1600" dirty="0" smtClean="0">
                <a:sym typeface="Symbol"/>
              </a:rPr>
              <a:t></a:t>
            </a:r>
            <a:r>
              <a:rPr lang="ru-RU" sz="1600" baseline="-25000" dirty="0" smtClean="0"/>
              <a:t>1</a:t>
            </a:r>
            <a:r>
              <a:rPr lang="ru-RU" sz="1600" dirty="0" smtClean="0"/>
              <a:t> определяется по </a:t>
            </a:r>
            <a:r>
              <a:rPr lang="ru-RU" sz="1600" u="sng" dirty="0" smtClean="0"/>
              <a:t>таблице Г.2 . </a:t>
            </a:r>
            <a:r>
              <a:rPr lang="ru-RU" sz="1600" dirty="0" smtClean="0"/>
              <a:t>Промежуточные значения определяются линейной интерполяцией.</a:t>
            </a:r>
          </a:p>
          <a:p>
            <a:pPr>
              <a:buFont typeface="Wingdings" pitchFamily="2" charset="2"/>
              <a:buNone/>
              <a:defRPr/>
            </a:pPr>
            <a:r>
              <a:rPr lang="ru-RU" sz="1600" dirty="0" smtClean="0"/>
              <a:t>б) для пологих куполов с отношением </a:t>
            </a:r>
            <a:r>
              <a:rPr lang="en-US" sz="1600" i="1" dirty="0" smtClean="0"/>
              <a:t>f</a:t>
            </a:r>
            <a:r>
              <a:rPr lang="ru-RU" sz="1600" i="1" dirty="0" smtClean="0"/>
              <a:t>/</a:t>
            </a:r>
            <a:r>
              <a:rPr lang="en-US" sz="1600" i="1" dirty="0" smtClean="0"/>
              <a:t>d </a:t>
            </a:r>
            <a:r>
              <a:rPr lang="ru-RU" sz="1600" i="1" dirty="0" smtClean="0">
                <a:sym typeface="Symbol"/>
              </a:rPr>
              <a:t></a:t>
            </a:r>
            <a:r>
              <a:rPr lang="ru-RU" sz="1600" dirty="0" smtClean="0"/>
              <a:t>0,05 следует учитывать только вариант 1.</a:t>
            </a:r>
          </a:p>
          <a:p>
            <a:pPr>
              <a:buFont typeface="Wingdings" pitchFamily="2" charset="2"/>
              <a:buNone/>
              <a:defRPr/>
            </a:pPr>
            <a:r>
              <a:rPr lang="ru-RU" sz="1600" dirty="0" smtClean="0"/>
              <a:t>в) для куполов с отношением </a:t>
            </a:r>
            <a:r>
              <a:rPr lang="en-US" sz="1600" i="1" dirty="0" smtClean="0"/>
              <a:t>f</a:t>
            </a:r>
            <a:r>
              <a:rPr lang="ru-RU" sz="1600" i="1" dirty="0" smtClean="0"/>
              <a:t>/</a:t>
            </a:r>
            <a:r>
              <a:rPr lang="en-US" sz="1600" i="1" dirty="0" smtClean="0"/>
              <a:t>d</a:t>
            </a:r>
            <a:r>
              <a:rPr lang="ru-RU" sz="1600" i="1" dirty="0" smtClean="0"/>
              <a:t> &gt;</a:t>
            </a:r>
            <a:r>
              <a:rPr lang="ru-RU" sz="1600" dirty="0" smtClean="0"/>
              <a:t>0,05 следует учитывать варианты 1, 2 и 3, при уклонах </a:t>
            </a:r>
            <a:r>
              <a:rPr lang="ru-RU" sz="1600" dirty="0" smtClean="0">
                <a:sym typeface="Symbol"/>
              </a:rPr>
              <a:t></a:t>
            </a:r>
            <a:r>
              <a:rPr lang="ru-RU" sz="1600" dirty="0" smtClean="0"/>
              <a:t> &lt; 60</a:t>
            </a:r>
            <a:r>
              <a:rPr lang="ru-RU" sz="1600" dirty="0" smtClean="0">
                <a:sym typeface="Symbol"/>
              </a:rPr>
              <a:t></a:t>
            </a:r>
            <a:r>
              <a:rPr lang="ru-RU" sz="1600" dirty="0" smtClean="0"/>
              <a:t>.</a:t>
            </a:r>
          </a:p>
          <a:p>
            <a:pPr>
              <a:buFont typeface="Wingdings" pitchFamily="2" charset="2"/>
              <a:buNone/>
              <a:defRPr/>
            </a:pPr>
            <a:r>
              <a:rPr lang="ru-RU" sz="1600" dirty="0" smtClean="0"/>
              <a:t>г) для варианта 2 на рисунок Г.16. следует принимать при </a:t>
            </a:r>
            <a:r>
              <a:rPr lang="en-US" sz="1600" dirty="0" smtClean="0"/>
              <a:t>z </a:t>
            </a:r>
            <a:r>
              <a:rPr lang="ru-RU" sz="1600" dirty="0" smtClean="0">
                <a:sym typeface="Symbol"/>
              </a:rPr>
              <a:t></a:t>
            </a:r>
            <a:r>
              <a:rPr lang="ru-RU" sz="1600" dirty="0" smtClean="0"/>
              <a:t> </a:t>
            </a:r>
            <a:r>
              <a:rPr lang="en-US" sz="1600" dirty="0" smtClean="0"/>
              <a:t>r</a:t>
            </a:r>
            <a:r>
              <a:rPr lang="ru-RU" sz="1600" baseline="-25000" dirty="0" smtClean="0"/>
              <a:t>1</a:t>
            </a:r>
            <a:r>
              <a:rPr lang="ru-RU" sz="1600" dirty="0" smtClean="0"/>
              <a:t> </a:t>
            </a:r>
            <a:r>
              <a:rPr lang="ru-RU" sz="1600" baseline="-25000" dirty="0" smtClean="0"/>
              <a:t> </a:t>
            </a:r>
          </a:p>
          <a:p>
            <a:pPr>
              <a:buFont typeface="Wingdings" pitchFamily="2" charset="2"/>
              <a:buNone/>
              <a:defRPr/>
            </a:pPr>
            <a:r>
              <a:rPr lang="en-US" sz="1600" dirty="0" smtClean="0">
                <a:latin typeface="Symbol" pitchFamily="18" charset="2"/>
              </a:rPr>
              <a:t>m</a:t>
            </a:r>
            <a:r>
              <a:rPr lang="ru-RU" sz="1600" baseline="-25000" dirty="0" smtClean="0"/>
              <a:t>2</a:t>
            </a:r>
            <a:r>
              <a:rPr lang="ru-RU" sz="1600" dirty="0" smtClean="0"/>
              <a:t> = </a:t>
            </a:r>
            <a:r>
              <a:rPr lang="en-US" sz="1600" dirty="0" smtClean="0"/>
              <a:t>C</a:t>
            </a:r>
            <a:r>
              <a:rPr lang="en-US" sz="1600" baseline="-25000" dirty="0" smtClean="0"/>
              <a:t>r</a:t>
            </a:r>
            <a:r>
              <a:rPr lang="ru-RU" sz="1600" baseline="-25000" dirty="0" smtClean="0"/>
              <a:t>1</a:t>
            </a:r>
            <a:r>
              <a:rPr lang="ru-RU" sz="1600" dirty="0" smtClean="0"/>
              <a:t> (</a:t>
            </a:r>
            <a:r>
              <a:rPr lang="en-US" sz="1600" dirty="0" smtClean="0"/>
              <a:t>z</a:t>
            </a:r>
            <a:r>
              <a:rPr lang="ru-RU" sz="1600" dirty="0" smtClean="0"/>
              <a:t>/</a:t>
            </a:r>
            <a:r>
              <a:rPr lang="en-US" sz="1600" dirty="0" smtClean="0"/>
              <a:t>r</a:t>
            </a:r>
            <a:r>
              <a:rPr lang="ru-RU" sz="1600" baseline="-25000" dirty="0" smtClean="0"/>
              <a:t>1</a:t>
            </a:r>
            <a:r>
              <a:rPr lang="ru-RU" sz="1600" dirty="0" smtClean="0"/>
              <a:t>)</a:t>
            </a:r>
            <a:r>
              <a:rPr lang="ru-RU" sz="1600" baseline="30000" dirty="0" smtClean="0"/>
              <a:t>2</a:t>
            </a:r>
            <a:r>
              <a:rPr lang="ru-RU" sz="1600" dirty="0" smtClean="0"/>
              <a:t> </a:t>
            </a:r>
            <a:r>
              <a:rPr lang="en-US" sz="1600" dirty="0" smtClean="0"/>
              <a:t>sin</a:t>
            </a:r>
            <a:r>
              <a:rPr lang="ru-RU" sz="1600" dirty="0" smtClean="0"/>
              <a:t> </a:t>
            </a:r>
            <a:r>
              <a:rPr lang="en-US" sz="1600" dirty="0" smtClean="0">
                <a:latin typeface="Symbol" pitchFamily="18" charset="2"/>
              </a:rPr>
              <a:t>b</a:t>
            </a:r>
            <a:r>
              <a:rPr lang="ru-RU" sz="1600" dirty="0" smtClean="0"/>
              <a:t>, где</a:t>
            </a:r>
          </a:p>
          <a:p>
            <a:pPr>
              <a:buFont typeface="Wingdings" pitchFamily="2" charset="2"/>
              <a:buNone/>
              <a:defRPr/>
            </a:pPr>
            <a:endParaRPr lang="ru-RU" sz="1600" dirty="0" smtClean="0"/>
          </a:p>
          <a:p>
            <a:pPr>
              <a:buFont typeface="Wingdings" pitchFamily="2" charset="2"/>
              <a:buNone/>
              <a:defRPr/>
            </a:pPr>
            <a:r>
              <a:rPr lang="ru-RU" sz="1600" dirty="0" smtClean="0"/>
              <a:t>                                                               ; при </a:t>
            </a:r>
            <a:r>
              <a:rPr lang="en-US" sz="1600" dirty="0" smtClean="0"/>
              <a:t>z</a:t>
            </a:r>
            <a:r>
              <a:rPr lang="ru-RU" sz="1600" dirty="0" smtClean="0"/>
              <a:t>&gt;</a:t>
            </a:r>
            <a:r>
              <a:rPr lang="en-US" sz="1600" dirty="0" smtClean="0"/>
              <a:t>r</a:t>
            </a:r>
            <a:r>
              <a:rPr lang="ru-RU" sz="1600" baseline="-25000" dirty="0" smtClean="0"/>
              <a:t>1 </a:t>
            </a:r>
            <a:r>
              <a:rPr lang="en-US" sz="1600" dirty="0" smtClean="0">
                <a:latin typeface="Symbol" pitchFamily="18" charset="2"/>
              </a:rPr>
              <a:t>m</a:t>
            </a:r>
            <a:r>
              <a:rPr lang="ru-RU" sz="1600" baseline="-25000" dirty="0" smtClean="0"/>
              <a:t>3</a:t>
            </a:r>
            <a:r>
              <a:rPr lang="ru-RU" sz="1600" dirty="0" smtClean="0"/>
              <a:t> = 1,5 </a:t>
            </a:r>
            <a:r>
              <a:rPr lang="en-US" sz="1600" dirty="0" smtClean="0"/>
              <a:t>sin</a:t>
            </a:r>
            <a:r>
              <a:rPr lang="ru-RU" sz="1600" dirty="0" smtClean="0"/>
              <a:t> </a:t>
            </a:r>
            <a:r>
              <a:rPr lang="en-US" sz="1600" dirty="0" smtClean="0">
                <a:latin typeface="Symbol" pitchFamily="18" charset="2"/>
              </a:rPr>
              <a:t>b</a:t>
            </a:r>
            <a:r>
              <a:rPr lang="ru-RU" sz="1600" dirty="0" smtClean="0"/>
              <a:t>, при </a:t>
            </a:r>
            <a:r>
              <a:rPr lang="ru-RU" sz="1600" dirty="0" smtClean="0">
                <a:sym typeface="Symbol"/>
              </a:rPr>
              <a:t></a:t>
            </a:r>
            <a:r>
              <a:rPr lang="ru-RU" sz="1600" dirty="0" smtClean="0"/>
              <a:t>=45</a:t>
            </a:r>
            <a:r>
              <a:rPr lang="ru-RU" sz="1600" dirty="0" smtClean="0">
                <a:sym typeface="Symbol"/>
              </a:rPr>
              <a:t></a:t>
            </a:r>
            <a:r>
              <a:rPr lang="ru-RU" sz="1600" dirty="0" smtClean="0"/>
              <a:t>;  </a:t>
            </a:r>
            <a:r>
              <a:rPr lang="en-US" sz="1600" dirty="0" smtClean="0">
                <a:latin typeface="Symbol" pitchFamily="18" charset="2"/>
              </a:rPr>
              <a:t>m</a:t>
            </a:r>
            <a:r>
              <a:rPr lang="ru-RU" sz="1600" baseline="-25000" dirty="0" smtClean="0"/>
              <a:t>3</a:t>
            </a:r>
            <a:r>
              <a:rPr lang="ru-RU" sz="1600" dirty="0" smtClean="0"/>
              <a:t>=0, при </a:t>
            </a:r>
            <a:r>
              <a:rPr lang="ru-RU" sz="1600" dirty="0" smtClean="0">
                <a:sym typeface="Symbol"/>
              </a:rPr>
              <a:t></a:t>
            </a:r>
            <a:r>
              <a:rPr lang="ru-RU" sz="1600" dirty="0" smtClean="0"/>
              <a:t>&gt;60</a:t>
            </a:r>
            <a:r>
              <a:rPr lang="ru-RU" sz="1600" dirty="0" smtClean="0">
                <a:sym typeface="Symbol"/>
              </a:rPr>
              <a:t></a:t>
            </a:r>
            <a:r>
              <a:rPr lang="ru-RU" sz="1600" dirty="0" smtClean="0"/>
              <a:t>.</a:t>
            </a:r>
          </a:p>
          <a:p>
            <a:pPr>
              <a:buFont typeface="Wingdings" pitchFamily="2" charset="2"/>
              <a:buNone/>
              <a:defRPr/>
            </a:pPr>
            <a:endParaRPr lang="ru-RU" sz="1600" dirty="0" smtClean="0"/>
          </a:p>
          <a:p>
            <a:pPr>
              <a:buFont typeface="Wingdings" pitchFamily="2" charset="2"/>
              <a:buNone/>
              <a:defRPr/>
            </a:pPr>
            <a:r>
              <a:rPr lang="ru-RU" sz="1600" dirty="0" smtClean="0"/>
              <a:t>Промежуточные значения определяются линейной интерполяцией.</a:t>
            </a:r>
          </a:p>
          <a:p>
            <a:pPr>
              <a:buFont typeface="Wingdings" pitchFamily="2" charset="2"/>
              <a:buNone/>
              <a:defRPr/>
            </a:pPr>
            <a:r>
              <a:rPr lang="ru-RU" sz="1600" dirty="0" err="1" smtClean="0"/>
              <a:t>д</a:t>
            </a:r>
            <a:r>
              <a:rPr lang="ru-RU" sz="1600" dirty="0" smtClean="0"/>
              <a:t>) для варианта 3 следует принимать</a:t>
            </a:r>
          </a:p>
          <a:p>
            <a:pPr>
              <a:defRPr/>
            </a:pPr>
            <a:endParaRPr lang="ru-RU" sz="1600" dirty="0"/>
          </a:p>
        </p:txBody>
      </p:sp>
      <p:sp>
        <p:nvSpPr>
          <p:cNvPr id="1741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7413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graphicFrame>
        <p:nvGraphicFramePr>
          <p:cNvPr id="1741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2127409"/>
              </p:ext>
            </p:extLst>
          </p:nvPr>
        </p:nvGraphicFramePr>
        <p:xfrm>
          <a:off x="899592" y="3284984"/>
          <a:ext cx="2570163" cy="576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05" name="Формула" r:id="rId3" imgW="1968500" imgH="444500" progId="Equation.3">
                  <p:embed/>
                </p:oleObj>
              </mc:Choice>
              <mc:Fallback>
                <p:oleObj name="Формула" r:id="rId3" imgW="1968500" imgH="4445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9592" y="3284984"/>
                        <a:ext cx="2570163" cy="576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5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7416" name="Rectangle 7"/>
          <p:cNvSpPr>
            <a:spLocks noChangeArrowheads="1"/>
          </p:cNvSpPr>
          <p:nvPr/>
        </p:nvSpPr>
        <p:spPr bwMode="auto">
          <a:xfrm>
            <a:off x="338138" y="5454998"/>
            <a:ext cx="820896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18097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/>
            <a:r>
              <a:rPr lang="ru-RU" altLang="ru-RU" sz="1600" dirty="0">
                <a:latin typeface="+mn-lt"/>
                <a:cs typeface="Times New Roman" pitchFamily="18" charset="0"/>
              </a:rPr>
              <a:t>Вариант 3 следует учитывать для куполов с </a:t>
            </a:r>
            <a:r>
              <a:rPr lang="en-US" altLang="ru-RU" sz="1600" dirty="0">
                <a:latin typeface="+mn-lt"/>
                <a:cs typeface="Times New Roman" pitchFamily="18" charset="0"/>
              </a:rPr>
              <a:t>f</a:t>
            </a:r>
            <a:r>
              <a:rPr lang="ru-RU" altLang="ru-RU" sz="1600" dirty="0">
                <a:latin typeface="+mn-lt"/>
                <a:cs typeface="Times New Roman" pitchFamily="18" charset="0"/>
              </a:rPr>
              <a:t>/</a:t>
            </a:r>
            <a:r>
              <a:rPr lang="en-US" altLang="ru-RU" sz="1600" dirty="0">
                <a:latin typeface="+mn-lt"/>
                <a:cs typeface="Times New Roman" pitchFamily="18" charset="0"/>
              </a:rPr>
              <a:t>d</a:t>
            </a:r>
            <a:r>
              <a:rPr lang="ru-RU" altLang="ru-RU" sz="1600" dirty="0">
                <a:latin typeface="+mn-lt"/>
                <a:cs typeface="Times New Roman" pitchFamily="18" charset="0"/>
              </a:rPr>
              <a:t> &gt;0,05 при сильно шероховатой поверхности покрытия, наличии на нём возвышающихся надстроек, фонарей или снегозадерживающих преград, а также для покрытий, защищенных от ветра соседними более высокими зданиями или объектами окружающей застройки.</a:t>
            </a:r>
            <a:endParaRPr lang="ru-RU" altLang="ru-RU" sz="1600" dirty="0">
              <a:latin typeface="+mn-lt"/>
            </a:endParaRPr>
          </a:p>
        </p:txBody>
      </p:sp>
      <p:sp>
        <p:nvSpPr>
          <p:cNvPr id="17417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graphicFrame>
        <p:nvGraphicFramePr>
          <p:cNvPr id="17418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6651871"/>
              </p:ext>
            </p:extLst>
          </p:nvPr>
        </p:nvGraphicFramePr>
        <p:xfrm>
          <a:off x="1584791" y="4581128"/>
          <a:ext cx="2854325" cy="814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06" name="Формула" r:id="rId5" imgW="1549080" imgH="444240" progId="Equation.3">
                  <p:embed/>
                </p:oleObj>
              </mc:Choice>
              <mc:Fallback>
                <p:oleObj name="Формула" r:id="rId5" imgW="1549080" imgH="444240" progId="Equation.3">
                  <p:embed/>
                  <p:pic>
                    <p:nvPicPr>
                      <p:cNvPr id="0" name="Объект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4791" y="4581128"/>
                        <a:ext cx="2854325" cy="814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/>
          <a:lstStyle/>
          <a:p>
            <a:pPr>
              <a:defRPr/>
            </a:pPr>
            <a:r>
              <a:rPr lang="ru-RU" sz="2000" dirty="0" smtClean="0">
                <a:solidFill>
                  <a:srgbClr val="002060"/>
                </a:solidFill>
              </a:rPr>
              <a:t>ПРИЛОЖЕНИЕ Г</a:t>
            </a:r>
            <a:br>
              <a:rPr lang="ru-RU" sz="2000" dirty="0" smtClean="0">
                <a:solidFill>
                  <a:srgbClr val="002060"/>
                </a:solidFill>
              </a:rPr>
            </a:br>
            <a:r>
              <a:rPr lang="ru-RU" sz="2000" dirty="0" smtClean="0">
                <a:solidFill>
                  <a:srgbClr val="002060"/>
                </a:solidFill>
              </a:rPr>
              <a:t>СХЕМЫ СНЕГОВЫХ НАГРУЗОК И КОЭФФИЦИЕНТЫ </a:t>
            </a:r>
            <a:r>
              <a:rPr lang="ru-RU" sz="2000" dirty="0" smtClean="0">
                <a:solidFill>
                  <a:srgbClr val="002060"/>
                </a:solidFill>
                <a:sym typeface="Symbol"/>
              </a:rPr>
              <a:t>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24300" y="1052513"/>
            <a:ext cx="4762500" cy="1512391"/>
          </a:xfrm>
        </p:spPr>
        <p:txBody>
          <a:bodyPr>
            <a:normAutofit fontScale="55000" lnSpcReduction="20000"/>
          </a:bodyPr>
          <a:lstStyle/>
          <a:p>
            <a:pPr>
              <a:defRPr/>
            </a:pPr>
            <a:r>
              <a:rPr lang="ru-RU" sz="2900" b="1" dirty="0" smtClean="0"/>
              <a:t>Г.12 Здания с коническими круговыми покрытиями</a:t>
            </a:r>
          </a:p>
          <a:p>
            <a:pPr>
              <a:defRPr/>
            </a:pPr>
            <a:r>
              <a:rPr lang="ru-RU" sz="2900" dirty="0" smtClean="0"/>
              <a:t>а) Для зданий с коническими круговыми покрытиями (рисунок Г.15.) коэффициент  </a:t>
            </a:r>
            <a:r>
              <a:rPr lang="ru-RU" sz="2900" dirty="0" smtClean="0">
                <a:sym typeface="Symbol"/>
              </a:rPr>
              <a:t></a:t>
            </a:r>
            <a:r>
              <a:rPr lang="ru-RU" sz="2900" baseline="-25000" dirty="0" smtClean="0"/>
              <a:t>1</a:t>
            </a:r>
            <a:r>
              <a:rPr lang="ru-RU" sz="2900" dirty="0" smtClean="0"/>
              <a:t>  определяется по таблице Г.3. Промежуточные значения определяются линейной интерполяцией.</a:t>
            </a:r>
            <a:endParaRPr lang="ru-RU" sz="1600" dirty="0"/>
          </a:p>
        </p:txBody>
      </p:sp>
      <p:sp>
        <p:nvSpPr>
          <p:cNvPr id="18437" name="Rectangle 6"/>
          <p:cNvSpPr>
            <a:spLocks noChangeArrowheads="1"/>
          </p:cNvSpPr>
          <p:nvPr/>
        </p:nvSpPr>
        <p:spPr bwMode="auto">
          <a:xfrm>
            <a:off x="4165259" y="3556173"/>
            <a:ext cx="471487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18097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altLang="ru-RU" sz="1400" dirty="0">
                <a:latin typeface="+mn-lt"/>
                <a:cs typeface="Times New Roman" pitchFamily="18" charset="0"/>
              </a:rPr>
              <a:t>б) Для пологих куполов при </a:t>
            </a:r>
            <a:r>
              <a:rPr lang="en-US" altLang="ru-RU" sz="1400" dirty="0">
                <a:latin typeface="+mn-lt"/>
                <a:cs typeface="Times New Roman" pitchFamily="18" charset="0"/>
                <a:sym typeface="Symbol" pitchFamily="18" charset="2"/>
              </a:rPr>
              <a:t></a:t>
            </a:r>
            <a:r>
              <a:rPr lang="ru-RU" altLang="ru-RU" sz="1400" dirty="0">
                <a:latin typeface="+mn-lt"/>
                <a:cs typeface="Times New Roman" pitchFamily="18" charset="0"/>
                <a:sym typeface="Symbol" pitchFamily="18" charset="2"/>
              </a:rPr>
              <a:t></a:t>
            </a:r>
            <a:r>
              <a:rPr lang="ru-RU" altLang="ru-RU" sz="1400" dirty="0">
                <a:latin typeface="+mn-lt"/>
                <a:cs typeface="Times New Roman" pitchFamily="18" charset="0"/>
              </a:rPr>
              <a:t> 7</a:t>
            </a:r>
            <a:r>
              <a:rPr lang="ru-RU" altLang="ru-RU" sz="1400" dirty="0">
                <a:latin typeface="+mn-lt"/>
                <a:cs typeface="Times New Roman" pitchFamily="18" charset="0"/>
                <a:sym typeface="Symbol" pitchFamily="18" charset="2"/>
              </a:rPr>
              <a:t></a:t>
            </a:r>
            <a:r>
              <a:rPr lang="ru-RU" altLang="ru-RU" sz="1400" dirty="0">
                <a:latin typeface="+mn-lt"/>
                <a:cs typeface="Times New Roman" pitchFamily="18" charset="0"/>
              </a:rPr>
              <a:t> следует учитывать только вариант 1. </a:t>
            </a:r>
            <a:endParaRPr lang="ru-RU" altLang="ru-RU" sz="1400" dirty="0">
              <a:latin typeface="+mn-lt"/>
              <a:sym typeface="Symbol" pitchFamily="18" charset="2"/>
            </a:endParaRPr>
          </a:p>
          <a:p>
            <a:r>
              <a:rPr lang="ru-RU" altLang="ru-RU" sz="1400" dirty="0">
                <a:latin typeface="+mn-lt"/>
                <a:ea typeface="Times New Roman" pitchFamily="18" charset="0"/>
                <a:cs typeface="Arial" charset="0"/>
                <a:sym typeface="Symbol" pitchFamily="18" charset="2"/>
              </a:rPr>
              <a:t>в) для менее пологих куполов при </a:t>
            </a:r>
            <a:r>
              <a:rPr lang="ru-RU" altLang="ru-RU" sz="1400" dirty="0">
                <a:latin typeface="+mn-lt"/>
                <a:cs typeface="Times New Roman" pitchFamily="18" charset="0"/>
                <a:sym typeface="Symbol" pitchFamily="18" charset="2"/>
              </a:rPr>
              <a:t>7</a:t>
            </a:r>
            <a:r>
              <a:rPr lang="ru-RU" altLang="ru-RU" sz="1400" dirty="0">
                <a:latin typeface="+mn-lt"/>
                <a:cs typeface="Times New Roman" pitchFamily="18" charset="0"/>
              </a:rPr>
              <a:t>&lt; </a:t>
            </a:r>
            <a:r>
              <a:rPr lang="en-US" altLang="ru-RU" sz="1400" dirty="0">
                <a:latin typeface="+mn-lt"/>
                <a:cs typeface="Times New Roman" pitchFamily="18" charset="0"/>
                <a:sym typeface="Symbol" pitchFamily="18" charset="2"/>
              </a:rPr>
              <a:t></a:t>
            </a:r>
            <a:r>
              <a:rPr lang="en-US" altLang="ru-RU" sz="1400" dirty="0">
                <a:latin typeface="+mn-lt"/>
                <a:cs typeface="Times New Roman" pitchFamily="18" charset="0"/>
              </a:rPr>
              <a:t> </a:t>
            </a:r>
            <a:r>
              <a:rPr lang="ru-RU" altLang="ru-RU" sz="1400" dirty="0">
                <a:latin typeface="+mn-lt"/>
                <a:cs typeface="Times New Roman" pitchFamily="18" charset="0"/>
                <a:sym typeface="Symbol" pitchFamily="18" charset="2"/>
              </a:rPr>
              <a:t></a:t>
            </a:r>
            <a:r>
              <a:rPr lang="ru-RU" altLang="ru-RU" sz="1400" dirty="0">
                <a:latin typeface="+mn-lt"/>
                <a:cs typeface="Times New Roman" pitchFamily="18" charset="0"/>
              </a:rPr>
              <a:t>30</a:t>
            </a:r>
            <a:r>
              <a:rPr lang="ru-RU" altLang="ru-RU" sz="1400" dirty="0">
                <a:latin typeface="+mn-lt"/>
                <a:cs typeface="Times New Roman" pitchFamily="18" charset="0"/>
                <a:sym typeface="Symbol" pitchFamily="18" charset="2"/>
              </a:rPr>
              <a:t></a:t>
            </a:r>
            <a:r>
              <a:rPr lang="ru-RU" altLang="ru-RU" sz="1400" dirty="0">
                <a:latin typeface="+mn-lt"/>
                <a:cs typeface="Times New Roman" pitchFamily="18" charset="0"/>
              </a:rPr>
              <a:t> для варианта 2 следует принимать</a:t>
            </a:r>
            <a:endParaRPr lang="ru-RU" altLang="ru-RU" sz="1400" dirty="0">
              <a:latin typeface="+mn-lt"/>
              <a:sym typeface="Symbol" pitchFamily="18" charset="2"/>
            </a:endParaRPr>
          </a:p>
          <a:p>
            <a:r>
              <a:rPr lang="en-US" altLang="ru-RU" sz="1400" dirty="0" smtClean="0">
                <a:latin typeface="+mn-lt"/>
                <a:cs typeface="Times New Roman" pitchFamily="18" charset="0"/>
                <a:sym typeface="Symbol" pitchFamily="18" charset="2"/>
              </a:rPr>
              <a:t>µ</a:t>
            </a:r>
            <a:r>
              <a:rPr lang="ru-RU" altLang="ru-RU" sz="1400" baseline="-30000" dirty="0" smtClean="0">
                <a:latin typeface="+mn-lt"/>
                <a:cs typeface="Times New Roman" pitchFamily="18" charset="0"/>
                <a:sym typeface="Symbol" pitchFamily="18" charset="2"/>
              </a:rPr>
              <a:t>2</a:t>
            </a:r>
            <a:r>
              <a:rPr lang="ru-RU" altLang="ru-RU" sz="1400" dirty="0" smtClean="0">
                <a:latin typeface="+mn-lt"/>
                <a:cs typeface="Times New Roman" pitchFamily="18" charset="0"/>
                <a:sym typeface="Symbol" pitchFamily="18" charset="2"/>
              </a:rPr>
              <a:t> </a:t>
            </a:r>
            <a:r>
              <a:rPr lang="ru-RU" altLang="ru-RU" sz="1400" dirty="0">
                <a:latin typeface="+mn-lt"/>
                <a:cs typeface="Times New Roman" pitchFamily="18" charset="0"/>
                <a:sym typeface="Symbol" pitchFamily="18" charset="2"/>
              </a:rPr>
              <a:t>= </a:t>
            </a:r>
            <a:r>
              <a:rPr lang="en-US" altLang="ru-RU" sz="1400" dirty="0">
                <a:latin typeface="+mn-lt"/>
                <a:cs typeface="Times New Roman" pitchFamily="18" charset="0"/>
                <a:sym typeface="Symbol" pitchFamily="18" charset="2"/>
              </a:rPr>
              <a:t>C</a:t>
            </a:r>
            <a:r>
              <a:rPr lang="en-US" altLang="ru-RU" sz="1400" baseline="-30000" dirty="0">
                <a:latin typeface="+mn-lt"/>
                <a:cs typeface="Times New Roman" pitchFamily="18" charset="0"/>
                <a:sym typeface="Symbol" pitchFamily="18" charset="2"/>
              </a:rPr>
              <a:t>r</a:t>
            </a:r>
            <a:r>
              <a:rPr lang="ru-RU" altLang="ru-RU" sz="1400" baseline="-30000" dirty="0">
                <a:latin typeface="+mn-lt"/>
                <a:cs typeface="Times New Roman" pitchFamily="18" charset="0"/>
                <a:sym typeface="Symbol" pitchFamily="18" charset="2"/>
              </a:rPr>
              <a:t>2</a:t>
            </a:r>
            <a:r>
              <a:rPr lang="ru-RU" altLang="ru-RU" sz="1400" dirty="0">
                <a:latin typeface="+mn-lt"/>
                <a:cs typeface="Times New Roman" pitchFamily="18" charset="0"/>
                <a:sym typeface="Symbol" pitchFamily="18" charset="2"/>
              </a:rPr>
              <a:t> (</a:t>
            </a:r>
            <a:r>
              <a:rPr lang="en-US" altLang="ru-RU" sz="1400" dirty="0">
                <a:latin typeface="+mn-lt"/>
                <a:cs typeface="Times New Roman" pitchFamily="18" charset="0"/>
                <a:sym typeface="Symbol" pitchFamily="18" charset="2"/>
              </a:rPr>
              <a:t>z</a:t>
            </a:r>
            <a:r>
              <a:rPr lang="ru-RU" altLang="ru-RU" sz="1400" dirty="0">
                <a:latin typeface="+mn-lt"/>
                <a:cs typeface="Times New Roman" pitchFamily="18" charset="0"/>
                <a:sym typeface="Symbol" pitchFamily="18" charset="2"/>
              </a:rPr>
              <a:t>/</a:t>
            </a:r>
            <a:r>
              <a:rPr lang="en-US" altLang="ru-RU" sz="1400" dirty="0">
                <a:latin typeface="+mn-lt"/>
                <a:cs typeface="Times New Roman" pitchFamily="18" charset="0"/>
                <a:sym typeface="Symbol" pitchFamily="18" charset="2"/>
              </a:rPr>
              <a:t>r</a:t>
            </a:r>
            <a:r>
              <a:rPr lang="ru-RU" altLang="ru-RU" sz="1400" dirty="0">
                <a:latin typeface="+mn-lt"/>
                <a:cs typeface="Times New Roman" pitchFamily="18" charset="0"/>
                <a:sym typeface="Symbol" pitchFamily="18" charset="2"/>
              </a:rPr>
              <a:t>) </a:t>
            </a:r>
            <a:r>
              <a:rPr lang="en-US" altLang="ru-RU" sz="1400" dirty="0" smtClean="0">
                <a:latin typeface="+mn-lt"/>
                <a:cs typeface="Times New Roman" pitchFamily="18" charset="0"/>
                <a:sym typeface="Symbol" pitchFamily="18" charset="2"/>
              </a:rPr>
              <a:t>sin</a:t>
            </a:r>
            <a:r>
              <a:rPr lang="el-GR" altLang="ru-RU" sz="1400" dirty="0" smtClean="0">
                <a:latin typeface="+mn-lt"/>
                <a:cs typeface="Times New Roman" pitchFamily="18" charset="0"/>
                <a:sym typeface="Symbol" pitchFamily="18" charset="2"/>
              </a:rPr>
              <a:t>β</a:t>
            </a:r>
            <a:r>
              <a:rPr lang="ru-RU" altLang="ru-RU" sz="1400" dirty="0" smtClean="0">
                <a:latin typeface="+mn-lt"/>
                <a:cs typeface="Times New Roman" pitchFamily="18" charset="0"/>
                <a:sym typeface="Symbol" pitchFamily="18" charset="2"/>
              </a:rPr>
              <a:t>, </a:t>
            </a:r>
            <a:r>
              <a:rPr lang="ru-RU" altLang="ru-RU" sz="1400" dirty="0">
                <a:latin typeface="+mn-lt"/>
                <a:cs typeface="Times New Roman" pitchFamily="18" charset="0"/>
                <a:sym typeface="Symbol" pitchFamily="18" charset="2"/>
              </a:rPr>
              <a:t>где</a:t>
            </a:r>
            <a:endParaRPr lang="ru-RU" altLang="ru-RU" sz="1400" dirty="0">
              <a:latin typeface="+mn-lt"/>
              <a:sym typeface="Symbol" pitchFamily="18" charset="2"/>
            </a:endParaRPr>
          </a:p>
          <a:p>
            <a:endParaRPr lang="ru-RU" altLang="ru-RU" sz="1400" dirty="0">
              <a:latin typeface="+mn-lt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18438" name="Rectangle 7"/>
          <p:cNvSpPr>
            <a:spLocks noChangeArrowheads="1"/>
          </p:cNvSpPr>
          <p:nvPr/>
        </p:nvSpPr>
        <p:spPr bwMode="auto">
          <a:xfrm>
            <a:off x="4272182" y="5706814"/>
            <a:ext cx="439261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18097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/>
            <a:r>
              <a:rPr lang="ru-RU" altLang="ru-RU" sz="1400" dirty="0" smtClean="0">
                <a:latin typeface="+mn-lt"/>
                <a:cs typeface="Times New Roman" pitchFamily="18" charset="0"/>
              </a:rPr>
              <a:t>г</a:t>
            </a:r>
            <a:r>
              <a:rPr lang="ru-RU" altLang="ru-RU" sz="1400" dirty="0">
                <a:latin typeface="+mn-lt"/>
                <a:cs typeface="Times New Roman" pitchFamily="18" charset="0"/>
              </a:rPr>
              <a:t>) при 30</a:t>
            </a:r>
            <a:r>
              <a:rPr lang="ru-RU" altLang="ru-RU" sz="1400" dirty="0">
                <a:latin typeface="+mn-lt"/>
                <a:cs typeface="Times New Roman" pitchFamily="18" charset="0"/>
                <a:sym typeface="Symbol" pitchFamily="18" charset="2"/>
              </a:rPr>
              <a:t></a:t>
            </a:r>
            <a:r>
              <a:rPr lang="ru-RU" altLang="ru-RU" sz="1400" dirty="0">
                <a:latin typeface="+mn-lt"/>
                <a:cs typeface="Times New Roman" pitchFamily="18" charset="0"/>
              </a:rPr>
              <a:t>&lt;</a:t>
            </a:r>
            <a:r>
              <a:rPr lang="en-US" altLang="ru-RU" sz="1400" dirty="0">
                <a:latin typeface="+mn-lt"/>
                <a:cs typeface="Times New Roman" pitchFamily="18" charset="0"/>
                <a:sym typeface="Symbol" pitchFamily="18" charset="2"/>
              </a:rPr>
              <a:t></a:t>
            </a:r>
            <a:r>
              <a:rPr lang="ru-RU" altLang="ru-RU" sz="1400" dirty="0">
                <a:latin typeface="+mn-lt"/>
                <a:cs typeface="Times New Roman" pitchFamily="18" charset="0"/>
              </a:rPr>
              <a:t> &lt;60</a:t>
            </a:r>
            <a:r>
              <a:rPr lang="ru-RU" altLang="ru-RU" sz="1400" dirty="0">
                <a:latin typeface="+mn-lt"/>
                <a:cs typeface="Times New Roman" pitchFamily="18" charset="0"/>
                <a:sym typeface="Symbol" pitchFamily="18" charset="2"/>
              </a:rPr>
              <a:t></a:t>
            </a:r>
            <a:r>
              <a:rPr lang="ru-RU" altLang="ru-RU" sz="1400" dirty="0">
                <a:latin typeface="+mn-lt"/>
                <a:cs typeface="Times New Roman" pitchFamily="18" charset="0"/>
              </a:rPr>
              <a:t> для варианта 2 следует принимать</a:t>
            </a:r>
            <a:endParaRPr lang="ru-RU" altLang="ru-RU" sz="1400" dirty="0">
              <a:latin typeface="+mn-lt"/>
              <a:sym typeface="Symbol" pitchFamily="18" charset="2"/>
            </a:endParaRPr>
          </a:p>
          <a:p>
            <a:pPr algn="just"/>
            <a:r>
              <a:rPr lang="en-US" altLang="ru-RU" sz="1400" dirty="0">
                <a:latin typeface="+mn-lt"/>
                <a:cs typeface="Times New Roman" pitchFamily="18" charset="0"/>
                <a:sym typeface="Symbol" pitchFamily="18" charset="2"/>
              </a:rPr>
              <a:t>m</a:t>
            </a:r>
            <a:r>
              <a:rPr lang="ru-RU" altLang="ru-RU" sz="1400" baseline="-30000" dirty="0">
                <a:latin typeface="+mn-lt"/>
                <a:cs typeface="Times New Roman" pitchFamily="18" charset="0"/>
                <a:sym typeface="Symbol" pitchFamily="18" charset="2"/>
              </a:rPr>
              <a:t>2</a:t>
            </a:r>
            <a:r>
              <a:rPr lang="ru-RU" altLang="ru-RU" sz="1400" dirty="0">
                <a:latin typeface="+mn-lt"/>
                <a:cs typeface="Times New Roman" pitchFamily="18" charset="0"/>
                <a:sym typeface="Symbol" pitchFamily="18" charset="2"/>
              </a:rPr>
              <a:t> = </a:t>
            </a:r>
            <a:r>
              <a:rPr lang="en-US" altLang="ru-RU" sz="1400" dirty="0">
                <a:latin typeface="+mn-lt"/>
                <a:cs typeface="Times New Roman" pitchFamily="18" charset="0"/>
                <a:sym typeface="Symbol" pitchFamily="18" charset="2"/>
              </a:rPr>
              <a:t>C</a:t>
            </a:r>
            <a:r>
              <a:rPr lang="en-US" altLang="ru-RU" sz="1400" baseline="-30000" dirty="0">
                <a:latin typeface="+mn-lt"/>
                <a:cs typeface="Times New Roman" pitchFamily="18" charset="0"/>
                <a:sym typeface="Symbol" pitchFamily="18" charset="2"/>
              </a:rPr>
              <a:t>r</a:t>
            </a:r>
            <a:r>
              <a:rPr lang="ru-RU" altLang="ru-RU" sz="1400" baseline="-30000" dirty="0">
                <a:latin typeface="+mn-lt"/>
                <a:cs typeface="Times New Roman" pitchFamily="18" charset="0"/>
                <a:sym typeface="Symbol" pitchFamily="18" charset="2"/>
              </a:rPr>
              <a:t>2</a:t>
            </a:r>
            <a:r>
              <a:rPr lang="ru-RU" altLang="ru-RU" sz="1400" dirty="0">
                <a:latin typeface="+mn-lt"/>
                <a:cs typeface="Times New Roman" pitchFamily="18" charset="0"/>
                <a:sym typeface="Symbol" pitchFamily="18" charset="2"/>
              </a:rPr>
              <a:t> (</a:t>
            </a:r>
            <a:r>
              <a:rPr lang="en-US" altLang="ru-RU" sz="1400" dirty="0">
                <a:latin typeface="+mn-lt"/>
                <a:cs typeface="Times New Roman" pitchFamily="18" charset="0"/>
                <a:sym typeface="Symbol" pitchFamily="18" charset="2"/>
              </a:rPr>
              <a:t>z</a:t>
            </a:r>
            <a:r>
              <a:rPr lang="ru-RU" altLang="ru-RU" sz="1400" dirty="0">
                <a:latin typeface="+mn-lt"/>
                <a:cs typeface="Times New Roman" pitchFamily="18" charset="0"/>
                <a:sym typeface="Symbol" pitchFamily="18" charset="2"/>
              </a:rPr>
              <a:t>/</a:t>
            </a:r>
            <a:r>
              <a:rPr lang="en-US" altLang="ru-RU" sz="1400" dirty="0">
                <a:latin typeface="+mn-lt"/>
                <a:cs typeface="Times New Roman" pitchFamily="18" charset="0"/>
                <a:sym typeface="Symbol" pitchFamily="18" charset="2"/>
              </a:rPr>
              <a:t>r</a:t>
            </a:r>
            <a:r>
              <a:rPr lang="ru-RU" altLang="ru-RU" sz="1400" dirty="0">
                <a:latin typeface="+mn-lt"/>
                <a:cs typeface="Times New Roman" pitchFamily="18" charset="0"/>
                <a:sym typeface="Symbol" pitchFamily="18" charset="2"/>
              </a:rPr>
              <a:t>) </a:t>
            </a:r>
            <a:r>
              <a:rPr lang="en-US" altLang="ru-RU" sz="1400" dirty="0" smtClean="0">
                <a:latin typeface="+mn-lt"/>
                <a:cs typeface="Times New Roman" pitchFamily="18" charset="0"/>
                <a:sym typeface="Symbol" pitchFamily="18" charset="2"/>
              </a:rPr>
              <a:t>sin</a:t>
            </a:r>
            <a:r>
              <a:rPr lang="el-GR" altLang="ru-RU" sz="1400" dirty="0" smtClean="0">
                <a:latin typeface="+mn-lt"/>
                <a:cs typeface="Times New Roman" pitchFamily="18" charset="0"/>
                <a:sym typeface="Symbol" pitchFamily="18" charset="2"/>
              </a:rPr>
              <a:t>β</a:t>
            </a:r>
            <a:r>
              <a:rPr lang="ru-RU" altLang="ru-RU" sz="1400" dirty="0" smtClean="0">
                <a:latin typeface="+mn-lt"/>
                <a:cs typeface="Times New Roman" pitchFamily="18" charset="0"/>
                <a:sym typeface="Symbol" pitchFamily="18" charset="2"/>
              </a:rPr>
              <a:t>, </a:t>
            </a:r>
            <a:r>
              <a:rPr lang="en-US" altLang="ru-RU" sz="1400" dirty="0" smtClean="0">
                <a:latin typeface="+mn-lt"/>
                <a:cs typeface="Times New Roman" pitchFamily="18" charset="0"/>
                <a:sym typeface="Symbol" pitchFamily="18" charset="2"/>
              </a:rPr>
              <a:t>C</a:t>
            </a:r>
            <a:r>
              <a:rPr lang="en-US" altLang="ru-RU" sz="1400" baseline="-30000" dirty="0" smtClean="0">
                <a:latin typeface="+mn-lt"/>
                <a:cs typeface="Times New Roman" pitchFamily="18" charset="0"/>
                <a:sym typeface="Symbol" pitchFamily="18" charset="2"/>
              </a:rPr>
              <a:t>r</a:t>
            </a:r>
            <a:r>
              <a:rPr lang="ru-RU" altLang="ru-RU" sz="1400" baseline="-30000" dirty="0">
                <a:latin typeface="+mn-lt"/>
                <a:cs typeface="Times New Roman" pitchFamily="18" charset="0"/>
                <a:sym typeface="Symbol" pitchFamily="18" charset="2"/>
              </a:rPr>
              <a:t>2</a:t>
            </a:r>
            <a:r>
              <a:rPr lang="ru-RU" altLang="ru-RU" sz="1400" dirty="0">
                <a:latin typeface="+mn-lt"/>
                <a:cs typeface="Times New Roman" pitchFamily="18" charset="0"/>
                <a:sym typeface="Symbol" pitchFamily="18" charset="2"/>
              </a:rPr>
              <a:t>=1,7</a:t>
            </a:r>
            <a:r>
              <a:rPr lang="ru-RU" altLang="ru-RU" sz="1400" dirty="0">
                <a:latin typeface="+mn-lt"/>
                <a:cs typeface="Times New Roman" pitchFamily="18" charset="0"/>
              </a:rPr>
              <a:t>30</a:t>
            </a:r>
            <a:r>
              <a:rPr lang="ru-RU" altLang="ru-RU" sz="1400" dirty="0">
                <a:latin typeface="+mn-lt"/>
                <a:cs typeface="Times New Roman" pitchFamily="18" charset="0"/>
                <a:sym typeface="Symbol" pitchFamily="18" charset="2"/>
              </a:rPr>
              <a:t></a:t>
            </a:r>
            <a:r>
              <a:rPr lang="ru-RU" altLang="ru-RU" sz="1400" dirty="0">
                <a:latin typeface="+mn-lt"/>
                <a:cs typeface="Times New Roman" pitchFamily="18" charset="0"/>
              </a:rPr>
              <a:t>/</a:t>
            </a:r>
            <a:r>
              <a:rPr lang="ru-RU" altLang="ru-RU" sz="1400" dirty="0">
                <a:latin typeface="+mn-lt"/>
                <a:cs typeface="Times New Roman" pitchFamily="18" charset="0"/>
                <a:sym typeface="Symbol" pitchFamily="18" charset="2"/>
              </a:rPr>
              <a:t></a:t>
            </a:r>
            <a:r>
              <a:rPr lang="ru-RU" altLang="ru-RU" sz="1400" dirty="0">
                <a:latin typeface="+mn-lt"/>
                <a:cs typeface="Times New Roman" pitchFamily="18" charset="0"/>
              </a:rPr>
              <a:t>.</a:t>
            </a:r>
            <a:endParaRPr lang="ru-RU" altLang="ru-RU" sz="1400" dirty="0">
              <a:latin typeface="+mn-lt"/>
              <a:cs typeface="Times New Roman" pitchFamily="18" charset="0"/>
              <a:sym typeface="Symbol" pitchFamily="18" charset="2"/>
            </a:endParaRPr>
          </a:p>
        </p:txBody>
      </p:sp>
      <p:pic>
        <p:nvPicPr>
          <p:cNvPr id="18439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797152"/>
            <a:ext cx="1732345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1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18476" name="Picture 4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259" y="2564904"/>
            <a:ext cx="4545408" cy="874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03647" y="6381328"/>
            <a:ext cx="13976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latin typeface="+mn-lt"/>
              </a:rPr>
              <a:t>Рисунок Г.15</a:t>
            </a:r>
            <a:endParaRPr lang="ru-RU" sz="1600" dirty="0">
              <a:latin typeface="+mn-lt"/>
            </a:endParaRPr>
          </a:p>
        </p:txBody>
      </p:sp>
      <p:pic>
        <p:nvPicPr>
          <p:cNvPr id="18516" name="Picture 8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21622"/>
            <a:ext cx="3528392" cy="5060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33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2400" dirty="0" smtClean="0">
                <a:solidFill>
                  <a:srgbClr val="002060"/>
                </a:solidFill>
              </a:rPr>
              <a:t>Примеры определения расчетных схем снеговых нагрузок по данным модельных аэродинамических испытаний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7338"/>
            <a:ext cx="3757613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563" y="1557338"/>
            <a:ext cx="5394325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Прямоугольник 3"/>
          <p:cNvSpPr>
            <a:spLocks noChangeArrowheads="1"/>
          </p:cNvSpPr>
          <p:nvPr/>
        </p:nvSpPr>
        <p:spPr bwMode="auto">
          <a:xfrm>
            <a:off x="257175" y="4724400"/>
            <a:ext cx="3311525" cy="1477963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dirty="0">
                <a:solidFill>
                  <a:srgbClr val="FF6600"/>
                </a:solidFill>
              </a:rPr>
              <a:t>Модель ММДЦ «Москва-Сити» – Центральное ядро</a:t>
            </a:r>
          </a:p>
          <a:p>
            <a:pPr algn="ctr" eaLnBrk="1" hangingPunct="1"/>
            <a:r>
              <a:rPr lang="ru-RU" altLang="ru-RU" dirty="0">
                <a:solidFill>
                  <a:srgbClr val="FF6600"/>
                </a:solidFill>
              </a:rPr>
              <a:t>в аэродинамической трубе Института Механики МГУ, </a:t>
            </a:r>
          </a:p>
          <a:p>
            <a:pPr algn="ctr" eaLnBrk="1" hangingPunct="1"/>
            <a:r>
              <a:rPr lang="ru-RU" altLang="ru-RU" dirty="0">
                <a:solidFill>
                  <a:srgbClr val="FF6600"/>
                </a:solidFill>
              </a:rPr>
              <a:t>г. Москва,  </a:t>
            </a:r>
            <a:r>
              <a:rPr lang="ru-RU" altLang="ru-RU" b="1" dirty="0">
                <a:solidFill>
                  <a:srgbClr val="FF6600"/>
                </a:solidFill>
              </a:rPr>
              <a:t>М 1:500</a:t>
            </a:r>
            <a:endParaRPr lang="ru-RU" altLang="ru-RU" dirty="0">
              <a:solidFill>
                <a:srgbClr val="FF6600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SC_2480_новый размер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765175"/>
            <a:ext cx="5902325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Прямоугольник 1"/>
          <p:cNvSpPr>
            <a:spLocks noChangeArrowheads="1"/>
          </p:cNvSpPr>
          <p:nvPr/>
        </p:nvSpPr>
        <p:spPr bwMode="auto">
          <a:xfrm>
            <a:off x="6370638" y="2492375"/>
            <a:ext cx="2593975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/>
              <a:t>Модель комплекса «Лахта-центр» </a:t>
            </a:r>
          </a:p>
          <a:p>
            <a:pPr eaLnBrk="1" hangingPunct="1"/>
            <a:r>
              <a:rPr lang="ru-RU" altLang="ru-RU"/>
              <a:t>в г. Санкт-Петербурге в аэродинамической трубе компании «Уникон», </a:t>
            </a:r>
          </a:p>
          <a:p>
            <a:pPr eaLnBrk="1" hangingPunct="1"/>
            <a:r>
              <a:rPr lang="ru-RU" altLang="ru-RU"/>
              <a:t>г. Новосибирск, 2013 г.</a:t>
            </a:r>
          </a:p>
          <a:p>
            <a:pPr eaLnBrk="1" hangingPunct="1"/>
            <a:r>
              <a:rPr lang="ru-RU" altLang="ru-RU"/>
              <a:t>Модель выполнена в масштабе </a:t>
            </a:r>
            <a:r>
              <a:rPr lang="ru-RU" altLang="ru-RU" b="1"/>
              <a:t>М 1:500</a:t>
            </a:r>
            <a:endParaRPr lang="ru-RU" altLang="ru-RU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2533_Lahta_ugol-30_V=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713"/>
            <a:ext cx="4414838" cy="28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 descr="2555_Lahta_ugol-75_V=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638" y="563563"/>
            <a:ext cx="4448175" cy="294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 descr="2586_Lahta_ugol-120_V=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3573463"/>
            <a:ext cx="4438650" cy="31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 descr="2632_Lahta_ugol-210_V=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613150"/>
            <a:ext cx="4732338" cy="314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Прямоугольник 1"/>
          <p:cNvSpPr>
            <a:spLocks noChangeArrowheads="1"/>
          </p:cNvSpPr>
          <p:nvPr/>
        </p:nvSpPr>
        <p:spPr bwMode="auto">
          <a:xfrm>
            <a:off x="187325" y="109538"/>
            <a:ext cx="86629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/>
              <a:t>Испытания по назначению схем снеговых нагрузок в аэродинамической трубе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DSCN4533_новый размер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849313"/>
            <a:ext cx="4144963" cy="310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Рисунок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3892550"/>
            <a:ext cx="4144963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Прямоугольник 3"/>
          <p:cNvSpPr>
            <a:spLocks noChangeArrowheads="1"/>
          </p:cNvSpPr>
          <p:nvPr/>
        </p:nvSpPr>
        <p:spPr bwMode="auto">
          <a:xfrm>
            <a:off x="5084763" y="5300663"/>
            <a:ext cx="3311525" cy="1477962"/>
          </a:xfrm>
          <a:prstGeom prst="rect">
            <a:avLst/>
          </a:prstGeom>
          <a:noFill/>
          <a:ln w="9525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/>
              <a:t>Модель Центрального Стадиона в г. Сочи в аэродинамической трубе Института Механики МГУ, </a:t>
            </a:r>
          </a:p>
          <a:p>
            <a:pPr algn="ctr" eaLnBrk="1" hangingPunct="1"/>
            <a:r>
              <a:rPr lang="ru-RU" altLang="ru-RU"/>
              <a:t>г. Москва,  </a:t>
            </a:r>
            <a:r>
              <a:rPr lang="ru-RU" altLang="ru-RU" b="1"/>
              <a:t>М 1:500</a:t>
            </a:r>
            <a:endParaRPr lang="ru-RU" altLang="ru-RU"/>
          </a:p>
        </p:txBody>
      </p:sp>
      <p:sp>
        <p:nvSpPr>
          <p:cNvPr id="22533" name="Прямоугольник 1"/>
          <p:cNvSpPr>
            <a:spLocks noChangeArrowheads="1"/>
          </p:cNvSpPr>
          <p:nvPr/>
        </p:nvSpPr>
        <p:spPr bwMode="auto">
          <a:xfrm>
            <a:off x="1300163" y="182563"/>
            <a:ext cx="69119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b="1" dirty="0">
                <a:solidFill>
                  <a:srgbClr val="FF6600"/>
                </a:solidFill>
              </a:rPr>
              <a:t>Проведение модельных аэродинамических испытаний </a:t>
            </a:r>
          </a:p>
          <a:p>
            <a:pPr algn="ctr" eaLnBrk="1" hangingPunct="1"/>
            <a:r>
              <a:rPr lang="ru-RU" altLang="ru-RU" b="1" dirty="0">
                <a:solidFill>
                  <a:srgbClr val="FF6600"/>
                </a:solidFill>
              </a:rPr>
              <a:t>при назначении расчетных снеговых и ветровых нагрузок </a:t>
            </a:r>
            <a:endParaRPr lang="ru-RU" altLang="ru-RU" dirty="0">
              <a:solidFill>
                <a:srgbClr val="FF6600"/>
              </a:solidFill>
            </a:endParaRPr>
          </a:p>
        </p:txBody>
      </p:sp>
      <p:graphicFrame>
        <p:nvGraphicFramePr>
          <p:cNvPr id="22534" name="Объект 2"/>
          <p:cNvGraphicFramePr>
            <a:graphicFrameLocks noChangeAspect="1"/>
          </p:cNvGraphicFramePr>
          <p:nvPr/>
        </p:nvGraphicFramePr>
        <p:xfrm>
          <a:off x="4183063" y="1052513"/>
          <a:ext cx="4676775" cy="4167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28" name="CorelDRAW" r:id="rId5" imgW="8103600" imgH="7192800" progId="CorelDRAW.Graphic.13">
                  <p:embed/>
                </p:oleObj>
              </mc:Choice>
              <mc:Fallback>
                <p:oleObj name="CorelDRAW" r:id="rId5" imgW="8103600" imgH="7192800" progId="CorelDRAW.Graphic.13">
                  <p:embed/>
                  <p:pic>
                    <p:nvPicPr>
                      <p:cNvPr id="0" name="Объект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83063" y="1052513"/>
                        <a:ext cx="4676775" cy="4167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Стрелка влево 7"/>
          <p:cNvSpPr/>
          <p:nvPr/>
        </p:nvSpPr>
        <p:spPr>
          <a:xfrm>
            <a:off x="4173538" y="5949950"/>
            <a:ext cx="903287" cy="44450"/>
          </a:xfrm>
          <a:prstGeom prst="leftArrow">
            <a:avLst/>
          </a:prstGeom>
          <a:solidFill>
            <a:srgbClr val="FF00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Рисунок 1" descr="F:\Work\Объекты\2013\Волгоград Арена\Фото модели\Volgograd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"/>
            <a:ext cx="6748463" cy="441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Прямоугольник 3"/>
          <p:cNvSpPr>
            <a:spLocks noChangeArrowheads="1"/>
          </p:cNvSpPr>
          <p:nvPr/>
        </p:nvSpPr>
        <p:spPr bwMode="auto">
          <a:xfrm>
            <a:off x="2627313" y="404813"/>
            <a:ext cx="3816350" cy="120015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/>
              <a:t>Модель стадиона в г. Волгограде </a:t>
            </a:r>
          </a:p>
          <a:p>
            <a:pPr algn="ctr" eaLnBrk="1" hangingPunct="1"/>
            <a:r>
              <a:rPr lang="ru-RU" altLang="ru-RU"/>
              <a:t> в аэродинамической трубе компании «УНИКОН», </a:t>
            </a:r>
          </a:p>
          <a:p>
            <a:pPr algn="ctr" eaLnBrk="1" hangingPunct="1"/>
            <a:r>
              <a:rPr lang="ru-RU" altLang="ru-RU"/>
              <a:t>г. Новосибирск, 2013 г.,  </a:t>
            </a:r>
            <a:r>
              <a:rPr lang="ru-RU" altLang="ru-RU" b="1"/>
              <a:t>М 1:500</a:t>
            </a:r>
          </a:p>
        </p:txBody>
      </p:sp>
      <p:pic>
        <p:nvPicPr>
          <p:cNvPr id="2355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37063"/>
            <a:ext cx="3417888" cy="242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3" descr="0829_Volgograd_Ugol=45_V=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963" y="4437063"/>
            <a:ext cx="3381375" cy="24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463" y="3502025"/>
            <a:ext cx="2374900" cy="334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9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463" y="19050"/>
            <a:ext cx="2393950" cy="349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60" name="Прямоугольник 8"/>
          <p:cNvSpPr>
            <a:spLocks noChangeArrowheads="1"/>
          </p:cNvSpPr>
          <p:nvPr/>
        </p:nvSpPr>
        <p:spPr bwMode="auto">
          <a:xfrm>
            <a:off x="1908175" y="4422775"/>
            <a:ext cx="42084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1600" b="1">
                <a:solidFill>
                  <a:srgbClr val="FFFF00"/>
                </a:solidFill>
              </a:rPr>
              <a:t>Назначение схем снеговой нагрузки</a:t>
            </a:r>
            <a:endParaRPr lang="ru-RU" altLang="ru-RU" sz="160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925"/>
            <a:ext cx="4716463" cy="177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Прямоугольник 3"/>
          <p:cNvSpPr>
            <a:spLocks noChangeArrowheads="1"/>
          </p:cNvSpPr>
          <p:nvPr/>
        </p:nvSpPr>
        <p:spPr bwMode="auto">
          <a:xfrm>
            <a:off x="4932363" y="115888"/>
            <a:ext cx="3814762" cy="1477962"/>
          </a:xfrm>
          <a:prstGeom prst="rect">
            <a:avLst/>
          </a:prstGeom>
          <a:noFill/>
          <a:ln w="9525">
            <a:solidFill>
              <a:schemeClr val="bg2">
                <a:lumMod val="2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/>
              <a:t>Центральный стадион Динамо</a:t>
            </a:r>
          </a:p>
          <a:p>
            <a:pPr algn="ctr" eaLnBrk="1" hangingPunct="1"/>
            <a:r>
              <a:rPr lang="ru-RU" altLang="ru-RU"/>
              <a:t>в г. Москве</a:t>
            </a:r>
          </a:p>
          <a:p>
            <a:pPr algn="ctr" eaLnBrk="1" hangingPunct="1"/>
            <a:r>
              <a:rPr lang="ru-RU" altLang="ru-RU"/>
              <a:t> Модель в аэродинамической трубе компании «УНИКОН»,</a:t>
            </a:r>
          </a:p>
          <a:p>
            <a:pPr algn="ctr" eaLnBrk="1" hangingPunct="1"/>
            <a:r>
              <a:rPr lang="ru-RU" altLang="ru-RU"/>
              <a:t>г. Новосибирск, 2013 г.,  </a:t>
            </a:r>
            <a:r>
              <a:rPr lang="ru-RU" altLang="ru-RU" b="1"/>
              <a:t>М 1:500</a:t>
            </a:r>
          </a:p>
        </p:txBody>
      </p:sp>
      <p:pic>
        <p:nvPicPr>
          <p:cNvPr id="24580" name="Рисунок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9750"/>
            <a:ext cx="6142038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5825"/>
            <a:ext cx="6142038" cy="343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2" name="Picture 3" descr="1539_Dinamo_Ugol=0_V=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038" y="4213225"/>
            <a:ext cx="2987675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4" descr="1578_Dinamo_Ugol=47_V=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038" y="1663700"/>
            <a:ext cx="2982912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4" name="Прямоугольник 7"/>
          <p:cNvSpPr>
            <a:spLocks noChangeArrowheads="1"/>
          </p:cNvSpPr>
          <p:nvPr/>
        </p:nvSpPr>
        <p:spPr bwMode="auto">
          <a:xfrm>
            <a:off x="6142038" y="1665288"/>
            <a:ext cx="298291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1600" b="1">
                <a:solidFill>
                  <a:srgbClr val="FFFF00"/>
                </a:solidFill>
              </a:rPr>
              <a:t>Схемы снеговой нагрузки</a:t>
            </a:r>
            <a:endParaRPr lang="ru-RU" altLang="ru-RU" sz="160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11" y="548680"/>
            <a:ext cx="8229600" cy="492664"/>
          </a:xfrm>
        </p:spPr>
        <p:txBody>
          <a:bodyPr>
            <a:normAutofit/>
          </a:bodyPr>
          <a:lstStyle/>
          <a:p>
            <a:pPr algn="ctr"/>
            <a:r>
              <a:rPr lang="ru-RU" sz="2800" dirty="0"/>
              <a:t>5 Классификация нагрузок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3211" y="1052736"/>
            <a:ext cx="8229600" cy="5472608"/>
          </a:xfrm>
        </p:spPr>
        <p:txBody>
          <a:bodyPr>
            <a:normAutofit/>
          </a:bodyPr>
          <a:lstStyle/>
          <a:p>
            <a:r>
              <a:rPr lang="ru-RU" sz="2400" dirty="0"/>
              <a:t>5.6 К особым  </a:t>
            </a:r>
            <a:r>
              <a:rPr lang="ru-RU" sz="2400" i="1" dirty="0"/>
              <a:t>Р</a:t>
            </a:r>
            <a:r>
              <a:rPr lang="en-US" sz="2400" i="1" baseline="-25000" dirty="0"/>
              <a:t>s</a:t>
            </a:r>
            <a:r>
              <a:rPr lang="ru-RU" sz="2400" dirty="0"/>
              <a:t>  нагрузкам следует относить: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1628800"/>
            <a:ext cx="8416227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а) сейсмические воздействия;</a:t>
            </a:r>
          </a:p>
          <a:p>
            <a:r>
              <a:rPr lang="ru-RU" dirty="0"/>
              <a:t>б) взрывные воздействия;</a:t>
            </a:r>
          </a:p>
          <a:p>
            <a:r>
              <a:rPr lang="ru-RU" dirty="0"/>
              <a:t>в) нагрузки, вызываемые резкими нарушениями технологического процесса, временной неисправностью или поломкой оборудования;</a:t>
            </a:r>
          </a:p>
          <a:p>
            <a:r>
              <a:rPr lang="ru-RU" dirty="0"/>
              <a:t>г) воздействия, обусловленные деформациями основания, сопровождающимися коренным изменением структуры грунта (например, при замачивании просадочных грунтов) или оседанием его в районах горных выработок и в карстовых;</a:t>
            </a:r>
          </a:p>
          <a:p>
            <a:r>
              <a:rPr lang="ru-RU" dirty="0"/>
              <a:t>д) нагрузки, обусловленные пожаром;</a:t>
            </a:r>
          </a:p>
          <a:p>
            <a:r>
              <a:rPr lang="ru-RU" dirty="0"/>
              <a:t>е) нагрузки от столкновений транспортных средств с частями сооружения;</a:t>
            </a:r>
          </a:p>
          <a:p>
            <a:r>
              <a:rPr lang="ru-RU" dirty="0">
                <a:solidFill>
                  <a:srgbClr val="0070C0"/>
                </a:solidFill>
              </a:rPr>
              <a:t>ж) климатические (снеговые, ветровые, температурные и гололедные) нагрузки, </a:t>
            </a:r>
            <a:r>
              <a:rPr lang="ru-RU" dirty="0" smtClean="0">
                <a:solidFill>
                  <a:srgbClr val="0070C0"/>
                </a:solidFill>
              </a:rPr>
              <a:t>действие </a:t>
            </a:r>
            <a:r>
              <a:rPr lang="ru-RU" dirty="0">
                <a:solidFill>
                  <a:srgbClr val="0070C0"/>
                </a:solidFill>
              </a:rPr>
              <a:t>которых может привести к аварийной расчетной ситуации.</a:t>
            </a:r>
          </a:p>
          <a:p>
            <a:r>
              <a:rPr lang="ru-RU" dirty="0">
                <a:solidFill>
                  <a:srgbClr val="0070C0"/>
                </a:solidFill>
              </a:rPr>
              <a:t>и) иные аварийные воздействия, которые могут вызвать разрушение элементов </a:t>
            </a:r>
            <a:r>
              <a:rPr lang="ru-RU" dirty="0" smtClean="0">
                <a:solidFill>
                  <a:srgbClr val="0070C0"/>
                </a:solidFill>
              </a:rPr>
              <a:t>конструкций.</a:t>
            </a:r>
          </a:p>
          <a:p>
            <a:r>
              <a:rPr lang="ru-RU" dirty="0" smtClean="0"/>
              <a:t>Расчетные </a:t>
            </a:r>
            <a:r>
              <a:rPr lang="ru-RU" dirty="0"/>
              <a:t>значения особых нагрузок устанавливаются в соответствующих нормативных документах или в задании на проектирование. </a:t>
            </a:r>
          </a:p>
        </p:txBody>
      </p:sp>
    </p:spTree>
    <p:extLst>
      <p:ext uri="{BB962C8B-B14F-4D97-AF65-F5344CB8AC3E}">
        <p14:creationId xmlns:p14="http://schemas.microsoft.com/office/powerpoint/2010/main" val="3792029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/>
          <a:lstStyle/>
          <a:p>
            <a:pPr>
              <a:defRPr/>
            </a:pPr>
            <a:r>
              <a:rPr lang="ru-RU" sz="2400" dirty="0" smtClean="0">
                <a:solidFill>
                  <a:srgbClr val="FFFF00"/>
                </a:solidFill>
              </a:rPr>
              <a:t>11. ВОЗДЕЙСТВИЯ ВЕТРА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950" y="981075"/>
            <a:ext cx="8928100" cy="5876925"/>
          </a:xfrm>
        </p:spPr>
        <p:txBody>
          <a:bodyPr>
            <a:normAutofit lnSpcReduction="10000"/>
          </a:bodyPr>
          <a:lstStyle/>
          <a:p>
            <a:pPr algn="ctr">
              <a:buFont typeface="Wingdings" pitchFamily="2" charset="2"/>
              <a:buNone/>
              <a:defRPr/>
            </a:pPr>
            <a:r>
              <a:rPr lang="ru-RU" sz="1800" dirty="0" smtClean="0">
                <a:solidFill>
                  <a:srgbClr val="D4402C"/>
                </a:solidFill>
                <a:latin typeface="Impact" pitchFamily="34" charset="0"/>
              </a:rPr>
              <a:t>Расчетные ситуации</a:t>
            </a: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ru-RU" sz="1800" dirty="0" smtClean="0">
                <a:latin typeface="Arial" pitchFamily="34" charset="0"/>
                <a:cs typeface="Arial" pitchFamily="34" charset="0"/>
              </a:rPr>
              <a:t>Для зданий и сооружений необходимо учитывать следующие воздействия ветра:</a:t>
            </a: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ru-RU" sz="1800" dirty="0" smtClean="0">
                <a:latin typeface="Arial" pitchFamily="34" charset="0"/>
                <a:cs typeface="Arial" pitchFamily="34" charset="0"/>
              </a:rPr>
              <a:t>а) </a:t>
            </a:r>
            <a:r>
              <a:rPr lang="ru-RU" sz="1800" dirty="0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расчетную ветровую нагрузку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, определяемую как сумму </a:t>
            </a:r>
            <a:r>
              <a:rPr lang="ru-RU" sz="1800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средней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1800" i="1" dirty="0" smtClean="0">
                <a:latin typeface="Arial" pitchFamily="34" charset="0"/>
                <a:cs typeface="Arial" pitchFamily="34" charset="0"/>
              </a:rPr>
              <a:t>w</a:t>
            </a:r>
            <a:r>
              <a:rPr lang="en-US" sz="1800" i="1" baseline="-25000" dirty="0" smtClean="0">
                <a:latin typeface="Arial" pitchFamily="34" charset="0"/>
                <a:cs typeface="Arial" pitchFamily="34" charset="0"/>
              </a:rPr>
              <a:t>m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  и </a:t>
            </a:r>
            <a:r>
              <a:rPr lang="ru-RU" sz="1800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пульсационной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1800" i="1" dirty="0" smtClean="0">
                <a:latin typeface="Arial" pitchFamily="34" charset="0"/>
                <a:cs typeface="Arial" pitchFamily="34" charset="0"/>
              </a:rPr>
              <a:t>w</a:t>
            </a:r>
            <a:r>
              <a:rPr lang="ru-RU" sz="1800" i="1" baseline="-25000" dirty="0" err="1" smtClean="0">
                <a:latin typeface="Arial" pitchFamily="34" charset="0"/>
                <a:cs typeface="Arial" pitchFamily="34" charset="0"/>
              </a:rPr>
              <a:t>р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  составляющих    </a:t>
            </a:r>
            <a:r>
              <a:rPr lang="en-US" sz="1800" i="1" dirty="0" smtClean="0">
                <a:latin typeface="Arial" pitchFamily="34" charset="0"/>
                <a:cs typeface="Arial" pitchFamily="34" charset="0"/>
              </a:rPr>
              <a:t>w</a:t>
            </a:r>
            <a:r>
              <a:rPr lang="ru-RU" sz="1800" i="1" dirty="0" smtClean="0">
                <a:latin typeface="Arial" pitchFamily="34" charset="0"/>
                <a:cs typeface="Arial" pitchFamily="34" charset="0"/>
              </a:rPr>
              <a:t>=</a:t>
            </a:r>
            <a:r>
              <a:rPr lang="en-US" sz="1800" i="1" dirty="0" smtClean="0">
                <a:latin typeface="Arial" pitchFamily="34" charset="0"/>
                <a:cs typeface="Arial" pitchFamily="34" charset="0"/>
              </a:rPr>
              <a:t>w</a:t>
            </a:r>
            <a:r>
              <a:rPr lang="en-US" sz="1800" i="1" baseline="-25000" dirty="0" smtClean="0">
                <a:latin typeface="Arial" pitchFamily="34" charset="0"/>
                <a:cs typeface="Arial" pitchFamily="34" charset="0"/>
              </a:rPr>
              <a:t>m</a:t>
            </a:r>
            <a:r>
              <a:rPr lang="ru-RU" sz="1800" i="1" dirty="0" smtClean="0">
                <a:latin typeface="Arial" pitchFamily="34" charset="0"/>
                <a:cs typeface="Arial" pitchFamily="34" charset="0"/>
              </a:rPr>
              <a:t>+</a:t>
            </a:r>
            <a:r>
              <a:rPr lang="en-US" sz="18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en-US" sz="1800" i="1" baseline="-25000" dirty="0" err="1" smtClean="0">
                <a:latin typeface="Arial" pitchFamily="34" charset="0"/>
                <a:cs typeface="Arial" pitchFamily="34" charset="0"/>
              </a:rPr>
              <a:t>p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 ;</a:t>
            </a: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ru-RU" sz="1800" dirty="0" smtClean="0">
                <a:latin typeface="Arial" pitchFamily="34" charset="0"/>
                <a:cs typeface="Arial" pitchFamily="34" charset="0"/>
              </a:rPr>
              <a:t>б) </a:t>
            </a:r>
            <a:r>
              <a:rPr lang="ru-RU" sz="1800" dirty="0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пиковые значения расчетной ветровой нагрузки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, действующие на конструктивные элементы ограждения и элементы их крепления;</a:t>
            </a: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ru-RU" sz="1800" dirty="0" smtClean="0">
                <a:latin typeface="Arial" pitchFamily="34" charset="0"/>
                <a:cs typeface="Arial" pitchFamily="34" charset="0"/>
              </a:rPr>
              <a:t>в) </a:t>
            </a:r>
            <a:r>
              <a:rPr lang="ru-RU" sz="1800" dirty="0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резонансное вихревое возбуждение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;</a:t>
            </a: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ru-RU" sz="1800" dirty="0" smtClean="0">
                <a:latin typeface="Arial" pitchFamily="34" charset="0"/>
                <a:cs typeface="Arial" pitchFamily="34" charset="0"/>
              </a:rPr>
              <a:t>г) </a:t>
            </a:r>
            <a:r>
              <a:rPr lang="ru-RU" sz="1800" dirty="0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аэродинамические неустойчивые колебания 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типа галопирования, дивергенции и флаттера.</a:t>
            </a: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ru-RU" sz="1800" dirty="0" smtClean="0">
                <a:latin typeface="Arial" pitchFamily="34" charset="0"/>
                <a:cs typeface="Arial" pitchFamily="34" charset="0"/>
              </a:rPr>
              <a:t>Резонансное вихревое возбуждение и аэродинамические неустойчивые колебания типа галопирования необходимо учитывать для зданий и сплошностенчатых сооружений, у которых  </a:t>
            </a:r>
            <a:r>
              <a:rPr lang="ru-RU" sz="1800" i="1" dirty="0" err="1" smtClean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λ</a:t>
            </a:r>
            <a:r>
              <a:rPr lang="ru-RU" sz="1800" baseline="-25000" dirty="0" err="1" smtClean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е</a:t>
            </a:r>
            <a:r>
              <a:rPr lang="ru-RU" sz="1800" dirty="0" smtClean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&gt; 5, где</a:t>
            </a:r>
            <a:r>
              <a:rPr lang="ru-RU" sz="1800" i="1" dirty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 </a:t>
            </a:r>
            <a:r>
              <a:rPr lang="ru-RU" sz="1800" i="1" dirty="0" err="1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λ</a:t>
            </a:r>
            <a:r>
              <a:rPr lang="ru-RU" sz="1800" baseline="-25000" dirty="0" err="1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е</a:t>
            </a:r>
            <a:r>
              <a:rPr lang="ru-RU" sz="1800" dirty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определено в Д.1.15</a:t>
            </a:r>
            <a:r>
              <a:rPr lang="ru-RU" sz="1800" dirty="0" smtClean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lang="ru-RU" sz="18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sz="1800" dirty="0" smtClean="0">
                <a:latin typeface="Arial" pitchFamily="34" charset="0"/>
                <a:cs typeface="Arial" pitchFamily="34" charset="0"/>
              </a:rPr>
              <a:t>     (с Изм.1)</a:t>
            </a: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ru-RU" sz="3200" dirty="0" smtClean="0">
                <a:solidFill>
                  <a:srgbClr val="FFFF00"/>
                </a:solidFill>
              </a:rPr>
              <a:t>11 Воздействия ветра</a:t>
            </a:r>
            <a:endParaRPr lang="ru-RU" sz="3200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908720"/>
            <a:ext cx="8445624" cy="2736303"/>
          </a:xfrm>
          <a:noFill/>
        </p:spPr>
        <p:txBody>
          <a:bodyPr>
            <a:normAutofit fontScale="85000" lnSpcReduction="10000"/>
          </a:bodyPr>
          <a:lstStyle/>
          <a:p>
            <a:pPr>
              <a:buFont typeface="Wingdings" pitchFamily="2" charset="2"/>
              <a:buChar char="q"/>
            </a:pPr>
            <a:r>
              <a:rPr lang="ru-RU" sz="2000" dirty="0"/>
              <a:t>Пункт 11.1.4. Абзац после формулы (11.3) </a:t>
            </a:r>
            <a:r>
              <a:rPr lang="ru-RU" sz="2000" dirty="0" smtClean="0"/>
              <a:t>: </a:t>
            </a:r>
            <a:endParaRPr lang="ru-RU" sz="2000" dirty="0"/>
          </a:p>
          <a:p>
            <a:pPr marL="0" indent="0">
              <a:buNone/>
            </a:pPr>
            <a:r>
              <a:rPr lang="ru-RU" sz="2000" dirty="0">
                <a:solidFill>
                  <a:srgbClr val="FFFF00"/>
                </a:solidFill>
              </a:rPr>
              <a:t>«где v</a:t>
            </a:r>
            <a:r>
              <a:rPr lang="ru-RU" sz="2000" baseline="-25000" dirty="0">
                <a:solidFill>
                  <a:srgbClr val="FFFF00"/>
                </a:solidFill>
              </a:rPr>
              <a:t>50</a:t>
            </a:r>
            <a:r>
              <a:rPr lang="ru-RU" sz="2000" dirty="0">
                <a:solidFill>
                  <a:srgbClr val="FFFF00"/>
                </a:solidFill>
              </a:rPr>
              <a:t> – скорость ветра, м/с, на уровне 10 м над поверхностью земли для </a:t>
            </a:r>
            <a:r>
              <a:rPr lang="ru-RU" sz="2000" dirty="0" smtClean="0">
                <a:solidFill>
                  <a:srgbClr val="FFFF00"/>
                </a:solidFill>
              </a:rPr>
              <a:t>местности </a:t>
            </a:r>
            <a:r>
              <a:rPr lang="ru-RU" sz="2000" dirty="0">
                <a:solidFill>
                  <a:srgbClr val="FFFF00"/>
                </a:solidFill>
              </a:rPr>
              <a:t>типа А (11.1.6), определяемая с 10-минутным интервалом осреднения и </a:t>
            </a:r>
            <a:r>
              <a:rPr lang="ru-RU" sz="2000" dirty="0" smtClean="0">
                <a:solidFill>
                  <a:srgbClr val="FFFF00"/>
                </a:solidFill>
              </a:rPr>
              <a:t>превышаемая </a:t>
            </a:r>
            <a:r>
              <a:rPr lang="ru-RU" sz="2000" dirty="0">
                <a:solidFill>
                  <a:srgbClr val="FFFF00"/>
                </a:solidFill>
              </a:rPr>
              <a:t>в среднем один раз в 50 лет</a:t>
            </a:r>
            <a:r>
              <a:rPr lang="ru-RU" sz="2000" dirty="0" smtClean="0">
                <a:solidFill>
                  <a:srgbClr val="FFFF00"/>
                </a:solidFill>
              </a:rPr>
              <a:t>.»</a:t>
            </a:r>
          </a:p>
          <a:p>
            <a:pPr marL="0" lvl="0" indent="0">
              <a:buClr>
                <a:srgbClr val="FFCC00"/>
              </a:buClr>
              <a:buNone/>
            </a:pPr>
            <a:endParaRPr lang="ru-RU" sz="2000" dirty="0" smtClean="0">
              <a:solidFill>
                <a:srgbClr val="FFFFFF"/>
              </a:solidFill>
            </a:endParaRPr>
          </a:p>
          <a:p>
            <a:pPr marL="0" lvl="0" indent="0">
              <a:buClr>
                <a:srgbClr val="FFCC00"/>
              </a:buClr>
              <a:buNone/>
            </a:pPr>
            <a:r>
              <a:rPr lang="ru-RU" sz="2000" dirty="0" smtClean="0">
                <a:solidFill>
                  <a:srgbClr val="FFFFFF"/>
                </a:solidFill>
              </a:rPr>
              <a:t>           Пункт </a:t>
            </a:r>
            <a:r>
              <a:rPr lang="ru-RU" sz="2000" dirty="0">
                <a:solidFill>
                  <a:srgbClr val="FFFFFF"/>
                </a:solidFill>
              </a:rPr>
              <a:t>11.1.6, первый абзац : </a:t>
            </a:r>
          </a:p>
          <a:p>
            <a:pPr lvl="0">
              <a:buClr>
                <a:srgbClr val="FFCC00"/>
              </a:buClr>
            </a:pPr>
            <a:r>
              <a:rPr lang="ru-RU" sz="2000" dirty="0">
                <a:solidFill>
                  <a:srgbClr val="FFFF00"/>
                </a:solidFill>
              </a:rPr>
              <a:t>«Коэффициент k(</a:t>
            </a:r>
            <a:r>
              <a:rPr lang="ru-RU" sz="2000" dirty="0" err="1">
                <a:solidFill>
                  <a:srgbClr val="FFFF00"/>
                </a:solidFill>
              </a:rPr>
              <a:t>z</a:t>
            </a:r>
            <a:r>
              <a:rPr lang="ru-RU" sz="2000" baseline="-25000" dirty="0" err="1">
                <a:solidFill>
                  <a:srgbClr val="FFFF00"/>
                </a:solidFill>
              </a:rPr>
              <a:t>e</a:t>
            </a:r>
            <a:r>
              <a:rPr lang="ru-RU" sz="2000" dirty="0">
                <a:solidFill>
                  <a:srgbClr val="FFFF00"/>
                </a:solidFill>
              </a:rPr>
              <a:t>) определяется по таблице 11.2 (для высот </a:t>
            </a:r>
            <a:r>
              <a:rPr lang="ru-RU" sz="2000" dirty="0" err="1">
                <a:solidFill>
                  <a:srgbClr val="FFFF00"/>
                </a:solidFill>
              </a:rPr>
              <a:t>z</a:t>
            </a:r>
            <a:r>
              <a:rPr lang="ru-RU" sz="2000" baseline="-25000" dirty="0" err="1">
                <a:solidFill>
                  <a:srgbClr val="FFFF00"/>
                </a:solidFill>
              </a:rPr>
              <a:t>e</a:t>
            </a:r>
            <a:r>
              <a:rPr lang="ru-RU" sz="2000" dirty="0">
                <a:solidFill>
                  <a:srgbClr val="FFFF00"/>
                </a:solidFill>
              </a:rPr>
              <a:t> ≤ 300 м) или по формуле (11.4), в которых принимаются следующие типы местности:»</a:t>
            </a:r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r>
              <a:rPr lang="ru-RU" sz="2000" dirty="0" smtClean="0"/>
              <a:t>                                      Таблица 11.2:</a:t>
            </a:r>
            <a:endParaRPr lang="ru-RU" sz="2000" dirty="0"/>
          </a:p>
          <a:p>
            <a:endParaRPr lang="ru-RU" sz="2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8365195"/>
              </p:ext>
            </p:extLst>
          </p:nvPr>
        </p:nvGraphicFramePr>
        <p:xfrm>
          <a:off x="2411760" y="3717032"/>
          <a:ext cx="4464496" cy="29711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16124"/>
                <a:gridCol w="1116124"/>
                <a:gridCol w="1116124"/>
                <a:gridCol w="1116124"/>
              </a:tblGrid>
              <a:tr h="229814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Высота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z</a:t>
                      </a:r>
                      <a:r>
                        <a:rPr lang="ru-RU" sz="1400" baseline="-25000" dirty="0">
                          <a:effectLst/>
                        </a:rPr>
                        <a:t>е</a:t>
                      </a:r>
                      <a:r>
                        <a:rPr lang="ru-RU" sz="1400" dirty="0">
                          <a:effectLst/>
                        </a:rPr>
                        <a:t>, м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Коэффициент </a:t>
                      </a:r>
                      <a:r>
                        <a:rPr lang="en-US" sz="1400">
                          <a:effectLst/>
                        </a:rPr>
                        <a:t>k </a:t>
                      </a:r>
                      <a:r>
                        <a:rPr lang="ru-RU" sz="1400">
                          <a:effectLst/>
                        </a:rPr>
                        <a:t>для типов местности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45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А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В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298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sym typeface="Symbol"/>
                        </a:rPr>
                        <a:t></a:t>
                      </a:r>
                      <a:r>
                        <a:rPr lang="en-US" sz="1400">
                          <a:effectLst/>
                        </a:rPr>
                        <a:t>5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0,75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0,5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0,4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298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10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1,0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0,65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0,4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298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20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1,25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0,85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0,55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298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40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1,5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1,1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0,8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298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60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1,7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1,3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1,0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298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80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1,85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1,45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1,15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298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100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2,0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1,6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1,25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298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150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2,25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1,9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1,55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298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200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2,45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2,1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1,8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298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250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2,65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2,3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2,0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298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300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2,75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2,5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2,2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46518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209550" y="1919591"/>
            <a:ext cx="414655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190500" indent="-190500" algn="ctr" defTabSz="9525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None/>
              <a:tabLst>
                <a:tab pos="285750" algn="l"/>
              </a:tabLst>
              <a:defRPr/>
            </a:pPr>
            <a:r>
              <a:rPr lang="ru-RU" sz="2000" b="1" i="1" dirty="0">
                <a:solidFill>
                  <a:schemeClr val="hlink"/>
                </a:solidFill>
                <a:latin typeface="+mn-lt"/>
              </a:rPr>
              <a:t>Метеорологические параметры</a:t>
            </a:r>
            <a:endParaRPr lang="en-US" sz="2000" b="1" i="1" dirty="0">
              <a:solidFill>
                <a:schemeClr val="hlink"/>
              </a:solidFill>
              <a:latin typeface="+mn-lt"/>
            </a:endParaRPr>
          </a:p>
          <a:p>
            <a:pPr marL="190500" indent="-190500" defTabSz="9525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Ü"/>
              <a:tabLst>
                <a:tab pos="285750" algn="l"/>
              </a:tabLst>
              <a:defRPr/>
            </a:pPr>
            <a:r>
              <a:rPr lang="ru-RU" sz="2000" dirty="0">
                <a:solidFill>
                  <a:schemeClr val="hlink"/>
                </a:solidFill>
                <a:latin typeface="+mn-lt"/>
              </a:rPr>
              <a:t>- </a:t>
            </a:r>
            <a:r>
              <a:rPr lang="ru-RU" sz="2000" dirty="0">
                <a:latin typeface="+mn-lt"/>
              </a:rPr>
              <a:t>нормативное (</a:t>
            </a:r>
            <a:r>
              <a:rPr lang="en-US" sz="2000" dirty="0" err="1">
                <a:latin typeface="+mn-lt"/>
                <a:cs typeface="Times New Roman" pitchFamily="18" charset="0"/>
              </a:rPr>
              <a:t>w</a:t>
            </a:r>
            <a:r>
              <a:rPr lang="en-US" sz="2000" baseline="-25000" dirty="0" err="1">
                <a:latin typeface="+mn-lt"/>
                <a:cs typeface="Times New Roman" pitchFamily="18" charset="0"/>
              </a:rPr>
              <a:t>o</a:t>
            </a:r>
            <a:r>
              <a:rPr lang="ru-RU" sz="2000" dirty="0">
                <a:latin typeface="+mn-lt"/>
              </a:rPr>
              <a:t>)  </a:t>
            </a:r>
          </a:p>
          <a:p>
            <a:pPr defTabSz="9525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tabLst>
                <a:tab pos="285750" algn="l"/>
              </a:tabLst>
              <a:defRPr/>
            </a:pPr>
            <a:r>
              <a:rPr lang="ru-RU" sz="2000" dirty="0">
                <a:latin typeface="+mn-lt"/>
              </a:rPr>
              <a:t>     и расчетное (</a:t>
            </a:r>
            <a:r>
              <a:rPr lang="en-US" sz="2000" dirty="0" err="1">
                <a:latin typeface="+mn-lt"/>
                <a:cs typeface="Times New Roman" pitchFamily="18" charset="0"/>
              </a:rPr>
              <a:t>w</a:t>
            </a:r>
            <a:r>
              <a:rPr lang="en-US" sz="2000" baseline="-25000" dirty="0" err="1">
                <a:latin typeface="+mn-lt"/>
                <a:cs typeface="Times New Roman" pitchFamily="18" charset="0"/>
              </a:rPr>
              <a:t>o</a:t>
            </a:r>
            <a:r>
              <a:rPr lang="en-US" sz="2000" baseline="-25000" dirty="0">
                <a:latin typeface="+mn-lt"/>
                <a:cs typeface="Times New Roman" pitchFamily="18" charset="0"/>
              </a:rPr>
              <a:t> </a:t>
            </a:r>
            <a:r>
              <a:rPr lang="en-US" sz="2000" dirty="0">
                <a:latin typeface="+mn-lt"/>
                <a:cs typeface="Times New Roman" pitchFamily="18" charset="0"/>
                <a:sym typeface="Symbol" pitchFamily="18" charset="2"/>
              </a:rPr>
              <a:t></a:t>
            </a:r>
            <a:r>
              <a:rPr lang="en-US" sz="2000" baseline="-25000" dirty="0">
                <a:latin typeface="+mn-lt"/>
                <a:cs typeface="Times New Roman" pitchFamily="18" charset="0"/>
                <a:sym typeface="Symbol" pitchFamily="18" charset="2"/>
              </a:rPr>
              <a:t>v</a:t>
            </a:r>
            <a:r>
              <a:rPr lang="en-US" sz="2000" dirty="0">
                <a:latin typeface="+mn-lt"/>
                <a:cs typeface="Times New Roman" pitchFamily="18" charset="0"/>
              </a:rPr>
              <a:t> </a:t>
            </a:r>
            <a:r>
              <a:rPr lang="ru-RU" sz="2000" dirty="0">
                <a:latin typeface="+mn-lt"/>
              </a:rPr>
              <a:t>) давления</a:t>
            </a:r>
          </a:p>
          <a:p>
            <a:pPr marL="190500" indent="-190500" defTabSz="9525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Ü"/>
              <a:tabLst>
                <a:tab pos="285750" algn="l"/>
              </a:tabLst>
              <a:defRPr/>
            </a:pPr>
            <a:r>
              <a:rPr lang="ru-RU" sz="2000" dirty="0">
                <a:latin typeface="+mn-lt"/>
              </a:rPr>
              <a:t>- коэффициент надежности (</a:t>
            </a:r>
            <a:r>
              <a:rPr lang="en-US" sz="2000" dirty="0">
                <a:latin typeface="+mn-lt"/>
                <a:cs typeface="Times New Roman" pitchFamily="18" charset="0"/>
                <a:sym typeface="Symbol" pitchFamily="18" charset="2"/>
              </a:rPr>
              <a:t></a:t>
            </a:r>
            <a:r>
              <a:rPr lang="en-US" sz="2000" baseline="-25000" dirty="0">
                <a:latin typeface="+mn-lt"/>
                <a:cs typeface="Times New Roman" pitchFamily="18" charset="0"/>
                <a:sym typeface="Symbol" pitchFamily="18" charset="2"/>
              </a:rPr>
              <a:t>v</a:t>
            </a:r>
            <a:r>
              <a:rPr lang="ru-RU" sz="2000" dirty="0">
                <a:latin typeface="+mn-lt"/>
              </a:rPr>
              <a:t>) </a:t>
            </a:r>
          </a:p>
          <a:p>
            <a:pPr marL="190500" indent="-190500" defTabSz="9525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Ü"/>
              <a:tabLst>
                <a:tab pos="285750" algn="l"/>
              </a:tabLst>
              <a:defRPr/>
            </a:pPr>
            <a:r>
              <a:rPr lang="ru-RU" sz="2000" dirty="0">
                <a:latin typeface="+mn-lt"/>
              </a:rPr>
              <a:t>- изменение нагрузки по высоте</a:t>
            </a:r>
          </a:p>
          <a:p>
            <a:pPr marL="190500" indent="-190500" defTabSz="9525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Ü"/>
              <a:tabLst>
                <a:tab pos="285750" algn="l"/>
              </a:tabLst>
              <a:defRPr/>
            </a:pPr>
            <a:r>
              <a:rPr lang="ru-RU" sz="2000" dirty="0">
                <a:latin typeface="+mn-lt"/>
              </a:rPr>
              <a:t>- повторяемость по направлениям</a:t>
            </a:r>
            <a:endParaRPr lang="en-US" sz="2000" dirty="0">
              <a:latin typeface="+mn-lt"/>
            </a:endParaRPr>
          </a:p>
        </p:txBody>
      </p:sp>
      <p:sp>
        <p:nvSpPr>
          <p:cNvPr id="17412" name="Rectangle 4" descr="Голубая тисненая бумага"/>
          <p:cNvSpPr>
            <a:spLocks noChangeArrowheads="1"/>
          </p:cNvSpPr>
          <p:nvPr/>
        </p:nvSpPr>
        <p:spPr bwMode="auto">
          <a:xfrm>
            <a:off x="5175250" y="4724400"/>
            <a:ext cx="3573214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2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tabLst>
                <a:tab pos="288925" algn="l"/>
              </a:tabLst>
              <a:defRPr/>
            </a:pPr>
            <a:r>
              <a:rPr kumimoji="1" lang="ru-RU" sz="2000" b="1" i="1" dirty="0">
                <a:solidFill>
                  <a:schemeClr val="hlink"/>
                </a:solidFill>
                <a:latin typeface="+mn-lt"/>
              </a:rPr>
              <a:t>Аэродинамика</a:t>
            </a:r>
            <a:endParaRPr kumimoji="1" lang="en-US" sz="2000" b="1" i="1" dirty="0">
              <a:solidFill>
                <a:schemeClr val="hlink"/>
              </a:solidFill>
              <a:latin typeface="+mn-lt"/>
            </a:endParaRPr>
          </a:p>
          <a:p>
            <a:pPr algn="just" eaLnBrk="0" hangingPunct="0">
              <a:buFont typeface="Wingdings" pitchFamily="2" charset="2"/>
              <a:buChar char="§"/>
              <a:tabLst>
                <a:tab pos="288925" algn="l"/>
              </a:tabLst>
              <a:defRPr/>
            </a:pPr>
            <a:r>
              <a:rPr kumimoji="1" lang="ru-RU" sz="2000" dirty="0">
                <a:latin typeface="+mn-lt"/>
              </a:rPr>
              <a:t> </a:t>
            </a:r>
            <a:r>
              <a:rPr kumimoji="1" lang="ru-RU" sz="2000" dirty="0" smtClean="0">
                <a:latin typeface="+mn-lt"/>
              </a:rPr>
              <a:t>- лобовое </a:t>
            </a:r>
            <a:r>
              <a:rPr kumimoji="1" lang="ru-RU" sz="2000" dirty="0">
                <a:latin typeface="+mn-lt"/>
              </a:rPr>
              <a:t>сопротивление</a:t>
            </a:r>
          </a:p>
          <a:p>
            <a:pPr eaLnBrk="0" hangingPunct="0">
              <a:buFont typeface="Wingdings" pitchFamily="2" charset="2"/>
              <a:buChar char="§"/>
              <a:tabLst>
                <a:tab pos="288925" algn="l"/>
              </a:tabLst>
              <a:defRPr/>
            </a:pPr>
            <a:r>
              <a:rPr kumimoji="1" lang="ru-RU" sz="2000" dirty="0">
                <a:latin typeface="+mn-lt"/>
              </a:rPr>
              <a:t> </a:t>
            </a:r>
            <a:r>
              <a:rPr kumimoji="1" lang="ru-RU" sz="2000" dirty="0" smtClean="0">
                <a:latin typeface="+mn-lt"/>
              </a:rPr>
              <a:t>- распределение </a:t>
            </a:r>
            <a:r>
              <a:rPr kumimoji="1" lang="ru-RU" sz="2000" dirty="0">
                <a:latin typeface="+mn-lt"/>
              </a:rPr>
              <a:t>давления</a:t>
            </a:r>
          </a:p>
          <a:p>
            <a:pPr eaLnBrk="0" hangingPunct="0">
              <a:buFont typeface="Wingdings" pitchFamily="2" charset="2"/>
              <a:buChar char="§"/>
              <a:tabLst>
                <a:tab pos="288925" algn="l"/>
              </a:tabLst>
              <a:defRPr/>
            </a:pPr>
            <a:r>
              <a:rPr kumimoji="1" lang="ru-RU" sz="2000" dirty="0">
                <a:latin typeface="+mn-lt"/>
              </a:rPr>
              <a:t> </a:t>
            </a:r>
            <a:r>
              <a:rPr kumimoji="1" lang="ru-RU" sz="2000" dirty="0" smtClean="0">
                <a:latin typeface="+mn-lt"/>
              </a:rPr>
              <a:t>- пульсации </a:t>
            </a:r>
            <a:r>
              <a:rPr kumimoji="1" lang="ru-RU" sz="2000" dirty="0">
                <a:latin typeface="+mn-lt"/>
              </a:rPr>
              <a:t>давления</a:t>
            </a:r>
          </a:p>
          <a:p>
            <a:pPr eaLnBrk="0" hangingPunct="0">
              <a:buFont typeface="Wingdings" pitchFamily="2" charset="2"/>
              <a:buChar char="§"/>
              <a:tabLst>
                <a:tab pos="288925" algn="l"/>
              </a:tabLst>
              <a:defRPr/>
            </a:pPr>
            <a:r>
              <a:rPr kumimoji="1" lang="ru-RU" sz="2000" dirty="0">
                <a:latin typeface="+mn-lt"/>
              </a:rPr>
              <a:t> </a:t>
            </a:r>
            <a:r>
              <a:rPr kumimoji="1" lang="ru-RU" sz="2000" dirty="0" smtClean="0">
                <a:latin typeface="+mn-lt"/>
              </a:rPr>
              <a:t>- критерии появления</a:t>
            </a:r>
          </a:p>
          <a:p>
            <a:pPr eaLnBrk="0" hangingPunct="0">
              <a:tabLst>
                <a:tab pos="288925" algn="l"/>
              </a:tabLst>
              <a:defRPr/>
            </a:pPr>
            <a:r>
              <a:rPr kumimoji="1" lang="ru-RU" sz="2000" dirty="0" smtClean="0">
                <a:latin typeface="+mn-lt"/>
              </a:rPr>
              <a:t> </a:t>
            </a:r>
            <a:r>
              <a:rPr kumimoji="1" lang="ru-RU" sz="2000" dirty="0">
                <a:latin typeface="+mn-lt"/>
              </a:rPr>
              <a:t>	</a:t>
            </a:r>
            <a:r>
              <a:rPr kumimoji="1" lang="ru-RU" sz="2000" dirty="0" smtClean="0">
                <a:latin typeface="+mn-lt"/>
              </a:rPr>
              <a:t> неустойчивых колебаний</a:t>
            </a:r>
            <a:endParaRPr kumimoji="1" lang="ru-RU" sz="2000" dirty="0">
              <a:latin typeface="+mn-lt"/>
            </a:endParaRPr>
          </a:p>
        </p:txBody>
      </p:sp>
      <p:sp>
        <p:nvSpPr>
          <p:cNvPr id="17413" name="Rectangle 5" descr="Пергамент"/>
          <p:cNvSpPr>
            <a:spLocks noChangeArrowheads="1"/>
          </p:cNvSpPr>
          <p:nvPr/>
        </p:nvSpPr>
        <p:spPr bwMode="auto">
          <a:xfrm>
            <a:off x="4872038" y="2057400"/>
            <a:ext cx="4271962" cy="2554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3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tabLst>
                <a:tab pos="285750" algn="l"/>
              </a:tabLst>
              <a:defRPr/>
            </a:pPr>
            <a:r>
              <a:rPr kumimoji="1" lang="ru-RU" sz="2000" b="1" i="1" dirty="0">
                <a:solidFill>
                  <a:schemeClr val="hlink"/>
                </a:solidFill>
                <a:latin typeface="+mn-lt"/>
              </a:rPr>
              <a:t>Пульсации нагрузки</a:t>
            </a:r>
            <a:r>
              <a:rPr kumimoji="1" lang="en-US" sz="2000" b="1" i="1" dirty="0">
                <a:solidFill>
                  <a:schemeClr val="hlink"/>
                </a:solidFill>
                <a:latin typeface="+mn-lt"/>
              </a:rPr>
              <a:t/>
            </a:r>
            <a:br>
              <a:rPr kumimoji="1" lang="en-US" sz="2000" b="1" i="1" dirty="0">
                <a:solidFill>
                  <a:schemeClr val="hlink"/>
                </a:solidFill>
                <a:latin typeface="+mn-lt"/>
              </a:rPr>
            </a:br>
            <a:r>
              <a:rPr kumimoji="1" lang="ru-RU" sz="2000" b="1" i="1" dirty="0">
                <a:solidFill>
                  <a:schemeClr val="hlink"/>
                </a:solidFill>
                <a:latin typeface="+mn-lt"/>
              </a:rPr>
              <a:t>и динамика сооружений</a:t>
            </a:r>
          </a:p>
          <a:p>
            <a:pPr eaLnBrk="0" hangingPunct="0">
              <a:buFont typeface="Wingdings" pitchFamily="2" charset="2"/>
              <a:buChar char="§"/>
              <a:tabLst>
                <a:tab pos="285750" algn="l"/>
              </a:tabLst>
              <a:defRPr/>
            </a:pPr>
            <a:r>
              <a:rPr kumimoji="1" lang="ru-RU" sz="2000" dirty="0">
                <a:latin typeface="+mn-lt"/>
              </a:rPr>
              <a:t> - пульсации скорости ветра</a:t>
            </a:r>
          </a:p>
          <a:p>
            <a:pPr eaLnBrk="0" hangingPunct="0">
              <a:buFont typeface="Wingdings" pitchFamily="2" charset="2"/>
              <a:buChar char="§"/>
              <a:tabLst>
                <a:tab pos="285750" algn="l"/>
              </a:tabLst>
              <a:defRPr/>
            </a:pPr>
            <a:r>
              <a:rPr kumimoji="1" lang="ru-RU" sz="2000" dirty="0">
                <a:latin typeface="+mn-lt"/>
              </a:rPr>
              <a:t> - корреляция пульсаций</a:t>
            </a:r>
          </a:p>
          <a:p>
            <a:pPr eaLnBrk="0" hangingPunct="0">
              <a:buFont typeface="Wingdings" pitchFamily="2" charset="2"/>
              <a:buChar char="§"/>
              <a:tabLst>
                <a:tab pos="285750" algn="l"/>
              </a:tabLst>
              <a:defRPr/>
            </a:pPr>
            <a:r>
              <a:rPr kumimoji="1" lang="ru-RU" sz="2000" dirty="0">
                <a:latin typeface="+mn-lt"/>
              </a:rPr>
              <a:t> - динамическая реакция</a:t>
            </a:r>
            <a:br>
              <a:rPr kumimoji="1" lang="ru-RU" sz="2000" dirty="0">
                <a:latin typeface="+mn-lt"/>
              </a:rPr>
            </a:br>
            <a:r>
              <a:rPr kumimoji="1" lang="ru-RU" sz="2000" dirty="0">
                <a:latin typeface="+mn-lt"/>
              </a:rPr>
              <a:t>	(коэффициенты </a:t>
            </a:r>
            <a:r>
              <a:rPr kumimoji="1" lang="en-US" sz="2000" dirty="0">
                <a:latin typeface="+mn-lt"/>
              </a:rPr>
              <a:t>  </a:t>
            </a:r>
            <a:r>
              <a:rPr kumimoji="1" lang="ru-RU" sz="2000" dirty="0">
                <a:latin typeface="+mn-lt"/>
              </a:rPr>
              <a:t>динамичности)</a:t>
            </a:r>
          </a:p>
          <a:p>
            <a:pPr eaLnBrk="0" hangingPunct="0">
              <a:buFont typeface="Wingdings" pitchFamily="2" charset="2"/>
              <a:buChar char="§"/>
              <a:tabLst>
                <a:tab pos="285750" algn="l"/>
              </a:tabLst>
              <a:defRPr/>
            </a:pPr>
            <a:r>
              <a:rPr kumimoji="1" lang="ru-RU" sz="2000" dirty="0">
                <a:latin typeface="+mn-lt"/>
              </a:rPr>
              <a:t> - резонансное вихревое 	возбуждение</a:t>
            </a:r>
          </a:p>
          <a:p>
            <a:pPr eaLnBrk="0" hangingPunct="0">
              <a:buFont typeface="Wingdings" pitchFamily="2" charset="2"/>
              <a:buChar char="§"/>
              <a:tabLst>
                <a:tab pos="285750" algn="l"/>
              </a:tabLst>
              <a:defRPr/>
            </a:pPr>
            <a:r>
              <a:rPr kumimoji="1" lang="ru-RU" sz="2000" dirty="0">
                <a:latin typeface="+mn-lt"/>
              </a:rPr>
              <a:t> - неустойчивые колебания</a:t>
            </a:r>
          </a:p>
        </p:txBody>
      </p:sp>
      <p:sp>
        <p:nvSpPr>
          <p:cNvPr id="26629" name="Rectangle 6"/>
          <p:cNvSpPr>
            <a:spLocks noChangeArrowheads="1"/>
          </p:cNvSpPr>
          <p:nvPr/>
        </p:nvSpPr>
        <p:spPr bwMode="auto">
          <a:xfrm>
            <a:off x="2667000" y="1371600"/>
            <a:ext cx="1371600" cy="3810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6630" name="Rectangle 7"/>
          <p:cNvSpPr>
            <a:spLocks noChangeArrowheads="1"/>
          </p:cNvSpPr>
          <p:nvPr/>
        </p:nvSpPr>
        <p:spPr bwMode="auto">
          <a:xfrm>
            <a:off x="2124075" y="1371600"/>
            <a:ext cx="6096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/>
            <a:r>
              <a:rPr kumimoji="1" lang="en-US" altLang="ru-RU" i="1">
                <a:cs typeface="Times New Roman" pitchFamily="18" charset="0"/>
              </a:rPr>
              <a:t>w</a:t>
            </a:r>
            <a:r>
              <a:rPr kumimoji="1" lang="en-US" altLang="ru-RU" i="1" baseline="-30000">
                <a:cs typeface="Times New Roman" pitchFamily="18" charset="0"/>
              </a:rPr>
              <a:t>p</a:t>
            </a:r>
            <a:r>
              <a:rPr kumimoji="1" lang="en-US" altLang="ru-RU">
                <a:cs typeface="Times New Roman" pitchFamily="18" charset="0"/>
              </a:rPr>
              <a:t> = w</a:t>
            </a:r>
            <a:r>
              <a:rPr kumimoji="1" lang="en-US" altLang="ru-RU" baseline="-25000">
                <a:cs typeface="Times New Roman" pitchFamily="18" charset="0"/>
              </a:rPr>
              <a:t>o</a:t>
            </a:r>
            <a:r>
              <a:rPr kumimoji="1" lang="en-US" altLang="ru-RU">
                <a:cs typeface="Times New Roman" pitchFamily="18" charset="0"/>
              </a:rPr>
              <a:t> k(z) </a:t>
            </a:r>
            <a:r>
              <a:rPr kumimoji="1" lang="en-US" altLang="ru-RU">
                <a:cs typeface="Times New Roman" pitchFamily="18" charset="0"/>
                <a:sym typeface="Symbol" pitchFamily="18" charset="2"/>
              </a:rPr>
              <a:t></a:t>
            </a:r>
            <a:r>
              <a:rPr kumimoji="1" lang="en-US" altLang="ru-RU" baseline="-25000">
                <a:cs typeface="Times New Roman" pitchFamily="18" charset="0"/>
                <a:sym typeface="Symbol" pitchFamily="18" charset="2"/>
              </a:rPr>
              <a:t>v</a:t>
            </a:r>
            <a:r>
              <a:rPr kumimoji="1" lang="en-US" altLang="ru-RU">
                <a:cs typeface="Times New Roman" pitchFamily="18" charset="0"/>
              </a:rPr>
              <a:t> </a:t>
            </a:r>
            <a:r>
              <a:rPr kumimoji="1" lang="ru-RU" altLang="ru-RU"/>
              <a:t> </a:t>
            </a:r>
            <a:r>
              <a:rPr kumimoji="1" lang="en-US" altLang="ru-RU">
                <a:cs typeface="Times New Roman" pitchFamily="18" charset="0"/>
              </a:rPr>
              <a:t>c    </a:t>
            </a:r>
            <a:r>
              <a:rPr kumimoji="1" lang="ru-RU" altLang="ru-RU"/>
              <a:t>  </a:t>
            </a:r>
            <a:r>
              <a:rPr kumimoji="1" lang="en-US" altLang="ru-RU">
                <a:cs typeface="Times New Roman" pitchFamily="18" charset="0"/>
              </a:rPr>
              <a:t>    +          </a:t>
            </a:r>
            <a:r>
              <a:rPr kumimoji="1" lang="en-US" altLang="ru-RU" i="1">
                <a:cs typeface="Times New Roman" pitchFamily="18" charset="0"/>
              </a:rPr>
              <a:t>w</a:t>
            </a:r>
            <a:r>
              <a:rPr kumimoji="1" lang="en-US" altLang="ru-RU" i="1" baseline="-30000">
                <a:cs typeface="Times New Roman" pitchFamily="18" charset="0"/>
              </a:rPr>
              <a:t>g</a:t>
            </a:r>
            <a:r>
              <a:rPr kumimoji="1" lang="en-US" altLang="ru-RU"/>
              <a:t>(t,x, u)</a:t>
            </a:r>
            <a:endParaRPr kumimoji="1" lang="ru-RU" altLang="ru-RU"/>
          </a:p>
        </p:txBody>
      </p:sp>
      <p:grpSp>
        <p:nvGrpSpPr>
          <p:cNvPr id="26631" name="Group 8"/>
          <p:cNvGrpSpPr>
            <a:grpSpLocks/>
          </p:cNvGrpSpPr>
          <p:nvPr/>
        </p:nvGrpSpPr>
        <p:grpSpPr bwMode="auto">
          <a:xfrm>
            <a:off x="2462213" y="1066800"/>
            <a:ext cx="4700587" cy="495300"/>
            <a:chOff x="1440" y="1008"/>
            <a:chExt cx="2961" cy="312"/>
          </a:xfrm>
        </p:grpSpPr>
        <p:sp>
          <p:nvSpPr>
            <p:cNvPr id="26644" name="Rectangle 9"/>
            <p:cNvSpPr>
              <a:spLocks noChangeArrowheads="1"/>
            </p:cNvSpPr>
            <p:nvPr/>
          </p:nvSpPr>
          <p:spPr bwMode="auto">
            <a:xfrm>
              <a:off x="3009" y="1032"/>
              <a:ext cx="139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10000"/>
                </a:spcBef>
              </a:pPr>
              <a:r>
                <a:rPr kumimoji="1" lang="ru-RU" altLang="ru-RU" sz="1600" b="1" i="1"/>
                <a:t>Пульсационная</a:t>
              </a:r>
              <a:endParaRPr kumimoji="1" lang="en-US" altLang="ru-RU" sz="1600" b="1" i="1"/>
            </a:p>
          </p:txBody>
        </p:sp>
        <p:sp>
          <p:nvSpPr>
            <p:cNvPr id="26645" name="Rectangle 10"/>
            <p:cNvSpPr>
              <a:spLocks noChangeArrowheads="1"/>
            </p:cNvSpPr>
            <p:nvPr/>
          </p:nvSpPr>
          <p:spPr bwMode="auto">
            <a:xfrm>
              <a:off x="1440" y="1008"/>
              <a:ext cx="110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10000"/>
                </a:spcBef>
              </a:pPr>
              <a:r>
                <a:rPr kumimoji="1" lang="ru-RU" altLang="ru-RU" sz="1600" b="1" i="1"/>
                <a:t>Средняя</a:t>
              </a:r>
              <a:endParaRPr kumimoji="1" lang="ru-RU" altLang="ru-RU" b="1"/>
            </a:p>
          </p:txBody>
        </p:sp>
      </p:grpSp>
      <p:sp>
        <p:nvSpPr>
          <p:cNvPr id="26632" name="Rectangle 11"/>
          <p:cNvSpPr>
            <a:spLocks noChangeArrowheads="1"/>
          </p:cNvSpPr>
          <p:nvPr/>
        </p:nvSpPr>
        <p:spPr bwMode="auto">
          <a:xfrm>
            <a:off x="1835150" y="762000"/>
            <a:ext cx="609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kumimoji="1" lang="ru-RU" altLang="ru-RU" sz="2000" i="1"/>
              <a:t>Компоненты</a:t>
            </a:r>
          </a:p>
        </p:txBody>
      </p:sp>
      <p:grpSp>
        <p:nvGrpSpPr>
          <p:cNvPr id="26633" name="Group 12"/>
          <p:cNvGrpSpPr>
            <a:grpSpLocks/>
          </p:cNvGrpSpPr>
          <p:nvPr/>
        </p:nvGrpSpPr>
        <p:grpSpPr bwMode="auto">
          <a:xfrm>
            <a:off x="1905000" y="762000"/>
            <a:ext cx="6096000" cy="457200"/>
            <a:chOff x="1152" y="720"/>
            <a:chExt cx="3840" cy="288"/>
          </a:xfrm>
        </p:grpSpPr>
        <p:sp>
          <p:nvSpPr>
            <p:cNvPr id="26641" name="Line 13"/>
            <p:cNvSpPr>
              <a:spLocks noChangeShapeType="1"/>
            </p:cNvSpPr>
            <p:nvPr/>
          </p:nvSpPr>
          <p:spPr bwMode="auto">
            <a:xfrm>
              <a:off x="1152" y="720"/>
              <a:ext cx="3840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6642" name="Line 14"/>
            <p:cNvSpPr>
              <a:spLocks noChangeShapeType="1"/>
            </p:cNvSpPr>
            <p:nvPr/>
          </p:nvSpPr>
          <p:spPr bwMode="auto">
            <a:xfrm>
              <a:off x="1152" y="720"/>
              <a:ext cx="0" cy="28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6643" name="Line 15"/>
            <p:cNvSpPr>
              <a:spLocks noChangeShapeType="1"/>
            </p:cNvSpPr>
            <p:nvPr/>
          </p:nvSpPr>
          <p:spPr bwMode="auto">
            <a:xfrm>
              <a:off x="4992" y="720"/>
              <a:ext cx="0" cy="28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6634" name="Line 16"/>
          <p:cNvSpPr>
            <a:spLocks noChangeShapeType="1"/>
          </p:cNvSpPr>
          <p:nvPr/>
        </p:nvSpPr>
        <p:spPr bwMode="auto">
          <a:xfrm>
            <a:off x="1905000" y="1905000"/>
            <a:ext cx="6096000" cy="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6635" name="Line 17"/>
          <p:cNvSpPr>
            <a:spLocks noChangeShapeType="1"/>
          </p:cNvSpPr>
          <p:nvPr/>
        </p:nvSpPr>
        <p:spPr bwMode="auto">
          <a:xfrm>
            <a:off x="1905000" y="1371600"/>
            <a:ext cx="0" cy="53340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6636" name="Line 18"/>
          <p:cNvSpPr>
            <a:spLocks noChangeShapeType="1"/>
          </p:cNvSpPr>
          <p:nvPr/>
        </p:nvSpPr>
        <p:spPr bwMode="auto">
          <a:xfrm>
            <a:off x="8001000" y="1371600"/>
            <a:ext cx="0" cy="53340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6637" name="AutoShape 19" descr="Упаковочная бумага"/>
          <p:cNvSpPr>
            <a:spLocks noChangeArrowheads="1"/>
          </p:cNvSpPr>
          <p:nvPr/>
        </p:nvSpPr>
        <p:spPr bwMode="auto">
          <a:xfrm>
            <a:off x="971550" y="1143000"/>
            <a:ext cx="533400" cy="304800"/>
          </a:xfrm>
          <a:prstGeom prst="rightArrow">
            <a:avLst>
              <a:gd name="adj1" fmla="val 50000"/>
              <a:gd name="adj2" fmla="val 43750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1" name="Заголовок 1"/>
          <p:cNvSpPr>
            <a:spLocks noGrp="1"/>
          </p:cNvSpPr>
          <p:nvPr>
            <p:ph type="title"/>
          </p:nvPr>
        </p:nvSpPr>
        <p:spPr>
          <a:xfrm>
            <a:off x="400050" y="141288"/>
            <a:ext cx="8229600" cy="633412"/>
          </a:xfrm>
        </p:spPr>
        <p:txBody>
          <a:bodyPr/>
          <a:lstStyle/>
          <a:p>
            <a:pPr>
              <a:defRPr/>
            </a:pPr>
            <a:r>
              <a:rPr lang="ru-RU" sz="2400" dirty="0" smtClean="0">
                <a:solidFill>
                  <a:srgbClr val="FFFF00"/>
                </a:solidFill>
              </a:rPr>
              <a:t>11. ВОЗДЕЙСТВИЯ ВЕТРА</a:t>
            </a:r>
          </a:p>
        </p:txBody>
      </p:sp>
      <p:sp>
        <p:nvSpPr>
          <p:cNvPr id="24" name="Text Box 19" descr="Упаковочная бумага"/>
          <p:cNvSpPr txBox="1">
            <a:spLocks noChangeArrowheads="1"/>
          </p:cNvSpPr>
          <p:nvPr/>
        </p:nvSpPr>
        <p:spPr bwMode="auto">
          <a:xfrm>
            <a:off x="77213" y="3902176"/>
            <a:ext cx="4778375" cy="2862322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  <a:effectLst/>
        </p:spPr>
        <p:txBody>
          <a:bodyPr>
            <a:spAutoFit/>
          </a:bodyPr>
          <a:lstStyle/>
          <a:p>
            <a:pPr marL="342900" indent="-342900">
              <a:buFontTx/>
              <a:buChar char="-"/>
              <a:defRPr/>
            </a:pPr>
            <a:r>
              <a:rPr lang="ru-RU" sz="2000" dirty="0">
                <a:solidFill>
                  <a:srgbClr val="C00000"/>
                </a:solidFill>
                <a:latin typeface="+mn-lt"/>
              </a:rPr>
              <a:t>расчет на прочность,</a:t>
            </a:r>
          </a:p>
          <a:p>
            <a:pPr marL="342900" indent="-342900">
              <a:buFontTx/>
              <a:buChar char="-"/>
              <a:defRPr/>
            </a:pPr>
            <a:r>
              <a:rPr lang="ru-RU" sz="2000" dirty="0">
                <a:solidFill>
                  <a:srgbClr val="C00000"/>
                </a:solidFill>
                <a:latin typeface="+mn-lt"/>
              </a:rPr>
              <a:t>расчет на деформации,</a:t>
            </a:r>
          </a:p>
          <a:p>
            <a:pPr marL="342900" indent="-342900">
              <a:buFontTx/>
              <a:buChar char="-"/>
              <a:defRPr/>
            </a:pPr>
            <a:r>
              <a:rPr lang="ru-RU" sz="2000" dirty="0">
                <a:solidFill>
                  <a:srgbClr val="C00000"/>
                </a:solidFill>
                <a:latin typeface="+mn-lt"/>
              </a:rPr>
              <a:t>расчет ограждений </a:t>
            </a:r>
          </a:p>
          <a:p>
            <a:pPr marL="342900" indent="-342900">
              <a:buFontTx/>
              <a:buChar char="-"/>
              <a:defRPr/>
            </a:pPr>
            <a:r>
              <a:rPr lang="ru-RU" sz="2000" dirty="0">
                <a:solidFill>
                  <a:srgbClr val="C00000"/>
                </a:solidFill>
                <a:latin typeface="+mn-lt"/>
              </a:rPr>
              <a:t>(остекление, вентилируемые фасады,…)</a:t>
            </a:r>
          </a:p>
          <a:p>
            <a:pPr marL="342900" indent="-342900">
              <a:buFontTx/>
              <a:buChar char="-"/>
              <a:defRPr/>
            </a:pPr>
            <a:r>
              <a:rPr lang="ru-RU" sz="2000" dirty="0">
                <a:solidFill>
                  <a:srgbClr val="C00000"/>
                </a:solidFill>
                <a:latin typeface="+mn-lt"/>
              </a:rPr>
              <a:t>оценка выносливости,</a:t>
            </a:r>
          </a:p>
          <a:p>
            <a:pPr marL="342900" indent="-342900">
              <a:buFontTx/>
              <a:buChar char="-"/>
              <a:defRPr/>
            </a:pPr>
            <a:r>
              <a:rPr lang="ru-RU" sz="2000" dirty="0">
                <a:solidFill>
                  <a:srgbClr val="C00000"/>
                </a:solidFill>
                <a:latin typeface="+mn-lt"/>
              </a:rPr>
              <a:t>оценка динамической комфортности зданий</a:t>
            </a:r>
            <a:r>
              <a:rPr lang="ru-RU" sz="2000" dirty="0" smtClean="0">
                <a:solidFill>
                  <a:srgbClr val="C00000"/>
                </a:solidFill>
                <a:latin typeface="+mn-lt"/>
              </a:rPr>
              <a:t>,</a:t>
            </a:r>
          </a:p>
          <a:p>
            <a:pPr marL="342900" indent="-342900">
              <a:buFontTx/>
              <a:buChar char="-"/>
              <a:defRPr/>
            </a:pPr>
            <a:r>
              <a:rPr lang="ru-RU" sz="2000" dirty="0">
                <a:solidFill>
                  <a:srgbClr val="C00000"/>
                </a:solidFill>
                <a:latin typeface="+mn-lt"/>
              </a:rPr>
              <a:t>оценка комфортности пешеходных </a:t>
            </a:r>
            <a:r>
              <a:rPr lang="ru-RU" sz="2000" dirty="0" smtClean="0">
                <a:solidFill>
                  <a:srgbClr val="C00000"/>
                </a:solidFill>
                <a:latin typeface="+mn-lt"/>
              </a:rPr>
              <a:t>зон</a:t>
            </a:r>
            <a:endParaRPr lang="ru-RU" sz="20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23" name="Text Box 18" descr="Упаковочная бумага"/>
          <p:cNvSpPr txBox="1">
            <a:spLocks noChangeArrowheads="1"/>
          </p:cNvSpPr>
          <p:nvPr/>
        </p:nvSpPr>
        <p:spPr bwMode="auto">
          <a:xfrm>
            <a:off x="3132138" y="4257675"/>
            <a:ext cx="1422400" cy="7080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tile tx="0" ty="0" sx="100000" sy="100000" flip="none" algn="tl"/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7030A0"/>
                </a:solidFill>
                <a:latin typeface="+mn-lt"/>
              </a:rPr>
              <a:t>Расчетные</a:t>
            </a:r>
          </a:p>
          <a:p>
            <a:pPr>
              <a:defRPr/>
            </a:pPr>
            <a:r>
              <a:rPr lang="ru-RU" sz="2000" b="1" dirty="0">
                <a:solidFill>
                  <a:srgbClr val="7030A0"/>
                </a:solidFill>
                <a:latin typeface="+mn-lt"/>
              </a:rPr>
              <a:t> ситуации: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Rectangle 6"/>
          <p:cNvSpPr>
            <a:spLocks noGrp="1" noChangeArrowheads="1"/>
          </p:cNvSpPr>
          <p:nvPr>
            <p:ph type="title"/>
          </p:nvPr>
        </p:nvSpPr>
        <p:spPr>
          <a:xfrm>
            <a:off x="900113" y="476250"/>
            <a:ext cx="7993062" cy="431800"/>
          </a:xfrm>
        </p:spPr>
        <p:txBody>
          <a:bodyPr anchor="b">
            <a:normAutofit fontScale="90000"/>
          </a:bodyPr>
          <a:lstStyle/>
          <a:p>
            <a:pPr eaLnBrk="1" hangingPunct="1">
              <a:defRPr/>
            </a:pPr>
            <a:r>
              <a:rPr lang="ru-RU" sz="2400" dirty="0" smtClean="0">
                <a:solidFill>
                  <a:srgbClr val="FFC000"/>
                </a:solidFill>
              </a:rPr>
              <a:t>Виды ветровых пульсационных нагрузок</a:t>
            </a:r>
          </a:p>
        </p:txBody>
      </p:sp>
      <p:sp>
        <p:nvSpPr>
          <p:cNvPr id="3077" name="Rectangle 2"/>
          <p:cNvSpPr>
            <a:spLocks noGrp="1" noChangeArrowheads="1"/>
          </p:cNvSpPr>
          <p:nvPr>
            <p:ph idx="1"/>
          </p:nvPr>
        </p:nvSpPr>
        <p:spPr>
          <a:xfrm>
            <a:off x="-180975" y="1125538"/>
            <a:ext cx="6877050" cy="5688012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200" b="1" i="1" dirty="0" smtClean="0">
                <a:solidFill>
                  <a:srgbClr val="003399"/>
                </a:solidFill>
              </a:rPr>
              <a:t>     </a:t>
            </a:r>
            <a:r>
              <a:rPr lang="ru-RU" sz="2200" b="1" i="1" dirty="0" smtClean="0">
                <a:solidFill>
                  <a:srgbClr val="FF0000"/>
                </a:solidFill>
              </a:rPr>
              <a:t>Резонансное вихревое возбуждение</a:t>
            </a:r>
            <a:r>
              <a:rPr lang="en-US" sz="2200" i="1" dirty="0" smtClean="0">
                <a:solidFill>
                  <a:schemeClr val="hlink"/>
                </a:solidFill>
              </a:rPr>
              <a:t/>
            </a:r>
            <a:br>
              <a:rPr lang="en-US" sz="2200" i="1" dirty="0" smtClean="0">
                <a:solidFill>
                  <a:schemeClr val="hlink"/>
                </a:solidFill>
              </a:rPr>
            </a:br>
            <a:r>
              <a:rPr lang="ru-RU" sz="2200" dirty="0" smtClean="0"/>
              <a:t>Регулярный срыв вихрей с боковых поверхностей сооружений с частотой, близкой  к одной собственных частот сооружения</a:t>
            </a:r>
            <a:endParaRPr lang="en-US" sz="2200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200" b="1" i="1" dirty="0" smtClean="0">
                <a:solidFill>
                  <a:srgbClr val="003399"/>
                </a:solidFill>
              </a:rPr>
              <a:t>    </a:t>
            </a:r>
            <a:r>
              <a:rPr lang="ru-RU" sz="2200" b="1" i="1" dirty="0" err="1" smtClean="0">
                <a:solidFill>
                  <a:srgbClr val="FF0000"/>
                </a:solidFill>
              </a:rPr>
              <a:t>Бафтинг</a:t>
            </a:r>
            <a:r>
              <a:rPr lang="en-US" sz="2200" i="1" dirty="0" smtClean="0">
                <a:solidFill>
                  <a:schemeClr val="hlink"/>
                </a:solidFill>
              </a:rPr>
              <a:t/>
            </a:r>
            <a:br>
              <a:rPr lang="en-US" sz="2200" i="1" dirty="0" smtClean="0">
                <a:solidFill>
                  <a:schemeClr val="hlink"/>
                </a:solidFill>
              </a:rPr>
            </a:br>
            <a:r>
              <a:rPr lang="ru-RU" sz="2200" dirty="0" smtClean="0"/>
              <a:t>Срыв вихрей с боковых поверхностей   сооружений, расположенных выше рассматриваемого по потоку ветра	</a:t>
            </a:r>
            <a:endParaRPr lang="en-US" sz="2200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200" b="1" i="1" dirty="0" smtClean="0">
                <a:solidFill>
                  <a:srgbClr val="003399"/>
                </a:solidFill>
              </a:rPr>
              <a:t>    </a:t>
            </a:r>
            <a:r>
              <a:rPr lang="ru-RU" sz="2200" b="1" i="1" dirty="0" err="1" smtClean="0">
                <a:solidFill>
                  <a:srgbClr val="FF0000"/>
                </a:solidFill>
              </a:rPr>
              <a:t>Аэродинамически</a:t>
            </a:r>
            <a:r>
              <a:rPr lang="ru-RU" sz="2200" b="1" i="1" dirty="0" smtClean="0">
                <a:solidFill>
                  <a:srgbClr val="FF0000"/>
                </a:solidFill>
              </a:rPr>
              <a:t> неустойчивые колебания:</a:t>
            </a:r>
            <a:r>
              <a:rPr lang="ru-RU" sz="2200" dirty="0" smtClean="0">
                <a:solidFill>
                  <a:srgbClr val="FF0000"/>
                </a:solidFill>
              </a:rPr>
              <a:t/>
            </a:r>
            <a:br>
              <a:rPr lang="ru-RU" sz="2200" dirty="0" smtClean="0">
                <a:solidFill>
                  <a:srgbClr val="FF0000"/>
                </a:solidFill>
              </a:rPr>
            </a:br>
            <a:r>
              <a:rPr lang="ru-RU" sz="2200" dirty="0" err="1" smtClean="0"/>
              <a:t>галопирование</a:t>
            </a:r>
            <a:r>
              <a:rPr lang="ru-RU" sz="2200" dirty="0" smtClean="0"/>
              <a:t> </a:t>
            </a:r>
            <a:r>
              <a:rPr lang="ru-RU" sz="2200" dirty="0" smtClean="0">
                <a:solidFill>
                  <a:srgbClr val="FFC000"/>
                </a:solidFill>
              </a:rPr>
              <a:t>(неустойчивые поперечные колебания)</a:t>
            </a:r>
            <a:r>
              <a:rPr lang="ru-RU" sz="2200" dirty="0" smtClean="0"/>
              <a:t>, дивергенция</a:t>
            </a:r>
            <a:r>
              <a:rPr lang="ru-RU" sz="2400" dirty="0" smtClean="0">
                <a:solidFill>
                  <a:schemeClr val="hlink"/>
                </a:solidFill>
              </a:rPr>
              <a:t> (неустойчивые колебания, зависящие от жесткости зданий на кручение и аэродинамических коэффициентов момента сил)</a:t>
            </a:r>
            <a:r>
              <a:rPr lang="ru-RU" sz="2200" dirty="0" smtClean="0"/>
              <a:t>, различные виды флаттера </a:t>
            </a:r>
            <a:endParaRPr lang="ru-RU" sz="2200" b="1" i="1" dirty="0" smtClean="0">
              <a:solidFill>
                <a:srgbClr val="003399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200" b="1" i="1" dirty="0" smtClean="0">
                <a:solidFill>
                  <a:srgbClr val="003399"/>
                </a:solidFill>
              </a:rPr>
              <a:t>    </a:t>
            </a:r>
            <a:r>
              <a:rPr lang="ru-RU" sz="2200" b="1" i="1" dirty="0" smtClean="0">
                <a:solidFill>
                  <a:srgbClr val="FF0000"/>
                </a:solidFill>
              </a:rPr>
              <a:t>Внутренний и параметрический резонанс</a:t>
            </a:r>
            <a:br>
              <a:rPr lang="ru-RU" sz="2200" b="1" i="1" dirty="0" smtClean="0">
                <a:solidFill>
                  <a:srgbClr val="FF0000"/>
                </a:solidFill>
              </a:rPr>
            </a:br>
            <a:r>
              <a:rPr lang="ru-RU" sz="2200" dirty="0" smtClean="0"/>
              <a:t>Связные колебания различных элементов сооружения, имеющих близкие или кратные собственные частоты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200" b="1" i="1" dirty="0" smtClean="0">
                <a:solidFill>
                  <a:srgbClr val="003399"/>
                </a:solidFill>
              </a:rPr>
              <a:t>    </a:t>
            </a:r>
            <a:r>
              <a:rPr lang="ru-RU" sz="2200" b="1" i="1" dirty="0" smtClean="0">
                <a:solidFill>
                  <a:srgbClr val="FF0000"/>
                </a:solidFill>
              </a:rPr>
              <a:t>Совместное действие дождя и ветра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200" b="1" i="1" dirty="0" smtClean="0">
                <a:solidFill>
                  <a:srgbClr val="FF0000"/>
                </a:solidFill>
              </a:rPr>
              <a:t>    Смерчи, торнадо</a:t>
            </a:r>
            <a:endParaRPr lang="ru-RU" sz="2000" dirty="0" smtClean="0">
              <a:solidFill>
                <a:srgbClr val="FF0000"/>
              </a:solidFill>
            </a:endParaRPr>
          </a:p>
        </p:txBody>
      </p:sp>
      <p:graphicFrame>
        <p:nvGraphicFramePr>
          <p:cNvPr id="27651" name="Object 3" descr="Розовая тисненая бумага"/>
          <p:cNvGraphicFramePr>
            <a:graphicFrameLocks noChangeAspect="1"/>
          </p:cNvGraphicFramePr>
          <p:nvPr/>
        </p:nvGraphicFramePr>
        <p:xfrm>
          <a:off x="6804025" y="1268413"/>
          <a:ext cx="2228850" cy="1408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31" name="CorelDRAW" r:id="rId3" imgW="2771775" imgH="1838325" progId="CorelDRAW.Graphic.13">
                  <p:embed/>
                </p:oleObj>
              </mc:Choice>
              <mc:Fallback>
                <p:oleObj name="CorelDRAW" r:id="rId3" imgW="2771775" imgH="1838325" progId="CorelDRAW.Graphic.13">
                  <p:embed/>
                  <p:pic>
                    <p:nvPicPr>
                      <p:cNvPr id="0" name="Object 3" descr="Розовая тисненая бумага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04025" y="1268413"/>
                        <a:ext cx="2228850" cy="1408112"/>
                      </a:xfrm>
                      <a:prstGeom prst="rect">
                        <a:avLst/>
                      </a:prstGeom>
                      <a:blipFill dpi="0" rotWithShape="0">
                        <a:blip r:embed="rId5"/>
                        <a:srcRect/>
                        <a:tile tx="0" ty="0" sx="100000" sy="100000" flip="none" algn="tl"/>
                      </a:blip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652" name="Object 4"/>
          <p:cNvGraphicFramePr>
            <a:graphicFrameLocks noChangeAspect="1"/>
          </p:cNvGraphicFramePr>
          <p:nvPr/>
        </p:nvGraphicFramePr>
        <p:xfrm>
          <a:off x="6732588" y="3213100"/>
          <a:ext cx="2236787" cy="1096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32" name="CorelDRAW" r:id="rId6" imgW="914400" imgH="914400" progId="CorelDRAW.Graphic.13">
                  <p:embed/>
                </p:oleObj>
              </mc:Choice>
              <mc:Fallback>
                <p:oleObj name="CorelDRAW" r:id="rId6" imgW="914400" imgH="914400" progId="CorelDRAW.Graphic.1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2588" y="3213100"/>
                        <a:ext cx="2236787" cy="1096963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653" name="Object 5" descr="Голубая тисненая бумага"/>
          <p:cNvGraphicFramePr>
            <a:graphicFrameLocks noChangeAspect="1"/>
          </p:cNvGraphicFramePr>
          <p:nvPr/>
        </p:nvGraphicFramePr>
        <p:xfrm>
          <a:off x="6875463" y="5084763"/>
          <a:ext cx="2017712" cy="817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33" name="CorelDRAW" r:id="rId8" imgW="914400" imgH="914400" progId="CorelDRAW.Graphic.9">
                  <p:embed/>
                </p:oleObj>
              </mc:Choice>
              <mc:Fallback>
                <p:oleObj name="CorelDRAW" r:id="rId8" imgW="914400" imgH="914400" progId="CorelDRAW.Graphic.9">
                  <p:embed/>
                  <p:pic>
                    <p:nvPicPr>
                      <p:cNvPr id="0" name="Object 5" descr="Голубая тисненая бумага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5463" y="5084763"/>
                        <a:ext cx="2017712" cy="817562"/>
                      </a:xfrm>
                      <a:prstGeom prst="rect">
                        <a:avLst/>
                      </a:prstGeom>
                      <a:blipFill dpi="0" rotWithShape="0">
                        <a:blip r:embed="rId10"/>
                        <a:srcRect/>
                        <a:tile tx="0" ty="0" sx="100000" sy="100000" flip="none" algn="tl"/>
                      </a:blip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557338"/>
            <a:ext cx="7380288" cy="508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39750" y="188913"/>
            <a:ext cx="7632700" cy="1166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anchor="b"/>
          <a:lstStyle/>
          <a:p>
            <a:pPr algn="ctr">
              <a:defRPr/>
            </a:pPr>
            <a:r>
              <a:rPr lang="ru-RU" sz="2000" dirty="0">
                <a:solidFill>
                  <a:srgbClr val="D4402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Новая карта районирования территории России </a:t>
            </a:r>
          </a:p>
          <a:p>
            <a:pPr algn="ctr">
              <a:defRPr/>
            </a:pPr>
            <a:r>
              <a:rPr lang="ru-RU" sz="2000" dirty="0">
                <a:solidFill>
                  <a:srgbClr val="D4402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по ветровой нагрузке к СНиП </a:t>
            </a:r>
          </a:p>
          <a:p>
            <a:pPr algn="ctr">
              <a:defRPr/>
            </a:pPr>
            <a:r>
              <a:rPr lang="ru-RU" sz="2000" dirty="0">
                <a:solidFill>
                  <a:srgbClr val="D4402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«Нагрузки и воздействия»</a:t>
            </a:r>
            <a:r>
              <a:rPr lang="ru-RU" sz="2000" dirty="0">
                <a:solidFill>
                  <a:srgbClr val="FFFF00"/>
                </a:solidFill>
              </a:rPr>
              <a:t> </a:t>
            </a:r>
            <a:r>
              <a:rPr lang="ru-RU" sz="2000" dirty="0">
                <a:solidFill>
                  <a:srgbClr val="D4402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(Приложение </a:t>
            </a:r>
            <a:r>
              <a:rPr lang="ru-RU" sz="2000" dirty="0" smtClean="0">
                <a:solidFill>
                  <a:srgbClr val="D4402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Ж)</a:t>
            </a:r>
            <a:endParaRPr lang="ru-RU" sz="2000" dirty="0">
              <a:solidFill>
                <a:srgbClr val="D4402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8676" name="Text Box 8"/>
          <p:cNvSpPr txBox="1">
            <a:spLocks noChangeArrowheads="1"/>
          </p:cNvSpPr>
          <p:nvPr/>
        </p:nvSpPr>
        <p:spPr bwMode="ltGray">
          <a:xfrm>
            <a:off x="0" y="1557338"/>
            <a:ext cx="1512888" cy="513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  <a:buSzPct val="65000"/>
            </a:pPr>
            <a:r>
              <a:rPr lang="ru-RU" altLang="ru-RU" sz="1600" dirty="0">
                <a:solidFill>
                  <a:srgbClr val="FF3300"/>
                </a:solidFill>
                <a:latin typeface="Times New Roman" pitchFamily="18" charset="0"/>
              </a:rPr>
              <a:t>Карта районирования – для расчетных нагрузок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  <a:buSzPct val="65000"/>
            </a:pPr>
            <a:r>
              <a:rPr lang="ru-RU" altLang="ru-RU" sz="1600" dirty="0">
                <a:solidFill>
                  <a:srgbClr val="FF3300"/>
                </a:solidFill>
                <a:latin typeface="Times New Roman" pitchFamily="18" charset="0"/>
              </a:rPr>
              <a:t>Возможность уточнения на основе данных местных метеостанций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  <a:buSzPct val="65000"/>
            </a:pPr>
            <a:r>
              <a:rPr lang="ru-RU" altLang="ru-RU" sz="1600" dirty="0">
                <a:latin typeface="Times New Roman" pitchFamily="18" charset="0"/>
              </a:rPr>
              <a:t>10 минутное осреднение  скорости ветра.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  <a:buSzPct val="65000"/>
            </a:pP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Повторяемость в среднем один раз в 50 лет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  <a:buSzPct val="65000"/>
            </a:pPr>
            <a:r>
              <a:rPr lang="ru-RU" altLang="ru-RU" sz="1600" dirty="0">
                <a:latin typeface="Times New Roman" pitchFamily="18" charset="0"/>
              </a:rPr>
              <a:t>Укрупненное районирование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  <a:buSzPct val="65000"/>
            </a:pPr>
            <a:endParaRPr lang="ru-RU" altLang="ru-RU" sz="1600" dirty="0"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706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anchor="b"/>
          <a:lstStyle/>
          <a:p>
            <a:pPr algn="ctr">
              <a:defRPr/>
            </a:pPr>
            <a:r>
              <a:rPr lang="ru-RU" sz="2000" dirty="0">
                <a:solidFill>
                  <a:srgbClr val="D4402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Новая карта районирования территории </a:t>
            </a:r>
            <a:r>
              <a:rPr lang="ru-RU" sz="2000" dirty="0" smtClean="0">
                <a:solidFill>
                  <a:srgbClr val="D4402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Республики Крым </a:t>
            </a:r>
            <a:endParaRPr lang="ru-RU" sz="2000" dirty="0">
              <a:solidFill>
                <a:srgbClr val="D4402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r>
              <a:rPr lang="ru-RU" sz="2000" dirty="0">
                <a:solidFill>
                  <a:srgbClr val="D4402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по ветровой нагрузке </a:t>
            </a:r>
            <a:r>
              <a:rPr lang="ru-RU" sz="2000" dirty="0" smtClean="0">
                <a:solidFill>
                  <a:srgbClr val="D4402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</a:t>
            </a:r>
            <a:r>
              <a:rPr lang="ru-RU" sz="2000" dirty="0">
                <a:solidFill>
                  <a:srgbClr val="D4402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Приложение Е)</a:t>
            </a: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268760"/>
            <a:ext cx="6912247" cy="5380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44105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95288" y="188913"/>
            <a:ext cx="8229600" cy="561975"/>
          </a:xfrm>
        </p:spPr>
        <p:txBody>
          <a:bodyPr/>
          <a:lstStyle/>
          <a:p>
            <a:pPr>
              <a:defRPr/>
            </a:pPr>
            <a:r>
              <a:rPr lang="ru-RU" sz="2400" dirty="0" smtClean="0">
                <a:solidFill>
                  <a:srgbClr val="FFFF00"/>
                </a:solidFill>
                <a:effectLst/>
              </a:rPr>
              <a:t>11.1 </a:t>
            </a:r>
            <a:r>
              <a:rPr lang="ru-RU" sz="2400" dirty="0">
                <a:solidFill>
                  <a:srgbClr val="FFFF00"/>
                </a:solidFill>
                <a:effectLst/>
              </a:rPr>
              <a:t>Расчетная ветровая нагрузка</a:t>
            </a:r>
            <a:endParaRPr lang="ru-RU" sz="2400" dirty="0" smtClean="0">
              <a:solidFill>
                <a:srgbClr val="FFFF00"/>
              </a:solidFill>
            </a:endParaRPr>
          </a:p>
        </p:txBody>
      </p:sp>
      <p:sp>
        <p:nvSpPr>
          <p:cNvPr id="29698" name="Объект 2"/>
          <p:cNvSpPr>
            <a:spLocks noGrp="1"/>
          </p:cNvSpPr>
          <p:nvPr>
            <p:ph idx="1"/>
          </p:nvPr>
        </p:nvSpPr>
        <p:spPr>
          <a:xfrm>
            <a:off x="395288" y="765175"/>
            <a:ext cx="8229600" cy="5948363"/>
          </a:xfrm>
        </p:spPr>
        <p:txBody>
          <a:bodyPr>
            <a:normAutofit fontScale="92500"/>
          </a:bodyPr>
          <a:lstStyle/>
          <a:p>
            <a:r>
              <a:rPr lang="ru-RU" altLang="ru-RU" sz="2000" b="1" smtClean="0">
                <a:effectLst/>
              </a:rPr>
              <a:t>11.1.7</a:t>
            </a:r>
            <a:r>
              <a:rPr lang="ru-RU" altLang="ru-RU" sz="2000" smtClean="0">
                <a:effectLst/>
              </a:rPr>
              <a:t> При определении компонентов ветровой нагрузки </a:t>
            </a:r>
            <a:r>
              <a:rPr lang="en-US" altLang="ru-RU" sz="2000" i="1" smtClean="0">
                <a:effectLst/>
              </a:rPr>
              <a:t>w</a:t>
            </a:r>
            <a:r>
              <a:rPr lang="en-US" altLang="ru-RU" sz="2000" i="1" baseline="-25000" smtClean="0">
                <a:effectLst/>
              </a:rPr>
              <a:t>e</a:t>
            </a:r>
            <a:r>
              <a:rPr lang="ru-RU" altLang="ru-RU" sz="2000" smtClean="0">
                <a:effectLst/>
              </a:rPr>
              <a:t>, </a:t>
            </a:r>
            <a:r>
              <a:rPr lang="ru-RU" altLang="ru-RU" sz="2000" i="1" smtClean="0">
                <a:effectLst/>
              </a:rPr>
              <a:t>w</a:t>
            </a:r>
            <a:r>
              <a:rPr lang="ru-RU" altLang="ru-RU" sz="2000" i="1" baseline="-25000" smtClean="0">
                <a:effectLst/>
              </a:rPr>
              <a:t>f</a:t>
            </a:r>
            <a:r>
              <a:rPr lang="ru-RU" altLang="ru-RU" sz="2000" smtClean="0">
                <a:effectLst/>
              </a:rPr>
              <a:t>, </a:t>
            </a:r>
            <a:r>
              <a:rPr lang="ru-RU" altLang="ru-RU" sz="2000" i="1" smtClean="0">
                <a:effectLst/>
              </a:rPr>
              <a:t>w</a:t>
            </a:r>
            <a:r>
              <a:rPr lang="ru-RU" altLang="ru-RU" sz="2000" i="1" baseline="-25000" smtClean="0">
                <a:effectLst/>
              </a:rPr>
              <a:t>i</a:t>
            </a:r>
            <a:r>
              <a:rPr lang="ru-RU" altLang="ru-RU" sz="2000" smtClean="0">
                <a:effectLst/>
              </a:rPr>
              <a:t>, </a:t>
            </a:r>
            <a:r>
              <a:rPr lang="ru-RU" altLang="ru-RU" sz="2000" i="1" smtClean="0">
                <a:effectLst/>
              </a:rPr>
              <a:t>w</a:t>
            </a:r>
            <a:r>
              <a:rPr lang="ru-RU" altLang="ru-RU" sz="2000" i="1" baseline="-25000" smtClean="0">
                <a:effectLst/>
              </a:rPr>
              <a:t>x</a:t>
            </a:r>
            <a:r>
              <a:rPr lang="ru-RU" altLang="ru-RU" sz="2000" smtClean="0">
                <a:effectLst/>
              </a:rPr>
              <a:t>, </a:t>
            </a:r>
            <a:r>
              <a:rPr lang="ru-RU" altLang="ru-RU" sz="2000" i="1" smtClean="0">
                <a:effectLst/>
              </a:rPr>
              <a:t>w</a:t>
            </a:r>
            <a:r>
              <a:rPr lang="ru-RU" altLang="ru-RU" sz="2000" i="1" baseline="-25000" smtClean="0">
                <a:effectLst/>
              </a:rPr>
              <a:t>y</a:t>
            </a:r>
            <a:r>
              <a:rPr lang="ru-RU" altLang="ru-RU" sz="2000" smtClean="0">
                <a:effectLst/>
              </a:rPr>
              <a:t> и </a:t>
            </a:r>
            <a:r>
              <a:rPr lang="en-US" altLang="ru-RU" sz="2000" i="1" smtClean="0">
                <a:effectLst/>
              </a:rPr>
              <a:t>w</a:t>
            </a:r>
            <a:r>
              <a:rPr lang="en-US" altLang="ru-RU" sz="2000" baseline="-25000" smtClean="0">
                <a:effectLst/>
              </a:rPr>
              <a:t>z</a:t>
            </a:r>
            <a:r>
              <a:rPr lang="ru-RU" altLang="ru-RU" sz="2000" smtClean="0">
                <a:effectLst/>
              </a:rPr>
              <a:t> следует использовать соответствующие значения аэродинамических коэффициентов: внешнего давления </a:t>
            </a:r>
            <a:r>
              <a:rPr lang="ru-RU" altLang="ru-RU" sz="2000" i="1" smtClean="0">
                <a:effectLst/>
              </a:rPr>
              <a:t>с</a:t>
            </a:r>
            <a:r>
              <a:rPr lang="en-US" altLang="ru-RU" sz="2000" i="1" baseline="-25000" smtClean="0">
                <a:effectLst/>
              </a:rPr>
              <a:t>e</a:t>
            </a:r>
            <a:r>
              <a:rPr lang="ru-RU" altLang="ru-RU" sz="2000" smtClean="0">
                <a:effectLst/>
              </a:rPr>
              <a:t>, трения </a:t>
            </a:r>
            <a:r>
              <a:rPr lang="ru-RU" altLang="ru-RU" sz="2000" i="1" smtClean="0">
                <a:effectLst/>
              </a:rPr>
              <a:t>с</a:t>
            </a:r>
            <a:r>
              <a:rPr lang="en-US" altLang="ru-RU" sz="2000" i="1" baseline="-25000" smtClean="0">
                <a:effectLst/>
              </a:rPr>
              <a:t>f</a:t>
            </a:r>
            <a:r>
              <a:rPr lang="ru-RU" altLang="ru-RU" sz="2000" smtClean="0">
                <a:effectLst/>
              </a:rPr>
              <a:t>, внутреннего давления </a:t>
            </a:r>
            <a:r>
              <a:rPr lang="ru-RU" altLang="ru-RU" sz="2000" i="1" smtClean="0">
                <a:effectLst/>
              </a:rPr>
              <a:t>с</a:t>
            </a:r>
            <a:r>
              <a:rPr lang="en-US" altLang="ru-RU" sz="2000" i="1" baseline="-25000" smtClean="0">
                <a:effectLst/>
              </a:rPr>
              <a:t>i</a:t>
            </a:r>
            <a:r>
              <a:rPr lang="ru-RU" altLang="ru-RU" sz="2000" smtClean="0">
                <a:effectLst/>
              </a:rPr>
              <a:t> и лобового сопротивления </a:t>
            </a:r>
            <a:r>
              <a:rPr lang="ru-RU" altLang="ru-RU" sz="2000" i="1" smtClean="0">
                <a:effectLst/>
              </a:rPr>
              <a:t>с</a:t>
            </a:r>
            <a:r>
              <a:rPr lang="en-US" altLang="ru-RU" sz="2000" i="1" baseline="-25000" smtClean="0">
                <a:effectLst/>
              </a:rPr>
              <a:t>x</a:t>
            </a:r>
            <a:r>
              <a:rPr lang="ru-RU" altLang="ru-RU" sz="2000" smtClean="0">
                <a:effectLst/>
              </a:rPr>
              <a:t>, поперечной силы </a:t>
            </a:r>
            <a:r>
              <a:rPr lang="ru-RU" altLang="ru-RU" sz="2000" i="1" smtClean="0">
                <a:effectLst/>
              </a:rPr>
              <a:t>с</a:t>
            </a:r>
            <a:r>
              <a:rPr lang="en-US" altLang="ru-RU" sz="2000" i="1" baseline="-25000" smtClean="0">
                <a:effectLst/>
              </a:rPr>
              <a:t>y</a:t>
            </a:r>
            <a:r>
              <a:rPr lang="ru-RU" altLang="ru-RU" sz="2000" smtClean="0">
                <a:effectLst/>
              </a:rPr>
              <a:t>, крутящего момента </a:t>
            </a:r>
            <a:r>
              <a:rPr lang="ru-RU" altLang="ru-RU" sz="2000" i="1" smtClean="0">
                <a:effectLst/>
              </a:rPr>
              <a:t>с</a:t>
            </a:r>
            <a:r>
              <a:rPr lang="en-US" altLang="ru-RU" sz="2000" i="1" baseline="-25000" smtClean="0">
                <a:effectLst/>
              </a:rPr>
              <a:t>z</a:t>
            </a:r>
            <a:r>
              <a:rPr lang="ru-RU" altLang="ru-RU" sz="2000" i="1" smtClean="0">
                <a:effectLst/>
              </a:rPr>
              <a:t>,</a:t>
            </a:r>
            <a:r>
              <a:rPr lang="ru-RU" altLang="ru-RU" sz="2000" smtClean="0">
                <a:effectLst/>
              </a:rPr>
              <a:t> принимаемых по </a:t>
            </a:r>
            <a:r>
              <a:rPr lang="ru-RU" altLang="ru-RU" sz="2000" u="sng" smtClean="0">
                <a:effectLst/>
                <a:hlinkClick r:id="rId2" action="ppaction://hlinkfile"/>
              </a:rPr>
              <a:t>приложению Д.1</a:t>
            </a:r>
            <a:r>
              <a:rPr lang="ru-RU" altLang="ru-RU" sz="2000" smtClean="0">
                <a:effectLst/>
              </a:rPr>
              <a:t>, где стрелками показано направление ветра. …</a:t>
            </a:r>
          </a:p>
          <a:p>
            <a:r>
              <a:rPr lang="ru-RU" altLang="ru-RU" sz="2000" smtClean="0">
                <a:effectLst/>
              </a:rPr>
              <a:t>При определении ветровой нагрузки на поверхности внутренних стен и перегородок при отсутствии наружного ограждения (на стадии монтажа) следует использовать аэродинамические коэффициенты внешнего давления  </a:t>
            </a:r>
            <a:r>
              <a:rPr lang="ru-RU" altLang="ru-RU" sz="2000" i="1" smtClean="0">
                <a:effectLst/>
              </a:rPr>
              <a:t>с</a:t>
            </a:r>
            <a:r>
              <a:rPr lang="ru-RU" altLang="ru-RU" sz="2000" i="1" baseline="-25000" smtClean="0">
                <a:effectLst/>
              </a:rPr>
              <a:t>е</a:t>
            </a:r>
            <a:r>
              <a:rPr lang="ru-RU" altLang="ru-RU" sz="2000" smtClean="0">
                <a:effectLst/>
              </a:rPr>
              <a:t>  или лобового сопротивления  </a:t>
            </a:r>
            <a:r>
              <a:rPr lang="ru-RU" altLang="ru-RU" sz="2000" i="1" smtClean="0">
                <a:effectLst/>
              </a:rPr>
              <a:t>с</a:t>
            </a:r>
            <a:r>
              <a:rPr lang="ru-RU" altLang="ru-RU" sz="2000" i="1" baseline="-25000" smtClean="0">
                <a:effectLst/>
              </a:rPr>
              <a:t>х</a:t>
            </a:r>
            <a:r>
              <a:rPr lang="ru-RU" altLang="ru-RU" sz="2000" smtClean="0">
                <a:effectLst/>
              </a:rPr>
              <a:t>.</a:t>
            </a:r>
          </a:p>
          <a:p>
            <a:r>
              <a:rPr lang="ru-RU" altLang="ru-RU" sz="2000" smtClean="0">
                <a:solidFill>
                  <a:srgbClr val="FF0000"/>
                </a:solidFill>
                <a:effectLst/>
              </a:rPr>
              <a:t>Для сооружений повышенного уровня ответственности, а также во всех случаях, не предусмотренных разделом Д.1 </a:t>
            </a:r>
            <a:r>
              <a:rPr lang="ru-RU" altLang="ru-RU" sz="2000" smtClean="0">
                <a:solidFill>
                  <a:srgbClr val="FF0000"/>
                </a:solidFill>
                <a:effectLst/>
                <a:hlinkClick r:id="rId2" action="ppaction://hlinkfile"/>
              </a:rPr>
              <a:t>приложения Д</a:t>
            </a:r>
            <a:r>
              <a:rPr lang="ru-RU" altLang="ru-RU" sz="2000" smtClean="0">
                <a:solidFill>
                  <a:srgbClr val="FF0000"/>
                </a:solidFill>
                <a:effectLst/>
              </a:rPr>
              <a:t> (иные формы сооружений, учет при надлежащем обосновании других направлений ветрового потока или составляющих общего сопротивления тела по другим направлениям, необходимость учета влияния близ стоящих зданий и сооружений и т.п. случаях), аэродинамические коэффициенты, как правило, необходимо устанавливать в специально разработанных рекомендациях на основе результатов модельных испытаний в аэродинамических трубах.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013" y="260350"/>
            <a:ext cx="6950075" cy="865188"/>
          </a:xfrm>
        </p:spPr>
        <p:txBody>
          <a:bodyPr/>
          <a:lstStyle/>
          <a:p>
            <a:pPr eaLnBrk="1" hangingPunct="1"/>
            <a:r>
              <a:rPr lang="ru-RU" altLang="ru-RU" sz="2400" smtClean="0">
                <a:solidFill>
                  <a:srgbClr val="F46B50"/>
                </a:solidFill>
                <a:effectLst/>
                <a:latin typeface="Arial" charset="0"/>
                <a:cs typeface="Tahoma" pitchFamily="34" charset="0"/>
              </a:rPr>
              <a:t>Модельные аэродинамические испытания</a:t>
            </a:r>
            <a:endParaRPr lang="ru-RU" altLang="ru-RU" sz="1800" smtClean="0">
              <a:solidFill>
                <a:srgbClr val="FF3399"/>
              </a:solidFill>
              <a:effectLst/>
              <a:latin typeface="Tahoma" pitchFamily="34" charset="0"/>
              <a:cs typeface="Tahoma" pitchFamily="34" charset="0"/>
            </a:endParaRPr>
          </a:p>
        </p:txBody>
      </p:sp>
      <p:sp>
        <p:nvSpPr>
          <p:cNvPr id="39939" name="Rectangle 3"/>
          <p:cNvSpPr>
            <a:spLocks noGrp="1" noChangeArrowheads="1"/>
          </p:cNvSpPr>
          <p:nvPr>
            <p:ph idx="1"/>
          </p:nvPr>
        </p:nvSpPr>
        <p:spPr>
          <a:xfrm>
            <a:off x="250825" y="981075"/>
            <a:ext cx="8486775" cy="5761038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130000"/>
              </a:lnSpc>
              <a:defRPr/>
            </a:pPr>
            <a:r>
              <a:rPr lang="ru-RU" sz="2000" dirty="0" smtClean="0"/>
              <a:t>За исключением одиночно стоящих зданий, схемы которых приведены в приложении В к СНиП , </a:t>
            </a:r>
            <a:r>
              <a:rPr lang="ru-RU" sz="2000" dirty="0" smtClean="0">
                <a:solidFill>
                  <a:srgbClr val="CC0066"/>
                </a:solidFill>
              </a:rPr>
              <a:t>аэродинамические коэффициенты сил, моментов, внутреннего и внешнего давлений, а также числа Струхаля</a:t>
            </a:r>
            <a:r>
              <a:rPr lang="ru-RU" sz="2000" dirty="0" smtClean="0"/>
              <a:t> (при оценке резонансного вихревого возбуждения) должны определяться на основе данных </a:t>
            </a:r>
            <a:r>
              <a:rPr lang="ru-RU" sz="2000" dirty="0" smtClean="0">
                <a:solidFill>
                  <a:schemeClr val="folHlink"/>
                </a:solidFill>
              </a:rPr>
              <a:t>модельных испытаний</a:t>
            </a:r>
            <a:r>
              <a:rPr lang="ru-RU" sz="2000" dirty="0" smtClean="0">
                <a:solidFill>
                  <a:srgbClr val="CC0066"/>
                </a:solidFill>
              </a:rPr>
              <a:t>, проводимых в специализированных аэродинамических трубах</a:t>
            </a:r>
            <a:r>
              <a:rPr lang="ru-RU" sz="2000" dirty="0" smtClean="0"/>
              <a:t>.</a:t>
            </a:r>
          </a:p>
          <a:p>
            <a:pPr eaLnBrk="1" hangingPunct="1">
              <a:lnSpc>
                <a:spcPct val="130000"/>
              </a:lnSpc>
              <a:defRPr/>
            </a:pPr>
            <a:r>
              <a:rPr lang="ru-RU" sz="2000" dirty="0" smtClean="0"/>
              <a:t>При проведении модельных аэродинамических испытаний необходимо моделировать турбулентную структуру погранслоя атмосферы, включая вертикальный градиент средней скорости ветра и энергетический спектр его пульсационной составляющей. Как правило, подобные экспериментальные </a:t>
            </a:r>
            <a:r>
              <a:rPr lang="ru-RU" sz="2000" dirty="0" smtClean="0">
                <a:solidFill>
                  <a:srgbClr val="CC0066"/>
                </a:solidFill>
              </a:rPr>
              <a:t>исследования проводятся в аэродинамических</a:t>
            </a:r>
            <a:r>
              <a:rPr lang="ru-RU" sz="2000" dirty="0" smtClean="0"/>
              <a:t> </a:t>
            </a:r>
            <a:r>
              <a:rPr lang="ru-RU" sz="2000" dirty="0" smtClean="0">
                <a:solidFill>
                  <a:srgbClr val="CC0066"/>
                </a:solidFill>
              </a:rPr>
              <a:t>трубах</a:t>
            </a:r>
            <a:r>
              <a:rPr lang="ru-RU" sz="2000" dirty="0" smtClean="0"/>
              <a:t> </a:t>
            </a:r>
            <a:r>
              <a:rPr lang="ru-RU" sz="2000" dirty="0" smtClean="0">
                <a:solidFill>
                  <a:srgbClr val="CC0066"/>
                </a:solidFill>
              </a:rPr>
              <a:t>метеорологического типа с длинной рабочей частью</a:t>
            </a:r>
            <a:r>
              <a:rPr lang="ru-RU" sz="2000" dirty="0" smtClean="0"/>
              <a:t>, в которых структура потока соответствует так называемой «пристеночной» турбулентности и формируется за счет тех же механизмов, что и в натурных условиях.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5"/>
          <p:cNvSpPr>
            <a:spLocks noChangeArrowheads="1"/>
          </p:cNvSpPr>
          <p:nvPr/>
        </p:nvSpPr>
        <p:spPr bwMode="auto">
          <a:xfrm>
            <a:off x="250825" y="6092825"/>
            <a:ext cx="82248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>
                <a:solidFill>
                  <a:schemeClr val="hlink"/>
                </a:solidFill>
              </a:rPr>
              <a:t>Модель высотного здания в специализированной аэродинамической трубе</a:t>
            </a:r>
          </a:p>
          <a:p>
            <a:pPr algn="ctr" eaLnBrk="1" hangingPunct="1"/>
            <a:r>
              <a:rPr lang="ru-RU" altLang="ru-RU">
                <a:solidFill>
                  <a:schemeClr val="hlink"/>
                </a:solidFill>
              </a:rPr>
              <a:t>Метеорологического типа (фирма «УНИКОН», г. Новосибирск)</a:t>
            </a: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341" y="548680"/>
            <a:ext cx="5976664" cy="5408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6992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dirty="0">
                <a:solidFill>
                  <a:srgbClr val="FFC000"/>
                </a:solidFill>
              </a:rPr>
              <a:t>Аэродинамические испытания</a:t>
            </a:r>
          </a:p>
        </p:txBody>
      </p:sp>
      <p:sp>
        <p:nvSpPr>
          <p:cNvPr id="32771" name="Rectangle 3" descr="Голубая тисненая бумага"/>
          <p:cNvSpPr>
            <a:spLocks noChangeArrowheads="1"/>
          </p:cNvSpPr>
          <p:nvPr/>
        </p:nvSpPr>
        <p:spPr bwMode="auto">
          <a:xfrm>
            <a:off x="228600" y="1341438"/>
            <a:ext cx="3810000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3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288925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288925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288925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288925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288925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88925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88925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88925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88925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kumimoji="1" lang="ru-RU" altLang="ru-RU" sz="2000" b="1" i="1">
                <a:solidFill>
                  <a:schemeClr val="hlink"/>
                </a:solidFill>
              </a:rPr>
              <a:t>Аэродинамика</a:t>
            </a:r>
            <a:endParaRPr kumimoji="1" lang="en-US" altLang="ru-RU" sz="2000" b="1" i="1">
              <a:solidFill>
                <a:schemeClr val="hlink"/>
              </a:solidFill>
            </a:endParaRPr>
          </a:p>
          <a:p>
            <a:pPr algn="just">
              <a:buFont typeface="Wingdings" pitchFamily="2" charset="2"/>
              <a:buChar char="§"/>
            </a:pPr>
            <a:r>
              <a:rPr kumimoji="1" lang="ru-RU" altLang="ru-RU" sz="2000"/>
              <a:t> лобовое сопротивление</a:t>
            </a:r>
          </a:p>
          <a:p>
            <a:pPr>
              <a:buFont typeface="Wingdings" pitchFamily="2" charset="2"/>
              <a:buChar char="§"/>
            </a:pPr>
            <a:r>
              <a:rPr kumimoji="1" lang="ru-RU" altLang="ru-RU" sz="2000"/>
              <a:t> распределение давления</a:t>
            </a:r>
          </a:p>
          <a:p>
            <a:pPr>
              <a:buFont typeface="Wingdings" pitchFamily="2" charset="2"/>
              <a:buChar char="§"/>
            </a:pPr>
            <a:r>
              <a:rPr kumimoji="1" lang="ru-RU" altLang="ru-RU" sz="2000"/>
              <a:t> пиковые давления</a:t>
            </a:r>
          </a:p>
          <a:p>
            <a:pPr>
              <a:buFont typeface="Wingdings" pitchFamily="2" charset="2"/>
              <a:buChar char="§"/>
            </a:pPr>
            <a:r>
              <a:rPr kumimoji="1" lang="ru-RU" altLang="ru-RU" sz="2000"/>
              <a:t> критерии появления 	неустойчивых колебаний</a:t>
            </a:r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0" y="3275013"/>
            <a:ext cx="914400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20000"/>
              </a:spcBef>
              <a:buClr>
                <a:srgbClr val="7FD5F3"/>
              </a:buClr>
              <a:buFont typeface="Wingdings" pitchFamily="2" charset="2"/>
              <a:buNone/>
            </a:pPr>
            <a:r>
              <a:rPr lang="ru-RU" altLang="ru-RU">
                <a:solidFill>
                  <a:srgbClr val="FFC000"/>
                </a:solidFill>
              </a:rPr>
              <a:t>Моделирование реальных ветровых режимов при аэродинамических испытаниях</a:t>
            </a:r>
          </a:p>
        </p:txBody>
      </p:sp>
      <p:graphicFrame>
        <p:nvGraphicFramePr>
          <p:cNvPr id="32773" name="Object 5"/>
          <p:cNvGraphicFramePr>
            <a:graphicFrameLocks noChangeAspect="1"/>
          </p:cNvGraphicFramePr>
          <p:nvPr/>
        </p:nvGraphicFramePr>
        <p:xfrm>
          <a:off x="122238" y="3789363"/>
          <a:ext cx="4083050" cy="3068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62" r:id="rId4" imgW="9525" imgH="9525" progId="CorelDRAW.Graphic.9">
                  <p:embed/>
                </p:oleObj>
              </mc:Choice>
              <mc:Fallback>
                <p:oleObj r:id="rId4" imgW="9525" imgH="9525" progId="CorelDRAW.Graphic.9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238" y="3789363"/>
                        <a:ext cx="4083050" cy="3068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27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963" y="3789363"/>
            <a:ext cx="4764087" cy="296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2775" name="Object 7"/>
          <p:cNvGraphicFramePr>
            <a:graphicFrameLocks noChangeAspect="1"/>
          </p:cNvGraphicFramePr>
          <p:nvPr/>
        </p:nvGraphicFramePr>
        <p:xfrm>
          <a:off x="4284663" y="1042988"/>
          <a:ext cx="4481512" cy="220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63" name="Лист" r:id="rId7" imgW="4905846" imgH="3134157" progId="Excel.Sheet.8">
                  <p:embed/>
                </p:oleObj>
              </mc:Choice>
              <mc:Fallback>
                <p:oleObj name="Лист" r:id="rId7" imgW="4905846" imgH="3134157" progId="Excel.Sheet.8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4663" y="1042988"/>
                        <a:ext cx="4481512" cy="220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76" name="AutoShape 8" descr="Упаковочная бумага"/>
          <p:cNvSpPr>
            <a:spLocks noChangeArrowheads="1"/>
          </p:cNvSpPr>
          <p:nvPr/>
        </p:nvSpPr>
        <p:spPr bwMode="auto">
          <a:xfrm>
            <a:off x="3563938" y="2324100"/>
            <a:ext cx="533400" cy="304800"/>
          </a:xfrm>
          <a:prstGeom prst="rightArrow">
            <a:avLst>
              <a:gd name="adj1" fmla="val 50000"/>
              <a:gd name="adj2" fmla="val 43750"/>
            </a:avLst>
          </a:prstGeom>
          <a:blipFill dpi="0" rotWithShape="0">
            <a:blip r:embed="rId9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2777" name="Прямоугольник 1"/>
          <p:cNvSpPr>
            <a:spLocks noChangeArrowheads="1"/>
          </p:cNvSpPr>
          <p:nvPr/>
        </p:nvSpPr>
        <p:spPr bwMode="auto">
          <a:xfrm>
            <a:off x="4513263" y="992188"/>
            <a:ext cx="4194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>
                <a:solidFill>
                  <a:srgbClr val="0070C0"/>
                </a:solidFill>
              </a:rPr>
              <a:t>Изменение средней скорости потока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64672"/>
          </a:xfrm>
        </p:spPr>
        <p:txBody>
          <a:bodyPr>
            <a:normAutofit/>
          </a:bodyPr>
          <a:lstStyle/>
          <a:p>
            <a:pPr algn="ctr"/>
            <a:r>
              <a:rPr lang="ru-RU" sz="2800" dirty="0"/>
              <a:t>6 Сочетания нагрузок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484784"/>
            <a:ext cx="8229600" cy="2376264"/>
          </a:xfrm>
        </p:spPr>
        <p:txBody>
          <a:bodyPr>
            <a:normAutofit lnSpcReduction="10000"/>
          </a:bodyPr>
          <a:lstStyle/>
          <a:p>
            <a:r>
              <a:rPr lang="ru-RU" sz="1800" dirty="0"/>
              <a:t>6.5 Для особых сочетаний коэффициенты сочетаний для всех кратковременных нагрузок принимаются равными 0,8, за исключением случаев, оговоренных в нормах проектирования  сооружений в сейсмических районах и в нормах проектирования  конструкций и оснований.</a:t>
            </a:r>
          </a:p>
          <a:p>
            <a:r>
              <a:rPr lang="ru-RU" sz="1800" dirty="0"/>
              <a:t>В особых сочетаниях нагрузок, включающих взрывные воздействия, нагрузки, вызываемые пожаром, столкновением транспортных средств с частями сооружений или иные аварийные воздействия, </a:t>
            </a:r>
            <a:r>
              <a:rPr lang="ru-RU" sz="1800" dirty="0" smtClean="0"/>
              <a:t>кратковременные </a:t>
            </a:r>
            <a:r>
              <a:rPr lang="ru-RU" sz="1800" dirty="0"/>
              <a:t>нагрузки допускается не учитывать</a:t>
            </a:r>
            <a:r>
              <a:rPr lang="ru-RU" sz="1800" dirty="0" smtClean="0"/>
              <a:t>.</a:t>
            </a:r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48036" y="4374396"/>
            <a:ext cx="799288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6.5 </a:t>
            </a:r>
            <a:r>
              <a:rPr lang="ru-RU" sz="1600" dirty="0">
                <a:solidFill>
                  <a:srgbClr val="0066FF"/>
                </a:solidFill>
              </a:rPr>
              <a:t>В особых сочетаниях нагрузок, включающих взрывные воздействия, нагрузки,</a:t>
            </a:r>
          </a:p>
          <a:p>
            <a:r>
              <a:rPr lang="ru-RU" sz="1600" dirty="0">
                <a:solidFill>
                  <a:srgbClr val="0066FF"/>
                </a:solidFill>
              </a:rPr>
              <a:t>вызываемые пожаром, не регламентированным столкновением транспортных средств </a:t>
            </a:r>
            <a:r>
              <a:rPr lang="ru-RU" sz="1600" dirty="0" smtClean="0">
                <a:solidFill>
                  <a:srgbClr val="0066FF"/>
                </a:solidFill>
              </a:rPr>
              <a:t>с частями </a:t>
            </a:r>
            <a:r>
              <a:rPr lang="ru-RU" sz="1600" dirty="0">
                <a:solidFill>
                  <a:srgbClr val="0066FF"/>
                </a:solidFill>
              </a:rPr>
              <a:t>сооружений или иные аварийные воздействия, следует учитывать </a:t>
            </a:r>
            <a:r>
              <a:rPr lang="ru-RU" sz="1600" dirty="0" smtClean="0">
                <a:solidFill>
                  <a:srgbClr val="0066FF"/>
                </a:solidFill>
              </a:rPr>
              <a:t>пониженные значения </a:t>
            </a:r>
            <a:r>
              <a:rPr lang="ru-RU" sz="1600" dirty="0">
                <a:solidFill>
                  <a:srgbClr val="0066FF"/>
                </a:solidFill>
              </a:rPr>
              <a:t>кратковременных нагрузок, за исключением случаев, оговоренных в </a:t>
            </a:r>
            <a:r>
              <a:rPr lang="ru-RU" sz="1600" dirty="0" smtClean="0">
                <a:solidFill>
                  <a:srgbClr val="0066FF"/>
                </a:solidFill>
              </a:rPr>
              <a:t>нормах проектирования </a:t>
            </a:r>
            <a:r>
              <a:rPr lang="ru-RU" sz="1600" dirty="0">
                <a:solidFill>
                  <a:srgbClr val="0066FF"/>
                </a:solidFill>
              </a:rPr>
              <a:t>сооружений в сейсмических районах и в нормах проектирования </a:t>
            </a:r>
            <a:r>
              <a:rPr lang="ru-RU" sz="1600" dirty="0" smtClean="0">
                <a:solidFill>
                  <a:srgbClr val="0066FF"/>
                </a:solidFill>
              </a:rPr>
              <a:t>конструкций </a:t>
            </a:r>
            <a:r>
              <a:rPr lang="ru-RU" sz="1600" dirty="0">
                <a:solidFill>
                  <a:srgbClr val="0066FF"/>
                </a:solidFill>
              </a:rPr>
              <a:t>и оснований.</a:t>
            </a:r>
          </a:p>
          <a:p>
            <a:r>
              <a:rPr lang="ru-RU" sz="1600" dirty="0" smtClean="0">
                <a:solidFill>
                  <a:srgbClr val="0066FF"/>
                </a:solidFill>
              </a:rPr>
              <a:t>     </a:t>
            </a:r>
            <a:r>
              <a:rPr lang="ru-RU" sz="1600" dirty="0" smtClean="0">
                <a:solidFill>
                  <a:srgbClr val="FF0000"/>
                </a:solidFill>
              </a:rPr>
              <a:t>Коэффициенты </a:t>
            </a:r>
            <a:r>
              <a:rPr lang="ru-RU" sz="1600" dirty="0">
                <a:solidFill>
                  <a:srgbClr val="FF0000"/>
                </a:solidFill>
              </a:rPr>
              <a:t>сочетаний для всех длительных и кратковременных нагрузок </a:t>
            </a:r>
            <a:r>
              <a:rPr lang="ru-RU" sz="1600" dirty="0" smtClean="0">
                <a:solidFill>
                  <a:srgbClr val="FF0000"/>
                </a:solidFill>
              </a:rPr>
              <a:t>принимаются </a:t>
            </a:r>
            <a:r>
              <a:rPr lang="ru-RU" sz="1600" dirty="0">
                <a:solidFill>
                  <a:srgbClr val="FF0000"/>
                </a:solidFill>
              </a:rPr>
              <a:t>равными единице.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395536" y="3933056"/>
            <a:ext cx="849788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837812" y="4005064"/>
            <a:ext cx="38268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ru-RU" altLang="ru-RU" dirty="0" smtClean="0">
                <a:solidFill>
                  <a:srgbClr val="FF0000"/>
                </a:solidFill>
              </a:rPr>
              <a:t>Новая редакция (Пересмотр СП):</a:t>
            </a:r>
            <a:endParaRPr lang="ru-RU" alt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665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93775"/>
          </a:xfrm>
        </p:spPr>
        <p:txBody>
          <a:bodyPr tIns="108000">
            <a:normAutofit/>
          </a:bodyPr>
          <a:lstStyle/>
          <a:p>
            <a:pPr eaLnBrk="1" hangingPunct="1">
              <a:defRPr/>
            </a:pPr>
            <a:r>
              <a:rPr lang="ru-RU" sz="2400" dirty="0" smtClean="0">
                <a:solidFill>
                  <a:srgbClr val="FF6600"/>
                </a:solidFill>
                <a:latin typeface="Arial" charset="0"/>
              </a:rPr>
              <a:t>11.2 ПИКОВАЯ ВЕТРОВАЯ НАГРУЗКА</a:t>
            </a:r>
            <a:r>
              <a:rPr lang="ru-RU" sz="2400" i="1" dirty="0" smtClean="0"/>
              <a:t/>
            </a:r>
            <a:br>
              <a:rPr lang="ru-RU" sz="2400" i="1" dirty="0" smtClean="0"/>
            </a:br>
            <a:r>
              <a:rPr lang="ru-RU" sz="2000" dirty="0" smtClean="0">
                <a:solidFill>
                  <a:srgbClr val="F46B50"/>
                </a:solidFill>
                <a:effectLst/>
                <a:latin typeface="Arial" charset="0"/>
                <a:cs typeface="Tahoma" pitchFamily="34" charset="0"/>
              </a:rPr>
              <a:t>Ветровая  нагрузка при расчете элементов ограждения</a:t>
            </a:r>
            <a:r>
              <a:rPr lang="ru-RU" sz="2000" dirty="0" smtClean="0">
                <a:solidFill>
                  <a:srgbClr val="F46B50"/>
                </a:solidFill>
                <a:effectLst/>
                <a:latin typeface="Tahoma" pitchFamily="34" charset="0"/>
                <a:cs typeface="Tahoma" pitchFamily="34" charset="0"/>
              </a:rPr>
              <a:t> 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half" idx="1"/>
          </p:nvPr>
        </p:nvSpPr>
        <p:spPr>
          <a:xfrm>
            <a:off x="395288" y="1196975"/>
            <a:ext cx="8435975" cy="3960217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ru-RU" sz="1800" dirty="0" smtClean="0"/>
              <a:t>Для элементов ограждения и узлов их крепления необходимо учитывать пиковые положительные  </a:t>
            </a:r>
            <a:r>
              <a:rPr lang="en-US" sz="1800" i="1" dirty="0" smtClean="0"/>
              <a:t>w</a:t>
            </a:r>
            <a:r>
              <a:rPr lang="ru-RU" sz="1800" i="1" baseline="-25000" dirty="0" smtClean="0"/>
              <a:t>+</a:t>
            </a:r>
            <a:r>
              <a:rPr lang="ru-RU" sz="1800" dirty="0" smtClean="0"/>
              <a:t>  и отрицательные  </a:t>
            </a:r>
            <a:r>
              <a:rPr lang="en-US" sz="1800" i="1" dirty="0" smtClean="0"/>
              <a:t>w</a:t>
            </a:r>
            <a:r>
              <a:rPr lang="ru-RU" sz="1800" i="1" baseline="-25000" dirty="0" smtClean="0"/>
              <a:t>-</a:t>
            </a:r>
            <a:r>
              <a:rPr lang="ru-RU" sz="1800" dirty="0" smtClean="0"/>
              <a:t>  воздействия ветровой нагрузки, характеристические (нормативные) значения которых определяются по формуле:</a:t>
            </a:r>
          </a:p>
          <a:p>
            <a:pPr>
              <a:buFont typeface="Wingdings" pitchFamily="2" charset="2"/>
              <a:buNone/>
              <a:defRPr/>
            </a:pPr>
            <a:endParaRPr lang="ru-RU" sz="1800" dirty="0" smtClean="0"/>
          </a:p>
          <a:p>
            <a:pPr algn="r">
              <a:buFont typeface="Wingdings" pitchFamily="2" charset="2"/>
              <a:buNone/>
              <a:defRPr/>
            </a:pPr>
            <a:r>
              <a:rPr lang="ru-RU" sz="1800" dirty="0" smtClean="0"/>
              <a:t>							(11.10)</a:t>
            </a:r>
          </a:p>
          <a:p>
            <a:pPr>
              <a:defRPr/>
            </a:pPr>
            <a:r>
              <a:rPr lang="ru-RU" sz="1800" dirty="0" smtClean="0"/>
              <a:t>где </a:t>
            </a:r>
            <a:r>
              <a:rPr lang="en-US" sz="1800" i="1" dirty="0" smtClean="0"/>
              <a:t>w</a:t>
            </a:r>
            <a:r>
              <a:rPr lang="ru-RU" sz="1800" i="1" baseline="-25000" dirty="0" smtClean="0"/>
              <a:t>0</a:t>
            </a:r>
            <a:r>
              <a:rPr lang="ru-RU" sz="1800" dirty="0" smtClean="0"/>
              <a:t> </a:t>
            </a:r>
            <a:r>
              <a:rPr lang="ru-RU" sz="1800" i="1" dirty="0" smtClean="0"/>
              <a:t>-</a:t>
            </a:r>
            <a:r>
              <a:rPr lang="ru-RU" sz="1800" dirty="0" smtClean="0"/>
              <a:t> расчетное  значение давления ветра (</a:t>
            </a:r>
            <a:r>
              <a:rPr lang="ru-RU" sz="1800" u="sng" dirty="0" smtClean="0"/>
              <a:t>п. 11.1.4</a:t>
            </a:r>
            <a:r>
              <a:rPr lang="ru-RU" sz="1800" dirty="0" smtClean="0"/>
              <a:t>);</a:t>
            </a:r>
          </a:p>
          <a:p>
            <a:pPr>
              <a:defRPr/>
            </a:pPr>
            <a:r>
              <a:rPr lang="en-US" sz="1800" i="1" dirty="0" smtClean="0"/>
              <a:t>z</a:t>
            </a:r>
            <a:r>
              <a:rPr lang="en-US" sz="1800" i="1" baseline="-25000" dirty="0" smtClean="0"/>
              <a:t>e</a:t>
            </a:r>
            <a:r>
              <a:rPr lang="ru-RU" sz="1800" dirty="0" smtClean="0"/>
              <a:t> - эквивалентная высота (</a:t>
            </a:r>
            <a:r>
              <a:rPr lang="ru-RU" sz="1800" u="sng" dirty="0" smtClean="0"/>
              <a:t>п. 11.1.5</a:t>
            </a:r>
            <a:r>
              <a:rPr lang="ru-RU" sz="1800" dirty="0" smtClean="0"/>
              <a:t>);</a:t>
            </a:r>
          </a:p>
          <a:p>
            <a:pPr>
              <a:defRPr/>
            </a:pPr>
            <a:r>
              <a:rPr lang="en-US" sz="1800" i="1" dirty="0" smtClean="0"/>
              <a:t>k</a:t>
            </a:r>
            <a:r>
              <a:rPr lang="ru-RU" sz="1800" i="1" dirty="0" smtClean="0"/>
              <a:t>(</a:t>
            </a:r>
            <a:r>
              <a:rPr lang="en-US" sz="1800" i="1" dirty="0" smtClean="0"/>
              <a:t>z</a:t>
            </a:r>
            <a:r>
              <a:rPr lang="en-US" sz="1800" i="1" baseline="-25000" dirty="0" smtClean="0"/>
              <a:t>e</a:t>
            </a:r>
            <a:r>
              <a:rPr lang="ru-RU" sz="1800" i="1" dirty="0" smtClean="0"/>
              <a:t>)</a:t>
            </a:r>
            <a:r>
              <a:rPr lang="ru-RU" sz="1800" dirty="0" smtClean="0"/>
              <a:t> - коэффициент, учитывающий изменение давления  ветра на высоте  </a:t>
            </a:r>
            <a:r>
              <a:rPr lang="en-US" sz="1800" i="1" dirty="0" smtClean="0"/>
              <a:t>z</a:t>
            </a:r>
            <a:r>
              <a:rPr lang="en-US" sz="1800" i="1" baseline="-25000" dirty="0" smtClean="0"/>
              <a:t>e</a:t>
            </a:r>
            <a:r>
              <a:rPr lang="en-US" sz="1800" i="1" dirty="0" smtClean="0"/>
              <a:t> </a:t>
            </a:r>
            <a:r>
              <a:rPr lang="ru-RU" sz="1800" dirty="0" smtClean="0"/>
              <a:t>(</a:t>
            </a:r>
            <a:r>
              <a:rPr lang="ru-RU" sz="1800" u="sng" dirty="0" smtClean="0"/>
              <a:t>п. 11.1.6</a:t>
            </a:r>
            <a:r>
              <a:rPr lang="ru-RU" sz="1800" dirty="0" smtClean="0"/>
              <a:t>);</a:t>
            </a:r>
          </a:p>
          <a:p>
            <a:pPr>
              <a:defRPr/>
            </a:pPr>
            <a:r>
              <a:rPr lang="en-US" sz="1800" i="1" dirty="0" smtClean="0"/>
              <a:t>c</a:t>
            </a:r>
            <a:r>
              <a:rPr lang="en-US" sz="1800" i="1" baseline="-25000" dirty="0" smtClean="0"/>
              <a:t>p</a:t>
            </a:r>
            <a:r>
              <a:rPr lang="ru-RU" sz="1800" i="1" baseline="-25000" dirty="0" smtClean="0"/>
              <a:t>,+(-)</a:t>
            </a:r>
            <a:r>
              <a:rPr lang="ru-RU" sz="1800" i="1" dirty="0" smtClean="0"/>
              <a:t> </a:t>
            </a:r>
            <a:r>
              <a:rPr lang="ru-RU" sz="1800" b="1" i="1" dirty="0" smtClean="0"/>
              <a:t>-</a:t>
            </a:r>
            <a:r>
              <a:rPr lang="ru-RU" sz="1800" dirty="0" smtClean="0"/>
              <a:t> пиковые значения аэродинамических коэффициентов положительного давления (+) или отсоса (-);</a:t>
            </a:r>
          </a:p>
          <a:p>
            <a:pPr>
              <a:defRPr/>
            </a:pPr>
            <a:r>
              <a:rPr lang="en-US" sz="1800" i="1" dirty="0" smtClean="0">
                <a:sym typeface="Symbol"/>
              </a:rPr>
              <a:t></a:t>
            </a:r>
            <a:r>
              <a:rPr lang="ru-RU" sz="1800" i="1" baseline="-25000" dirty="0" smtClean="0"/>
              <a:t>+(-)</a:t>
            </a:r>
            <a:r>
              <a:rPr lang="ru-RU" sz="1800" dirty="0" smtClean="0"/>
              <a:t> - коэффициенты корреляции ветровой нагрузки, соответствующие положительному давлению </a:t>
            </a:r>
            <a:r>
              <a:rPr lang="ru-RU" sz="1800" i="1" dirty="0" smtClean="0"/>
              <a:t>(+)</a:t>
            </a:r>
            <a:r>
              <a:rPr lang="ru-RU" sz="1800" dirty="0" smtClean="0"/>
              <a:t> и отсосу </a:t>
            </a:r>
            <a:r>
              <a:rPr lang="ru-RU" sz="1800" i="1" dirty="0" smtClean="0"/>
              <a:t>(-)</a:t>
            </a:r>
            <a:endParaRPr lang="ru-RU" sz="1800" dirty="0" smtClean="0"/>
          </a:p>
        </p:txBody>
      </p:sp>
      <p:graphicFrame>
        <p:nvGraphicFramePr>
          <p:cNvPr id="488474" name="Group 26"/>
          <p:cNvGraphicFramePr>
            <a:graphicFrameLocks noGrp="1"/>
          </p:cNvGraphicFramePr>
          <p:nvPr>
            <p:ph sz="half" idx="2"/>
          </p:nvPr>
        </p:nvGraphicFramePr>
        <p:xfrm>
          <a:off x="827088" y="5516563"/>
          <a:ext cx="4032250" cy="1171576"/>
        </p:xfrm>
        <a:graphic>
          <a:graphicData uri="http://schemas.openxmlformats.org/drawingml/2006/table">
            <a:tbl>
              <a:tblPr/>
              <a:tblGrid>
                <a:gridCol w="806450"/>
                <a:gridCol w="806450"/>
                <a:gridCol w="806450"/>
                <a:gridCol w="806450"/>
                <a:gridCol w="806450"/>
              </a:tblGrid>
              <a:tr h="30509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А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, м</a:t>
                      </a:r>
                      <a:r>
                        <a:rPr kumimoji="0" lang="ru-RU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</a:t>
                      </a:r>
                    </a:p>
                  </a:txBody>
                  <a:tcPr marL="91436" marR="91436" marT="45765" marB="4576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&lt;2</a:t>
                      </a:r>
                    </a:p>
                  </a:txBody>
                  <a:tcPr marL="91436" marR="91436" marT="45765" marB="457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</a:t>
                      </a:r>
                    </a:p>
                  </a:txBody>
                  <a:tcPr marL="91436" marR="91436" marT="45765" marB="457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10</a:t>
                      </a:r>
                    </a:p>
                  </a:txBody>
                  <a:tcPr marL="91436" marR="91436" marT="45765" marB="457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&gt;20</a:t>
                      </a:r>
                    </a:p>
                  </a:txBody>
                  <a:tcPr marL="91436" marR="91436" marT="45765" marB="457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509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sym typeface="Symbol" pitchFamily="18" charset="2"/>
                        </a:rPr>
                        <a:t></a:t>
                      </a:r>
                      <a:r>
                        <a:rPr kumimoji="0" lang="ru-RU" sz="1400" b="1" i="1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sym typeface="Symbol" pitchFamily="18" charset="2"/>
                        </a:rPr>
                        <a:t>+</a:t>
                      </a:r>
                    </a:p>
                  </a:txBody>
                  <a:tcPr marL="91436" marR="91436" marT="45765" marB="4576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1.00</a:t>
                      </a:r>
                    </a:p>
                  </a:txBody>
                  <a:tcPr marL="91436" marR="91436" marT="45765" marB="457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.9</a:t>
                      </a:r>
                    </a:p>
                  </a:txBody>
                  <a:tcPr marL="91436" marR="91436" marT="45765" marB="457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0.8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91436" marR="91436" marT="45765" marB="457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0.75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91436" marR="91436" marT="45765" marB="457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13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sym typeface="Symbol" pitchFamily="18" charset="2"/>
                        </a:rPr>
                        <a:t></a:t>
                      </a:r>
                      <a:r>
                        <a:rPr kumimoji="0" lang="ru-RU" sz="1400" b="1" i="1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sym typeface="Symbol" pitchFamily="18" charset="2"/>
                        </a:rPr>
                        <a:t>-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sym typeface="Symbol" pitchFamily="18" charset="2"/>
                      </a:endParaRPr>
                    </a:p>
                  </a:txBody>
                  <a:tcPr marL="91436" marR="91436" marT="45765" marB="45765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1.00</a:t>
                      </a:r>
                    </a:p>
                  </a:txBody>
                  <a:tcPr marL="91436" marR="91436" marT="45765" marB="45765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0.85</a:t>
                      </a:r>
                    </a:p>
                  </a:txBody>
                  <a:tcPr marL="91436" marR="91436" marT="45765" marB="45765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0.75</a:t>
                      </a:r>
                    </a:p>
                  </a:txBody>
                  <a:tcPr marL="91436" marR="91436" marT="45765" marB="45765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0.65</a:t>
                      </a:r>
                    </a:p>
                  </a:txBody>
                  <a:tcPr marL="91436" marR="91436" marT="45765" marB="45765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3821" name="Rectangle 4"/>
          <p:cNvSpPr>
            <a:spLocks noChangeArrowheads="1"/>
          </p:cNvSpPr>
          <p:nvPr/>
        </p:nvSpPr>
        <p:spPr bwMode="auto">
          <a:xfrm>
            <a:off x="395288" y="5229225"/>
            <a:ext cx="5040312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ru-RU" altLang="ru-RU" sz="1600">
                <a:solidFill>
                  <a:srgbClr val="FF6600"/>
                </a:solidFill>
                <a:latin typeface="Tahoma" pitchFamily="34" charset="0"/>
              </a:rPr>
              <a:t>Табл. 11.8 Значения коэффициента  корреляции </a:t>
            </a:r>
            <a:r>
              <a:rPr lang="en-US" altLang="ru-RU" sz="1600" b="1">
                <a:solidFill>
                  <a:srgbClr val="FF6600"/>
                </a:solidFill>
                <a:latin typeface="Tahoma" pitchFamily="34" charset="0"/>
                <a:sym typeface="Symbol" pitchFamily="18" charset="2"/>
              </a:rPr>
              <a:t></a:t>
            </a:r>
            <a:endParaRPr lang="ru-RU" altLang="ru-RU" sz="1600">
              <a:solidFill>
                <a:srgbClr val="FF6600"/>
              </a:solidFill>
              <a:latin typeface="Tahoma" pitchFamily="34" charset="0"/>
            </a:endParaRPr>
          </a:p>
        </p:txBody>
      </p:sp>
      <p:pic>
        <p:nvPicPr>
          <p:cNvPr id="33823" name="Picture 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331740"/>
            <a:ext cx="23050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24" name="Прямоугольник 8"/>
          <p:cNvSpPr>
            <a:spLocks noChangeArrowheads="1"/>
          </p:cNvSpPr>
          <p:nvPr/>
        </p:nvSpPr>
        <p:spPr bwMode="auto">
          <a:xfrm>
            <a:off x="5435600" y="5300663"/>
            <a:ext cx="3060700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1400"/>
              <a:t>Аэродинамические коэффициенты  </a:t>
            </a:r>
            <a:r>
              <a:rPr lang="ru-RU" altLang="ru-RU" sz="1400" i="1"/>
              <a:t>с</a:t>
            </a:r>
            <a:r>
              <a:rPr lang="ru-RU" altLang="ru-RU" sz="1400" i="1" baseline="-25000"/>
              <a:t>р,+</a:t>
            </a:r>
            <a:r>
              <a:rPr lang="ru-RU" altLang="ru-RU" sz="1400"/>
              <a:t>  и  </a:t>
            </a:r>
            <a:r>
              <a:rPr lang="ru-RU" altLang="ru-RU" sz="1400" i="1"/>
              <a:t>с</a:t>
            </a:r>
            <a:r>
              <a:rPr lang="ru-RU" altLang="ru-RU" sz="1400" i="1" baseline="-25000"/>
              <a:t>р,-</a:t>
            </a:r>
            <a:r>
              <a:rPr lang="ru-RU" altLang="ru-RU" sz="1400"/>
              <a:t> , как правило, определяются на основе результатов модельных испытаний сооружений в аэродинамических трубах.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3375"/>
            <a:ext cx="8229600" cy="719138"/>
          </a:xfrm>
        </p:spPr>
        <p:txBody>
          <a:bodyPr/>
          <a:lstStyle/>
          <a:p>
            <a:pPr>
              <a:defRPr/>
            </a:pPr>
            <a:r>
              <a:rPr lang="ru-RU" sz="2000" dirty="0" smtClean="0">
                <a:solidFill>
                  <a:srgbClr val="FF6600"/>
                </a:solidFill>
                <a:latin typeface="Arial" charset="0"/>
              </a:rPr>
              <a:t>11.3 РЕЗОНАНСНОЕ ВИХРЕВОЕ ВОЗБУЖДЕНИЕ</a:t>
            </a:r>
            <a:br>
              <a:rPr lang="ru-RU" sz="2000" dirty="0" smtClean="0">
                <a:solidFill>
                  <a:srgbClr val="FF6600"/>
                </a:solidFill>
                <a:latin typeface="Arial" charset="0"/>
              </a:rPr>
            </a:br>
            <a:r>
              <a:rPr lang="ru-RU" sz="2000" dirty="0" smtClean="0">
                <a:solidFill>
                  <a:srgbClr val="FF6600"/>
                </a:solidFill>
                <a:latin typeface="Arial" charset="0"/>
              </a:rPr>
              <a:t>(см. также Приложение Д2)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07504" y="1125538"/>
            <a:ext cx="8928991" cy="5588000"/>
          </a:xfrm>
        </p:spPr>
        <p:txBody>
          <a:bodyPr/>
          <a:lstStyle/>
          <a:p>
            <a:pPr>
              <a:defRPr/>
            </a:pPr>
            <a:r>
              <a:rPr lang="ru-RU" sz="1800" dirty="0" smtClean="0">
                <a:solidFill>
                  <a:srgbClr val="FFFF00"/>
                </a:solidFill>
              </a:rPr>
              <a:t>11.3.1 </a:t>
            </a:r>
            <a:r>
              <a:rPr lang="ru-RU" sz="1800" dirty="0" smtClean="0">
                <a:solidFill>
                  <a:srgbClr val="FFFF00"/>
                </a:solidFill>
                <a:effectLst/>
                <a:latin typeface="Times New Roman"/>
                <a:ea typeface="Times New Roman"/>
              </a:rPr>
              <a:t>Резонансное </a:t>
            </a:r>
            <a:r>
              <a:rPr lang="ru-RU" sz="1800" dirty="0">
                <a:solidFill>
                  <a:srgbClr val="FFFF00"/>
                </a:solidFill>
                <a:effectLst/>
                <a:latin typeface="Times New Roman"/>
                <a:ea typeface="Times New Roman"/>
              </a:rPr>
              <a:t>вихревое возбуждение и аэродинамические неустойчивые колебания типа галопирования необходимо учитывать для зданий и сплошностенчатых сооружений, у которых</a:t>
            </a:r>
            <a:r>
              <a:rPr lang="ru-RU" sz="1800" i="1" dirty="0">
                <a:solidFill>
                  <a:srgbClr val="FFFF0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ru-RU" sz="1800" i="1" dirty="0" smtClean="0">
                <a:solidFill>
                  <a:srgbClr val="FFFF00"/>
                </a:solidFill>
                <a:effectLst/>
                <a:latin typeface="Times New Roman"/>
                <a:ea typeface="Times New Roman"/>
              </a:rPr>
              <a:t> относительное удлинение </a:t>
            </a:r>
            <a:r>
              <a:rPr lang="ru-RU" sz="1800" dirty="0" err="1" smtClean="0">
                <a:solidFill>
                  <a:srgbClr val="FFFF00"/>
                </a:solidFill>
                <a:effectLst/>
                <a:latin typeface="Times New Roman"/>
                <a:ea typeface="Times New Roman"/>
              </a:rPr>
              <a:t>λ</a:t>
            </a:r>
            <a:r>
              <a:rPr lang="ru-RU" sz="1800" i="1" baseline="-25000" dirty="0" err="1" smtClean="0">
                <a:solidFill>
                  <a:srgbClr val="FFFF00"/>
                </a:solidFill>
                <a:effectLst/>
                <a:latin typeface="Times New Roman"/>
                <a:ea typeface="Times New Roman"/>
              </a:rPr>
              <a:t>е</a:t>
            </a:r>
            <a:r>
              <a:rPr lang="ru-RU" sz="1800" i="1" dirty="0" smtClean="0">
                <a:solidFill>
                  <a:srgbClr val="FFFF0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ru-RU" sz="1800" dirty="0">
                <a:solidFill>
                  <a:srgbClr val="FFFF00"/>
                </a:solidFill>
                <a:effectLst/>
                <a:latin typeface="Times New Roman"/>
                <a:ea typeface="Times New Roman"/>
              </a:rPr>
              <a:t>&gt; 5, </a:t>
            </a:r>
            <a:endParaRPr lang="ru-RU" sz="1800" dirty="0" smtClean="0">
              <a:solidFill>
                <a:srgbClr val="FFFF00"/>
              </a:solidFill>
              <a:effectLst/>
              <a:latin typeface="Times New Roman"/>
              <a:ea typeface="Times New Roman"/>
            </a:endParaRPr>
          </a:p>
          <a:p>
            <a:pPr marL="137160" indent="0">
              <a:buNone/>
              <a:defRPr/>
            </a:pPr>
            <a:r>
              <a:rPr lang="ru-RU" sz="1800" dirty="0">
                <a:solidFill>
                  <a:srgbClr val="FFFF00"/>
                </a:solidFill>
                <a:latin typeface="Times New Roman"/>
                <a:ea typeface="Times New Roman"/>
              </a:rPr>
              <a:t> </a:t>
            </a:r>
            <a:r>
              <a:rPr lang="ru-RU" sz="1800" dirty="0" smtClean="0">
                <a:solidFill>
                  <a:srgbClr val="FFFF00"/>
                </a:solidFill>
                <a:latin typeface="Times New Roman"/>
                <a:ea typeface="Times New Roman"/>
              </a:rPr>
              <a:t>      </a:t>
            </a:r>
            <a:r>
              <a:rPr lang="ru-RU" sz="1800" dirty="0" smtClean="0">
                <a:solidFill>
                  <a:srgbClr val="FFFF00"/>
                </a:solidFill>
                <a:effectLst/>
                <a:latin typeface="Times New Roman"/>
                <a:ea typeface="Times New Roman"/>
              </a:rPr>
              <a:t>где</a:t>
            </a:r>
            <a:r>
              <a:rPr lang="ru-RU" sz="1800" i="1" dirty="0" smtClean="0">
                <a:solidFill>
                  <a:srgbClr val="FFFF00"/>
                </a:solidFill>
                <a:effectLst/>
                <a:latin typeface="Times New Roman"/>
                <a:ea typeface="Times New Roman"/>
              </a:rPr>
              <a:t>  </a:t>
            </a:r>
            <a:r>
              <a:rPr lang="ru-RU" sz="1800" dirty="0" err="1">
                <a:solidFill>
                  <a:srgbClr val="FFFF00"/>
                </a:solidFill>
                <a:effectLst/>
                <a:latin typeface="Times New Roman"/>
                <a:ea typeface="Times New Roman"/>
              </a:rPr>
              <a:t>λ</a:t>
            </a:r>
            <a:r>
              <a:rPr lang="ru-RU" sz="1800" i="1" baseline="-25000" dirty="0" err="1">
                <a:solidFill>
                  <a:srgbClr val="FFFF00"/>
                </a:solidFill>
                <a:effectLst/>
                <a:latin typeface="Times New Roman"/>
                <a:ea typeface="Times New Roman"/>
              </a:rPr>
              <a:t>е</a:t>
            </a:r>
            <a:r>
              <a:rPr lang="ru-RU" sz="1800" i="1" dirty="0">
                <a:solidFill>
                  <a:srgbClr val="FFFF0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ru-RU" sz="1800" dirty="0">
                <a:solidFill>
                  <a:srgbClr val="FFFF00"/>
                </a:solidFill>
                <a:effectLst/>
                <a:latin typeface="Times New Roman"/>
                <a:ea typeface="Times New Roman"/>
              </a:rPr>
              <a:t>определено в Д.1.15</a:t>
            </a:r>
            <a:r>
              <a:rPr lang="ru-RU" sz="1800" dirty="0" smtClean="0">
                <a:solidFill>
                  <a:srgbClr val="FFFF00"/>
                </a:solidFill>
                <a:effectLst/>
                <a:latin typeface="Times New Roman"/>
                <a:ea typeface="Times New Roman"/>
              </a:rPr>
              <a:t>.</a:t>
            </a:r>
          </a:p>
          <a:p>
            <a:pPr marL="0" indent="0">
              <a:buNone/>
              <a:defRPr/>
            </a:pPr>
            <a:endParaRPr lang="ru-RU" sz="1800" dirty="0" smtClean="0">
              <a:solidFill>
                <a:srgbClr val="FFFF00"/>
              </a:solidFill>
            </a:endParaRPr>
          </a:p>
          <a:p>
            <a:pPr>
              <a:defRPr/>
            </a:pPr>
            <a:r>
              <a:rPr lang="ru-RU" sz="1800" dirty="0" smtClean="0"/>
              <a:t>11.3.2 Критические скорости ветра  </a:t>
            </a:r>
            <a:r>
              <a:rPr lang="en-US" sz="1800" i="1" dirty="0" smtClean="0"/>
              <a:t>V</a:t>
            </a:r>
            <a:r>
              <a:rPr lang="en-US" sz="1800" i="1" baseline="-25000" dirty="0" smtClean="0"/>
              <a:t>cr</a:t>
            </a:r>
            <a:r>
              <a:rPr lang="ru-RU" sz="1800" i="1" baseline="-25000" dirty="0" smtClean="0"/>
              <a:t>,</a:t>
            </a:r>
            <a:r>
              <a:rPr lang="en-US" sz="1800" i="1" baseline="-25000" dirty="0" smtClean="0"/>
              <a:t>i</a:t>
            </a:r>
            <a:r>
              <a:rPr lang="ru-RU" sz="1800" dirty="0" smtClean="0"/>
              <a:t> , при которых происходит резонансное вихревое возбуждение по  </a:t>
            </a:r>
            <a:r>
              <a:rPr lang="en-US" sz="1800" i="1" dirty="0" smtClean="0"/>
              <a:t>i</a:t>
            </a:r>
            <a:r>
              <a:rPr lang="ru-RU" sz="1800" dirty="0" smtClean="0"/>
              <a:t>-ой собственной форме колебаний, определяются по формуле:</a:t>
            </a:r>
          </a:p>
          <a:p>
            <a:pPr marL="0" indent="0">
              <a:buNone/>
              <a:defRPr/>
            </a:pPr>
            <a:endParaRPr lang="ru-RU" sz="1800" dirty="0" smtClean="0"/>
          </a:p>
          <a:p>
            <a:pPr algn="r">
              <a:buFont typeface="Wingdings" pitchFamily="2" charset="2"/>
              <a:buNone/>
              <a:defRPr/>
            </a:pPr>
            <a:r>
              <a:rPr lang="ru-RU" sz="1800" i="1" dirty="0" smtClean="0"/>
              <a:t>			</a:t>
            </a:r>
            <a:r>
              <a:rPr lang="en-US" sz="1800" i="1" dirty="0" err="1" smtClean="0">
                <a:solidFill>
                  <a:srgbClr val="FFFF00"/>
                </a:solidFill>
              </a:rPr>
              <a:t>V</a:t>
            </a:r>
            <a:r>
              <a:rPr lang="en-US" sz="1800" i="1" baseline="-25000" dirty="0" err="1" smtClean="0">
                <a:solidFill>
                  <a:srgbClr val="FFFF00"/>
                </a:solidFill>
              </a:rPr>
              <a:t>cr,i</a:t>
            </a:r>
            <a:r>
              <a:rPr lang="en-US" sz="1800" i="1" dirty="0" smtClean="0">
                <a:solidFill>
                  <a:srgbClr val="FFFF00"/>
                </a:solidFill>
              </a:rPr>
              <a:t>=</a:t>
            </a:r>
            <a:r>
              <a:rPr lang="en-US" sz="1800" i="1" dirty="0" err="1" smtClean="0">
                <a:solidFill>
                  <a:srgbClr val="FFFF00"/>
                </a:solidFill>
              </a:rPr>
              <a:t>ƒ</a:t>
            </a:r>
            <a:r>
              <a:rPr lang="en-US" sz="1800" i="1" baseline="-25000" dirty="0" err="1" smtClean="0">
                <a:solidFill>
                  <a:srgbClr val="FFFF00"/>
                </a:solidFill>
              </a:rPr>
              <a:t>i</a:t>
            </a:r>
            <a:r>
              <a:rPr lang="en-US" sz="1800" i="1" dirty="0" smtClean="0">
                <a:solidFill>
                  <a:srgbClr val="FFFF00"/>
                </a:solidFill>
              </a:rPr>
              <a:t> d/St</a:t>
            </a:r>
            <a:r>
              <a:rPr lang="en-US" sz="1800" dirty="0" smtClean="0">
                <a:solidFill>
                  <a:srgbClr val="FFFF00"/>
                </a:solidFill>
              </a:rPr>
              <a:t>, </a:t>
            </a:r>
            <a:r>
              <a:rPr lang="ru-RU" sz="1800" dirty="0" smtClean="0">
                <a:solidFill>
                  <a:srgbClr val="FFFF00"/>
                </a:solidFill>
              </a:rPr>
              <a:t>м</a:t>
            </a:r>
            <a:r>
              <a:rPr lang="en-US" sz="1800" dirty="0" smtClean="0">
                <a:solidFill>
                  <a:srgbClr val="FFFF00"/>
                </a:solidFill>
              </a:rPr>
              <a:t>/</a:t>
            </a:r>
            <a:r>
              <a:rPr lang="ru-RU" sz="1800" dirty="0" smtClean="0">
                <a:solidFill>
                  <a:srgbClr val="FFFF00"/>
                </a:solidFill>
              </a:rPr>
              <a:t>сек</a:t>
            </a:r>
            <a:r>
              <a:rPr lang="en-US" sz="1800" dirty="0" smtClean="0"/>
              <a:t>, 	</a:t>
            </a:r>
            <a:r>
              <a:rPr lang="ru-RU" sz="1800" dirty="0" smtClean="0"/>
              <a:t>			</a:t>
            </a:r>
            <a:r>
              <a:rPr lang="en-US" sz="1800" dirty="0" smtClean="0"/>
              <a:t>(</a:t>
            </a:r>
            <a:r>
              <a:rPr lang="ru-RU" sz="1800" dirty="0" smtClean="0"/>
              <a:t>11</a:t>
            </a:r>
            <a:r>
              <a:rPr lang="en-US" sz="1800" dirty="0" smtClean="0"/>
              <a:t>.11)</a:t>
            </a:r>
            <a:endParaRPr lang="ru-RU" sz="1800" dirty="0" smtClean="0"/>
          </a:p>
          <a:p>
            <a:pPr>
              <a:buFont typeface="Wingdings" pitchFamily="2" charset="2"/>
              <a:buNone/>
              <a:defRPr/>
            </a:pPr>
            <a:r>
              <a:rPr lang="ru-RU" sz="1800" dirty="0" smtClean="0"/>
              <a:t>	</a:t>
            </a:r>
          </a:p>
          <a:p>
            <a:pPr>
              <a:buFont typeface="Wingdings" pitchFamily="2" charset="2"/>
              <a:buNone/>
              <a:defRPr/>
            </a:pPr>
            <a:r>
              <a:rPr lang="ru-RU" sz="1800" dirty="0" smtClean="0"/>
              <a:t>где </a:t>
            </a:r>
            <a:r>
              <a:rPr lang="ru-RU" sz="1800" i="1" dirty="0" smtClean="0"/>
              <a:t>ƒ</a:t>
            </a:r>
            <a:r>
              <a:rPr lang="en-US" sz="1800" i="1" baseline="-25000" dirty="0" smtClean="0"/>
              <a:t>i</a:t>
            </a:r>
            <a:r>
              <a:rPr lang="ru-RU" sz="1800" i="1" dirty="0" smtClean="0"/>
              <a:t>  </a:t>
            </a:r>
            <a:r>
              <a:rPr lang="ru-RU" sz="1800" dirty="0" smtClean="0"/>
              <a:t>(Гц) - собственная частота колебаний по </a:t>
            </a:r>
            <a:r>
              <a:rPr lang="en-US" sz="1800" i="1" dirty="0" smtClean="0"/>
              <a:t>i</a:t>
            </a:r>
            <a:r>
              <a:rPr lang="ru-RU" sz="1800" dirty="0" smtClean="0"/>
              <a:t>-ой изгибной собственной форме;</a:t>
            </a:r>
          </a:p>
          <a:p>
            <a:pPr>
              <a:buFont typeface="Wingdings" pitchFamily="2" charset="2"/>
              <a:buNone/>
              <a:defRPr/>
            </a:pPr>
            <a:r>
              <a:rPr lang="ru-RU" sz="1800" i="1" dirty="0" smtClean="0"/>
              <a:t>	</a:t>
            </a:r>
            <a:r>
              <a:rPr lang="en-US" sz="1800" i="1" dirty="0" smtClean="0"/>
              <a:t>d</a:t>
            </a:r>
            <a:r>
              <a:rPr lang="ru-RU" sz="1800" dirty="0" smtClean="0"/>
              <a:t> (м) - поперечный размер сооружения;</a:t>
            </a:r>
          </a:p>
          <a:p>
            <a:pPr>
              <a:buFont typeface="Wingdings" pitchFamily="2" charset="2"/>
              <a:buNone/>
              <a:defRPr/>
            </a:pPr>
            <a:r>
              <a:rPr lang="ru-RU" sz="1800" i="1" dirty="0" smtClean="0"/>
              <a:t>	</a:t>
            </a:r>
            <a:r>
              <a:rPr lang="en-US" sz="1800" i="1" dirty="0" smtClean="0"/>
              <a:t>St</a:t>
            </a:r>
            <a:r>
              <a:rPr lang="ru-RU" sz="1800" dirty="0" smtClean="0"/>
              <a:t> - число Струхаля поперечного сечения, определяемое экспериментально или по справочным данным; для круглых поперечных сечений  </a:t>
            </a:r>
            <a:r>
              <a:rPr lang="en-US" sz="1800" i="1" dirty="0" smtClean="0"/>
              <a:t>St</a:t>
            </a:r>
            <a:r>
              <a:rPr lang="ru-RU" sz="1800" i="1" dirty="0" smtClean="0"/>
              <a:t> = </a:t>
            </a:r>
            <a:r>
              <a:rPr lang="ru-RU" sz="1800" dirty="0" smtClean="0"/>
              <a:t>0,2; для сечений с острыми кромками (в т.ч. и прямоугольных) - </a:t>
            </a:r>
            <a:r>
              <a:rPr lang="en-US" sz="1800" i="1" dirty="0" smtClean="0"/>
              <a:t>St</a:t>
            </a:r>
            <a:r>
              <a:rPr lang="ru-RU" sz="1800" i="1" dirty="0" smtClean="0"/>
              <a:t> = </a:t>
            </a:r>
            <a:r>
              <a:rPr lang="ru-RU" sz="1800" dirty="0" smtClean="0"/>
              <a:t>0,12.</a:t>
            </a:r>
          </a:p>
          <a:p>
            <a:pPr>
              <a:defRPr/>
            </a:pPr>
            <a:endParaRPr lang="ru-RU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3"/>
          <p:cNvSpPr txBox="1">
            <a:spLocks noChangeArrowheads="1"/>
          </p:cNvSpPr>
          <p:nvPr/>
        </p:nvSpPr>
        <p:spPr bwMode="auto">
          <a:xfrm>
            <a:off x="323850" y="1052513"/>
            <a:ext cx="8245475" cy="76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2200" b="1" i="1">
                <a:solidFill>
                  <a:schemeClr val="hlink"/>
                </a:solidFill>
              </a:rPr>
              <a:t>Резонансное вихревое возбуждение</a:t>
            </a:r>
            <a:r>
              <a:rPr lang="ru-RU" altLang="ru-RU" sz="2200" i="1">
                <a:solidFill>
                  <a:schemeClr val="hlink"/>
                </a:solidFill>
              </a:rPr>
              <a:t> </a:t>
            </a:r>
            <a:r>
              <a:rPr lang="ru-RU" altLang="ru-RU" sz="2200" b="1" i="1">
                <a:solidFill>
                  <a:schemeClr val="hlink"/>
                </a:solidFill>
              </a:rPr>
              <a:t>возникает</a:t>
            </a:r>
            <a:r>
              <a:rPr lang="ru-RU" altLang="ru-RU" sz="2200" i="1">
                <a:solidFill>
                  <a:schemeClr val="hlink"/>
                </a:solidFill>
              </a:rPr>
              <a:t> </a:t>
            </a:r>
          </a:p>
          <a:p>
            <a:pPr eaLnBrk="1" hangingPunct="1"/>
            <a:r>
              <a:rPr lang="ru-RU" altLang="ru-RU" sz="2200"/>
              <a:t>на частотах, близких к собственным частотам сооружения</a:t>
            </a:r>
          </a:p>
        </p:txBody>
      </p:sp>
      <p:sp>
        <p:nvSpPr>
          <p:cNvPr id="35843" name="Прямоугольник 5"/>
          <p:cNvSpPr>
            <a:spLocks noChangeArrowheads="1"/>
          </p:cNvSpPr>
          <p:nvPr/>
        </p:nvSpPr>
        <p:spPr bwMode="auto">
          <a:xfrm>
            <a:off x="468313" y="2636838"/>
            <a:ext cx="8424862" cy="397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/>
              <a:t>11.3.3 Резонансное вихревое возбуждение не возникает в том случае, если</a:t>
            </a:r>
          </a:p>
          <a:p>
            <a:pPr eaLnBrk="1" hangingPunct="1"/>
            <a:endParaRPr lang="ru-RU" altLang="ru-RU"/>
          </a:p>
          <a:p>
            <a:pPr algn="r" eaLnBrk="1" hangingPunct="1">
              <a:buFont typeface="Wingdings" pitchFamily="2" charset="2"/>
              <a:buNone/>
            </a:pPr>
            <a:r>
              <a:rPr lang="en-US" altLang="ru-RU" i="1">
                <a:solidFill>
                  <a:srgbClr val="FFFF00"/>
                </a:solidFill>
              </a:rPr>
              <a:t>V</a:t>
            </a:r>
            <a:r>
              <a:rPr lang="en-US" altLang="ru-RU" i="1" baseline="-25000">
                <a:solidFill>
                  <a:srgbClr val="FFFF00"/>
                </a:solidFill>
              </a:rPr>
              <a:t>cr</a:t>
            </a:r>
            <a:r>
              <a:rPr lang="ru-RU" altLang="ru-RU" i="1" baseline="-25000">
                <a:solidFill>
                  <a:srgbClr val="FFFF00"/>
                </a:solidFill>
              </a:rPr>
              <a:t>,</a:t>
            </a:r>
            <a:r>
              <a:rPr lang="en-US" altLang="ru-RU" i="1" baseline="-25000">
                <a:solidFill>
                  <a:srgbClr val="FFFF00"/>
                </a:solidFill>
              </a:rPr>
              <a:t>i</a:t>
            </a:r>
            <a:r>
              <a:rPr lang="ru-RU" altLang="ru-RU" i="1">
                <a:solidFill>
                  <a:srgbClr val="FFFF00"/>
                </a:solidFill>
              </a:rPr>
              <a:t> &gt; </a:t>
            </a:r>
            <a:r>
              <a:rPr lang="en-US" altLang="ru-RU" i="1">
                <a:solidFill>
                  <a:srgbClr val="FFFF00"/>
                </a:solidFill>
              </a:rPr>
              <a:t>V</a:t>
            </a:r>
            <a:r>
              <a:rPr lang="en-US" altLang="ru-RU" i="1" baseline="-25000">
                <a:solidFill>
                  <a:srgbClr val="FFFF00"/>
                </a:solidFill>
              </a:rPr>
              <a:t>max</a:t>
            </a:r>
            <a:r>
              <a:rPr lang="ru-RU" altLang="ru-RU" i="1">
                <a:solidFill>
                  <a:srgbClr val="FFFF00"/>
                </a:solidFill>
              </a:rPr>
              <a:t>(</a:t>
            </a:r>
            <a:r>
              <a:rPr lang="en-US" altLang="ru-RU" i="1">
                <a:solidFill>
                  <a:srgbClr val="FFFF00"/>
                </a:solidFill>
              </a:rPr>
              <a:t>z</a:t>
            </a:r>
            <a:r>
              <a:rPr lang="ru-RU" altLang="ru-RU" i="1" baseline="-25000">
                <a:solidFill>
                  <a:srgbClr val="FFFF00"/>
                </a:solidFill>
              </a:rPr>
              <a:t>эк</a:t>
            </a:r>
            <a:r>
              <a:rPr lang="ru-RU" altLang="ru-RU" i="1">
                <a:solidFill>
                  <a:srgbClr val="FFFF00"/>
                </a:solidFill>
              </a:rPr>
              <a:t>)</a:t>
            </a:r>
            <a:r>
              <a:rPr lang="ru-RU" altLang="ru-RU">
                <a:solidFill>
                  <a:srgbClr val="FFFF00"/>
                </a:solidFill>
              </a:rPr>
              <a:t>,</a:t>
            </a:r>
            <a:r>
              <a:rPr lang="ru-RU" altLang="ru-RU"/>
              <a:t>					(11.12)</a:t>
            </a:r>
          </a:p>
          <a:p>
            <a:pPr algn="r" eaLnBrk="1" hangingPunct="1">
              <a:buFont typeface="Wingdings" pitchFamily="2" charset="2"/>
              <a:buNone/>
            </a:pPr>
            <a:endParaRPr lang="ru-RU" altLang="ru-RU"/>
          </a:p>
          <a:p>
            <a:pPr eaLnBrk="1" hangingPunct="1">
              <a:buFont typeface="Wingdings" pitchFamily="2" charset="2"/>
              <a:buNone/>
            </a:pPr>
            <a:r>
              <a:rPr lang="ru-RU" altLang="ru-RU"/>
              <a:t>	где</a:t>
            </a:r>
            <a:r>
              <a:rPr lang="ru-RU" altLang="ru-RU" i="1"/>
              <a:t> </a:t>
            </a:r>
            <a:r>
              <a:rPr lang="en-US" altLang="ru-RU" i="1"/>
              <a:t>V</a:t>
            </a:r>
            <a:r>
              <a:rPr lang="en-US" altLang="ru-RU" i="1" baseline="-25000"/>
              <a:t>max</a:t>
            </a:r>
            <a:r>
              <a:rPr lang="ru-RU" altLang="ru-RU" i="1"/>
              <a:t>(</a:t>
            </a:r>
            <a:r>
              <a:rPr lang="en-US" altLang="ru-RU" i="1"/>
              <a:t>z</a:t>
            </a:r>
            <a:r>
              <a:rPr lang="ru-RU" altLang="ru-RU" i="1" baseline="-25000"/>
              <a:t>эк</a:t>
            </a:r>
            <a:r>
              <a:rPr lang="ru-RU" altLang="ru-RU" i="1"/>
              <a:t>)</a:t>
            </a:r>
            <a:r>
              <a:rPr lang="ru-RU" altLang="ru-RU"/>
              <a:t> - максимальная скорость ветра на уровне  </a:t>
            </a:r>
            <a:r>
              <a:rPr lang="en-US" altLang="ru-RU" i="1"/>
              <a:t>z</a:t>
            </a:r>
            <a:r>
              <a:rPr lang="ru-RU" altLang="ru-RU" i="1" baseline="-25000"/>
              <a:t>эк</a:t>
            </a:r>
            <a:r>
              <a:rPr lang="ru-RU" altLang="ru-RU"/>
              <a:t> ,        определяемая по формуле:</a:t>
            </a:r>
          </a:p>
          <a:p>
            <a:pPr eaLnBrk="1" hangingPunct="1">
              <a:buFont typeface="Wingdings" pitchFamily="2" charset="2"/>
              <a:buNone/>
            </a:pPr>
            <a:endParaRPr lang="ru-RU" altLang="ru-RU"/>
          </a:p>
          <a:p>
            <a:pPr algn="r" eaLnBrk="1" hangingPunct="1">
              <a:buFont typeface="Wingdings" pitchFamily="2" charset="2"/>
              <a:buNone/>
            </a:pPr>
            <a:r>
              <a:rPr lang="ru-RU" altLang="ru-RU"/>
              <a:t>							                 (11.13)</a:t>
            </a:r>
          </a:p>
          <a:p>
            <a:pPr eaLnBrk="1" hangingPunct="1">
              <a:buFont typeface="Wingdings" pitchFamily="2" charset="2"/>
              <a:buNone/>
            </a:pPr>
            <a:endParaRPr lang="ru-RU" altLang="ru-RU"/>
          </a:p>
          <a:p>
            <a:pPr eaLnBrk="1" hangingPunct="1">
              <a:buFont typeface="Wingdings" pitchFamily="2" charset="2"/>
              <a:buNone/>
            </a:pPr>
            <a:r>
              <a:rPr lang="ru-RU" altLang="ru-RU"/>
              <a:t>	где </a:t>
            </a:r>
            <a:r>
              <a:rPr lang="en-US" altLang="ru-RU" i="1"/>
              <a:t>w</a:t>
            </a:r>
            <a:r>
              <a:rPr lang="ru-RU" altLang="ru-RU" i="1" baseline="-25000"/>
              <a:t>0 </a:t>
            </a:r>
            <a:r>
              <a:rPr lang="ru-RU" altLang="ru-RU"/>
              <a:t>(в Па)</a:t>
            </a:r>
            <a:r>
              <a:rPr lang="ru-RU" altLang="ru-RU" i="1"/>
              <a:t> и </a:t>
            </a:r>
            <a:r>
              <a:rPr lang="en-US" altLang="ru-RU" i="1"/>
              <a:t>K</a:t>
            </a:r>
            <a:r>
              <a:rPr lang="ru-RU" altLang="ru-RU" i="1"/>
              <a:t>(</a:t>
            </a:r>
            <a:r>
              <a:rPr lang="en-US" altLang="ru-RU" i="1"/>
              <a:t>z</a:t>
            </a:r>
            <a:r>
              <a:rPr lang="ru-RU" altLang="ru-RU" i="1" baseline="-25000"/>
              <a:t>е</a:t>
            </a:r>
            <a:r>
              <a:rPr lang="ru-RU" altLang="ru-RU" i="1"/>
              <a:t>) </a:t>
            </a:r>
            <a:r>
              <a:rPr lang="ru-RU" altLang="ru-RU"/>
              <a:t>определяются в соответствии с указаниями</a:t>
            </a:r>
            <a:r>
              <a:rPr lang="ru-RU" altLang="ru-RU" u="sng"/>
              <a:t> </a:t>
            </a:r>
            <a:r>
              <a:rPr lang="ru-RU" altLang="ru-RU"/>
              <a:t>11.1.4 и 11.1.6.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/>
              <a:t>	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/>
              <a:t>Для зданий и башенных сооружений с плавно изменяющейся формой поперечного сечения, а также труб и мачт без оттяжек  </a:t>
            </a:r>
            <a:r>
              <a:rPr lang="en-US" altLang="ru-RU" i="1"/>
              <a:t>z</a:t>
            </a:r>
            <a:r>
              <a:rPr lang="ru-RU" altLang="ru-RU" i="1" baseline="-25000"/>
              <a:t>эк</a:t>
            </a:r>
            <a:r>
              <a:rPr lang="ru-RU" altLang="ru-RU" i="1"/>
              <a:t> = </a:t>
            </a:r>
            <a:r>
              <a:rPr lang="ru-RU" altLang="ru-RU"/>
              <a:t>0,8</a:t>
            </a:r>
            <a:r>
              <a:rPr lang="en-US" altLang="ru-RU" i="1"/>
              <a:t>h</a:t>
            </a:r>
            <a:r>
              <a:rPr lang="ru-RU" altLang="ru-RU"/>
              <a:t>.</a:t>
            </a: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457200" y="333375"/>
            <a:ext cx="8229600" cy="719138"/>
          </a:xfrm>
        </p:spPr>
        <p:txBody>
          <a:bodyPr/>
          <a:lstStyle/>
          <a:p>
            <a:pPr>
              <a:defRPr/>
            </a:pPr>
            <a:r>
              <a:rPr lang="ru-RU" sz="2000" dirty="0" smtClean="0">
                <a:solidFill>
                  <a:srgbClr val="FF6600"/>
                </a:solidFill>
                <a:latin typeface="Arial" charset="0"/>
              </a:rPr>
              <a:t>11.3 РЕЗОНАНСНОЕ ВИХРЕВОЕ ВОЗБУЖДЕНИЕ</a:t>
            </a:r>
          </a:p>
        </p:txBody>
      </p:sp>
      <p:graphicFrame>
        <p:nvGraphicFramePr>
          <p:cNvPr id="35845" name="Объект 7"/>
          <p:cNvGraphicFramePr>
            <a:graphicFrameLocks noChangeAspect="1"/>
          </p:cNvGraphicFramePr>
          <p:nvPr/>
        </p:nvGraphicFramePr>
        <p:xfrm>
          <a:off x="2555875" y="4508500"/>
          <a:ext cx="25146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39" name="Формула" r:id="rId3" imgW="1548728" imgH="266584" progId="Equation.3">
                  <p:embed/>
                </p:oleObj>
              </mc:Choice>
              <mc:Fallback>
                <p:oleObj name="Формула" r:id="rId3" imgW="1548728" imgH="266584" progId="Equation.3">
                  <p:embed/>
                  <p:pic>
                    <p:nvPicPr>
                      <p:cNvPr id="0" name="Объект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5875" y="4508500"/>
                        <a:ext cx="2514600" cy="4318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846" name="Text Box 4"/>
          <p:cNvSpPr txBox="1">
            <a:spLocks noChangeArrowheads="1"/>
          </p:cNvSpPr>
          <p:nvPr/>
        </p:nvSpPr>
        <p:spPr bwMode="auto">
          <a:xfrm>
            <a:off x="2555875" y="2047875"/>
            <a:ext cx="27368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ru-RU" i="1"/>
              <a:t>V</a:t>
            </a:r>
            <a:r>
              <a:rPr lang="en-US" altLang="ru-RU" i="1" baseline="-25000"/>
              <a:t>cr</a:t>
            </a:r>
            <a:r>
              <a:rPr lang="en-US" altLang="ru-RU" i="1"/>
              <a:t> = f d/St</a:t>
            </a:r>
            <a:r>
              <a:rPr lang="ru-RU" altLang="ru-RU" i="1"/>
              <a:t> </a:t>
            </a:r>
            <a:r>
              <a:rPr lang="en-US" altLang="ru-RU" i="1"/>
              <a:t>&lt; V</a:t>
            </a:r>
            <a:r>
              <a:rPr lang="en-US" altLang="ru-RU" i="1" baseline="-25000"/>
              <a:t>max</a:t>
            </a:r>
            <a:r>
              <a:rPr lang="en-US" altLang="ru-RU" i="1"/>
              <a:t>(z)</a:t>
            </a:r>
            <a:endParaRPr lang="ru-RU" altLang="ru-RU" i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1476375" y="404813"/>
            <a:ext cx="6840538" cy="550862"/>
          </a:xfrm>
        </p:spPr>
        <p:txBody>
          <a:bodyPr/>
          <a:lstStyle/>
          <a:p>
            <a:pPr eaLnBrk="1" hangingPunct="1">
              <a:defRPr/>
            </a:pPr>
            <a:r>
              <a:rPr lang="ru-RU" sz="2400" dirty="0" smtClean="0">
                <a:solidFill>
                  <a:srgbClr val="FF0000"/>
                </a:solidFill>
                <a:latin typeface="Arial" charset="0"/>
              </a:rPr>
              <a:t>11.4 ДИНАМИЧЕСКАЯ КОМФОРТНОСТЬ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57200" y="981075"/>
            <a:ext cx="8229600" cy="5616575"/>
          </a:xfrm>
        </p:spPr>
        <p:txBody>
          <a:bodyPr/>
          <a:lstStyle/>
          <a:p>
            <a:pPr>
              <a:lnSpc>
                <a:spcPct val="150000"/>
              </a:lnSpc>
              <a:buFont typeface="Wingdings" pitchFamily="2" charset="2"/>
              <a:buNone/>
              <a:defRPr/>
            </a:pPr>
            <a:r>
              <a:rPr lang="ru-RU" sz="1800" dirty="0" smtClean="0"/>
              <a:t>	</a:t>
            </a:r>
            <a:r>
              <a:rPr lang="ru-RU" sz="1800" dirty="0" smtClean="0">
                <a:latin typeface="Tahoma" pitchFamily="34" charset="0"/>
                <a:cs typeface="Tahoma" pitchFamily="34" charset="0"/>
              </a:rPr>
              <a:t>При оценке комфортности пребывания людей в зданиях (динамическая комфортность)  расчетные значения ветровой нагрузки  </a:t>
            </a:r>
            <a:r>
              <a:rPr lang="en-US" sz="1800" i="1" dirty="0" err="1" smtClean="0">
                <a:latin typeface="Tahoma" pitchFamily="34" charset="0"/>
                <a:cs typeface="Tahoma" pitchFamily="34" charset="0"/>
              </a:rPr>
              <a:t>w</a:t>
            </a:r>
            <a:r>
              <a:rPr lang="en-US" sz="1800" i="1" baseline="-25000" dirty="0" err="1" smtClean="0">
                <a:latin typeface="Tahoma" pitchFamily="34" charset="0"/>
                <a:cs typeface="Tahoma" pitchFamily="34" charset="0"/>
              </a:rPr>
              <a:t>c</a:t>
            </a:r>
            <a:r>
              <a:rPr lang="ru-RU" sz="1800" dirty="0" smtClean="0">
                <a:latin typeface="Tahoma" pitchFamily="34" charset="0"/>
                <a:cs typeface="Tahoma" pitchFamily="34" charset="0"/>
              </a:rPr>
              <a:t>  принимаются равными:</a:t>
            </a:r>
          </a:p>
          <a:p>
            <a:pPr>
              <a:lnSpc>
                <a:spcPct val="150000"/>
              </a:lnSpc>
              <a:buFont typeface="Wingdings" pitchFamily="2" charset="2"/>
              <a:buNone/>
              <a:defRPr/>
            </a:pPr>
            <a:r>
              <a:rPr lang="ru-RU" sz="1800" dirty="0" smtClean="0">
                <a:latin typeface="Tahoma" pitchFamily="34" charset="0"/>
                <a:cs typeface="Tahoma" pitchFamily="34" charset="0"/>
              </a:rPr>
              <a:t> </a:t>
            </a:r>
          </a:p>
          <a:p>
            <a:pPr algn="r">
              <a:lnSpc>
                <a:spcPct val="150000"/>
              </a:lnSpc>
              <a:buFont typeface="Wingdings" pitchFamily="2" charset="2"/>
              <a:buNone/>
              <a:defRPr/>
            </a:pPr>
            <a:r>
              <a:rPr lang="en-US" sz="1800" i="1" dirty="0" err="1" smtClean="0">
                <a:latin typeface="Tahoma" pitchFamily="34" charset="0"/>
                <a:cs typeface="Tahoma" pitchFamily="34" charset="0"/>
              </a:rPr>
              <a:t>w</a:t>
            </a:r>
            <a:r>
              <a:rPr lang="en-US" sz="1800" i="1" baseline="-25000" dirty="0" err="1" smtClean="0">
                <a:latin typeface="Tahoma" pitchFamily="34" charset="0"/>
                <a:cs typeface="Tahoma" pitchFamily="34" charset="0"/>
              </a:rPr>
              <a:t>c</a:t>
            </a:r>
            <a:r>
              <a:rPr lang="ru-RU" sz="1800" i="1" dirty="0" smtClean="0">
                <a:latin typeface="Tahoma" pitchFamily="34" charset="0"/>
                <a:cs typeface="Tahoma" pitchFamily="34" charset="0"/>
              </a:rPr>
              <a:t>=</a:t>
            </a:r>
            <a:r>
              <a:rPr lang="ru-RU" sz="1800" dirty="0" smtClean="0">
                <a:latin typeface="Tahoma" pitchFamily="34" charset="0"/>
                <a:cs typeface="Tahoma" pitchFamily="34" charset="0"/>
              </a:rPr>
              <a:t>0,7</a:t>
            </a:r>
            <a:r>
              <a:rPr lang="en-US" sz="1800" i="1" dirty="0" smtClean="0">
                <a:latin typeface="Tahoma" pitchFamily="34" charset="0"/>
                <a:cs typeface="Tahoma" pitchFamily="34" charset="0"/>
              </a:rPr>
              <a:t>w</a:t>
            </a:r>
            <a:r>
              <a:rPr lang="ru-RU" sz="1800" i="1" baseline="-25000" dirty="0" smtClean="0">
                <a:latin typeface="Tahoma" pitchFamily="34" charset="0"/>
                <a:cs typeface="Tahoma" pitchFamily="34" charset="0"/>
              </a:rPr>
              <a:t>р</a:t>
            </a:r>
            <a:r>
              <a:rPr lang="ru-RU" sz="1800" dirty="0" smtClean="0">
                <a:latin typeface="Tahoma" pitchFamily="34" charset="0"/>
                <a:cs typeface="Tahoma" pitchFamily="34" charset="0"/>
              </a:rPr>
              <a:t> 					(11.14)</a:t>
            </a:r>
          </a:p>
          <a:p>
            <a:pPr>
              <a:lnSpc>
                <a:spcPct val="150000"/>
              </a:lnSpc>
              <a:buFont typeface="Wingdings" pitchFamily="2" charset="2"/>
              <a:buNone/>
              <a:defRPr/>
            </a:pPr>
            <a:r>
              <a:rPr lang="ru-RU" sz="1800" dirty="0" smtClean="0">
                <a:latin typeface="Tahoma" pitchFamily="34" charset="0"/>
                <a:cs typeface="Tahoma" pitchFamily="34" charset="0"/>
              </a:rPr>
              <a:t> </a:t>
            </a:r>
          </a:p>
          <a:p>
            <a:pPr>
              <a:lnSpc>
                <a:spcPct val="150000"/>
              </a:lnSpc>
              <a:buFont typeface="Wingdings" pitchFamily="2" charset="2"/>
              <a:buNone/>
              <a:defRPr/>
            </a:pPr>
            <a:r>
              <a:rPr lang="ru-RU" sz="1800" dirty="0" smtClean="0">
                <a:latin typeface="Tahoma" pitchFamily="34" charset="0"/>
                <a:cs typeface="Tahoma" pitchFamily="34" charset="0"/>
              </a:rPr>
              <a:t>	где  </a:t>
            </a:r>
            <a:r>
              <a:rPr lang="en-US" sz="1800" i="1" dirty="0" smtClean="0">
                <a:latin typeface="Tahoma" pitchFamily="34" charset="0"/>
                <a:cs typeface="Tahoma" pitchFamily="34" charset="0"/>
              </a:rPr>
              <a:t>w</a:t>
            </a:r>
            <a:r>
              <a:rPr lang="ru-RU" sz="1800" i="1" baseline="-25000" dirty="0" err="1" smtClean="0">
                <a:latin typeface="Tahoma" pitchFamily="34" charset="0"/>
                <a:cs typeface="Tahoma" pitchFamily="34" charset="0"/>
              </a:rPr>
              <a:t>р</a:t>
            </a:r>
            <a:r>
              <a:rPr lang="ru-RU" sz="1800" dirty="0" smtClean="0">
                <a:latin typeface="Tahoma" pitchFamily="34" charset="0"/>
                <a:cs typeface="Tahoma" pitchFamily="34" charset="0"/>
              </a:rPr>
              <a:t> - характеристическое (нормативное) значение пульсационной составляющей ветровой нагрузки.</a:t>
            </a:r>
          </a:p>
          <a:p>
            <a:pPr>
              <a:lnSpc>
                <a:spcPct val="150000"/>
              </a:lnSpc>
              <a:buFont typeface="Wingdings" pitchFamily="2" charset="2"/>
              <a:buNone/>
              <a:defRPr/>
            </a:pPr>
            <a:r>
              <a:rPr lang="ru-RU" sz="1800" dirty="0" smtClean="0">
                <a:latin typeface="Tahoma" pitchFamily="34" charset="0"/>
                <a:cs typeface="Tahoma" pitchFamily="34" charset="0"/>
              </a:rPr>
              <a:t>	При этом максимальное ускорение этажа здания не должно превышать величины</a:t>
            </a:r>
          </a:p>
          <a:p>
            <a:pPr>
              <a:lnSpc>
                <a:spcPct val="150000"/>
              </a:lnSpc>
              <a:buFont typeface="Wingdings" pitchFamily="2" charset="2"/>
              <a:buNone/>
              <a:defRPr/>
            </a:pPr>
            <a:r>
              <a:rPr lang="ru-RU" sz="1800" dirty="0" smtClean="0">
                <a:latin typeface="Tahoma" pitchFamily="34" charset="0"/>
                <a:cs typeface="Tahoma" pitchFamily="34" charset="0"/>
              </a:rPr>
              <a:t> </a:t>
            </a:r>
          </a:p>
          <a:p>
            <a:pPr algn="r">
              <a:lnSpc>
                <a:spcPct val="150000"/>
              </a:lnSpc>
              <a:buFont typeface="Wingdings" pitchFamily="2" charset="2"/>
              <a:buNone/>
              <a:defRPr/>
            </a:pPr>
            <a:r>
              <a:rPr lang="ru-RU" sz="1800" i="1" dirty="0" smtClean="0">
                <a:latin typeface="Tahoma" pitchFamily="34" charset="0"/>
                <a:cs typeface="Tahoma" pitchFamily="34" charset="0"/>
              </a:rPr>
              <a:t>а</a:t>
            </a:r>
            <a:r>
              <a:rPr lang="ru-RU" sz="1800" i="1" baseline="-25000" dirty="0" smtClean="0">
                <a:latin typeface="Tahoma" pitchFamily="34" charset="0"/>
                <a:cs typeface="Tahoma" pitchFamily="34" charset="0"/>
              </a:rPr>
              <a:t>с,</a:t>
            </a:r>
            <a:r>
              <a:rPr lang="en-US" sz="1800" i="1" baseline="-25000" dirty="0" smtClean="0">
                <a:latin typeface="Tahoma" pitchFamily="34" charset="0"/>
                <a:cs typeface="Tahoma" pitchFamily="34" charset="0"/>
              </a:rPr>
              <a:t>ma</a:t>
            </a:r>
            <a:r>
              <a:rPr lang="ru-RU" sz="1800" i="1" baseline="-25000" dirty="0" smtClean="0">
                <a:latin typeface="Tahoma" pitchFamily="34" charset="0"/>
                <a:cs typeface="Tahoma" pitchFamily="34" charset="0"/>
              </a:rPr>
              <a:t>х</a:t>
            </a:r>
            <a:r>
              <a:rPr lang="ru-RU" sz="1800" i="1" dirty="0" smtClean="0">
                <a:latin typeface="Tahoma" pitchFamily="34" charset="0"/>
                <a:cs typeface="Tahoma" pitchFamily="34" charset="0"/>
              </a:rPr>
              <a:t> = </a:t>
            </a:r>
            <a:r>
              <a:rPr lang="ru-RU" sz="1800" dirty="0" smtClean="0">
                <a:latin typeface="Tahoma" pitchFamily="34" charset="0"/>
                <a:cs typeface="Tahoma" pitchFamily="34" charset="0"/>
              </a:rPr>
              <a:t>0,08 м/с</a:t>
            </a:r>
            <a:r>
              <a:rPr lang="ru-RU" sz="1800" baseline="30000" dirty="0" smtClean="0">
                <a:latin typeface="Tahoma" pitchFamily="34" charset="0"/>
                <a:cs typeface="Tahoma" pitchFamily="34" charset="0"/>
              </a:rPr>
              <a:t>2</a:t>
            </a:r>
            <a:r>
              <a:rPr lang="ru-RU" sz="1800" dirty="0" smtClean="0">
                <a:latin typeface="Tahoma" pitchFamily="34" charset="0"/>
                <a:cs typeface="Tahoma" pitchFamily="34" charset="0"/>
              </a:rPr>
              <a:t>.				(11.15)</a:t>
            </a:r>
          </a:p>
          <a:p>
            <a:pPr>
              <a:defRPr/>
            </a:pPr>
            <a:endParaRPr lang="ru-RU" sz="1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549275"/>
            <a:ext cx="7793037" cy="479425"/>
          </a:xfrm>
        </p:spPr>
        <p:txBody>
          <a:bodyPr/>
          <a:lstStyle/>
          <a:p>
            <a:pPr eaLnBrk="1" hangingPunct="1">
              <a:defRPr/>
            </a:pPr>
            <a:r>
              <a:rPr lang="ru-RU" sz="2000" dirty="0" smtClean="0">
                <a:solidFill>
                  <a:srgbClr val="FFC000"/>
                </a:solidFill>
              </a:rPr>
              <a:t>КОЭФФИЦИЕНТ НАДЁЖНОСТИ ПО ВЕТРОВОЙ НАГРУЗКЕ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idx="1"/>
          </p:nvPr>
        </p:nvSpPr>
        <p:spPr>
          <a:xfrm>
            <a:off x="684213" y="1412875"/>
            <a:ext cx="7772400" cy="3729038"/>
          </a:xfrm>
        </p:spPr>
        <p:txBody>
          <a:bodyPr/>
          <a:lstStyle/>
          <a:p>
            <a:pPr eaLnBrk="1" hangingPunct="1">
              <a:lnSpc>
                <a:spcPct val="130000"/>
              </a:lnSpc>
              <a:defRPr/>
            </a:pPr>
            <a:r>
              <a:rPr lang="ru-RU" sz="2000" dirty="0" smtClean="0"/>
              <a:t>Коэффициент надежности  </a:t>
            </a:r>
            <a:r>
              <a:rPr lang="ru-RU" sz="2000" dirty="0" smtClean="0">
                <a:sym typeface="Symbol" pitchFamily="18" charset="2"/>
              </a:rPr>
              <a:t></a:t>
            </a:r>
            <a:r>
              <a:rPr lang="en-US" sz="2000" baseline="-25000" dirty="0" smtClean="0"/>
              <a:t>f</a:t>
            </a:r>
            <a:r>
              <a:rPr lang="ru-RU" sz="2000" dirty="0" smtClean="0"/>
              <a:t>  по ветровой нагрузке принимается равным:</a:t>
            </a:r>
          </a:p>
          <a:p>
            <a:pPr eaLnBrk="1" hangingPunct="1">
              <a:lnSpc>
                <a:spcPct val="130000"/>
              </a:lnSpc>
              <a:buFont typeface="Wingdings" pitchFamily="2" charset="2"/>
              <a:buChar char="Ø"/>
              <a:defRPr/>
            </a:pPr>
            <a:r>
              <a:rPr lang="ru-RU" sz="2000" dirty="0" smtClean="0"/>
              <a:t>-  при расчете по предельным состояниям </a:t>
            </a:r>
            <a:r>
              <a:rPr lang="ru-RU" sz="2000" dirty="0" smtClean="0">
                <a:solidFill>
                  <a:srgbClr val="CC0066"/>
                </a:solidFill>
              </a:rPr>
              <a:t>первой группы</a:t>
            </a:r>
            <a:r>
              <a:rPr lang="ru-RU" sz="2000" dirty="0" smtClean="0"/>
              <a:t> </a:t>
            </a:r>
          </a:p>
          <a:p>
            <a:pPr algn="ctr" eaLnBrk="1" hangingPunct="1">
              <a:lnSpc>
                <a:spcPct val="130000"/>
              </a:lnSpc>
              <a:buFont typeface="Wingdings" pitchFamily="2" charset="2"/>
              <a:buNone/>
              <a:defRPr/>
            </a:pPr>
            <a:r>
              <a:rPr lang="ru-RU" sz="2000" dirty="0" smtClean="0">
                <a:sym typeface="Symbol" pitchFamily="18" charset="2"/>
              </a:rPr>
              <a:t></a:t>
            </a:r>
            <a:r>
              <a:rPr lang="en-US" sz="2000" baseline="-25000" dirty="0" smtClean="0"/>
              <a:t>f</a:t>
            </a:r>
            <a:r>
              <a:rPr lang="ru-RU" sz="2000" dirty="0" smtClean="0"/>
              <a:t> = 1,4;</a:t>
            </a:r>
          </a:p>
          <a:p>
            <a:pPr eaLnBrk="1" hangingPunct="1">
              <a:lnSpc>
                <a:spcPct val="130000"/>
              </a:lnSpc>
              <a:buFont typeface="Wingdings" pitchFamily="2" charset="2"/>
              <a:buChar char="Ø"/>
              <a:defRPr/>
            </a:pPr>
            <a:r>
              <a:rPr lang="ru-RU" sz="2000" dirty="0" smtClean="0"/>
              <a:t>-  при расчете по предельным состояниям </a:t>
            </a:r>
            <a:r>
              <a:rPr lang="ru-RU" sz="2000" dirty="0" smtClean="0">
                <a:solidFill>
                  <a:srgbClr val="CC0066"/>
                </a:solidFill>
              </a:rPr>
              <a:t>второй группы</a:t>
            </a:r>
            <a:r>
              <a:rPr lang="ru-RU" sz="2000" dirty="0" smtClean="0"/>
              <a:t> </a:t>
            </a:r>
          </a:p>
          <a:p>
            <a:pPr algn="ctr" eaLnBrk="1" hangingPunct="1">
              <a:lnSpc>
                <a:spcPct val="130000"/>
              </a:lnSpc>
              <a:buFont typeface="Wingdings" pitchFamily="2" charset="2"/>
              <a:buNone/>
              <a:defRPr/>
            </a:pPr>
            <a:r>
              <a:rPr lang="ru-RU" sz="2000" dirty="0" smtClean="0">
                <a:sym typeface="Symbol" pitchFamily="18" charset="2"/>
              </a:rPr>
              <a:t></a:t>
            </a:r>
            <a:r>
              <a:rPr lang="en-US" sz="2000" baseline="-25000" dirty="0" smtClean="0"/>
              <a:t>f</a:t>
            </a:r>
            <a:r>
              <a:rPr lang="ru-RU" sz="2000" dirty="0" smtClean="0"/>
              <a:t> = 1,0;</a:t>
            </a:r>
          </a:p>
          <a:p>
            <a:pPr eaLnBrk="1" hangingPunct="1">
              <a:lnSpc>
                <a:spcPct val="130000"/>
              </a:lnSpc>
              <a:buFont typeface="Wingdings" pitchFamily="2" charset="2"/>
              <a:buChar char="Ø"/>
              <a:defRPr/>
            </a:pPr>
            <a:r>
              <a:rPr lang="ru-RU" sz="2000" dirty="0" smtClean="0"/>
              <a:t>- при оценке </a:t>
            </a:r>
            <a:r>
              <a:rPr lang="ru-RU" sz="2000" dirty="0" smtClean="0">
                <a:solidFill>
                  <a:srgbClr val="CC0066"/>
                </a:solidFill>
              </a:rPr>
              <a:t>комфортности пребывания  людей</a:t>
            </a:r>
            <a:r>
              <a:rPr lang="ru-RU" sz="2000" dirty="0" smtClean="0"/>
              <a:t>  </a:t>
            </a:r>
          </a:p>
          <a:p>
            <a:pPr algn="ctr" eaLnBrk="1" hangingPunct="1">
              <a:lnSpc>
                <a:spcPct val="130000"/>
              </a:lnSpc>
              <a:buFont typeface="Wingdings" pitchFamily="2" charset="2"/>
              <a:buNone/>
              <a:defRPr/>
            </a:pPr>
            <a:r>
              <a:rPr lang="ru-RU" sz="2000" dirty="0" smtClean="0">
                <a:sym typeface="Symbol" pitchFamily="18" charset="2"/>
              </a:rPr>
              <a:t></a:t>
            </a:r>
            <a:r>
              <a:rPr lang="en-US" sz="2000" baseline="-25000" dirty="0" smtClean="0"/>
              <a:t>f</a:t>
            </a:r>
            <a:r>
              <a:rPr lang="ru-RU" sz="2000" dirty="0" smtClean="0"/>
              <a:t> = 0,7.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84213" y="5141913"/>
            <a:ext cx="7775575" cy="13239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Ø"/>
              <a:defRPr/>
            </a:pPr>
            <a:r>
              <a:rPr lang="ru-RU" sz="2000" dirty="0">
                <a:latin typeface="+mn-lt"/>
              </a:rPr>
              <a:t>Собственные частоты допускается определять </a:t>
            </a:r>
            <a:r>
              <a:rPr lang="ru-RU" sz="2000" dirty="0">
                <a:solidFill>
                  <a:srgbClr val="C00000"/>
                </a:solidFill>
                <a:latin typeface="+mn-lt"/>
              </a:rPr>
              <a:t>при действии нормативных значений нагрузок</a:t>
            </a:r>
            <a:r>
              <a:rPr lang="ru-RU" sz="2000" dirty="0">
                <a:latin typeface="+mn-lt"/>
              </a:rPr>
              <a:t> (постоянных, длительных, кратковременных), учитываемых для рассматриваемой расчетной ситуации.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/>
          <a:lstStyle/>
          <a:p>
            <a:pPr>
              <a:defRPr/>
            </a:pPr>
            <a:r>
              <a:rPr lang="ru-RU" sz="2400" dirty="0" smtClean="0">
                <a:solidFill>
                  <a:srgbClr val="FFFF00"/>
                </a:solidFill>
                <a:effectLst/>
              </a:rPr>
              <a:t>ПРИЛОЖЕНИЕ Д.  Изменение №1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836613"/>
            <a:ext cx="8229600" cy="3240087"/>
          </a:xfrm>
        </p:spPr>
        <p:txBody>
          <a:bodyPr>
            <a:normAutofit fontScale="92500"/>
          </a:bodyPr>
          <a:lstStyle/>
          <a:p>
            <a:pPr>
              <a:defRPr/>
            </a:pPr>
            <a:r>
              <a:rPr lang="ru-RU" sz="2000" dirty="0">
                <a:effectLst/>
              </a:rPr>
              <a:t>Таблица Д.4. Добавлено примечание 4: «</a:t>
            </a:r>
            <a:r>
              <a:rPr lang="ru-RU" sz="2000" dirty="0">
                <a:solidFill>
                  <a:srgbClr val="FF0000"/>
                </a:solidFill>
                <a:effectLst/>
              </a:rPr>
              <a:t>4 Для горизонтально расположенных навесов необходимо рассмотреть два варианта </a:t>
            </a:r>
            <a:r>
              <a:rPr lang="ru-RU" sz="2000" dirty="0" smtClean="0">
                <a:solidFill>
                  <a:srgbClr val="FF0000"/>
                </a:solidFill>
                <a:effectLst/>
              </a:rPr>
              <a:t>нагружения</a:t>
            </a:r>
            <a:r>
              <a:rPr lang="ru-RU" sz="2000" dirty="0">
                <a:solidFill>
                  <a:srgbClr val="FF0000"/>
                </a:solidFill>
                <a:effectLst/>
              </a:rPr>
              <a:t>, соответствующих схемам </a:t>
            </a:r>
            <a:r>
              <a:rPr lang="en-US" sz="2000" dirty="0">
                <a:solidFill>
                  <a:srgbClr val="FF0000"/>
                </a:solidFill>
                <a:effectLst/>
              </a:rPr>
              <a:t>III</a:t>
            </a:r>
            <a:r>
              <a:rPr lang="ru-RU" sz="2000" dirty="0">
                <a:solidFill>
                  <a:srgbClr val="FF0000"/>
                </a:solidFill>
                <a:effectLst/>
              </a:rPr>
              <a:t> и </a:t>
            </a:r>
            <a:r>
              <a:rPr lang="en-US" sz="2000" dirty="0">
                <a:solidFill>
                  <a:srgbClr val="FF0000"/>
                </a:solidFill>
                <a:effectLst/>
              </a:rPr>
              <a:t>IV</a:t>
            </a:r>
            <a:r>
              <a:rPr lang="ru-RU" sz="2000" dirty="0">
                <a:solidFill>
                  <a:srgbClr val="FF0000"/>
                </a:solidFill>
                <a:effectLst/>
              </a:rPr>
              <a:t> при α=10</a:t>
            </a:r>
            <a:r>
              <a:rPr lang="ru-RU" sz="2000" dirty="0" smtClean="0">
                <a:solidFill>
                  <a:srgbClr val="FF0000"/>
                </a:solidFill>
                <a:effectLst/>
              </a:rPr>
              <a:t>°»</a:t>
            </a:r>
          </a:p>
          <a:p>
            <a:pPr>
              <a:defRPr/>
            </a:pPr>
            <a:r>
              <a:rPr lang="ru-RU" sz="2000" dirty="0">
                <a:effectLst/>
              </a:rPr>
              <a:t>Пункт Д.1.12, шестой абзац и рисунок Д.18 изложен в следующей редакции: </a:t>
            </a:r>
            <a:r>
              <a:rPr lang="ru-RU" sz="2000" dirty="0">
                <a:solidFill>
                  <a:srgbClr val="FF0000"/>
                </a:solidFill>
                <a:effectLst/>
              </a:rPr>
              <a:t>«Аэродинамические коэффициенты</a:t>
            </a:r>
            <a:r>
              <a:rPr lang="ru-RU" sz="2000" i="1" dirty="0">
                <a:solidFill>
                  <a:srgbClr val="FF0000"/>
                </a:solidFill>
                <a:effectLst/>
              </a:rPr>
              <a:t> лобового сопротивления </a:t>
            </a:r>
            <a:r>
              <a:rPr lang="ru-RU" sz="2000" dirty="0">
                <a:solidFill>
                  <a:srgbClr val="FF0000"/>
                </a:solidFill>
                <a:effectLst/>
              </a:rPr>
              <a:t>наклонных элементов (рисунок Д.18) определяются по формуле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ru-RU" sz="2000" i="1" dirty="0">
                <a:solidFill>
                  <a:srgbClr val="FF0000"/>
                </a:solidFill>
                <a:effectLst/>
              </a:rPr>
              <a:t>	</a:t>
            </a:r>
            <a:r>
              <a:rPr lang="en-US" sz="2000" i="1" dirty="0">
                <a:solidFill>
                  <a:srgbClr val="FF0000"/>
                </a:solidFill>
                <a:effectLst/>
              </a:rPr>
              <a:t>c</a:t>
            </a:r>
            <a:r>
              <a:rPr lang="en-US" sz="2000" i="1" baseline="-25000" dirty="0">
                <a:solidFill>
                  <a:srgbClr val="FF0000"/>
                </a:solidFill>
                <a:effectLst/>
              </a:rPr>
              <a:t>xβ</a:t>
            </a:r>
            <a:r>
              <a:rPr lang="ru-RU" sz="2000" i="1" dirty="0">
                <a:solidFill>
                  <a:srgbClr val="FF0000"/>
                </a:solidFill>
                <a:effectLst/>
              </a:rPr>
              <a:t> = </a:t>
            </a:r>
            <a:r>
              <a:rPr lang="en-US" sz="2000" i="1" dirty="0">
                <a:solidFill>
                  <a:srgbClr val="FF0000"/>
                </a:solidFill>
                <a:effectLst/>
              </a:rPr>
              <a:t>c</a:t>
            </a:r>
            <a:r>
              <a:rPr lang="en-US" sz="2000" i="1" baseline="-25000" dirty="0">
                <a:solidFill>
                  <a:srgbClr val="FF0000"/>
                </a:solidFill>
                <a:effectLst/>
              </a:rPr>
              <a:t>x</a:t>
            </a:r>
            <a:r>
              <a:rPr lang="en-US" sz="2000" i="1" dirty="0">
                <a:solidFill>
                  <a:srgbClr val="FF0000"/>
                </a:solidFill>
                <a:effectLst/>
              </a:rPr>
              <a:t> sin</a:t>
            </a:r>
            <a:r>
              <a:rPr lang="ru-RU" sz="2000" i="1" baseline="30000" dirty="0">
                <a:solidFill>
                  <a:srgbClr val="FF0000"/>
                </a:solidFill>
                <a:effectLst/>
              </a:rPr>
              <a:t>2</a:t>
            </a:r>
            <a:r>
              <a:rPr lang="en-US" sz="2000" i="1" dirty="0">
                <a:solidFill>
                  <a:srgbClr val="FF0000"/>
                </a:solidFill>
                <a:effectLst/>
              </a:rPr>
              <a:t>β </a:t>
            </a:r>
            <a:endParaRPr lang="ru-RU" sz="2000" dirty="0">
              <a:solidFill>
                <a:srgbClr val="FF0000"/>
              </a:solidFill>
              <a:effectLst/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ru-RU" sz="2000" dirty="0">
                <a:solidFill>
                  <a:srgbClr val="FF0000"/>
                </a:solidFill>
                <a:effectLst/>
              </a:rPr>
              <a:t>где</a:t>
            </a:r>
            <a:r>
              <a:rPr lang="ru-RU" sz="2000" i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i="1" dirty="0">
                <a:solidFill>
                  <a:srgbClr val="FF0000"/>
                </a:solidFill>
                <a:effectLst/>
              </a:rPr>
              <a:t>c</a:t>
            </a:r>
            <a:r>
              <a:rPr lang="en-US" sz="2000" i="1" baseline="-25000" dirty="0">
                <a:solidFill>
                  <a:srgbClr val="FF0000"/>
                </a:solidFill>
                <a:effectLst/>
              </a:rPr>
              <a:t>x</a:t>
            </a:r>
            <a:r>
              <a:rPr lang="ru-RU" sz="2000" i="1" dirty="0">
                <a:solidFill>
                  <a:srgbClr val="FF0000"/>
                </a:solidFill>
                <a:effectLst/>
              </a:rPr>
              <a:t> – </a:t>
            </a:r>
            <a:r>
              <a:rPr lang="ru-RU" sz="2000" dirty="0">
                <a:solidFill>
                  <a:srgbClr val="FF0000"/>
                </a:solidFill>
                <a:effectLst/>
              </a:rPr>
              <a:t>определяется в соответствии с данными рисунка Д.17</a:t>
            </a:r>
            <a:r>
              <a:rPr lang="ru-RU" sz="2000" i="1" dirty="0">
                <a:solidFill>
                  <a:srgbClr val="FF0000"/>
                </a:solidFill>
                <a:effectLst/>
              </a:rPr>
              <a:t>;</a:t>
            </a:r>
            <a:endParaRPr lang="ru-RU" sz="2000" dirty="0">
              <a:solidFill>
                <a:srgbClr val="FF0000"/>
              </a:solidFill>
              <a:effectLst/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i="1" dirty="0" smtClean="0">
                <a:solidFill>
                  <a:srgbClr val="FF0000"/>
                </a:solidFill>
                <a:effectLst/>
              </a:rPr>
              <a:t>β</a:t>
            </a:r>
            <a:r>
              <a:rPr lang="ru-RU" sz="2000" i="1" dirty="0" smtClean="0">
                <a:solidFill>
                  <a:srgbClr val="FF0000"/>
                </a:solidFill>
                <a:effectLst/>
              </a:rPr>
              <a:t> </a:t>
            </a:r>
            <a:r>
              <a:rPr lang="ru-RU" sz="2000" i="1" dirty="0">
                <a:solidFill>
                  <a:srgbClr val="FF0000"/>
                </a:solidFill>
                <a:effectLst/>
              </a:rPr>
              <a:t>– угол между осью элемента и скоростью ветра </a:t>
            </a:r>
            <a:r>
              <a:rPr lang="en-US" sz="2000" i="1" dirty="0">
                <a:solidFill>
                  <a:srgbClr val="FF0000"/>
                </a:solidFill>
                <a:effectLst/>
              </a:rPr>
              <a:t>V</a:t>
            </a:r>
            <a:r>
              <a:rPr lang="ru-RU" sz="2000" i="1" dirty="0">
                <a:solidFill>
                  <a:srgbClr val="FF0000"/>
                </a:solidFill>
                <a:effectLst/>
              </a:rPr>
              <a:t>, направленной вдоль оси </a:t>
            </a:r>
            <a:r>
              <a:rPr lang="en-US" sz="2000" i="1" dirty="0">
                <a:solidFill>
                  <a:srgbClr val="FF0000"/>
                </a:solidFill>
                <a:effectLst/>
              </a:rPr>
              <a:t>x</a:t>
            </a:r>
            <a:r>
              <a:rPr lang="ru-RU" sz="2000" i="1" dirty="0">
                <a:solidFill>
                  <a:srgbClr val="FF0000"/>
                </a:solidFill>
                <a:effectLst/>
              </a:rPr>
              <a:t>.</a:t>
            </a:r>
            <a:r>
              <a:rPr lang="ru-RU" sz="2000" dirty="0">
                <a:solidFill>
                  <a:srgbClr val="FF0000"/>
                </a:solidFill>
                <a:effectLst/>
              </a:rPr>
              <a:t>»</a:t>
            </a:r>
          </a:p>
          <a:p>
            <a:pPr>
              <a:defRPr/>
            </a:pPr>
            <a:endParaRPr lang="ru-RU" sz="2000" dirty="0">
              <a:solidFill>
                <a:srgbClr val="FF0000"/>
              </a:solidFill>
            </a:endParaRPr>
          </a:p>
        </p:txBody>
      </p:sp>
      <p:pic>
        <p:nvPicPr>
          <p:cNvPr id="389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4005263"/>
            <a:ext cx="4224337" cy="261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917" name="Прямоугольник 3"/>
          <p:cNvSpPr>
            <a:spLocks noChangeArrowheads="1"/>
          </p:cNvSpPr>
          <p:nvPr/>
        </p:nvSpPr>
        <p:spPr bwMode="auto">
          <a:xfrm>
            <a:off x="5940425" y="6246813"/>
            <a:ext cx="1597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>
                <a:solidFill>
                  <a:srgbClr val="FF0000"/>
                </a:solidFill>
              </a:rPr>
              <a:t>Рисунок Д.17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</p:spPr>
        <p:txBody>
          <a:bodyPr/>
          <a:lstStyle/>
          <a:p>
            <a:pPr>
              <a:defRPr/>
            </a:pPr>
            <a:r>
              <a:rPr lang="ru-RU" sz="2400" dirty="0" smtClean="0">
                <a:solidFill>
                  <a:srgbClr val="FFFF00"/>
                </a:solidFill>
                <a:effectLst/>
              </a:rPr>
              <a:t>ПРИЛОЖЕНИЕ Д.  Изменение №1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08050"/>
            <a:ext cx="8229600" cy="2665413"/>
          </a:xfrm>
        </p:spPr>
        <p:txBody>
          <a:bodyPr/>
          <a:lstStyle/>
          <a:p>
            <a:pPr>
              <a:defRPr/>
            </a:pPr>
            <a:r>
              <a:rPr lang="ru-RU" sz="2400" dirty="0">
                <a:effectLst/>
              </a:rPr>
              <a:t>Пункт Д.1.14, первый абзац после формулы изложен в следующей редакции: </a:t>
            </a:r>
            <a:r>
              <a:rPr lang="ru-RU" sz="2400" i="1" dirty="0">
                <a:solidFill>
                  <a:srgbClr val="FF0000"/>
                </a:solidFill>
                <a:effectLst/>
              </a:rPr>
              <a:t>«с</a:t>
            </a:r>
            <a:r>
              <a:rPr lang="en-US" sz="2400" i="1" baseline="-25000" dirty="0">
                <a:solidFill>
                  <a:srgbClr val="FF0000"/>
                </a:solidFill>
                <a:effectLst/>
              </a:rPr>
              <a:t>xi</a:t>
            </a:r>
            <a:r>
              <a:rPr lang="ru-RU" sz="2400" i="1" dirty="0">
                <a:solidFill>
                  <a:srgbClr val="FF0000"/>
                </a:solidFill>
                <a:effectLst/>
              </a:rPr>
              <a:t> – </a:t>
            </a:r>
            <a:r>
              <a:rPr lang="ru-RU" sz="2400" dirty="0">
                <a:solidFill>
                  <a:srgbClr val="FF0000"/>
                </a:solidFill>
                <a:effectLst/>
              </a:rPr>
              <a:t>аэродинамический коэффициент </a:t>
            </a:r>
            <a:r>
              <a:rPr lang="en-US" sz="2400" dirty="0" err="1">
                <a:solidFill>
                  <a:srgbClr val="FF0000"/>
                </a:solidFill>
                <a:effectLst/>
              </a:rPr>
              <a:t>i</a:t>
            </a:r>
            <a:r>
              <a:rPr lang="ru-RU" sz="2400" dirty="0">
                <a:solidFill>
                  <a:srgbClr val="FF0000"/>
                </a:solidFill>
                <a:effectLst/>
              </a:rPr>
              <a:t>–</a:t>
            </a:r>
            <a:r>
              <a:rPr lang="ru-RU" sz="2400" dirty="0" err="1">
                <a:solidFill>
                  <a:srgbClr val="FF0000"/>
                </a:solidFill>
                <a:effectLst/>
              </a:rPr>
              <a:t>го</a:t>
            </a:r>
            <a:r>
              <a:rPr lang="ru-RU" sz="2400" dirty="0">
                <a:solidFill>
                  <a:srgbClr val="FF0000"/>
                </a:solidFill>
                <a:effectLst/>
              </a:rPr>
              <a:t> элемента конструкции,</a:t>
            </a:r>
            <a:r>
              <a:rPr lang="ru-RU" sz="2400" i="1" dirty="0">
                <a:solidFill>
                  <a:srgbClr val="FF0000"/>
                </a:solidFill>
                <a:effectLst/>
              </a:rPr>
              <a:t> принимаемый равным 1,4 (с</a:t>
            </a:r>
            <a:r>
              <a:rPr lang="en-US" sz="2400" i="1" baseline="-25000" dirty="0">
                <a:solidFill>
                  <a:srgbClr val="FF0000"/>
                </a:solidFill>
                <a:effectLst/>
              </a:rPr>
              <a:t>xi</a:t>
            </a:r>
            <a:r>
              <a:rPr lang="ru-RU" sz="2400" i="1" dirty="0">
                <a:solidFill>
                  <a:srgbClr val="FF0000"/>
                </a:solidFill>
                <a:effectLst/>
              </a:rPr>
              <a:t>= 1,4) для профилей и определяемый в соответствии с указаниями Д.1.12 и Д.1.13 для элементов с круглым и прямоугольным поперечными сечениями, соответственно; </a:t>
            </a:r>
            <a:r>
              <a:rPr lang="ru-RU" sz="2400" dirty="0">
                <a:solidFill>
                  <a:srgbClr val="FF0000"/>
                </a:solidFill>
                <a:effectLst/>
              </a:rPr>
              <a:t>при этом</a:t>
            </a:r>
            <a:r>
              <a:rPr lang="ru-RU" sz="2400" i="1" dirty="0">
                <a:solidFill>
                  <a:srgbClr val="FF0000"/>
                </a:solidFill>
                <a:effectLst/>
              </a:rPr>
              <a:t> </a:t>
            </a:r>
            <a:r>
              <a:rPr lang="ru-RU" sz="2400" i="1" dirty="0" err="1">
                <a:solidFill>
                  <a:srgbClr val="FF0000"/>
                </a:solidFill>
                <a:effectLst/>
              </a:rPr>
              <a:t>k</a:t>
            </a:r>
            <a:r>
              <a:rPr lang="ru-RU" sz="2400" i="1" baseline="-25000" dirty="0" err="1">
                <a:solidFill>
                  <a:srgbClr val="FF0000"/>
                </a:solidFill>
                <a:effectLst/>
              </a:rPr>
              <a:t>λ</a:t>
            </a:r>
            <a:r>
              <a:rPr lang="ru-RU" sz="2400" i="1" dirty="0">
                <a:solidFill>
                  <a:srgbClr val="FF0000"/>
                </a:solidFill>
                <a:effectLst/>
              </a:rPr>
              <a:t> =1;»</a:t>
            </a:r>
            <a:r>
              <a:rPr lang="ru-RU" sz="2400" dirty="0">
                <a:effectLst/>
              </a:rPr>
              <a:t>. </a:t>
            </a:r>
            <a:endParaRPr lang="ru-RU" sz="2400" dirty="0"/>
          </a:p>
        </p:txBody>
      </p:sp>
      <p:pic>
        <p:nvPicPr>
          <p:cNvPr id="3994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3860800"/>
            <a:ext cx="5111750" cy="277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700338" y="4005263"/>
            <a:ext cx="576262" cy="431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graphicFrame>
        <p:nvGraphicFramePr>
          <p:cNvPr id="40963" name="Объект 2"/>
          <p:cNvGraphicFramePr>
            <a:graphicFrameLocks noChangeAspect="1"/>
          </p:cNvGraphicFramePr>
          <p:nvPr/>
        </p:nvGraphicFramePr>
        <p:xfrm>
          <a:off x="107950" y="404813"/>
          <a:ext cx="4248150" cy="6435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55" r:id="rId4" imgW="5674680" imgH="9060120" progId="CorelDraw.Graphic.16">
                  <p:embed/>
                </p:oleObj>
              </mc:Choice>
              <mc:Fallback>
                <p:oleObj r:id="rId4" imgW="5674680" imgH="9060120" progId="CorelDraw.Graphic.16">
                  <p:embed/>
                  <p:pic>
                    <p:nvPicPr>
                      <p:cNvPr id="0" name="Объект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950" y="404813"/>
                        <a:ext cx="4248150" cy="6435725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64" name="Прямоугольник 3"/>
          <p:cNvSpPr>
            <a:spLocks noChangeArrowheads="1"/>
          </p:cNvSpPr>
          <p:nvPr/>
        </p:nvSpPr>
        <p:spPr bwMode="auto">
          <a:xfrm>
            <a:off x="1547813" y="404813"/>
            <a:ext cx="251936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1600">
                <a:solidFill>
                  <a:schemeClr val="bg2"/>
                </a:solidFill>
              </a:rPr>
              <a:t>Схема расположения участков на покрытии стадиона</a:t>
            </a:r>
          </a:p>
        </p:txBody>
      </p:sp>
      <p:sp>
        <p:nvSpPr>
          <p:cNvPr id="40965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graphicFrame>
        <p:nvGraphicFramePr>
          <p:cNvPr id="40966" name="Объект 5"/>
          <p:cNvGraphicFramePr>
            <a:graphicFrameLocks noChangeAspect="1"/>
          </p:cNvGraphicFramePr>
          <p:nvPr/>
        </p:nvGraphicFramePr>
        <p:xfrm>
          <a:off x="4572000" y="404813"/>
          <a:ext cx="4481513" cy="6373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56" r:id="rId6" imgW="6055200" imgH="9031680" progId="CorelDraw.Graphic.16">
                  <p:embed/>
                </p:oleObj>
              </mc:Choice>
              <mc:Fallback>
                <p:oleObj r:id="rId6" imgW="6055200" imgH="9031680" progId="CorelDraw.Graphic.16">
                  <p:embed/>
                  <p:pic>
                    <p:nvPicPr>
                      <p:cNvPr id="0" name="Объект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404813"/>
                        <a:ext cx="4481513" cy="6373812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67" name="Прямоугольник 6"/>
          <p:cNvSpPr>
            <a:spLocks noChangeArrowheads="1"/>
          </p:cNvSpPr>
          <p:nvPr/>
        </p:nvSpPr>
        <p:spPr bwMode="auto">
          <a:xfrm>
            <a:off x="5932488" y="404813"/>
            <a:ext cx="32035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1600">
                <a:solidFill>
                  <a:schemeClr val="bg2"/>
                </a:solidFill>
              </a:rPr>
              <a:t>Схема расположения участков на вертикальных поверхностях стадиона ниже </a:t>
            </a:r>
            <a:r>
              <a:rPr lang="ru-RU" altLang="ru-RU" sz="1600" i="1">
                <a:solidFill>
                  <a:schemeClr val="bg2"/>
                </a:solidFill>
              </a:rPr>
              <a:t>15 м</a:t>
            </a:r>
            <a:endParaRPr lang="ru-RU" altLang="ru-RU" sz="1600">
              <a:solidFill>
                <a:schemeClr val="bg2"/>
              </a:solidFill>
            </a:endParaRPr>
          </a:p>
        </p:txBody>
      </p:sp>
      <p:sp>
        <p:nvSpPr>
          <p:cNvPr id="40968" name="Прямоугольник 7"/>
          <p:cNvSpPr>
            <a:spLocks noChangeArrowheads="1"/>
          </p:cNvSpPr>
          <p:nvPr/>
        </p:nvSpPr>
        <p:spPr bwMode="auto">
          <a:xfrm>
            <a:off x="323850" y="34925"/>
            <a:ext cx="8496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b="1">
                <a:solidFill>
                  <a:srgbClr val="FFFF00"/>
                </a:solidFill>
              </a:rPr>
              <a:t>Стадион Динамо, г. Москва. Схемы для определения ветровой нагрузки</a:t>
            </a:r>
            <a:endParaRPr lang="ru-RU" altLang="ru-RU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56207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ГОЛОЛЕДНЫЕ НАГРУЗКИ</a:t>
            </a:r>
            <a:endParaRPr lang="ru-RU" sz="32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412776"/>
            <a:ext cx="8085584" cy="5256584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Линейные  (Н/м)(для элементов кругового сечения диаметром до 70 мм):</a:t>
            </a:r>
          </a:p>
          <a:p>
            <a:pPr marL="0" indent="0">
              <a:buNone/>
            </a:pPr>
            <a:r>
              <a:rPr lang="ru-RU" sz="2800" dirty="0" smtClean="0"/>
              <a:t>							(12.1)</a:t>
            </a:r>
          </a:p>
          <a:p>
            <a:pPr marL="0" indent="0">
              <a:buNone/>
            </a:pPr>
            <a:endParaRPr lang="ru-RU" sz="2800" dirty="0"/>
          </a:p>
          <a:p>
            <a:r>
              <a:rPr lang="ru-RU" sz="2800" dirty="0" smtClean="0"/>
              <a:t> Поверхностные (</a:t>
            </a:r>
            <a:r>
              <a:rPr lang="ru-RU" sz="2800" dirty="0"/>
              <a:t>Па</a:t>
            </a:r>
            <a:r>
              <a:rPr lang="ru-RU" sz="2800" dirty="0" smtClean="0"/>
              <a:t>) (для других элементов):</a:t>
            </a:r>
          </a:p>
          <a:p>
            <a:pPr marL="0" indent="0">
              <a:buNone/>
            </a:pPr>
            <a:r>
              <a:rPr lang="ru-RU" sz="2800" dirty="0" smtClean="0"/>
              <a:t>							(12.2)</a:t>
            </a:r>
            <a:endParaRPr lang="ru-RU" sz="2800" dirty="0"/>
          </a:p>
          <a:p>
            <a:endParaRPr lang="ru-RU" sz="2800" dirty="0" smtClean="0"/>
          </a:p>
          <a:p>
            <a:pPr marL="114300" indent="0">
              <a:buNone/>
            </a:pPr>
            <a:r>
              <a:rPr lang="ru-RU" sz="2800" dirty="0"/>
              <a:t>Здесь </a:t>
            </a:r>
            <a:r>
              <a:rPr lang="ru-RU" sz="2800" dirty="0">
                <a:solidFill>
                  <a:srgbClr val="FFFF00"/>
                </a:solidFill>
              </a:rPr>
              <a:t>b – толщина стенки гололеда, мм </a:t>
            </a:r>
            <a:r>
              <a:rPr lang="ru-RU" sz="2800" dirty="0"/>
              <a:t>(превышаемая один раз в 5 лет), на элементах кругового сечения диаметром 10 мм, расположенных на высоте 10 м над поверхностью </a:t>
            </a:r>
            <a:r>
              <a:rPr lang="ru-RU" sz="2800" dirty="0" smtClean="0"/>
              <a:t>земли;</a:t>
            </a:r>
          </a:p>
          <a:p>
            <a:endParaRPr lang="ru-RU" sz="2800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7402" y="2492896"/>
            <a:ext cx="3766018" cy="423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220" y="3717032"/>
            <a:ext cx="1802382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148771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476672"/>
            <a:ext cx="7543800" cy="648072"/>
          </a:xfrm>
        </p:spPr>
        <p:txBody>
          <a:bodyPr/>
          <a:lstStyle/>
          <a:p>
            <a:pPr algn="ctr"/>
            <a:r>
              <a:rPr lang="ru-RU" sz="2800" dirty="0">
                <a:solidFill>
                  <a:schemeClr val="tx2"/>
                </a:solidFill>
              </a:rPr>
              <a:t>ГОЛОЛЕДНЫЕ НАГРУЗКИ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268760"/>
            <a:ext cx="8496944" cy="5040560"/>
          </a:xfrm>
        </p:spPr>
        <p:txBody>
          <a:bodyPr>
            <a:normAutofit fontScale="70000" lnSpcReduction="20000"/>
          </a:bodyPr>
          <a:lstStyle/>
          <a:p>
            <a:r>
              <a:rPr lang="ru-RU" dirty="0">
                <a:solidFill>
                  <a:srgbClr val="FFFF00"/>
                </a:solidFill>
              </a:rPr>
              <a:t>k </a:t>
            </a:r>
            <a:r>
              <a:rPr lang="ru-RU" dirty="0"/>
              <a:t>– коэффициент, учитывающий изменение толщины стенки гололеда по </a:t>
            </a:r>
            <a:r>
              <a:rPr lang="ru-RU" dirty="0" smtClean="0"/>
              <a:t>высоте;</a:t>
            </a:r>
            <a:endParaRPr lang="ru-RU" dirty="0"/>
          </a:p>
          <a:p>
            <a:r>
              <a:rPr lang="ru-RU" dirty="0">
                <a:solidFill>
                  <a:srgbClr val="FFFF00"/>
                </a:solidFill>
              </a:rPr>
              <a:t>d, мм</a:t>
            </a:r>
            <a:r>
              <a:rPr lang="ru-RU" dirty="0"/>
              <a:t>, – диаметр провода, троса;</a:t>
            </a:r>
          </a:p>
          <a:p>
            <a:r>
              <a:rPr lang="en-US" dirty="0" smtClean="0">
                <a:solidFill>
                  <a:srgbClr val="FFFF00"/>
                </a:solidFill>
                <a:latin typeface="Symbol" pitchFamily="18" charset="2"/>
              </a:rPr>
              <a:t>m</a:t>
            </a:r>
            <a:r>
              <a:rPr lang="ru-RU" baseline="-25000" dirty="0" smtClean="0">
                <a:solidFill>
                  <a:srgbClr val="FFFF00"/>
                </a:solidFill>
              </a:rPr>
              <a:t>1</a:t>
            </a:r>
            <a:r>
              <a:rPr lang="ru-RU" dirty="0" smtClean="0"/>
              <a:t> </a:t>
            </a:r>
            <a:r>
              <a:rPr lang="ru-RU" dirty="0"/>
              <a:t>– коэффициент, учитывающий изменение толщины стенки гололеда в зависимости от диаметра элементов кругового </a:t>
            </a:r>
            <a:r>
              <a:rPr lang="ru-RU" dirty="0" smtClean="0"/>
              <a:t>сечения;</a:t>
            </a:r>
            <a:endParaRPr lang="ru-RU" dirty="0"/>
          </a:p>
          <a:p>
            <a:r>
              <a:rPr lang="en-US" dirty="0" smtClean="0">
                <a:solidFill>
                  <a:srgbClr val="FFFF00"/>
                </a:solidFill>
                <a:latin typeface="Symbol" pitchFamily="18" charset="2"/>
              </a:rPr>
              <a:t>m</a:t>
            </a:r>
            <a:r>
              <a:rPr lang="ru-RU" baseline="-25000" dirty="0" smtClean="0">
                <a:solidFill>
                  <a:srgbClr val="FFFF00"/>
                </a:solidFill>
              </a:rPr>
              <a:t>2</a:t>
            </a:r>
            <a:r>
              <a:rPr lang="ru-RU" dirty="0" smtClean="0"/>
              <a:t> </a:t>
            </a:r>
            <a:r>
              <a:rPr lang="ru-RU" dirty="0"/>
              <a:t>– коэффициент, учитывающий отношение площади поверхности элемента, подверженной обледенению, к полной площади поверхности элемента и принимаемый равным 0,6;</a:t>
            </a:r>
          </a:p>
          <a:p>
            <a:r>
              <a:rPr lang="ru-RU" dirty="0">
                <a:solidFill>
                  <a:srgbClr val="FFFF00"/>
                </a:solidFill>
              </a:rPr>
              <a:t>r</a:t>
            </a:r>
            <a:r>
              <a:rPr lang="ru-RU" dirty="0"/>
              <a:t> – плотность льда, принимаемая равной 0,9 г/см</a:t>
            </a:r>
            <a:r>
              <a:rPr lang="ru-RU" baseline="30000" dirty="0"/>
              <a:t>3</a:t>
            </a:r>
            <a:r>
              <a:rPr lang="ru-RU" dirty="0"/>
              <a:t>;</a:t>
            </a:r>
          </a:p>
          <a:p>
            <a:r>
              <a:rPr lang="ru-RU" dirty="0">
                <a:solidFill>
                  <a:srgbClr val="FFFF00"/>
                </a:solidFill>
              </a:rPr>
              <a:t>g</a:t>
            </a:r>
            <a:r>
              <a:rPr lang="ru-RU" dirty="0"/>
              <a:t>, м/с</a:t>
            </a:r>
            <a:r>
              <a:rPr lang="ru-RU" baseline="30000" dirty="0"/>
              <a:t>2</a:t>
            </a:r>
            <a:r>
              <a:rPr lang="ru-RU" dirty="0"/>
              <a:t>, – ускорение свободного падения.</a:t>
            </a:r>
          </a:p>
          <a:p>
            <a:pPr marL="114300" indent="0">
              <a:buNone/>
            </a:pPr>
            <a:endParaRPr lang="ru-RU" dirty="0" smtClean="0"/>
          </a:p>
          <a:p>
            <a:pPr marL="114300" indent="0">
              <a:buNone/>
            </a:pPr>
            <a:r>
              <a:rPr lang="ru-RU" dirty="0"/>
              <a:t>12.3 Нормативное значение ветровой нагрузки на покрытые гололедом элементы при использовании формулы (12.1) следует принимать равным 25 % нагрузки w, определяемой согласно 11.1.; </a:t>
            </a:r>
            <a:r>
              <a:rPr lang="ru-RU" dirty="0">
                <a:solidFill>
                  <a:srgbClr val="FFFF00"/>
                </a:solidFill>
              </a:rPr>
              <a:t>при использовании формулы (12.2) – 60% нагрузки w, определяемой согласно 11.1.</a:t>
            </a:r>
          </a:p>
        </p:txBody>
      </p:sp>
    </p:spTree>
    <p:extLst>
      <p:ext uri="{BB962C8B-B14F-4D97-AF65-F5344CB8AC3E}">
        <p14:creationId xmlns:p14="http://schemas.microsoft.com/office/powerpoint/2010/main" val="14256998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704088"/>
            <a:ext cx="6480720" cy="492664"/>
          </a:xfrm>
        </p:spPr>
        <p:txBody>
          <a:bodyPr>
            <a:normAutofit/>
          </a:bodyPr>
          <a:lstStyle/>
          <a:p>
            <a:pPr algn="ctr"/>
            <a:r>
              <a:rPr lang="ru-RU" sz="2800" dirty="0"/>
              <a:t>7 Вес конструкций и грунтов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8144" y="3717032"/>
            <a:ext cx="8363272" cy="2948960"/>
          </a:xfrm>
        </p:spPr>
        <p:txBody>
          <a:bodyPr>
            <a:normAutofit fontScale="85000" lnSpcReduction="10000"/>
          </a:bodyPr>
          <a:lstStyle/>
          <a:p>
            <a:r>
              <a:rPr lang="ru-RU" dirty="0"/>
              <a:t>7.3 При проверке конструкций на устойчивость положения против опрокидывания, </a:t>
            </a:r>
            <a:r>
              <a:rPr lang="ru-RU" dirty="0" smtClean="0"/>
              <a:t>а также </a:t>
            </a:r>
            <a:r>
              <a:rPr lang="ru-RU" dirty="0"/>
              <a:t>в других случаях, когда уменьшение веса конструкций и грунтов может </a:t>
            </a:r>
            <a:r>
              <a:rPr lang="ru-RU" dirty="0" smtClean="0"/>
              <a:t>ухудшить </a:t>
            </a:r>
            <a:r>
              <a:rPr lang="ru-RU" dirty="0"/>
              <a:t>условия работы конструкций, следует произвести расчет, принимая для веса </a:t>
            </a:r>
            <a:r>
              <a:rPr lang="ru-RU" dirty="0" smtClean="0"/>
              <a:t>конструкции </a:t>
            </a:r>
            <a:r>
              <a:rPr lang="ru-RU" dirty="0"/>
              <a:t>или ее части коэффициент надежности по нагрузке </a:t>
            </a:r>
            <a:r>
              <a:rPr lang="ru-RU" dirty="0" smtClean="0">
                <a:sym typeface="Symbol"/>
              </a:rPr>
              <a:t></a:t>
            </a:r>
            <a:r>
              <a:rPr lang="ru-RU" i="1" baseline="-25000" dirty="0" smtClean="0"/>
              <a:t>f</a:t>
            </a:r>
            <a:r>
              <a:rPr lang="ru-RU" i="1" dirty="0" smtClean="0"/>
              <a:t> </a:t>
            </a:r>
            <a:r>
              <a:rPr lang="ru-RU" dirty="0"/>
              <a:t>= 0,9, если иное </a:t>
            </a:r>
            <a:r>
              <a:rPr lang="ru-RU" dirty="0" smtClean="0"/>
              <a:t>значение </a:t>
            </a:r>
            <a:r>
              <a:rPr lang="ru-RU" dirty="0"/>
              <a:t>не указано в нормах </a:t>
            </a:r>
            <a:r>
              <a:rPr lang="ru-RU" dirty="0" smtClean="0"/>
              <a:t> проектирования </a:t>
            </a:r>
            <a:r>
              <a:rPr lang="ru-RU" dirty="0"/>
              <a:t>этих конструкций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dirty="0">
                <a:solidFill>
                  <a:srgbClr val="0066FF"/>
                </a:solidFill>
              </a:rPr>
              <a:t>При этом следует учесть также случай пониженных значений </a:t>
            </a:r>
            <a:r>
              <a:rPr lang="ru-RU" dirty="0" smtClean="0">
                <a:solidFill>
                  <a:srgbClr val="0066FF"/>
                </a:solidFill>
              </a:rPr>
              <a:t>кратковременных нагрузок</a:t>
            </a:r>
            <a:r>
              <a:rPr lang="ru-RU" dirty="0">
                <a:solidFill>
                  <a:srgbClr val="0066FF"/>
                </a:solidFill>
              </a:rPr>
              <a:t>.</a:t>
            </a: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395536" y="3284984"/>
            <a:ext cx="849788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745655" y="3356992"/>
            <a:ext cx="38268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ru-RU" altLang="ru-RU" dirty="0" smtClean="0">
                <a:solidFill>
                  <a:srgbClr val="FF0000"/>
                </a:solidFill>
              </a:rPr>
              <a:t>Новая редакция (Пересмотр СП):</a:t>
            </a:r>
            <a:endParaRPr lang="ru-RU" altLang="ru-RU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45654" y="1412776"/>
            <a:ext cx="807481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7.3 Для металлических конструкций, в которых усилия от собственного веса превышают 50 % общих усилий, следует принимать </a:t>
            </a:r>
            <a:r>
              <a:rPr lang="ru-RU" dirty="0">
                <a:sym typeface="Symbol"/>
              </a:rPr>
              <a:t></a:t>
            </a:r>
            <a:r>
              <a:rPr lang="ru-RU" i="1" baseline="-25000" dirty="0"/>
              <a:t>f </a:t>
            </a:r>
            <a:r>
              <a:rPr lang="ru-RU" i="1" baseline="-25000" dirty="0" smtClean="0"/>
              <a:t> </a:t>
            </a:r>
            <a:r>
              <a:rPr lang="ru-RU" dirty="0" smtClean="0"/>
              <a:t>= </a:t>
            </a:r>
            <a:r>
              <a:rPr lang="ru-RU" dirty="0"/>
              <a:t>1,1</a:t>
            </a:r>
            <a:r>
              <a:rPr lang="ru-RU" dirty="0" smtClean="0"/>
              <a:t>.</a:t>
            </a:r>
          </a:p>
          <a:p>
            <a:r>
              <a:rPr lang="ru-RU" dirty="0" smtClean="0"/>
              <a:t>		</a:t>
            </a:r>
            <a:r>
              <a:rPr lang="ru-RU" dirty="0" smtClean="0">
                <a:solidFill>
                  <a:srgbClr val="FF0000"/>
                </a:solidFill>
              </a:rPr>
              <a:t>Данный пункт исключен.</a:t>
            </a:r>
          </a:p>
          <a:p>
            <a:endParaRPr lang="ru-RU" dirty="0"/>
          </a:p>
          <a:p>
            <a:r>
              <a:rPr lang="ru-RU" dirty="0" smtClean="0"/>
              <a:t>7.4 …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8437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268761"/>
            <a:ext cx="8229600" cy="1800200"/>
          </a:xfrm>
        </p:spPr>
        <p:txBody>
          <a:bodyPr/>
          <a:lstStyle/>
          <a:p>
            <a:r>
              <a:rPr lang="ru-RU" dirty="0" smtClean="0"/>
              <a:t>Толщина стенки гололеда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409636"/>
              </p:ext>
            </p:extLst>
          </p:nvPr>
        </p:nvGraphicFramePr>
        <p:xfrm>
          <a:off x="467544" y="1916832"/>
          <a:ext cx="8229601" cy="1219200"/>
        </p:xfrm>
        <a:graphic>
          <a:graphicData uri="http://schemas.openxmlformats.org/drawingml/2006/table">
            <a:tbl>
              <a:tblPr/>
              <a:tblGrid>
                <a:gridCol w="3312368"/>
                <a:gridCol w="862520"/>
                <a:gridCol w="1014090"/>
                <a:gridCol w="1014090"/>
                <a:gridCol w="1014090"/>
                <a:gridCol w="1012443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</a:rPr>
                        <a:t>Гололедные районы </a:t>
                      </a:r>
                      <a:endParaRPr lang="ru-RU" sz="1600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/>
                          <a:ea typeface="Times New Roman"/>
                        </a:rPr>
                        <a:t>(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</a:rPr>
                        <a:t>принимаются по </a:t>
                      </a:r>
                      <a:r>
                        <a:rPr lang="ru-RU" sz="1600" dirty="0" smtClean="0">
                          <a:effectLst/>
                          <a:latin typeface="Times New Roman"/>
                          <a:ea typeface="Times New Roman"/>
                        </a:rPr>
                        <a:t>карте </a:t>
                      </a:r>
                      <a:r>
                        <a:rPr lang="ru-RU" sz="1600" dirty="0" smtClean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3</a:t>
                      </a:r>
                      <a:r>
                        <a:rPr lang="ru-RU" sz="1600" dirty="0" smtClean="0">
                          <a:effectLst/>
                          <a:latin typeface="Times New Roman"/>
                          <a:ea typeface="Times New Roman"/>
                        </a:rPr>
                        <a:t> приложения Ж</a:t>
                      </a:r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)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/>
                          <a:ea typeface="Times New Roman"/>
                        </a:rPr>
                        <a:t>I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/>
                          <a:ea typeface="Times New Roman"/>
                        </a:rPr>
                        <a:t>II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/>
                          <a:ea typeface="Times New Roman"/>
                        </a:rPr>
                        <a:t>III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</a:rPr>
                        <a:t>IV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</a:rPr>
                        <a:t>V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</a:rPr>
                        <a:t>Толщина стенки гололеда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i="1" dirty="0">
                          <a:effectLst/>
                          <a:latin typeface="Times New Roman"/>
                          <a:ea typeface="Times New Roman"/>
                        </a:rPr>
                        <a:t>b</a:t>
                      </a: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</a:rPr>
                        <a:t>,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</a:rPr>
                        <a:t> мм</a:t>
                      </a: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</a:rPr>
                        <a:t>Не менее 3</a:t>
                      </a: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</a:rPr>
                        <a:t>5</a:t>
                      </a: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</a:rPr>
                        <a:t>10</a:t>
                      </a: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</a:rPr>
                        <a:t>15</a:t>
                      </a: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</a:rPr>
                        <a:t>Не менее 20</a:t>
                      </a: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5754838"/>
              </p:ext>
            </p:extLst>
          </p:nvPr>
        </p:nvGraphicFramePr>
        <p:xfrm>
          <a:off x="467544" y="3284984"/>
          <a:ext cx="8229599" cy="2537323"/>
        </p:xfrm>
        <a:graphic>
          <a:graphicData uri="http://schemas.openxmlformats.org/drawingml/2006/table">
            <a:tbl>
              <a:tblPr/>
              <a:tblGrid>
                <a:gridCol w="1512168"/>
                <a:gridCol w="1360428"/>
                <a:gridCol w="2484407"/>
                <a:gridCol w="1771789"/>
                <a:gridCol w="1100807"/>
              </a:tblGrid>
              <a:tr h="19631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Высота над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поверхностью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земли, м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Толщина стенки гололеда </a:t>
                      </a:r>
                      <a:r>
                        <a:rPr lang="en-US" sz="1400" i="1" dirty="0">
                          <a:effectLst/>
                          <a:latin typeface="Times New Roman"/>
                          <a:ea typeface="Times New Roman"/>
                        </a:rPr>
                        <a:t>b</a:t>
                      </a: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, мм, для разных районов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9698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/>
                          <a:ea typeface="Times New Roman"/>
                        </a:rPr>
                        <a:t>I</a:t>
                      </a: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 района гололедности азиатской части 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/>
                          <a:ea typeface="Times New Roman"/>
                        </a:rPr>
                        <a:t>V</a:t>
                      </a: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 района гололедности и горных местностей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</a:rPr>
                        <a:t>северной части европейской территории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</a:rPr>
                        <a:t>остальных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21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200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</a:rPr>
                        <a:t>15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Принимается на основании специальных обследований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Принимается по карте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3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, </a:t>
                      </a:r>
                      <a:r>
                        <a:rPr lang="ru-RU" sz="1400" i="1" dirty="0">
                          <a:effectLst/>
                          <a:latin typeface="Times New Roman"/>
                          <a:ea typeface="Times New Roman"/>
                        </a:rPr>
                        <a:t>г</a:t>
                      </a: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 приложения Ж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35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47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300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То же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То же, по карте </a:t>
                      </a:r>
                      <a:r>
                        <a:rPr lang="ru-RU" sz="1400" dirty="0" smtClean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3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, </a:t>
                      </a:r>
                      <a:r>
                        <a:rPr lang="ru-RU" sz="1400" i="1" dirty="0">
                          <a:effectLst/>
                          <a:latin typeface="Times New Roman"/>
                          <a:ea typeface="Times New Roman"/>
                        </a:rPr>
                        <a:t>д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45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00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400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</a:rPr>
                        <a:t>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</a:rPr>
                        <a:t>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        »,     по карте </a:t>
                      </a:r>
                      <a:r>
                        <a:rPr lang="ru-RU" sz="1400" dirty="0" smtClean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3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, </a:t>
                      </a:r>
                      <a:r>
                        <a:rPr lang="ru-RU" sz="1400" i="1" dirty="0">
                          <a:effectLst/>
                          <a:latin typeface="Times New Roman"/>
                          <a:ea typeface="Times New Roman"/>
                        </a:rPr>
                        <a:t>е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60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480282" y="5877272"/>
            <a:ext cx="82089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FFF00"/>
                </a:solidFill>
              </a:rPr>
              <a:t>12.5 Коэффициент надежности по нагрузке </a:t>
            </a:r>
            <a:r>
              <a:rPr lang="ru-RU" dirty="0" smtClean="0">
                <a:solidFill>
                  <a:srgbClr val="FFFF00"/>
                </a:solidFill>
                <a:sym typeface="Symbol"/>
              </a:rPr>
              <a:t></a:t>
            </a:r>
            <a:r>
              <a:rPr lang="ru-RU" i="1" baseline="-25000" dirty="0" smtClean="0">
                <a:solidFill>
                  <a:srgbClr val="FFFF00"/>
                </a:solidFill>
              </a:rPr>
              <a:t>f</a:t>
            </a:r>
            <a:r>
              <a:rPr lang="ru-RU" i="1" dirty="0" smtClean="0">
                <a:solidFill>
                  <a:srgbClr val="FFFF00"/>
                </a:solidFill>
              </a:rPr>
              <a:t>  </a:t>
            </a:r>
            <a:r>
              <a:rPr lang="ru-RU" dirty="0" smtClean="0">
                <a:solidFill>
                  <a:srgbClr val="FFFF00"/>
                </a:solidFill>
              </a:rPr>
              <a:t>для </a:t>
            </a:r>
            <a:r>
              <a:rPr lang="ru-RU" dirty="0">
                <a:solidFill>
                  <a:srgbClr val="FFFF00"/>
                </a:solidFill>
              </a:rPr>
              <a:t>гололедной нагрузки следует принимать равным </a:t>
            </a:r>
            <a:r>
              <a:rPr lang="ru-RU" dirty="0" smtClean="0">
                <a:solidFill>
                  <a:srgbClr val="FFFF00"/>
                </a:solidFill>
              </a:rPr>
              <a:t>1,8. 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56207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ГОЛОЛЕДНЫЕ НАГРУЗКИ</a:t>
            </a:r>
            <a:endParaRPr lang="ru-RU" sz="32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46965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Районирование территории РФ по толщине стенки гололеда</a:t>
            </a:r>
            <a:endParaRPr lang="ru-RU" sz="3200" dirty="0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23" y="1700808"/>
            <a:ext cx="8405580" cy="4613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847659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Районирование территории РФ по толщине стенки гололеда</a:t>
            </a:r>
            <a:endParaRPr lang="ru-RU" sz="3200" dirty="0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587498"/>
            <a:ext cx="6196484" cy="5011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469910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Районирование территории РФ по толщине стенки гололеда</a:t>
            </a:r>
            <a:endParaRPr lang="ru-RU" sz="3200" dirty="0"/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72816"/>
            <a:ext cx="7893023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335113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Районирование территории РФ по толщине стенки гололеда</a:t>
            </a:r>
            <a:endParaRPr lang="ru-RU" sz="3200" dirty="0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556792"/>
            <a:ext cx="4990653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686685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768842" y="261937"/>
            <a:ext cx="7793037" cy="935038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000" dirty="0" smtClean="0">
                <a:solidFill>
                  <a:srgbClr val="FFFF00"/>
                </a:solidFill>
              </a:rPr>
              <a:t>СП 20.13330.2011 Нагрузки и воздействия</a:t>
            </a:r>
            <a:r>
              <a:rPr lang="ru-RU" sz="20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ru-RU" sz="20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2400" dirty="0" smtClean="0">
                <a:solidFill>
                  <a:srgbClr val="FF0000"/>
                </a:solidFill>
              </a:rPr>
              <a:t>ТЕМПЕРАТУРНЫЕ КЛИМАТИЧЕСКИЕ ВОЗДЕЙСТВИЯ</a:t>
            </a:r>
          </a:p>
        </p:txBody>
      </p:sp>
      <p:sp>
        <p:nvSpPr>
          <p:cNvPr id="57347" name="Содержимое 5"/>
          <p:cNvSpPr>
            <a:spLocks noGrp="1"/>
          </p:cNvSpPr>
          <p:nvPr>
            <p:ph idx="1"/>
          </p:nvPr>
        </p:nvSpPr>
        <p:spPr>
          <a:xfrm>
            <a:off x="539750" y="2492375"/>
            <a:ext cx="8229600" cy="4221163"/>
          </a:xfrm>
        </p:spPr>
        <p:txBody>
          <a:bodyPr>
            <a:normAutofit/>
          </a:bodyPr>
          <a:lstStyle/>
          <a:p>
            <a:pPr eaLnBrk="1" hangingPunct="1"/>
            <a:r>
              <a:rPr lang="ru-RU" sz="2000" dirty="0" smtClean="0"/>
              <a:t>Нормативные значения изменений средних температур по сечению элемента соответственно в теплое  </a:t>
            </a:r>
            <a:r>
              <a:rPr lang="en-US" sz="2000" i="1" dirty="0" smtClean="0">
                <a:sym typeface="Symbol" pitchFamily="18" charset="2"/>
              </a:rPr>
              <a:t></a:t>
            </a:r>
            <a:r>
              <a:rPr lang="en-US" sz="2000" i="1" dirty="0" err="1" smtClean="0"/>
              <a:t>t</a:t>
            </a:r>
            <a:r>
              <a:rPr lang="en-US" sz="2000" i="1" baseline="-25000" dirty="0" err="1" smtClean="0"/>
              <a:t>w</a:t>
            </a:r>
            <a:r>
              <a:rPr lang="ru-RU" sz="2000" dirty="0" smtClean="0"/>
              <a:t>  и холодное  </a:t>
            </a:r>
            <a:r>
              <a:rPr lang="en-US" sz="2000" i="1" dirty="0" smtClean="0">
                <a:sym typeface="Symbol" pitchFamily="18" charset="2"/>
              </a:rPr>
              <a:t></a:t>
            </a:r>
            <a:r>
              <a:rPr lang="en-US" sz="2000" i="1" dirty="0" err="1" smtClean="0"/>
              <a:t>t</a:t>
            </a:r>
            <a:r>
              <a:rPr lang="en-US" sz="2000" i="1" baseline="-25000" dirty="0" err="1" smtClean="0"/>
              <a:t>c</a:t>
            </a:r>
            <a:r>
              <a:rPr lang="ru-RU" sz="2000" dirty="0" smtClean="0"/>
              <a:t>  время года следует определять по формулам: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sz="2000" dirty="0" smtClean="0"/>
              <a:t>                                                                                       	   (13.1)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sz="2000" dirty="0" smtClean="0"/>
              <a:t>	                                                                                              (13.2)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sz="2000" dirty="0" smtClean="0"/>
              <a:t>где </a:t>
            </a:r>
            <a:r>
              <a:rPr lang="en-US" sz="2000" i="1" dirty="0" err="1" smtClean="0"/>
              <a:t>t</a:t>
            </a:r>
            <a:r>
              <a:rPr lang="en-US" sz="2000" i="1" baseline="-25000" dirty="0" err="1" smtClean="0"/>
              <a:t>w</a:t>
            </a:r>
            <a:r>
              <a:rPr lang="ru-RU" sz="2000" dirty="0" smtClean="0"/>
              <a:t>, </a:t>
            </a:r>
            <a:r>
              <a:rPr lang="en-US" sz="2000" i="1" dirty="0" err="1" smtClean="0"/>
              <a:t>t</a:t>
            </a:r>
            <a:r>
              <a:rPr lang="en-US" sz="2000" i="1" baseline="-25000" dirty="0" err="1" smtClean="0"/>
              <a:t>c</a:t>
            </a:r>
            <a:r>
              <a:rPr lang="ru-RU" sz="2000" dirty="0" smtClean="0"/>
              <a:t> - нормативные значения средних температур по сечению элемента в теплое и холодное время года;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sz="2000" i="1" dirty="0" smtClean="0"/>
              <a:t>      </a:t>
            </a:r>
            <a:r>
              <a:rPr lang="en-US" sz="2000" i="1" dirty="0" smtClean="0"/>
              <a:t>t</a:t>
            </a:r>
            <a:r>
              <a:rPr lang="ru-RU" sz="2000" baseline="-25000" dirty="0" smtClean="0"/>
              <a:t>0</a:t>
            </a:r>
            <a:r>
              <a:rPr lang="en-US" sz="2000" i="1" baseline="-25000" dirty="0" smtClean="0"/>
              <a:t>w</a:t>
            </a:r>
            <a:r>
              <a:rPr lang="ru-RU" sz="2000" dirty="0" smtClean="0"/>
              <a:t>, </a:t>
            </a:r>
            <a:r>
              <a:rPr lang="en-US" sz="2000" i="1" dirty="0" smtClean="0"/>
              <a:t>t</a:t>
            </a:r>
            <a:r>
              <a:rPr lang="ru-RU" sz="2000" baseline="-25000" dirty="0" smtClean="0"/>
              <a:t>0</a:t>
            </a:r>
            <a:r>
              <a:rPr lang="en-US" sz="2000" i="1" baseline="-25000" dirty="0" smtClean="0"/>
              <a:t>c</a:t>
            </a:r>
            <a:r>
              <a:rPr lang="ru-RU" sz="2000" dirty="0" smtClean="0"/>
              <a:t> - начальные температуры в теплое и холодное время года.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sz="2000" dirty="0" smtClean="0"/>
              <a:t>	</a:t>
            </a:r>
            <a:r>
              <a:rPr lang="ru-RU" sz="2000" dirty="0" smtClean="0">
                <a:solidFill>
                  <a:srgbClr val="FFC000"/>
                </a:solidFill>
              </a:rPr>
              <a:t>Для однослойных конструкций зданий, не защищенных от солнечной радиации 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en-US" sz="2000" i="1" dirty="0" err="1" smtClean="0"/>
              <a:t>t</a:t>
            </a:r>
            <a:r>
              <a:rPr lang="en-US" sz="2000" i="1" baseline="-25000" dirty="0" err="1" smtClean="0"/>
              <a:t>w</a:t>
            </a:r>
            <a:r>
              <a:rPr lang="en-US" sz="2000" i="1" dirty="0" smtClean="0"/>
              <a:t> = </a:t>
            </a:r>
            <a:r>
              <a:rPr lang="en-US" sz="2000" i="1" dirty="0" err="1" smtClean="0"/>
              <a:t>t</a:t>
            </a:r>
            <a:r>
              <a:rPr lang="en-US" sz="2000" i="1" baseline="-25000" dirty="0" err="1" smtClean="0"/>
              <a:t>ew</a:t>
            </a:r>
            <a:r>
              <a:rPr lang="en-US" sz="2000" i="1" dirty="0" smtClean="0"/>
              <a:t> + </a:t>
            </a:r>
            <a:r>
              <a:rPr lang="en-US" sz="2000" i="1" dirty="0" smtClean="0">
                <a:sym typeface="Symbol" pitchFamily="18" charset="2"/>
              </a:rPr>
              <a:t></a:t>
            </a:r>
            <a:r>
              <a:rPr lang="en-US" sz="2000" i="1" baseline="-25000" dirty="0" smtClean="0"/>
              <a:t>1</a:t>
            </a:r>
            <a:r>
              <a:rPr lang="en-US" sz="2000" i="1" dirty="0" smtClean="0"/>
              <a:t> + </a:t>
            </a:r>
            <a:r>
              <a:rPr lang="en-US" sz="2000" i="1" dirty="0" smtClean="0">
                <a:sym typeface="Symbol" pitchFamily="18" charset="2"/>
              </a:rPr>
              <a:t></a:t>
            </a:r>
            <a:r>
              <a:rPr lang="en-US" sz="2000" i="1" baseline="-25000" dirty="0" smtClean="0"/>
              <a:t>4</a:t>
            </a:r>
            <a:r>
              <a:rPr lang="ru-RU" sz="2000" i="1" baseline="-25000" dirty="0" smtClean="0"/>
              <a:t> </a:t>
            </a:r>
            <a:r>
              <a:rPr lang="ru-RU" sz="2000" i="1" dirty="0" smtClean="0"/>
              <a:t>  ; </a:t>
            </a:r>
            <a:r>
              <a:rPr lang="ru-RU" sz="2000" dirty="0" smtClean="0">
                <a:sym typeface="Symbol" pitchFamily="18" charset="2"/>
              </a:rPr>
              <a:t></a:t>
            </a:r>
            <a:r>
              <a:rPr lang="en-US" sz="2000" i="1" baseline="-25000" dirty="0" smtClean="0"/>
              <a:t>w</a:t>
            </a:r>
            <a:r>
              <a:rPr lang="en-US" sz="2000" i="1" dirty="0" smtClean="0"/>
              <a:t> = </a:t>
            </a:r>
            <a:r>
              <a:rPr lang="en-US" sz="2000" i="1" dirty="0" smtClean="0">
                <a:sym typeface="Symbol" pitchFamily="18" charset="2"/>
              </a:rPr>
              <a:t></a:t>
            </a:r>
            <a:r>
              <a:rPr lang="en-US" sz="2000" i="1" baseline="-25000" dirty="0" smtClean="0"/>
              <a:t>5</a:t>
            </a:r>
            <a:r>
              <a:rPr lang="ru-RU" sz="2000" i="1" baseline="-25000" dirty="0" smtClean="0"/>
              <a:t>         </a:t>
            </a:r>
            <a:endParaRPr lang="ru-RU" sz="2000" dirty="0" smtClean="0"/>
          </a:p>
          <a:p>
            <a:pPr eaLnBrk="1" hangingPunct="1">
              <a:buFont typeface="Wingdings" pitchFamily="2" charset="2"/>
              <a:buNone/>
            </a:pPr>
            <a:r>
              <a:rPr lang="ru-RU" sz="2000" dirty="0" smtClean="0"/>
              <a:t>Для не отапливаемых зданий  </a:t>
            </a:r>
            <a:r>
              <a:rPr lang="en-US" sz="2000" i="1" dirty="0" err="1" smtClean="0"/>
              <a:t>t</a:t>
            </a:r>
            <a:r>
              <a:rPr lang="en-US" sz="2000" i="1" baseline="-25000" dirty="0" err="1" smtClean="0"/>
              <a:t>c</a:t>
            </a:r>
            <a:r>
              <a:rPr lang="ru-RU" sz="2000" i="1" dirty="0" smtClean="0"/>
              <a:t> = </a:t>
            </a:r>
            <a:r>
              <a:rPr lang="en-US" sz="2000" i="1" dirty="0" err="1" smtClean="0"/>
              <a:t>t</a:t>
            </a:r>
            <a:r>
              <a:rPr lang="en-US" sz="2000" i="1" baseline="-25000" dirty="0" err="1" smtClean="0"/>
              <a:t>ec</a:t>
            </a:r>
            <a:r>
              <a:rPr lang="ru-RU" sz="2000" i="1" dirty="0" smtClean="0"/>
              <a:t> – 0,5</a:t>
            </a:r>
            <a:r>
              <a:rPr lang="en-US" sz="2000" i="1" dirty="0" smtClean="0">
                <a:sym typeface="Symbol" pitchFamily="18" charset="2"/>
              </a:rPr>
              <a:t></a:t>
            </a:r>
            <a:r>
              <a:rPr lang="ru-RU" sz="2000" i="1" baseline="-25000" dirty="0" smtClean="0"/>
              <a:t>1</a:t>
            </a:r>
            <a:r>
              <a:rPr lang="ru-RU" sz="2000" dirty="0" smtClean="0"/>
              <a:t> ; </a:t>
            </a:r>
            <a:r>
              <a:rPr lang="ru-RU" sz="2000" i="1" dirty="0" smtClean="0">
                <a:sym typeface="Symbol" pitchFamily="18" charset="2"/>
              </a:rPr>
              <a:t></a:t>
            </a:r>
            <a:r>
              <a:rPr lang="en-US" sz="2000" i="1" baseline="-25000" dirty="0" smtClean="0"/>
              <a:t>c</a:t>
            </a:r>
            <a:r>
              <a:rPr lang="ru-RU" sz="2000" i="1" dirty="0" smtClean="0"/>
              <a:t> = 0.</a:t>
            </a:r>
            <a:r>
              <a:rPr lang="ru-RU" sz="2000" dirty="0" smtClean="0"/>
              <a:t>           </a:t>
            </a:r>
          </a:p>
        </p:txBody>
      </p:sp>
      <p:sp>
        <p:nvSpPr>
          <p:cNvPr id="57348" name="Прямоугольник 4"/>
          <p:cNvSpPr>
            <a:spLocks noChangeArrowheads="1"/>
          </p:cNvSpPr>
          <p:nvPr/>
        </p:nvSpPr>
        <p:spPr bwMode="auto">
          <a:xfrm>
            <a:off x="539750" y="1196975"/>
            <a:ext cx="7993063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FF6600"/>
              </a:buClr>
              <a:buSzPct val="170000"/>
            </a:pPr>
            <a:r>
              <a:rPr lang="ru-RU" sz="2000" dirty="0">
                <a:solidFill>
                  <a:srgbClr val="FFC000"/>
                </a:solidFill>
                <a:cs typeface="Arial" charset="0"/>
              </a:rPr>
              <a:t>Для конструкций, не защищенных от суточных и сезонных изменений температуры, следует учитывать: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Clr>
                <a:srgbClr val="FF6600"/>
              </a:buClr>
              <a:buSzPct val="170000"/>
            </a:pPr>
            <a:r>
              <a:rPr lang="ru-RU" sz="2000" dirty="0">
                <a:solidFill>
                  <a:srgbClr val="FFC000"/>
                </a:solidFill>
                <a:cs typeface="Arial" charset="0"/>
              </a:rPr>
              <a:t>- изменение во времени </a:t>
            </a:r>
            <a:r>
              <a:rPr lang="en-US" sz="2000" dirty="0">
                <a:solidFill>
                  <a:srgbClr val="FFC000"/>
                </a:solidFill>
                <a:cs typeface="Arial" charset="0"/>
                <a:sym typeface="Symbol" pitchFamily="18" charset="2"/>
              </a:rPr>
              <a:t></a:t>
            </a:r>
            <a:r>
              <a:rPr lang="en-US" sz="2000" dirty="0">
                <a:solidFill>
                  <a:srgbClr val="FFC000"/>
                </a:solidFill>
                <a:cs typeface="Arial" charset="0"/>
              </a:rPr>
              <a:t>t</a:t>
            </a:r>
            <a:r>
              <a:rPr lang="ru-RU" sz="2000" dirty="0">
                <a:solidFill>
                  <a:srgbClr val="FFC000"/>
                </a:solidFill>
                <a:cs typeface="Arial" charset="0"/>
              </a:rPr>
              <a:t>  средней температуры и 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Clr>
                <a:srgbClr val="FF6600"/>
              </a:buClr>
              <a:buSzPct val="170000"/>
            </a:pPr>
            <a:r>
              <a:rPr lang="ru-RU" sz="2000" dirty="0">
                <a:solidFill>
                  <a:srgbClr val="FFC000"/>
                </a:solidFill>
                <a:cs typeface="Arial" charset="0"/>
              </a:rPr>
              <a:t>- перепад температуры </a:t>
            </a:r>
            <a:r>
              <a:rPr lang="ru-RU" sz="2000" dirty="0">
                <a:solidFill>
                  <a:srgbClr val="FFC000"/>
                </a:solidFill>
                <a:cs typeface="Arial" charset="0"/>
                <a:sym typeface="Symbol" pitchFamily="18" charset="2"/>
              </a:rPr>
              <a:t></a:t>
            </a:r>
            <a:r>
              <a:rPr lang="ru-RU" sz="2000" dirty="0">
                <a:solidFill>
                  <a:srgbClr val="FFC000"/>
                </a:solidFill>
                <a:cs typeface="Arial" charset="0"/>
              </a:rPr>
              <a:t> по сечению элемента.</a:t>
            </a:r>
          </a:p>
        </p:txBody>
      </p:sp>
      <p:pic>
        <p:nvPicPr>
          <p:cNvPr id="5734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70968" y="3450154"/>
            <a:ext cx="1360487" cy="36036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pic>
        <p:nvPicPr>
          <p:cNvPr id="5735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70968" y="3810516"/>
            <a:ext cx="1368425" cy="36512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771205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404664"/>
            <a:ext cx="7793037" cy="792832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000" dirty="0" smtClean="0">
                <a:solidFill>
                  <a:srgbClr val="FFFF00"/>
                </a:solidFill>
              </a:rPr>
              <a:t>СП Нагрузки и воздействия</a:t>
            </a:r>
            <a:r>
              <a:rPr lang="ru-RU" sz="20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ru-RU" sz="20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2400" dirty="0" smtClean="0">
                <a:solidFill>
                  <a:srgbClr val="FF0000"/>
                </a:solidFill>
              </a:rPr>
              <a:t>ТЕМПЕРАТУРНЫЕ КЛИМАТИЧЕСКИЕ ВОЗДЕЙСТВИЯ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484784"/>
            <a:ext cx="8424862" cy="4707160"/>
          </a:xfrm>
        </p:spPr>
        <p:txBody>
          <a:bodyPr>
            <a:normAutofit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ru-RU" sz="2000" dirty="0" smtClean="0"/>
              <a:t>Для не отапливаемых зданий  </a:t>
            </a:r>
            <a:r>
              <a:rPr lang="en-US" sz="2000" b="1" i="1" dirty="0" err="1" smtClean="0">
                <a:solidFill>
                  <a:srgbClr val="FFFF00"/>
                </a:solidFill>
              </a:rPr>
              <a:t>t</a:t>
            </a:r>
            <a:r>
              <a:rPr lang="en-US" sz="2000" b="1" i="1" baseline="-25000" dirty="0" err="1" smtClean="0">
                <a:solidFill>
                  <a:srgbClr val="FFFF00"/>
                </a:solidFill>
              </a:rPr>
              <a:t>c</a:t>
            </a:r>
            <a:r>
              <a:rPr lang="ru-RU" sz="2000" b="1" i="1" dirty="0" smtClean="0">
                <a:solidFill>
                  <a:srgbClr val="FFFF00"/>
                </a:solidFill>
              </a:rPr>
              <a:t> = </a:t>
            </a:r>
            <a:r>
              <a:rPr lang="en-US" sz="2000" b="1" i="1" dirty="0" err="1" smtClean="0">
                <a:solidFill>
                  <a:srgbClr val="FFFF00"/>
                </a:solidFill>
              </a:rPr>
              <a:t>t</a:t>
            </a:r>
            <a:r>
              <a:rPr lang="en-US" sz="2000" b="1" i="1" baseline="-25000" dirty="0" err="1" smtClean="0">
                <a:solidFill>
                  <a:srgbClr val="FFFF00"/>
                </a:solidFill>
              </a:rPr>
              <a:t>ec</a:t>
            </a:r>
            <a:r>
              <a:rPr lang="ru-RU" sz="2000" b="1" i="1" dirty="0" smtClean="0">
                <a:solidFill>
                  <a:srgbClr val="FFFF00"/>
                </a:solidFill>
              </a:rPr>
              <a:t> – 0,5</a:t>
            </a:r>
            <a:r>
              <a:rPr lang="en-US" sz="2000" b="1" i="1" dirty="0" smtClean="0">
                <a:solidFill>
                  <a:srgbClr val="FFFF00"/>
                </a:solidFill>
                <a:sym typeface="Symbol"/>
              </a:rPr>
              <a:t></a:t>
            </a:r>
            <a:r>
              <a:rPr lang="ru-RU" sz="2000" b="1" i="1" baseline="-25000" dirty="0" smtClean="0">
                <a:solidFill>
                  <a:srgbClr val="FFFF00"/>
                </a:solidFill>
              </a:rPr>
              <a:t>1</a:t>
            </a:r>
            <a:r>
              <a:rPr lang="ru-RU" sz="2000" b="1" dirty="0" smtClean="0">
                <a:solidFill>
                  <a:srgbClr val="FFFF00"/>
                </a:solidFill>
              </a:rPr>
              <a:t> ; </a:t>
            </a:r>
            <a:r>
              <a:rPr lang="ru-RU" sz="2000" b="1" i="1" dirty="0" smtClean="0">
                <a:solidFill>
                  <a:srgbClr val="FFFF00"/>
                </a:solidFill>
                <a:sym typeface="Symbol"/>
              </a:rPr>
              <a:t></a:t>
            </a:r>
            <a:r>
              <a:rPr lang="en-US" sz="2000" b="1" i="1" baseline="-25000" dirty="0" smtClean="0">
                <a:solidFill>
                  <a:srgbClr val="FFFF00"/>
                </a:solidFill>
              </a:rPr>
              <a:t>c</a:t>
            </a:r>
            <a:r>
              <a:rPr lang="ru-RU" sz="2000" b="1" i="1" dirty="0" smtClean="0">
                <a:solidFill>
                  <a:srgbClr val="FFFF00"/>
                </a:solidFill>
              </a:rPr>
              <a:t> = 0.</a:t>
            </a:r>
            <a:r>
              <a:rPr lang="ru-RU" sz="2000" dirty="0" smtClean="0"/>
              <a:t> </a:t>
            </a:r>
          </a:p>
          <a:p>
            <a:pPr marL="13716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ru-RU" sz="2000" dirty="0" smtClean="0"/>
              <a:t>          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ru-RU" sz="2000" dirty="0" smtClean="0"/>
              <a:t>Для  отапливаемых зданий</a:t>
            </a:r>
          </a:p>
          <a:p>
            <a:pPr marL="13716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en-US" sz="2000" i="1" dirty="0" smtClean="0"/>
              <a:t> </a:t>
            </a:r>
            <a:r>
              <a:rPr lang="ru-RU" sz="2000" i="1" dirty="0" smtClean="0"/>
              <a:t> </a:t>
            </a:r>
          </a:p>
          <a:p>
            <a:pPr marL="548640" indent="-411480"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None/>
              <a:defRPr/>
            </a:pPr>
            <a:r>
              <a:rPr lang="en-US" sz="2000" b="1" i="1" dirty="0" err="1" smtClean="0">
                <a:solidFill>
                  <a:srgbClr val="FFFF00"/>
                </a:solidFill>
              </a:rPr>
              <a:t>t</a:t>
            </a:r>
            <a:r>
              <a:rPr lang="en-US" sz="2000" b="1" i="1" baseline="-25000" dirty="0" err="1" smtClean="0">
                <a:solidFill>
                  <a:srgbClr val="FFFF00"/>
                </a:solidFill>
              </a:rPr>
              <a:t>c</a:t>
            </a:r>
            <a:r>
              <a:rPr lang="en-US" sz="2000" b="1" i="1" dirty="0" smtClean="0">
                <a:solidFill>
                  <a:srgbClr val="FFFF00"/>
                </a:solidFill>
              </a:rPr>
              <a:t> = t</a:t>
            </a:r>
            <a:r>
              <a:rPr lang="en-US" sz="2000" b="1" i="1" baseline="-25000" dirty="0" smtClean="0">
                <a:solidFill>
                  <a:srgbClr val="FFFF00"/>
                </a:solidFill>
              </a:rPr>
              <a:t>ic</a:t>
            </a:r>
            <a:r>
              <a:rPr lang="en-US" sz="2000" b="1" i="1" dirty="0" smtClean="0">
                <a:solidFill>
                  <a:srgbClr val="FFFF00"/>
                </a:solidFill>
              </a:rPr>
              <a:t> + 0.6(</a:t>
            </a:r>
            <a:r>
              <a:rPr lang="en-US" sz="2000" b="1" i="1" dirty="0" err="1" smtClean="0">
                <a:solidFill>
                  <a:srgbClr val="FFFF00"/>
                </a:solidFill>
              </a:rPr>
              <a:t>t</a:t>
            </a:r>
            <a:r>
              <a:rPr lang="en-US" sz="2000" b="1" i="1" baseline="-25000" dirty="0" err="1" smtClean="0">
                <a:solidFill>
                  <a:srgbClr val="FFFF00"/>
                </a:solidFill>
              </a:rPr>
              <a:t>ec</a:t>
            </a:r>
            <a:r>
              <a:rPr lang="en-US" sz="2000" b="1" i="1" dirty="0" smtClean="0">
                <a:solidFill>
                  <a:srgbClr val="FFFF00"/>
                </a:solidFill>
              </a:rPr>
              <a:t> - t</a:t>
            </a:r>
            <a:r>
              <a:rPr lang="en-US" sz="2000" b="1" i="1" baseline="-25000" dirty="0" smtClean="0">
                <a:solidFill>
                  <a:srgbClr val="FFFF00"/>
                </a:solidFill>
              </a:rPr>
              <a:t>ic</a:t>
            </a:r>
            <a:r>
              <a:rPr lang="en-US" sz="2000" b="1" dirty="0" smtClean="0">
                <a:solidFill>
                  <a:srgbClr val="FFFF00"/>
                </a:solidFill>
              </a:rPr>
              <a:t>)</a:t>
            </a:r>
            <a:r>
              <a:rPr lang="en-US" sz="2000" b="1" i="1" dirty="0" smtClean="0">
                <a:solidFill>
                  <a:srgbClr val="FFFF00"/>
                </a:solidFill>
              </a:rPr>
              <a:t> – 0.5</a:t>
            </a:r>
            <a:r>
              <a:rPr lang="en-US" sz="2000" b="1" i="1" dirty="0" smtClean="0">
                <a:solidFill>
                  <a:srgbClr val="FFFF00"/>
                </a:solidFill>
                <a:sym typeface="Symbol"/>
              </a:rPr>
              <a:t></a:t>
            </a:r>
            <a:r>
              <a:rPr lang="en-US" sz="2000" b="1" i="1" baseline="-25000" dirty="0" smtClean="0">
                <a:solidFill>
                  <a:srgbClr val="FFFF00"/>
                </a:solidFill>
              </a:rPr>
              <a:t>2</a:t>
            </a:r>
            <a:r>
              <a:rPr lang="ru-RU" sz="2000" b="1" i="1" baseline="-25000" dirty="0" smtClean="0">
                <a:solidFill>
                  <a:srgbClr val="FFFF00"/>
                </a:solidFill>
              </a:rPr>
              <a:t>   </a:t>
            </a:r>
            <a:r>
              <a:rPr lang="ru-RU" sz="2000" b="1" i="1" dirty="0" smtClean="0">
                <a:solidFill>
                  <a:srgbClr val="FFFF00"/>
                </a:solidFill>
              </a:rPr>
              <a:t>; </a:t>
            </a:r>
            <a:r>
              <a:rPr lang="ru-RU" sz="2000" b="1" i="1" dirty="0" smtClean="0">
                <a:solidFill>
                  <a:srgbClr val="FFFF00"/>
                </a:solidFill>
                <a:sym typeface="Symbol"/>
              </a:rPr>
              <a:t></a:t>
            </a:r>
            <a:r>
              <a:rPr lang="en-US" sz="2000" b="1" i="1" baseline="-25000" dirty="0" smtClean="0">
                <a:solidFill>
                  <a:srgbClr val="FFFF00"/>
                </a:solidFill>
              </a:rPr>
              <a:t>c</a:t>
            </a:r>
            <a:r>
              <a:rPr lang="en-US" sz="2000" b="1" i="1" dirty="0" smtClean="0">
                <a:solidFill>
                  <a:srgbClr val="FFFF00"/>
                </a:solidFill>
              </a:rPr>
              <a:t> = 0.8(</a:t>
            </a:r>
            <a:r>
              <a:rPr lang="en-US" sz="2000" b="1" i="1" dirty="0" err="1" smtClean="0">
                <a:solidFill>
                  <a:srgbClr val="FFFF00"/>
                </a:solidFill>
              </a:rPr>
              <a:t>t</a:t>
            </a:r>
            <a:r>
              <a:rPr lang="en-US" sz="2000" b="1" i="1" baseline="-25000" dirty="0" err="1" smtClean="0">
                <a:solidFill>
                  <a:srgbClr val="FFFF00"/>
                </a:solidFill>
              </a:rPr>
              <a:t>ec</a:t>
            </a:r>
            <a:r>
              <a:rPr lang="en-US" sz="2000" b="1" i="1" dirty="0" smtClean="0">
                <a:solidFill>
                  <a:srgbClr val="FFFF00"/>
                </a:solidFill>
              </a:rPr>
              <a:t> - t</a:t>
            </a:r>
            <a:r>
              <a:rPr lang="en-US" sz="2000" b="1" i="1" baseline="-25000" dirty="0" smtClean="0">
                <a:solidFill>
                  <a:srgbClr val="FFFF00"/>
                </a:solidFill>
              </a:rPr>
              <a:t>ic</a:t>
            </a:r>
            <a:r>
              <a:rPr lang="en-US" sz="2000" b="1" i="1" dirty="0" smtClean="0">
                <a:solidFill>
                  <a:srgbClr val="FFFF00"/>
                </a:solidFill>
              </a:rPr>
              <a:t>) – 0.5</a:t>
            </a:r>
            <a:r>
              <a:rPr lang="en-US" sz="2000" b="1" i="1" dirty="0" smtClean="0">
                <a:solidFill>
                  <a:srgbClr val="FFFF00"/>
                </a:solidFill>
                <a:sym typeface="Symbol"/>
              </a:rPr>
              <a:t></a:t>
            </a:r>
            <a:r>
              <a:rPr lang="en-US" sz="2000" b="1" i="1" baseline="-25000" dirty="0" smtClean="0">
                <a:solidFill>
                  <a:srgbClr val="FFFF00"/>
                </a:solidFill>
              </a:rPr>
              <a:t>3</a:t>
            </a:r>
            <a:r>
              <a:rPr lang="ru-RU" sz="2000" b="1" i="1" baseline="-25000" dirty="0" smtClean="0">
                <a:solidFill>
                  <a:srgbClr val="FFFF00"/>
                </a:solidFill>
              </a:rPr>
              <a:t>  ,</a:t>
            </a:r>
          </a:p>
          <a:p>
            <a:pPr marL="548640" indent="-411480"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None/>
              <a:defRPr/>
            </a:pPr>
            <a:endParaRPr lang="ru-RU" sz="2000" b="1" i="1" baseline="-25000" dirty="0" smtClean="0">
              <a:solidFill>
                <a:srgbClr val="FFFF00"/>
              </a:solidFill>
            </a:endParaRP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None/>
              <a:defRPr/>
            </a:pPr>
            <a:r>
              <a:rPr lang="ru-RU" sz="1800" dirty="0" smtClean="0"/>
              <a:t>где</a:t>
            </a:r>
            <a:r>
              <a:rPr lang="ru-RU" sz="1800" b="1" i="1" dirty="0" smtClean="0">
                <a:solidFill>
                  <a:srgbClr val="FFFF00"/>
                </a:solidFill>
              </a:rPr>
              <a:t> </a:t>
            </a:r>
            <a:r>
              <a:rPr lang="ru-RU" sz="2000" dirty="0" err="1" smtClean="0"/>
              <a:t>t</a:t>
            </a:r>
            <a:r>
              <a:rPr lang="ru-RU" sz="2000" baseline="-25000" dirty="0" err="1" smtClean="0"/>
              <a:t>ic</a:t>
            </a:r>
            <a:r>
              <a:rPr lang="ru-RU" sz="2000" dirty="0" smtClean="0"/>
              <a:t> - температура внутреннего воздуха помещений в холодное время года;</a:t>
            </a:r>
            <a:endParaRPr lang="ru-RU" sz="2000" b="1" dirty="0" smtClean="0">
              <a:solidFill>
                <a:srgbClr val="FFFF00"/>
              </a:solidFill>
            </a:endParaRP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None/>
              <a:defRPr/>
            </a:pPr>
            <a:r>
              <a:rPr lang="ru-RU" sz="2000" dirty="0" smtClean="0">
                <a:sym typeface="Symbol"/>
              </a:rPr>
              <a:t>	</a:t>
            </a:r>
            <a:r>
              <a:rPr lang="en-US" sz="2000" dirty="0" smtClean="0">
                <a:sym typeface="Symbol"/>
              </a:rPr>
              <a:t></a:t>
            </a:r>
            <a:r>
              <a:rPr lang="ru-RU" sz="2000" baseline="-25000" dirty="0" smtClean="0"/>
              <a:t>1</a:t>
            </a:r>
            <a:r>
              <a:rPr lang="ru-RU" sz="2000" dirty="0" smtClean="0"/>
              <a:t>, </a:t>
            </a:r>
            <a:r>
              <a:rPr lang="en-US" sz="2000" dirty="0" smtClean="0">
                <a:sym typeface="Symbol"/>
              </a:rPr>
              <a:t></a:t>
            </a:r>
            <a:r>
              <a:rPr lang="ru-RU" sz="2000" baseline="-25000" dirty="0" smtClean="0"/>
              <a:t>2</a:t>
            </a:r>
            <a:r>
              <a:rPr lang="ru-RU" sz="2000" dirty="0" smtClean="0"/>
              <a:t>, </a:t>
            </a:r>
            <a:r>
              <a:rPr lang="en-US" sz="2000" dirty="0" smtClean="0">
                <a:sym typeface="Symbol"/>
              </a:rPr>
              <a:t></a:t>
            </a:r>
            <a:r>
              <a:rPr lang="ru-RU" sz="2000" baseline="-25000" dirty="0" smtClean="0"/>
              <a:t>3</a:t>
            </a:r>
            <a:r>
              <a:rPr lang="ru-RU" sz="2000" dirty="0" smtClean="0"/>
              <a:t> - приращения средних по сечению элемента температур и перепада температур от суточных колебаний температуры наружного воздуха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None/>
              <a:defRPr/>
            </a:pPr>
            <a:r>
              <a:rPr lang="ru-RU" sz="2000" dirty="0" smtClean="0">
                <a:sym typeface="Symbol"/>
              </a:rPr>
              <a:t>	</a:t>
            </a:r>
            <a:r>
              <a:rPr lang="en-US" sz="2000" dirty="0" smtClean="0">
                <a:sym typeface="Symbol"/>
              </a:rPr>
              <a:t></a:t>
            </a:r>
            <a:r>
              <a:rPr lang="ru-RU" sz="2000" baseline="-25000" dirty="0" smtClean="0"/>
              <a:t>4</a:t>
            </a:r>
            <a:r>
              <a:rPr lang="ru-RU" sz="2000" dirty="0" smtClean="0"/>
              <a:t>, </a:t>
            </a:r>
            <a:r>
              <a:rPr lang="en-US" sz="2000" dirty="0" smtClean="0">
                <a:sym typeface="Symbol"/>
              </a:rPr>
              <a:t></a:t>
            </a:r>
            <a:r>
              <a:rPr lang="ru-RU" sz="2000" baseline="-25000" dirty="0" smtClean="0"/>
              <a:t>5</a:t>
            </a:r>
            <a:r>
              <a:rPr lang="ru-RU" sz="2000" dirty="0" smtClean="0"/>
              <a:t> - приращения средних по сечению элемента температур и перепада температур от солнечной радиации.</a:t>
            </a:r>
          </a:p>
        </p:txBody>
      </p:sp>
    </p:spTree>
    <p:extLst>
      <p:ext uri="{BB962C8B-B14F-4D97-AF65-F5344CB8AC3E}">
        <p14:creationId xmlns:p14="http://schemas.microsoft.com/office/powerpoint/2010/main" val="1359940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115889"/>
            <a:ext cx="7793037" cy="792832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000" dirty="0" smtClean="0">
                <a:solidFill>
                  <a:srgbClr val="FFFF00"/>
                </a:solidFill>
              </a:rPr>
              <a:t>СП Нагрузки и воздействия</a:t>
            </a:r>
            <a:r>
              <a:rPr lang="ru-RU" sz="20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ru-RU" sz="20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2400" dirty="0" smtClean="0">
                <a:solidFill>
                  <a:srgbClr val="FF0000"/>
                </a:solidFill>
              </a:rPr>
              <a:t>ТЕМПЕРАТУРНЫЕ КЛИМАТИЧЕСКИЕ ВОЗДЕЙСТВИЯ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288" y="954088"/>
            <a:ext cx="8424862" cy="5903912"/>
          </a:xfrm>
        </p:spPr>
        <p:txBody>
          <a:bodyPr>
            <a:normAutofit fontScale="92500" lnSpcReduction="10000"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Char char="q"/>
              <a:defRPr/>
            </a:pPr>
            <a:r>
              <a:rPr lang="ru-RU" sz="2000" dirty="0" smtClean="0">
                <a:solidFill>
                  <a:srgbClr val="FFFF00"/>
                </a:solidFill>
              </a:rPr>
              <a:t>13.4 Средние суточные температуры наружного воздуха </a:t>
            </a:r>
            <a:r>
              <a:rPr lang="ru-RU" sz="2000" dirty="0" smtClean="0"/>
              <a:t>в теплое  </a:t>
            </a:r>
            <a:r>
              <a:rPr lang="en-US" sz="2000" i="1" dirty="0" err="1" smtClean="0"/>
              <a:t>t</a:t>
            </a:r>
            <a:r>
              <a:rPr lang="en-US" sz="2000" i="1" baseline="-25000" dirty="0" err="1" smtClean="0"/>
              <a:t>ew</a:t>
            </a:r>
            <a:r>
              <a:rPr lang="ru-RU" sz="2000" dirty="0" smtClean="0"/>
              <a:t>  и  холодное  </a:t>
            </a:r>
            <a:r>
              <a:rPr lang="ru-RU" sz="2000" i="1" dirty="0" err="1" smtClean="0"/>
              <a:t>t</a:t>
            </a:r>
            <a:r>
              <a:rPr lang="ru-RU" sz="2000" i="1" baseline="-25000" dirty="0" err="1" smtClean="0"/>
              <a:t>ec</a:t>
            </a:r>
            <a:r>
              <a:rPr lang="ru-RU" sz="2000" dirty="0" smtClean="0"/>
              <a:t>  время года следует определять по формулам:</a:t>
            </a:r>
          </a:p>
          <a:p>
            <a:pPr marL="548640" indent="-411480"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None/>
              <a:defRPr/>
            </a:pPr>
            <a:r>
              <a:rPr lang="en-US" sz="2000" b="1" i="1" dirty="0" err="1" smtClean="0">
                <a:solidFill>
                  <a:srgbClr val="FFFF00"/>
                </a:solidFill>
              </a:rPr>
              <a:t>t</a:t>
            </a:r>
            <a:r>
              <a:rPr lang="en-US" sz="2000" b="1" i="1" baseline="-25000" dirty="0" err="1" smtClean="0">
                <a:solidFill>
                  <a:srgbClr val="FFFF00"/>
                </a:solidFill>
              </a:rPr>
              <a:t>ew</a:t>
            </a:r>
            <a:r>
              <a:rPr lang="ru-RU" sz="2000" b="1" i="1" dirty="0" smtClean="0">
                <a:solidFill>
                  <a:srgbClr val="FFFF00"/>
                </a:solidFill>
              </a:rPr>
              <a:t> = </a:t>
            </a:r>
            <a:r>
              <a:rPr lang="en-US" sz="2000" b="1" i="1" dirty="0" err="1" smtClean="0">
                <a:solidFill>
                  <a:srgbClr val="FFFF00"/>
                </a:solidFill>
              </a:rPr>
              <a:t>t</a:t>
            </a:r>
            <a:r>
              <a:rPr lang="en-US" sz="2000" b="1" i="1" baseline="-25000" dirty="0" err="1" smtClean="0">
                <a:solidFill>
                  <a:srgbClr val="FFFF00"/>
                </a:solidFill>
              </a:rPr>
              <a:t>VII</a:t>
            </a:r>
            <a:r>
              <a:rPr lang="ru-RU" sz="2000" b="1" i="1" dirty="0" smtClean="0">
                <a:solidFill>
                  <a:srgbClr val="FFFF00"/>
                </a:solidFill>
              </a:rPr>
              <a:t> + </a:t>
            </a:r>
            <a:r>
              <a:rPr lang="en-US" sz="2000" b="1" i="1" dirty="0" smtClean="0">
                <a:solidFill>
                  <a:srgbClr val="FFFF00"/>
                </a:solidFill>
                <a:sym typeface="Symbol"/>
              </a:rPr>
              <a:t></a:t>
            </a:r>
            <a:r>
              <a:rPr lang="en-US" sz="2000" b="1" i="1" baseline="-25000" dirty="0" smtClean="0">
                <a:solidFill>
                  <a:srgbClr val="FFFF00"/>
                </a:solidFill>
              </a:rPr>
              <a:t>VII</a:t>
            </a:r>
            <a:r>
              <a:rPr lang="ru-RU" sz="2000" b="1" dirty="0" smtClean="0">
                <a:solidFill>
                  <a:srgbClr val="FFFF00"/>
                </a:solidFill>
              </a:rPr>
              <a:t> </a:t>
            </a:r>
            <a:r>
              <a:rPr lang="ru-RU" sz="2000" dirty="0" smtClean="0">
                <a:solidFill>
                  <a:srgbClr val="FFFF00"/>
                </a:solidFill>
              </a:rPr>
              <a:t>	</a:t>
            </a:r>
            <a:r>
              <a:rPr lang="en-US" sz="2000" dirty="0" smtClean="0">
                <a:solidFill>
                  <a:srgbClr val="FFFF00"/>
                </a:solidFill>
              </a:rPr>
              <a:t>         	     </a:t>
            </a:r>
            <a:r>
              <a:rPr lang="ru-RU" sz="2000" dirty="0" smtClean="0">
                <a:solidFill>
                  <a:srgbClr val="FFFF00"/>
                </a:solidFill>
              </a:rPr>
              <a:t>(13.3)</a:t>
            </a:r>
          </a:p>
          <a:p>
            <a:pPr marL="548640" indent="-411480"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None/>
              <a:defRPr/>
            </a:pP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t</a:t>
            </a:r>
            <a:r>
              <a:rPr lang="en-US" sz="2000" b="1" i="1" baseline="-25000" dirty="0" err="1" smtClean="0">
                <a:solidFill>
                  <a:srgbClr val="FFFF00"/>
                </a:solidFill>
              </a:rPr>
              <a:t>ec</a:t>
            </a:r>
            <a:r>
              <a:rPr lang="en-US" sz="2000" b="1" dirty="0" smtClean="0">
                <a:solidFill>
                  <a:srgbClr val="FFFF00"/>
                </a:solidFill>
              </a:rPr>
              <a:t> =</a:t>
            </a:r>
            <a:r>
              <a:rPr lang="ru-RU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t</a:t>
            </a:r>
            <a:r>
              <a:rPr lang="en-US" sz="2000" b="1" i="1" baseline="-25000" dirty="0" err="1" smtClean="0">
                <a:solidFill>
                  <a:srgbClr val="FFFF00"/>
                </a:solidFill>
              </a:rPr>
              <a:t>I</a:t>
            </a:r>
            <a:r>
              <a:rPr lang="en-US" sz="2000" b="1" dirty="0" smtClean="0">
                <a:solidFill>
                  <a:srgbClr val="FFFF00"/>
                </a:solidFill>
              </a:rPr>
              <a:t> – </a:t>
            </a:r>
            <a:r>
              <a:rPr lang="en-US" sz="2000" b="1" i="1" dirty="0" smtClean="0">
                <a:solidFill>
                  <a:srgbClr val="FFFF00"/>
                </a:solidFill>
                <a:sym typeface="Symbol"/>
              </a:rPr>
              <a:t>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i="1" baseline="-25000" dirty="0" smtClean="0">
                <a:solidFill>
                  <a:srgbClr val="FFFF00"/>
                </a:solidFill>
              </a:rPr>
              <a:t>I</a:t>
            </a:r>
            <a:r>
              <a:rPr lang="en-US" sz="2000" b="1" dirty="0" smtClean="0">
                <a:solidFill>
                  <a:srgbClr val="FFFF00"/>
                </a:solidFill>
              </a:rPr>
              <a:t>               </a:t>
            </a:r>
            <a:r>
              <a:rPr lang="en-US" sz="2000" dirty="0" smtClean="0">
                <a:solidFill>
                  <a:srgbClr val="FFFF00"/>
                </a:solidFill>
              </a:rPr>
              <a:t>	      </a:t>
            </a:r>
            <a:r>
              <a:rPr lang="ru-RU" sz="2000" dirty="0" smtClean="0">
                <a:solidFill>
                  <a:srgbClr val="FFFF00"/>
                </a:solidFill>
              </a:rPr>
              <a:t>(13.4)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None/>
              <a:defRPr/>
            </a:pPr>
            <a:r>
              <a:rPr lang="ru-RU" sz="2000" dirty="0" smtClean="0"/>
              <a:t>где </a:t>
            </a:r>
            <a:r>
              <a:rPr lang="ru-RU" sz="2000" i="1" dirty="0" err="1" smtClean="0"/>
              <a:t>t</a:t>
            </a:r>
            <a:r>
              <a:rPr lang="ru-RU" sz="2000" baseline="-25000" dirty="0" err="1" smtClean="0"/>
              <a:t>I</a:t>
            </a:r>
            <a:r>
              <a:rPr lang="ru-RU" sz="2000" dirty="0" smtClean="0"/>
              <a:t>, </a:t>
            </a:r>
            <a:r>
              <a:rPr lang="ru-RU" sz="2000" i="1" dirty="0" err="1" smtClean="0"/>
              <a:t>t</a:t>
            </a:r>
            <a:r>
              <a:rPr lang="ru-RU" sz="2000" baseline="-25000" dirty="0" err="1" smtClean="0"/>
              <a:t>VII</a:t>
            </a:r>
            <a:r>
              <a:rPr lang="ru-RU" sz="2000" dirty="0" smtClean="0"/>
              <a:t> - многолетние средние месячные температуры воздуха в январе и июле, принимаемые соответственно по картам 5 и 6 </a:t>
            </a:r>
            <a:r>
              <a:rPr lang="ru-RU" sz="2000" u="sng" dirty="0" smtClean="0">
                <a:hlinkClick r:id="" action="ppaction://hlinkfile"/>
              </a:rPr>
              <a:t>приложения</a:t>
            </a:r>
            <a:r>
              <a:rPr lang="ru-RU" sz="2000" u="sng" dirty="0" smtClean="0">
                <a:solidFill>
                  <a:srgbClr val="00FFCC"/>
                </a:solidFill>
                <a:hlinkClick r:id="" action="ppaction://hlinkfile"/>
              </a:rPr>
              <a:t> </a:t>
            </a:r>
            <a:r>
              <a:rPr lang="ru-RU" sz="2000" u="sng" dirty="0" smtClean="0">
                <a:solidFill>
                  <a:srgbClr val="00FFCC"/>
                </a:solidFill>
              </a:rPr>
              <a:t>Ж</a:t>
            </a:r>
            <a:r>
              <a:rPr lang="ru-RU" sz="2000" dirty="0" smtClean="0"/>
              <a:t>;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None/>
              <a:defRPr/>
            </a:pPr>
            <a:r>
              <a:rPr lang="en-US" sz="2000" i="1" dirty="0" smtClean="0">
                <a:sym typeface="Symbol"/>
              </a:rPr>
              <a:t>	</a:t>
            </a:r>
            <a:r>
              <a:rPr lang="ru-RU" sz="2000" i="1" dirty="0" smtClean="0">
                <a:sym typeface="Symbol"/>
              </a:rPr>
              <a:t></a:t>
            </a:r>
            <a:r>
              <a:rPr lang="en-US" sz="2000" i="1" baseline="-25000" dirty="0" smtClean="0"/>
              <a:t>I</a:t>
            </a:r>
            <a:r>
              <a:rPr lang="ru-RU" sz="2000" i="1" dirty="0" smtClean="0"/>
              <a:t>, </a:t>
            </a:r>
            <a:r>
              <a:rPr lang="ru-RU" sz="2000" i="1" dirty="0" smtClean="0">
                <a:sym typeface="Symbol"/>
              </a:rPr>
              <a:t></a:t>
            </a:r>
            <a:r>
              <a:rPr lang="en-US" sz="2000" i="1" baseline="-25000" dirty="0" smtClean="0"/>
              <a:t>VII</a:t>
            </a:r>
            <a:r>
              <a:rPr lang="ru-RU" sz="2000" dirty="0" smtClean="0"/>
              <a:t> - отклонения средних суточных температур от средних месячных (</a:t>
            </a:r>
            <a:r>
              <a:rPr lang="ru-RU" sz="2000" i="1" dirty="0" smtClean="0">
                <a:sym typeface="Symbol"/>
              </a:rPr>
              <a:t></a:t>
            </a:r>
            <a:r>
              <a:rPr lang="en-US" sz="2000" i="1" baseline="-25000" dirty="0" smtClean="0"/>
              <a:t>I</a:t>
            </a:r>
            <a:r>
              <a:rPr lang="ru-RU" sz="2000" dirty="0" smtClean="0"/>
              <a:t> - принимается по карте 7</a:t>
            </a:r>
            <a:r>
              <a:rPr lang="ru-RU" sz="2000" u="sng" dirty="0" smtClean="0"/>
              <a:t> </a:t>
            </a:r>
            <a:r>
              <a:rPr lang="ru-RU" sz="2000" u="sng" dirty="0" smtClean="0">
                <a:hlinkClick r:id="" action="ppaction://hlinkfile"/>
              </a:rPr>
              <a:t>приложения </a:t>
            </a:r>
            <a:r>
              <a:rPr lang="ru-RU" sz="2000" u="sng" dirty="0" smtClean="0">
                <a:solidFill>
                  <a:srgbClr val="00FFCC"/>
                </a:solidFill>
              </a:rPr>
              <a:t>Ж</a:t>
            </a:r>
            <a:r>
              <a:rPr lang="ru-RU" sz="2000" dirty="0" smtClean="0"/>
              <a:t>, </a:t>
            </a:r>
            <a:r>
              <a:rPr lang="ru-RU" sz="2000" i="1" dirty="0" smtClean="0">
                <a:sym typeface="Symbol"/>
              </a:rPr>
              <a:t></a:t>
            </a:r>
            <a:r>
              <a:rPr lang="en-US" sz="2000" i="1" baseline="-25000" dirty="0" smtClean="0"/>
              <a:t>VII</a:t>
            </a:r>
            <a:r>
              <a:rPr lang="ru-RU" sz="2000" i="1" dirty="0" smtClean="0"/>
              <a:t> = 6</a:t>
            </a:r>
            <a:r>
              <a:rPr lang="ru-RU" sz="2000" dirty="0" smtClean="0">
                <a:sym typeface="Symbol"/>
              </a:rPr>
              <a:t></a:t>
            </a:r>
            <a:r>
              <a:rPr lang="ru-RU" sz="2000" dirty="0" smtClean="0"/>
              <a:t>С).</a:t>
            </a:r>
          </a:p>
          <a:p>
            <a:pPr marL="548640" indent="-411480"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ru-RU" sz="2000" dirty="0" smtClean="0">
                <a:solidFill>
                  <a:srgbClr val="FF0000"/>
                </a:solidFill>
              </a:rPr>
              <a:t>Исключено</a:t>
            </a:r>
          </a:p>
          <a:p>
            <a:pPr>
              <a:buFont typeface="Wingdings" pitchFamily="2" charset="2"/>
              <a:buChar char="q"/>
            </a:pPr>
            <a:r>
              <a:rPr lang="ru-RU" sz="2000" dirty="0" smtClean="0"/>
              <a:t>Для </a:t>
            </a:r>
            <a:r>
              <a:rPr lang="ru-RU" sz="2000" dirty="0"/>
              <a:t>горных и малоизученных районов, обозначенных на картах 5–7 </a:t>
            </a:r>
            <a:r>
              <a:rPr lang="ru-RU" sz="2000" u="sng" dirty="0">
                <a:hlinkClick r:id="rId2" action="ppaction://hlinkfile"/>
              </a:rPr>
              <a:t>приложения </a:t>
            </a:r>
            <a:r>
              <a:rPr lang="ru-RU" sz="2000" u="sng" dirty="0">
                <a:solidFill>
                  <a:srgbClr val="66FFFF"/>
                </a:solidFill>
                <a:hlinkClick r:id="rId2" action="ppaction://hlinkfile"/>
              </a:rPr>
              <a:t>Ж</a:t>
            </a:r>
            <a:r>
              <a:rPr lang="ru-RU" sz="2000" dirty="0"/>
              <a:t>, </a:t>
            </a:r>
            <a:r>
              <a:rPr lang="ru-RU" sz="2000" i="1" dirty="0" err="1"/>
              <a:t>t</a:t>
            </a:r>
            <a:r>
              <a:rPr lang="ru-RU" sz="2000" baseline="-25000" dirty="0" err="1"/>
              <a:t>ec</a:t>
            </a:r>
            <a:r>
              <a:rPr lang="ru-RU" sz="2000" i="1" dirty="0"/>
              <a:t>, </a:t>
            </a:r>
            <a:r>
              <a:rPr lang="en-US" sz="2000" i="1" dirty="0" err="1"/>
              <a:t>t</a:t>
            </a:r>
            <a:r>
              <a:rPr lang="en-US" sz="2000" baseline="-25000" dirty="0" err="1"/>
              <a:t>ew</a:t>
            </a:r>
            <a:r>
              <a:rPr lang="ru-RU" sz="2000" dirty="0"/>
              <a:t> определяются по формулам:</a:t>
            </a:r>
          </a:p>
          <a:p>
            <a:pPr marL="0" indent="0">
              <a:buNone/>
            </a:pPr>
            <a:r>
              <a:rPr lang="ru-RU" sz="2000" i="1" dirty="0" smtClean="0">
                <a:solidFill>
                  <a:srgbClr val="FFFF00"/>
                </a:solidFill>
              </a:rPr>
              <a:t>                                      </a:t>
            </a:r>
            <a:r>
              <a:rPr lang="fr-FR" sz="2000" i="1" dirty="0" smtClean="0">
                <a:solidFill>
                  <a:srgbClr val="FFFF00"/>
                </a:solidFill>
              </a:rPr>
              <a:t>t</a:t>
            </a:r>
            <a:r>
              <a:rPr lang="fr-FR" sz="2000" baseline="-25000" dirty="0" smtClean="0">
                <a:solidFill>
                  <a:srgbClr val="FFFF00"/>
                </a:solidFill>
              </a:rPr>
              <a:t>ec</a:t>
            </a:r>
            <a:r>
              <a:rPr lang="fr-FR" sz="2000" i="1" dirty="0" smtClean="0">
                <a:solidFill>
                  <a:srgbClr val="FFFF00"/>
                </a:solidFill>
              </a:rPr>
              <a:t> </a:t>
            </a:r>
            <a:r>
              <a:rPr lang="fr-FR" sz="2000" i="1" dirty="0">
                <a:solidFill>
                  <a:srgbClr val="FFFF00"/>
                </a:solidFill>
              </a:rPr>
              <a:t>= t</a:t>
            </a:r>
            <a:r>
              <a:rPr lang="fr-FR" sz="2000" baseline="-25000" dirty="0">
                <a:solidFill>
                  <a:srgbClr val="FFFF00"/>
                </a:solidFill>
              </a:rPr>
              <a:t>I,min</a:t>
            </a:r>
            <a:r>
              <a:rPr lang="fr-FR" sz="2000" dirty="0">
                <a:solidFill>
                  <a:srgbClr val="FFFF00"/>
                </a:solidFill>
              </a:rPr>
              <a:t> + 0,5A</a:t>
            </a:r>
            <a:r>
              <a:rPr lang="fr-FR" sz="2000" baseline="-25000" dirty="0">
                <a:solidFill>
                  <a:srgbClr val="FFFF00"/>
                </a:solidFill>
              </a:rPr>
              <a:t>1</a:t>
            </a:r>
            <a:r>
              <a:rPr lang="fr-FR" sz="2000" dirty="0">
                <a:solidFill>
                  <a:srgbClr val="FFFF00"/>
                </a:solidFill>
              </a:rPr>
              <a:t>;         </a:t>
            </a:r>
            <a:r>
              <a:rPr lang="fr-FR" sz="2000" dirty="0" smtClean="0">
                <a:solidFill>
                  <a:srgbClr val="FFFF00"/>
                </a:solidFill>
              </a:rPr>
              <a:t>                </a:t>
            </a:r>
            <a:r>
              <a:rPr lang="fr-FR" sz="2000" dirty="0">
                <a:solidFill>
                  <a:srgbClr val="FFFF00"/>
                </a:solidFill>
              </a:rPr>
              <a:t>(13.5)</a:t>
            </a:r>
            <a:endParaRPr lang="ru-RU" sz="2000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ru-RU" sz="2000" i="1" dirty="0" smtClean="0">
                <a:solidFill>
                  <a:srgbClr val="FFFF00"/>
                </a:solidFill>
              </a:rPr>
              <a:t>                                      </a:t>
            </a:r>
            <a:r>
              <a:rPr lang="fr-FR" sz="2000" i="1" dirty="0" smtClean="0">
                <a:solidFill>
                  <a:srgbClr val="FFFF00"/>
                </a:solidFill>
              </a:rPr>
              <a:t>t</a:t>
            </a:r>
            <a:r>
              <a:rPr lang="fr-FR" sz="2000" baseline="-25000" dirty="0" smtClean="0">
                <a:solidFill>
                  <a:srgbClr val="FFFF00"/>
                </a:solidFill>
              </a:rPr>
              <a:t>ew</a:t>
            </a:r>
            <a:r>
              <a:rPr lang="fr-FR" sz="2000" i="1" dirty="0" smtClean="0">
                <a:solidFill>
                  <a:srgbClr val="FFFF00"/>
                </a:solidFill>
              </a:rPr>
              <a:t> </a:t>
            </a:r>
            <a:r>
              <a:rPr lang="fr-FR" sz="2000" i="1" dirty="0">
                <a:solidFill>
                  <a:srgbClr val="FFFF00"/>
                </a:solidFill>
              </a:rPr>
              <a:t>= t</a:t>
            </a:r>
            <a:r>
              <a:rPr lang="fr-FR" sz="2000" baseline="-25000" dirty="0">
                <a:solidFill>
                  <a:srgbClr val="FFFF00"/>
                </a:solidFill>
              </a:rPr>
              <a:t>VII,max</a:t>
            </a:r>
            <a:r>
              <a:rPr lang="fr-FR" sz="2000" dirty="0">
                <a:solidFill>
                  <a:srgbClr val="FFFF00"/>
                </a:solidFill>
              </a:rPr>
              <a:t> – 0,5A</a:t>
            </a:r>
            <a:r>
              <a:rPr lang="fr-FR" sz="2000" baseline="-25000" dirty="0">
                <a:solidFill>
                  <a:srgbClr val="FFFF00"/>
                </a:solidFill>
              </a:rPr>
              <a:t>VII</a:t>
            </a:r>
            <a:r>
              <a:rPr lang="en-US" sz="2000" dirty="0">
                <a:solidFill>
                  <a:srgbClr val="FFFF00"/>
                </a:solidFill>
              </a:rPr>
              <a:t>,      </a:t>
            </a:r>
            <a:r>
              <a:rPr lang="en-US" sz="2000" dirty="0" smtClean="0">
                <a:solidFill>
                  <a:srgbClr val="FFFF00"/>
                </a:solidFill>
              </a:rPr>
              <a:t>                </a:t>
            </a:r>
            <a:r>
              <a:rPr lang="fr-FR" sz="2000" dirty="0">
                <a:solidFill>
                  <a:srgbClr val="FFFF00"/>
                </a:solidFill>
              </a:rPr>
              <a:t>(13.6)</a:t>
            </a:r>
            <a:endParaRPr lang="ru-RU" sz="2000" dirty="0">
              <a:solidFill>
                <a:srgbClr val="FFFF00"/>
              </a:solidFill>
            </a:endParaRPr>
          </a:p>
          <a:p>
            <a:r>
              <a:rPr lang="ru-RU" sz="2000" dirty="0"/>
              <a:t>где </a:t>
            </a:r>
            <a:r>
              <a:rPr lang="ru-RU" sz="2000" i="1" dirty="0" err="1"/>
              <a:t>t</a:t>
            </a:r>
            <a:r>
              <a:rPr lang="ru-RU" sz="2000" baseline="-25000" dirty="0" err="1"/>
              <a:t>I,min</a:t>
            </a:r>
            <a:r>
              <a:rPr lang="ru-RU" sz="2000" i="1" dirty="0"/>
              <a:t>, </a:t>
            </a:r>
            <a:r>
              <a:rPr lang="ru-RU" sz="2000" i="1" dirty="0" err="1"/>
              <a:t>t</a:t>
            </a:r>
            <a:r>
              <a:rPr lang="ru-RU" sz="2000" baseline="-25000" dirty="0" err="1"/>
              <a:t>VII,max</a:t>
            </a:r>
            <a:r>
              <a:rPr lang="ru-RU" sz="2000" i="1" dirty="0"/>
              <a:t> </a:t>
            </a:r>
            <a:r>
              <a:rPr lang="ru-RU" sz="2000" dirty="0"/>
              <a:t>– средние из абсолютных значений минимальной температуры воздуха в январе и максимальной – в июле соответственно;</a:t>
            </a:r>
          </a:p>
          <a:p>
            <a:r>
              <a:rPr lang="ru-RU" sz="2000" i="1" dirty="0"/>
              <a:t>               А</a:t>
            </a:r>
            <a:r>
              <a:rPr lang="en-US" sz="2000" baseline="-25000" dirty="0"/>
              <a:t>I</a:t>
            </a:r>
            <a:r>
              <a:rPr lang="ru-RU" sz="2000" dirty="0"/>
              <a:t>, </a:t>
            </a:r>
            <a:r>
              <a:rPr lang="ru-RU" sz="2000" i="1" dirty="0"/>
              <a:t>А</a:t>
            </a:r>
            <a:r>
              <a:rPr lang="en-US" sz="2000" baseline="-25000" dirty="0"/>
              <a:t>VII</a:t>
            </a:r>
            <a:r>
              <a:rPr lang="en-US" sz="2000" dirty="0"/>
              <a:t> </a:t>
            </a:r>
            <a:r>
              <a:rPr lang="ru-RU" sz="2000" dirty="0"/>
              <a:t>– средние суточные амплитуды температуры воздуха в январе и в июле соответственно при ясном небе;</a:t>
            </a:r>
          </a:p>
          <a:p>
            <a:r>
              <a:rPr lang="ru-RU" sz="2000" i="1" dirty="0" err="1"/>
              <a:t>t</a:t>
            </a:r>
            <a:r>
              <a:rPr lang="ru-RU" sz="2000" baseline="-25000" dirty="0" err="1"/>
              <a:t>I,min</a:t>
            </a:r>
            <a:r>
              <a:rPr lang="ru-RU" sz="2000" dirty="0"/>
              <a:t>, </a:t>
            </a:r>
            <a:r>
              <a:rPr lang="ru-RU" sz="2000" i="1" dirty="0" err="1"/>
              <a:t>t</a:t>
            </a:r>
            <a:r>
              <a:rPr lang="ru-RU" sz="2000" baseline="-25000" dirty="0" err="1"/>
              <a:t>VII,max</a:t>
            </a:r>
            <a:r>
              <a:rPr lang="ru-RU" sz="2000" dirty="0"/>
              <a:t>, </a:t>
            </a:r>
            <a:r>
              <a:rPr lang="ru-RU" sz="2000" i="1" dirty="0"/>
              <a:t>А</a:t>
            </a:r>
            <a:r>
              <a:rPr lang="en-US" sz="2000" baseline="-25000" dirty="0"/>
              <a:t>I</a:t>
            </a:r>
            <a:r>
              <a:rPr lang="ru-RU" sz="2000" dirty="0"/>
              <a:t>, </a:t>
            </a:r>
            <a:r>
              <a:rPr lang="ru-RU" sz="2000" i="1" dirty="0"/>
              <a:t>А</a:t>
            </a:r>
            <a:r>
              <a:rPr lang="en-US" sz="2000" baseline="-25000" dirty="0"/>
              <a:t>VII</a:t>
            </a:r>
            <a:r>
              <a:rPr lang="en-US" sz="2000" dirty="0"/>
              <a:t> </a:t>
            </a:r>
            <a:r>
              <a:rPr lang="ru-RU" sz="2000" dirty="0"/>
              <a:t>– принимаются по данным органа гидрометеорологии.</a:t>
            </a:r>
          </a:p>
          <a:p>
            <a:pPr marL="548640" indent="-411480"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ru-RU" sz="2000" dirty="0" smtClean="0">
                <a:solidFill>
                  <a:srgbClr val="FF0000"/>
                </a:solidFill>
              </a:rPr>
              <a:t>Формулировка уточнена</a:t>
            </a:r>
            <a:endParaRPr lang="ru-RU" sz="2000" dirty="0">
              <a:solidFill>
                <a:srgbClr val="FF0000"/>
              </a:solidFill>
            </a:endParaRP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None/>
              <a:defRPr/>
            </a:pPr>
            <a:endParaRPr lang="ru-RU" sz="2000" dirty="0" smtClean="0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539552" y="980728"/>
            <a:ext cx="8136904" cy="244827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39552" y="3645025"/>
            <a:ext cx="8136904" cy="280831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0408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000" dirty="0" smtClean="0">
                <a:solidFill>
                  <a:srgbClr val="FFFF00"/>
                </a:solidFill>
              </a:rPr>
              <a:t>СП Нагрузки и воздействия - </a:t>
            </a:r>
            <a:r>
              <a:rPr lang="ru-RU" sz="2000" dirty="0" smtClean="0">
                <a:solidFill>
                  <a:srgbClr val="FF0000"/>
                </a:solidFill>
              </a:rPr>
              <a:t>пересмотр</a:t>
            </a:r>
            <a:r>
              <a:rPr lang="ru-RU" sz="20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ru-RU" sz="20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2400" dirty="0" smtClean="0">
                <a:solidFill>
                  <a:srgbClr val="FF0000"/>
                </a:solidFill>
              </a:rPr>
              <a:t>ТЕМПЕРАТУРНЫЕ КЛИМАТИЧЕСКИЕ ВОЗДЕЙСТВИЯ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59877" y="1268760"/>
            <a:ext cx="828092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/>
              <a:t>13.4 Средние суточные температуры наружного воздуха в теплое  </a:t>
            </a:r>
            <a:r>
              <a:rPr lang="en-US" i="1" dirty="0" err="1"/>
              <a:t>t</a:t>
            </a:r>
            <a:r>
              <a:rPr lang="en-US" i="1" baseline="-25000" dirty="0" err="1"/>
              <a:t>ew</a:t>
            </a:r>
            <a:r>
              <a:rPr lang="ru-RU" dirty="0"/>
              <a:t>  и  холодное  </a:t>
            </a:r>
            <a:r>
              <a:rPr lang="ru-RU" i="1" dirty="0" err="1"/>
              <a:t>t</a:t>
            </a:r>
            <a:r>
              <a:rPr lang="ru-RU" i="1" baseline="-25000" dirty="0" err="1"/>
              <a:t>ec</a:t>
            </a:r>
            <a:r>
              <a:rPr lang="ru-RU" dirty="0"/>
              <a:t>  время года </a:t>
            </a:r>
            <a:r>
              <a:rPr lang="ru-RU" dirty="0">
                <a:solidFill>
                  <a:srgbClr val="66FFFF"/>
                </a:solidFill>
              </a:rPr>
              <a:t>для надземной части сооружений </a:t>
            </a:r>
            <a:r>
              <a:rPr lang="ru-RU" dirty="0"/>
              <a:t>следует определять по формулам</a:t>
            </a:r>
            <a:r>
              <a:rPr lang="ru-RU" dirty="0" smtClean="0"/>
              <a:t>:</a:t>
            </a:r>
          </a:p>
          <a:p>
            <a:endParaRPr lang="ru-RU" dirty="0"/>
          </a:p>
          <a:p>
            <a:r>
              <a:rPr lang="ru-RU" i="1" dirty="0" smtClean="0"/>
              <a:t>		</a:t>
            </a:r>
            <a:r>
              <a:rPr lang="fr-FR" i="1" dirty="0" smtClean="0">
                <a:solidFill>
                  <a:srgbClr val="FFFF00"/>
                </a:solidFill>
              </a:rPr>
              <a:t>t</a:t>
            </a:r>
            <a:r>
              <a:rPr lang="fr-FR" baseline="-25000" dirty="0" smtClean="0">
                <a:solidFill>
                  <a:srgbClr val="FFFF00"/>
                </a:solidFill>
              </a:rPr>
              <a:t>ec</a:t>
            </a:r>
            <a:r>
              <a:rPr lang="fr-FR" i="1" dirty="0" smtClean="0">
                <a:solidFill>
                  <a:srgbClr val="FFFF00"/>
                </a:solidFill>
              </a:rPr>
              <a:t> </a:t>
            </a:r>
            <a:r>
              <a:rPr lang="fr-FR" i="1" dirty="0">
                <a:solidFill>
                  <a:srgbClr val="FFFF00"/>
                </a:solidFill>
              </a:rPr>
              <a:t>= t</a:t>
            </a:r>
            <a:r>
              <a:rPr lang="fr-FR" baseline="-25000" dirty="0">
                <a:solidFill>
                  <a:srgbClr val="FFFF00"/>
                </a:solidFill>
              </a:rPr>
              <a:t>min</a:t>
            </a:r>
            <a:r>
              <a:rPr lang="fr-FR" dirty="0">
                <a:solidFill>
                  <a:srgbClr val="FFFF00"/>
                </a:solidFill>
              </a:rPr>
              <a:t> + 0,5A</a:t>
            </a:r>
            <a:r>
              <a:rPr lang="fr-FR" baseline="-25000" dirty="0">
                <a:solidFill>
                  <a:srgbClr val="FFFF00"/>
                </a:solidFill>
              </a:rPr>
              <a:t>I</a:t>
            </a:r>
            <a:r>
              <a:rPr lang="fr-FR" dirty="0">
                <a:solidFill>
                  <a:srgbClr val="FFFF00"/>
                </a:solidFill>
              </a:rPr>
              <a:t>;                                                      (13.3)</a:t>
            </a:r>
            <a:endParaRPr lang="ru-RU" dirty="0">
              <a:solidFill>
                <a:srgbClr val="FFFF00"/>
              </a:solidFill>
            </a:endParaRPr>
          </a:p>
          <a:p>
            <a:r>
              <a:rPr lang="ru-RU" i="1" dirty="0" smtClean="0">
                <a:solidFill>
                  <a:srgbClr val="FFFF00"/>
                </a:solidFill>
              </a:rPr>
              <a:t>		</a:t>
            </a:r>
            <a:r>
              <a:rPr lang="fr-FR" i="1" dirty="0" smtClean="0">
                <a:solidFill>
                  <a:srgbClr val="FFFF00"/>
                </a:solidFill>
              </a:rPr>
              <a:t>t</a:t>
            </a:r>
            <a:r>
              <a:rPr lang="fr-FR" baseline="-25000" dirty="0" smtClean="0">
                <a:solidFill>
                  <a:srgbClr val="FFFF00"/>
                </a:solidFill>
              </a:rPr>
              <a:t>ew</a:t>
            </a:r>
            <a:r>
              <a:rPr lang="fr-FR" i="1" dirty="0" smtClean="0">
                <a:solidFill>
                  <a:srgbClr val="FFFF00"/>
                </a:solidFill>
              </a:rPr>
              <a:t> </a:t>
            </a:r>
            <a:r>
              <a:rPr lang="fr-FR" i="1" dirty="0">
                <a:solidFill>
                  <a:srgbClr val="FFFF00"/>
                </a:solidFill>
              </a:rPr>
              <a:t>= t</a:t>
            </a:r>
            <a:r>
              <a:rPr lang="fr-FR" baseline="-25000" dirty="0">
                <a:solidFill>
                  <a:srgbClr val="FFFF00"/>
                </a:solidFill>
              </a:rPr>
              <a:t>max</a:t>
            </a:r>
            <a:r>
              <a:rPr lang="fr-FR" dirty="0">
                <a:solidFill>
                  <a:srgbClr val="FFFF00"/>
                </a:solidFill>
              </a:rPr>
              <a:t> – 0,5A</a:t>
            </a:r>
            <a:r>
              <a:rPr lang="fr-FR" baseline="-25000" dirty="0">
                <a:solidFill>
                  <a:srgbClr val="FFFF00"/>
                </a:solidFill>
              </a:rPr>
              <a:t>VII</a:t>
            </a:r>
            <a:r>
              <a:rPr lang="fr-FR" dirty="0">
                <a:solidFill>
                  <a:srgbClr val="FFFF00"/>
                </a:solidFill>
              </a:rPr>
              <a:t>,                                                   (13.4</a:t>
            </a:r>
            <a:r>
              <a:rPr lang="fr-FR" dirty="0" smtClean="0">
                <a:solidFill>
                  <a:srgbClr val="FFFF00"/>
                </a:solidFill>
              </a:rPr>
              <a:t>)</a:t>
            </a:r>
            <a:endParaRPr lang="ru-RU" dirty="0" smtClean="0">
              <a:solidFill>
                <a:srgbClr val="FFFF00"/>
              </a:solidFill>
            </a:endParaRPr>
          </a:p>
          <a:p>
            <a:endParaRPr lang="ru-RU" dirty="0">
              <a:solidFill>
                <a:srgbClr val="66FFFF"/>
              </a:solidFill>
            </a:endParaRPr>
          </a:p>
          <a:p>
            <a:r>
              <a:rPr lang="ru-RU" dirty="0"/>
              <a:t>где </a:t>
            </a:r>
            <a:r>
              <a:rPr lang="ru-RU" i="1" dirty="0" err="1">
                <a:solidFill>
                  <a:srgbClr val="66FFFF"/>
                </a:solidFill>
              </a:rPr>
              <a:t>t</a:t>
            </a:r>
            <a:r>
              <a:rPr lang="ru-RU" baseline="-25000" dirty="0" err="1">
                <a:solidFill>
                  <a:srgbClr val="66FFFF"/>
                </a:solidFill>
              </a:rPr>
              <a:t>min</a:t>
            </a:r>
            <a:r>
              <a:rPr lang="ru-RU" i="1" dirty="0">
                <a:solidFill>
                  <a:srgbClr val="66FFFF"/>
                </a:solidFill>
              </a:rPr>
              <a:t>, </a:t>
            </a:r>
            <a:r>
              <a:rPr lang="ru-RU" i="1" dirty="0" err="1">
                <a:solidFill>
                  <a:srgbClr val="66FFFF"/>
                </a:solidFill>
              </a:rPr>
              <a:t>t</a:t>
            </a:r>
            <a:r>
              <a:rPr lang="ru-RU" baseline="-25000" dirty="0" err="1">
                <a:solidFill>
                  <a:srgbClr val="66FFFF"/>
                </a:solidFill>
              </a:rPr>
              <a:t>max</a:t>
            </a:r>
            <a:r>
              <a:rPr lang="ru-RU" i="1" dirty="0">
                <a:solidFill>
                  <a:srgbClr val="66FFFF"/>
                </a:solidFill>
              </a:rPr>
              <a:t> </a:t>
            </a:r>
            <a:r>
              <a:rPr lang="ru-RU" dirty="0">
                <a:solidFill>
                  <a:srgbClr val="66FFFF"/>
                </a:solidFill>
              </a:rPr>
              <a:t>– нормативные значения  абсолютной</a:t>
            </a:r>
            <a:r>
              <a:rPr lang="ru-RU" dirty="0"/>
              <a:t> </a:t>
            </a:r>
            <a:r>
              <a:rPr lang="ru-RU" dirty="0" smtClean="0">
                <a:solidFill>
                  <a:srgbClr val="66FFFF"/>
                </a:solidFill>
              </a:rPr>
              <a:t>минимальной </a:t>
            </a:r>
            <a:r>
              <a:rPr lang="ru-RU" dirty="0">
                <a:solidFill>
                  <a:srgbClr val="66FFFF"/>
                </a:solidFill>
              </a:rPr>
              <a:t>и максимальной температуры воздуха в тени, соответственно, принимаемые по картам 4 и 5 приложения Ж</a:t>
            </a:r>
            <a:r>
              <a:rPr lang="ru-RU" dirty="0" smtClean="0"/>
              <a:t>;</a:t>
            </a:r>
            <a:endParaRPr lang="ru-RU" dirty="0"/>
          </a:p>
          <a:p>
            <a:r>
              <a:rPr lang="ru-RU" i="1" dirty="0"/>
              <a:t>       </a:t>
            </a:r>
            <a:r>
              <a:rPr lang="ru-RU" i="1" dirty="0">
                <a:solidFill>
                  <a:srgbClr val="66FFFF"/>
                </a:solidFill>
              </a:rPr>
              <a:t>А</a:t>
            </a:r>
            <a:r>
              <a:rPr lang="en-US" baseline="-25000" dirty="0">
                <a:solidFill>
                  <a:srgbClr val="66FFFF"/>
                </a:solidFill>
              </a:rPr>
              <a:t>I</a:t>
            </a:r>
            <a:r>
              <a:rPr lang="ru-RU" dirty="0">
                <a:solidFill>
                  <a:srgbClr val="66FFFF"/>
                </a:solidFill>
              </a:rPr>
              <a:t>, </a:t>
            </a:r>
            <a:r>
              <a:rPr lang="ru-RU" i="1" dirty="0">
                <a:solidFill>
                  <a:srgbClr val="66FFFF"/>
                </a:solidFill>
              </a:rPr>
              <a:t>А</a:t>
            </a:r>
            <a:r>
              <a:rPr lang="en-US" baseline="-25000" dirty="0">
                <a:solidFill>
                  <a:srgbClr val="66FFFF"/>
                </a:solidFill>
              </a:rPr>
              <a:t>VII</a:t>
            </a:r>
            <a:r>
              <a:rPr lang="ru-RU" dirty="0">
                <a:solidFill>
                  <a:srgbClr val="66FFFF"/>
                </a:solidFill>
              </a:rPr>
              <a:t> – средние суточные амплитуды температуры воздуха наиболее холодного и наиболее теплого месяца, соответственно, принимаемые по таблицам 3.1 и 4.1 СП 131.13330.2012</a:t>
            </a:r>
            <a:r>
              <a:rPr lang="ru-RU" dirty="0" smtClean="0">
                <a:solidFill>
                  <a:srgbClr val="66FFFF"/>
                </a:solidFill>
              </a:rPr>
              <a:t>.</a:t>
            </a:r>
          </a:p>
          <a:p>
            <a:endParaRPr lang="ru-RU" dirty="0">
              <a:solidFill>
                <a:srgbClr val="66FFFF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 smtClean="0"/>
              <a:t>	</a:t>
            </a:r>
            <a:r>
              <a:rPr lang="ru-RU" dirty="0" smtClean="0">
                <a:solidFill>
                  <a:srgbClr val="FFFF00"/>
                </a:solidFill>
              </a:rPr>
              <a:t>Для </a:t>
            </a:r>
            <a:r>
              <a:rPr lang="ru-RU" dirty="0">
                <a:solidFill>
                  <a:srgbClr val="FFFF00"/>
                </a:solidFill>
              </a:rPr>
              <a:t>пунктов, расположенных в горных районах, нормативные значения абсолютной</a:t>
            </a:r>
            <a:r>
              <a:rPr lang="ru-RU" dirty="0"/>
              <a:t> </a:t>
            </a:r>
            <a:r>
              <a:rPr lang="ru-RU" dirty="0" smtClean="0">
                <a:solidFill>
                  <a:srgbClr val="FFFF00"/>
                </a:solidFill>
              </a:rPr>
              <a:t>минимальной </a:t>
            </a:r>
            <a:r>
              <a:rPr lang="ru-RU" dirty="0">
                <a:solidFill>
                  <a:srgbClr val="FFFF00"/>
                </a:solidFill>
              </a:rPr>
              <a:t>и максимальной температуры воздуха в тени определяются по данным органа гидрометеорологии как превышаемые в среднем один раз в 50 лет соответствующие значения температуры, деленные на 1,1.</a:t>
            </a:r>
          </a:p>
        </p:txBody>
      </p:sp>
    </p:spTree>
    <p:extLst>
      <p:ext uri="{BB962C8B-B14F-4D97-AF65-F5344CB8AC3E}">
        <p14:creationId xmlns:p14="http://schemas.microsoft.com/office/powerpoint/2010/main" val="371421633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22413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/>
              <a:t>Карта 4 приложения Ж – </a:t>
            </a:r>
            <a:r>
              <a:rPr lang="ru-RU" sz="2800" dirty="0" smtClean="0">
                <a:solidFill>
                  <a:srgbClr val="66FFFF"/>
                </a:solidFill>
              </a:rPr>
              <a:t>Пересмотр СП 20.13330.2011</a:t>
            </a:r>
            <a:br>
              <a:rPr lang="ru-RU" sz="2800" dirty="0" smtClean="0">
                <a:solidFill>
                  <a:srgbClr val="66FFFF"/>
                </a:solidFill>
              </a:rPr>
            </a:br>
            <a:r>
              <a:rPr lang="ru-RU" sz="2800" dirty="0" smtClean="0">
                <a:solidFill>
                  <a:srgbClr val="66FFFF"/>
                </a:solidFill>
              </a:rPr>
              <a:t>Районирование территории РФ по нормативным значениям минимальной температуры воздуха</a:t>
            </a:r>
            <a:endParaRPr lang="ru-RU" sz="2800" dirty="0">
              <a:solidFill>
                <a:srgbClr val="66FFFF"/>
              </a:solidFill>
            </a:endParaRP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44824"/>
            <a:ext cx="8265256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22121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52704"/>
          </a:xfrm>
        </p:spPr>
        <p:txBody>
          <a:bodyPr>
            <a:normAutofit/>
          </a:bodyPr>
          <a:lstStyle/>
          <a:p>
            <a:pPr algn="ctr"/>
            <a:r>
              <a:rPr lang="ru-RU" sz="2400" dirty="0"/>
              <a:t>8 Нагрузки от оборудования, людей, животных, складируемых </a:t>
            </a:r>
            <a:r>
              <a:rPr lang="ru-RU" sz="2400" dirty="0" smtClean="0"/>
              <a:t> </a:t>
            </a:r>
            <a:r>
              <a:rPr lang="ru-RU" sz="2400" dirty="0"/>
              <a:t>материалов и изделий, </a:t>
            </a:r>
            <a:r>
              <a:rPr lang="ru-RU" sz="2400" dirty="0">
                <a:solidFill>
                  <a:srgbClr val="0066FF"/>
                </a:solidFill>
              </a:rPr>
              <a:t>транспортных средств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935480"/>
            <a:ext cx="8712968" cy="4661872"/>
          </a:xfrm>
        </p:spPr>
        <p:txBody>
          <a:bodyPr>
            <a:normAutofit/>
          </a:bodyPr>
          <a:lstStyle/>
          <a:p>
            <a:r>
              <a:rPr lang="ru-RU" sz="2000" dirty="0"/>
              <a:t>8.2.3 Пониженные нормативные значения равномерно распределенных нагрузок </a:t>
            </a:r>
            <a:r>
              <a:rPr lang="ru-RU" sz="2000" strike="sngStrike" dirty="0">
                <a:solidFill>
                  <a:srgbClr val="FF0000"/>
                </a:solidFill>
              </a:rPr>
              <a:t>(см. позицию 4)</a:t>
            </a:r>
            <a:r>
              <a:rPr lang="ru-RU" sz="2000" dirty="0"/>
              <a:t> </a:t>
            </a:r>
            <a:r>
              <a:rPr lang="ru-RU" sz="2000" dirty="0" smtClean="0"/>
              <a:t>определяются </a:t>
            </a:r>
            <a:r>
              <a:rPr lang="ru-RU" sz="2000" dirty="0"/>
              <a:t>умножением их нормативных значений на коэффициент 0,35.  Для нагрузок, указанных в позициях 5, 8, 9, в и  11 </a:t>
            </a:r>
            <a:r>
              <a:rPr lang="ru-RU" sz="2000" u="sng" dirty="0" smtClean="0"/>
              <a:t>таблицы 8.3</a:t>
            </a:r>
            <a:r>
              <a:rPr lang="ru-RU" sz="2000" dirty="0" smtClean="0"/>
              <a:t>, </a:t>
            </a:r>
            <a:r>
              <a:rPr lang="ru-RU" sz="2000" dirty="0"/>
              <a:t>пониженные значения не устанавливаются.</a:t>
            </a:r>
            <a:endParaRPr lang="ru-RU" sz="2000" i="1" dirty="0"/>
          </a:p>
          <a:p>
            <a:r>
              <a:rPr lang="ru-RU" sz="2000" dirty="0"/>
              <a:t>8.4.2 При расчете плит перекрытий на продавливание и в других случаях учета местных воздействий следует учитывать сосредоточенные нагрузки </a:t>
            </a:r>
            <a:r>
              <a:rPr lang="ru-RU" sz="2000" dirty="0">
                <a:solidFill>
                  <a:srgbClr val="FF0000"/>
                </a:solidFill>
              </a:rPr>
              <a:t>величиной 0,5Q</a:t>
            </a:r>
            <a:r>
              <a:rPr lang="ru-RU" sz="2000" baseline="-25000" dirty="0">
                <a:solidFill>
                  <a:srgbClr val="FF0000"/>
                </a:solidFill>
              </a:rPr>
              <a:t>t</a:t>
            </a:r>
            <a:r>
              <a:rPr lang="ru-RU" sz="2000" dirty="0"/>
              <a:t>, приложенные на две квадратные площадки стороной 100 мм для позиций 1 и 2 таблицы 8.4 и 200 мм для позиций 3 и 4 таблицы 8.4, расположенные на расстоянии 1,8 м друг от друга, в наиболее неблагоприятном возможном положении. </a:t>
            </a:r>
            <a:r>
              <a:rPr lang="ru-RU" sz="2000" dirty="0">
                <a:solidFill>
                  <a:srgbClr val="FF0000"/>
                </a:solidFill>
              </a:rPr>
              <a:t>Указанные нагрузки не следует рассматривать одновременно с равномерно распределенной нагрузкой </a:t>
            </a:r>
            <a:r>
              <a:rPr lang="ru-RU" sz="2000" dirty="0" err="1">
                <a:solidFill>
                  <a:srgbClr val="FF0000"/>
                </a:solidFill>
              </a:rPr>
              <a:t>P</a:t>
            </a:r>
            <a:r>
              <a:rPr lang="ru-RU" sz="2000" baseline="-25000" dirty="0" err="1">
                <a:solidFill>
                  <a:srgbClr val="FF0000"/>
                </a:solidFill>
              </a:rPr>
              <a:t>t</a:t>
            </a:r>
            <a:r>
              <a:rPr lang="ru-RU" sz="2000" dirty="0">
                <a:solidFill>
                  <a:srgbClr val="FF0000"/>
                </a:solidFill>
              </a:rPr>
              <a:t>.</a:t>
            </a:r>
          </a:p>
          <a:p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1556792"/>
            <a:ext cx="19820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ru-RU" altLang="ru-RU" dirty="0" smtClean="0">
                <a:solidFill>
                  <a:srgbClr val="FF0000"/>
                </a:solidFill>
              </a:rPr>
              <a:t>Новая редакция:</a:t>
            </a:r>
            <a:endParaRPr lang="ru-RU" alt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709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22413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/>
              <a:t>Карта 5 приложения Ж – </a:t>
            </a:r>
            <a:r>
              <a:rPr lang="ru-RU" sz="2800" dirty="0" smtClean="0">
                <a:solidFill>
                  <a:srgbClr val="66FFFF"/>
                </a:solidFill>
              </a:rPr>
              <a:t>Пересмотр СП 20.13330.2011</a:t>
            </a:r>
            <a:r>
              <a:rPr lang="ru-RU" sz="2800" dirty="0">
                <a:solidFill>
                  <a:srgbClr val="66FFFF"/>
                </a:solidFill>
              </a:rPr>
              <a:t/>
            </a:r>
            <a:br>
              <a:rPr lang="ru-RU" sz="2800" dirty="0">
                <a:solidFill>
                  <a:srgbClr val="66FFFF"/>
                </a:solidFill>
              </a:rPr>
            </a:br>
            <a:r>
              <a:rPr lang="ru-RU" sz="2800" dirty="0">
                <a:solidFill>
                  <a:srgbClr val="66FFFF"/>
                </a:solidFill>
              </a:rPr>
              <a:t>Районирование территории РФ по нормативным значениям максимальной </a:t>
            </a:r>
            <a:r>
              <a:rPr lang="ru-RU" sz="2800" dirty="0" smtClean="0">
                <a:solidFill>
                  <a:srgbClr val="66FFFF"/>
                </a:solidFill>
              </a:rPr>
              <a:t>температуры воздуха</a:t>
            </a:r>
            <a:endParaRPr lang="ru-RU" sz="2800" dirty="0">
              <a:solidFill>
                <a:srgbClr val="66FFFF"/>
              </a:solidFill>
            </a:endParaRP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77" y="1716834"/>
            <a:ext cx="8496944" cy="4663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234221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51216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/>
              <a:t>Карта 4 приложения Ж – </a:t>
            </a:r>
            <a:r>
              <a:rPr lang="ru-RU" sz="2800" dirty="0" smtClean="0">
                <a:solidFill>
                  <a:srgbClr val="66FFFF"/>
                </a:solidFill>
              </a:rPr>
              <a:t>Пересмотр СП 20.13330.2011</a:t>
            </a:r>
            <a:r>
              <a:rPr lang="ru-RU" sz="2800" dirty="0">
                <a:solidFill>
                  <a:srgbClr val="66FFFF"/>
                </a:solidFill>
              </a:rPr>
              <a:t/>
            </a:r>
            <a:br>
              <a:rPr lang="ru-RU" sz="2800" dirty="0">
                <a:solidFill>
                  <a:srgbClr val="66FFFF"/>
                </a:solidFill>
              </a:rPr>
            </a:br>
            <a:r>
              <a:rPr lang="ru-RU" sz="2800" dirty="0">
                <a:solidFill>
                  <a:srgbClr val="66FFFF"/>
                </a:solidFill>
              </a:rPr>
              <a:t>Районирование территории РФ по нормативным значениям </a:t>
            </a:r>
            <a:r>
              <a:rPr lang="ru-RU" sz="2800" dirty="0" smtClean="0">
                <a:solidFill>
                  <a:srgbClr val="66FFFF"/>
                </a:solidFill>
              </a:rPr>
              <a:t>минимальной </a:t>
            </a:r>
            <a:r>
              <a:rPr lang="ru-RU" sz="2800" dirty="0">
                <a:solidFill>
                  <a:srgbClr val="66FFFF"/>
                </a:solidFill>
              </a:rPr>
              <a:t>температуры воздуха– </a:t>
            </a:r>
            <a:r>
              <a:rPr lang="ru-RU" sz="2800" dirty="0" smtClean="0">
                <a:solidFill>
                  <a:srgbClr val="66FFFF"/>
                </a:solidFill>
              </a:rPr>
              <a:t>Республика Крым</a:t>
            </a:r>
            <a:endParaRPr lang="ru-RU" sz="2800" dirty="0">
              <a:solidFill>
                <a:srgbClr val="66FFFF"/>
              </a:solidFill>
            </a:endParaRP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942286"/>
            <a:ext cx="5850161" cy="4619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591336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51216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/>
              <a:t>Карта 5 приложения Ж – </a:t>
            </a:r>
            <a:r>
              <a:rPr lang="ru-RU" sz="2800" dirty="0" smtClean="0">
                <a:solidFill>
                  <a:srgbClr val="66FFFF"/>
                </a:solidFill>
              </a:rPr>
              <a:t>Пересмотр СП 20.13330.2011</a:t>
            </a:r>
            <a:r>
              <a:rPr lang="ru-RU" sz="2800" dirty="0">
                <a:solidFill>
                  <a:srgbClr val="66FFFF"/>
                </a:solidFill>
              </a:rPr>
              <a:t/>
            </a:r>
            <a:br>
              <a:rPr lang="ru-RU" sz="2800" dirty="0">
                <a:solidFill>
                  <a:srgbClr val="66FFFF"/>
                </a:solidFill>
              </a:rPr>
            </a:br>
            <a:r>
              <a:rPr lang="ru-RU" sz="2800" dirty="0">
                <a:solidFill>
                  <a:srgbClr val="66FFFF"/>
                </a:solidFill>
              </a:rPr>
              <a:t>Районирование территории РФ по нормативным значениям максимальной температуры воздуха– </a:t>
            </a:r>
            <a:r>
              <a:rPr lang="ru-RU" sz="2800" dirty="0" smtClean="0">
                <a:solidFill>
                  <a:srgbClr val="66FFFF"/>
                </a:solidFill>
              </a:rPr>
              <a:t>Республика Крым</a:t>
            </a:r>
            <a:endParaRPr lang="ru-RU" sz="2800" dirty="0">
              <a:solidFill>
                <a:srgbClr val="66FFFF"/>
              </a:solidFill>
            </a:endParaRP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916832"/>
            <a:ext cx="5854923" cy="4617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857802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000" dirty="0" smtClean="0">
                <a:solidFill>
                  <a:srgbClr val="FFFF00"/>
                </a:solidFill>
              </a:rPr>
              <a:t>СП Нагрузки и воздействия - </a:t>
            </a:r>
            <a:r>
              <a:rPr lang="ru-RU" sz="2000" dirty="0" smtClean="0">
                <a:solidFill>
                  <a:srgbClr val="FF0000"/>
                </a:solidFill>
              </a:rPr>
              <a:t>пересмотр</a:t>
            </a:r>
            <a:r>
              <a:rPr lang="ru-RU" sz="20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ru-RU" sz="20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2400" dirty="0" smtClean="0">
                <a:solidFill>
                  <a:srgbClr val="FF0000"/>
                </a:solidFill>
              </a:rPr>
              <a:t>ТЕМПЕРАТУРНЫЕ КЛИМАТИЧЕСКИЕ ВОЗДЕЙСТВИЯ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78511" y="1124744"/>
            <a:ext cx="835292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/>
              <a:t>Средние суточные температуры наружного воздуха в теплое  </a:t>
            </a:r>
            <a:r>
              <a:rPr lang="en-US" i="1" dirty="0" err="1"/>
              <a:t>t</a:t>
            </a:r>
            <a:r>
              <a:rPr lang="en-US" i="1" baseline="-25000" dirty="0" err="1"/>
              <a:t>ew</a:t>
            </a:r>
            <a:r>
              <a:rPr lang="ru-RU" dirty="0"/>
              <a:t>  и  холодное  </a:t>
            </a:r>
            <a:r>
              <a:rPr lang="ru-RU" i="1" dirty="0" err="1"/>
              <a:t>t</a:t>
            </a:r>
            <a:r>
              <a:rPr lang="ru-RU" i="1" baseline="-25000" dirty="0" err="1"/>
              <a:t>ec</a:t>
            </a:r>
            <a:r>
              <a:rPr lang="ru-RU" dirty="0"/>
              <a:t>  время года </a:t>
            </a:r>
            <a:r>
              <a:rPr lang="ru-RU" dirty="0">
                <a:solidFill>
                  <a:srgbClr val="66FFFF"/>
                </a:solidFill>
              </a:rPr>
              <a:t>для подземной части сооружений </a:t>
            </a:r>
            <a:r>
              <a:rPr lang="ru-RU" dirty="0"/>
              <a:t>следует определять по формулам</a:t>
            </a:r>
            <a:r>
              <a:rPr lang="ru-RU" dirty="0" smtClean="0"/>
              <a:t>:</a:t>
            </a:r>
          </a:p>
          <a:p>
            <a:endParaRPr lang="ru-RU" dirty="0">
              <a:solidFill>
                <a:srgbClr val="FFFF00"/>
              </a:solidFill>
            </a:endParaRPr>
          </a:p>
          <a:p>
            <a:r>
              <a:rPr lang="ru-RU" i="1" dirty="0" smtClean="0">
                <a:solidFill>
                  <a:srgbClr val="FFFF00"/>
                </a:solidFill>
              </a:rPr>
              <a:t>		</a:t>
            </a:r>
            <a:r>
              <a:rPr lang="en-US" i="1" dirty="0" err="1" smtClean="0">
                <a:solidFill>
                  <a:srgbClr val="FFFF00"/>
                </a:solidFill>
              </a:rPr>
              <a:t>t</a:t>
            </a:r>
            <a:r>
              <a:rPr lang="en-US" baseline="-25000" dirty="0" err="1" smtClean="0">
                <a:solidFill>
                  <a:srgbClr val="FFFF00"/>
                </a:solidFill>
              </a:rPr>
              <a:t>ec</a:t>
            </a:r>
            <a:r>
              <a:rPr lang="en-US" i="1" dirty="0" smtClean="0">
                <a:solidFill>
                  <a:srgbClr val="FFFF00"/>
                </a:solidFill>
              </a:rPr>
              <a:t> </a:t>
            </a:r>
            <a:r>
              <a:rPr lang="en-US" i="1" dirty="0">
                <a:solidFill>
                  <a:srgbClr val="FFFF00"/>
                </a:solidFill>
              </a:rPr>
              <a:t>= </a:t>
            </a:r>
            <a:r>
              <a:rPr lang="en-US" i="1" dirty="0" err="1">
                <a:solidFill>
                  <a:srgbClr val="FFFF00"/>
                </a:solidFill>
              </a:rPr>
              <a:t>t</a:t>
            </a:r>
            <a:r>
              <a:rPr lang="en-US" baseline="-25000" dirty="0" err="1">
                <a:solidFill>
                  <a:srgbClr val="FFFF00"/>
                </a:solidFill>
              </a:rPr>
              <a:t>min</a:t>
            </a:r>
            <a:r>
              <a:rPr lang="en-US" dirty="0">
                <a:solidFill>
                  <a:srgbClr val="FFFF00"/>
                </a:solidFill>
              </a:rPr>
              <a:t>(h); 					(13.5)</a:t>
            </a:r>
            <a:endParaRPr lang="ru-RU" dirty="0">
              <a:solidFill>
                <a:srgbClr val="FFFF00"/>
              </a:solidFill>
            </a:endParaRPr>
          </a:p>
          <a:p>
            <a:r>
              <a:rPr lang="ru-RU" i="1" dirty="0" smtClean="0">
                <a:solidFill>
                  <a:srgbClr val="FFFF00"/>
                </a:solidFill>
              </a:rPr>
              <a:t>		</a:t>
            </a:r>
            <a:r>
              <a:rPr lang="en-US" i="1" dirty="0" err="1" smtClean="0">
                <a:solidFill>
                  <a:srgbClr val="FFFF00"/>
                </a:solidFill>
              </a:rPr>
              <a:t>t</a:t>
            </a:r>
            <a:r>
              <a:rPr lang="en-US" baseline="-25000" dirty="0" err="1" smtClean="0">
                <a:solidFill>
                  <a:srgbClr val="FFFF00"/>
                </a:solidFill>
              </a:rPr>
              <a:t>ew</a:t>
            </a:r>
            <a:r>
              <a:rPr lang="en-US" i="1" dirty="0" smtClean="0">
                <a:solidFill>
                  <a:srgbClr val="FFFF00"/>
                </a:solidFill>
              </a:rPr>
              <a:t> </a:t>
            </a:r>
            <a:r>
              <a:rPr lang="en-US" i="1" dirty="0">
                <a:solidFill>
                  <a:srgbClr val="FFFF00"/>
                </a:solidFill>
              </a:rPr>
              <a:t>= </a:t>
            </a:r>
            <a:r>
              <a:rPr lang="en-US" i="1" dirty="0" err="1">
                <a:solidFill>
                  <a:srgbClr val="FFFF00"/>
                </a:solidFill>
              </a:rPr>
              <a:t>t</a:t>
            </a:r>
            <a:r>
              <a:rPr lang="en-US" baseline="-25000" dirty="0" err="1">
                <a:solidFill>
                  <a:srgbClr val="FFFF00"/>
                </a:solidFill>
              </a:rPr>
              <a:t>max</a:t>
            </a:r>
            <a:r>
              <a:rPr lang="en-US" dirty="0">
                <a:solidFill>
                  <a:srgbClr val="FFFF00"/>
                </a:solidFill>
              </a:rPr>
              <a:t>(h),</a:t>
            </a:r>
            <a:r>
              <a:rPr lang="en-US" baseline="-25000" dirty="0">
                <a:solidFill>
                  <a:srgbClr val="FFFF00"/>
                </a:solidFill>
              </a:rPr>
              <a:t> 					</a:t>
            </a:r>
            <a:r>
              <a:rPr lang="en-US" dirty="0">
                <a:solidFill>
                  <a:srgbClr val="FFFF00"/>
                </a:solidFill>
              </a:rPr>
              <a:t>(13.6</a:t>
            </a:r>
            <a:r>
              <a:rPr lang="en-US" dirty="0" smtClean="0">
                <a:solidFill>
                  <a:srgbClr val="FFFF00"/>
                </a:solidFill>
              </a:rPr>
              <a:t>)</a:t>
            </a:r>
            <a:endParaRPr lang="ru-RU" dirty="0" smtClean="0">
              <a:solidFill>
                <a:srgbClr val="FFFF00"/>
              </a:solidFill>
            </a:endParaRPr>
          </a:p>
          <a:p>
            <a:endParaRPr lang="ru-RU" dirty="0">
              <a:solidFill>
                <a:srgbClr val="FFFF00"/>
              </a:solidFill>
            </a:endParaRPr>
          </a:p>
          <a:p>
            <a:r>
              <a:rPr lang="ru-RU" dirty="0"/>
              <a:t>где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fr-FR" i="1" dirty="0">
                <a:solidFill>
                  <a:srgbClr val="66FFFF"/>
                </a:solidFill>
              </a:rPr>
              <a:t>t</a:t>
            </a:r>
            <a:r>
              <a:rPr lang="fr-FR" baseline="-25000" dirty="0">
                <a:solidFill>
                  <a:srgbClr val="66FFFF"/>
                </a:solidFill>
              </a:rPr>
              <a:t>min</a:t>
            </a:r>
            <a:r>
              <a:rPr lang="ru-RU" dirty="0">
                <a:solidFill>
                  <a:srgbClr val="66FFFF"/>
                </a:solidFill>
              </a:rPr>
              <a:t>(</a:t>
            </a:r>
            <a:r>
              <a:rPr lang="en-US" dirty="0">
                <a:solidFill>
                  <a:srgbClr val="66FFFF"/>
                </a:solidFill>
              </a:rPr>
              <a:t>h</a:t>
            </a:r>
            <a:r>
              <a:rPr lang="ru-RU" dirty="0">
                <a:solidFill>
                  <a:srgbClr val="66FFFF"/>
                </a:solidFill>
              </a:rPr>
              <a:t>) и </a:t>
            </a:r>
            <a:r>
              <a:rPr lang="fr-FR" i="1" dirty="0">
                <a:solidFill>
                  <a:srgbClr val="66FFFF"/>
                </a:solidFill>
              </a:rPr>
              <a:t>t</a:t>
            </a:r>
            <a:r>
              <a:rPr lang="fr-FR" baseline="-25000" dirty="0">
                <a:solidFill>
                  <a:srgbClr val="66FFFF"/>
                </a:solidFill>
              </a:rPr>
              <a:t>max</a:t>
            </a:r>
            <a:r>
              <a:rPr lang="ru-RU" dirty="0">
                <a:solidFill>
                  <a:srgbClr val="66FFFF"/>
                </a:solidFill>
              </a:rPr>
              <a:t>(</a:t>
            </a:r>
            <a:r>
              <a:rPr lang="en-US" dirty="0">
                <a:solidFill>
                  <a:srgbClr val="66FFFF"/>
                </a:solidFill>
              </a:rPr>
              <a:t>h</a:t>
            </a:r>
            <a:r>
              <a:rPr lang="ru-RU" dirty="0">
                <a:solidFill>
                  <a:srgbClr val="66FFFF"/>
                </a:solidFill>
              </a:rPr>
              <a:t>) – средняя минимальная и максимальная температура почвы на глубинах (по вытяжным термометрам), принимаемые по таблице 13.7 в зависимости от глубины </a:t>
            </a:r>
            <a:r>
              <a:rPr lang="en-US" dirty="0">
                <a:solidFill>
                  <a:srgbClr val="66FFFF"/>
                </a:solidFill>
              </a:rPr>
              <a:t>h</a:t>
            </a:r>
            <a:r>
              <a:rPr lang="ru-RU" dirty="0">
                <a:solidFill>
                  <a:srgbClr val="66FFFF"/>
                </a:solidFill>
              </a:rPr>
              <a:t> заложения подземной части сооружения.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 smtClean="0">
                <a:solidFill>
                  <a:srgbClr val="FFFF00"/>
                </a:solidFill>
              </a:rPr>
              <a:t>	При </a:t>
            </a:r>
            <a:r>
              <a:rPr lang="ru-RU" dirty="0">
                <a:solidFill>
                  <a:srgbClr val="FFFF00"/>
                </a:solidFill>
              </a:rPr>
              <a:t>расчетах подземной части сооружений следует принимать </a:t>
            </a:r>
            <a:endParaRPr lang="ru-RU" dirty="0" smtClean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  <a:sym typeface="Symbol"/>
              </a:rPr>
              <a:t></a:t>
            </a:r>
            <a:r>
              <a:rPr lang="ru-RU" baseline="-25000" dirty="0">
                <a:solidFill>
                  <a:srgbClr val="FFFF00"/>
                </a:solidFill>
              </a:rPr>
              <a:t>1</a:t>
            </a:r>
            <a:r>
              <a:rPr lang="ru-RU" dirty="0">
                <a:solidFill>
                  <a:srgbClr val="FFFF00"/>
                </a:solidFill>
              </a:rPr>
              <a:t> = </a:t>
            </a:r>
            <a:r>
              <a:rPr lang="en-US" dirty="0">
                <a:solidFill>
                  <a:srgbClr val="FFFF00"/>
                </a:solidFill>
                <a:sym typeface="Symbol"/>
              </a:rPr>
              <a:t></a:t>
            </a:r>
            <a:r>
              <a:rPr lang="ru-RU" baseline="-25000" dirty="0">
                <a:solidFill>
                  <a:srgbClr val="FFFF00"/>
                </a:solidFill>
              </a:rPr>
              <a:t>2</a:t>
            </a:r>
            <a:r>
              <a:rPr lang="ru-RU" dirty="0">
                <a:solidFill>
                  <a:srgbClr val="FFFF00"/>
                </a:solidFill>
              </a:rPr>
              <a:t> = </a:t>
            </a:r>
            <a:r>
              <a:rPr lang="en-US" dirty="0">
                <a:solidFill>
                  <a:srgbClr val="FFFF00"/>
                </a:solidFill>
                <a:sym typeface="Symbol"/>
              </a:rPr>
              <a:t></a:t>
            </a:r>
            <a:r>
              <a:rPr lang="ru-RU" baseline="-25000" dirty="0">
                <a:solidFill>
                  <a:srgbClr val="FFFF00"/>
                </a:solidFill>
              </a:rPr>
              <a:t>3</a:t>
            </a:r>
            <a:r>
              <a:rPr lang="ru-RU" dirty="0">
                <a:solidFill>
                  <a:srgbClr val="FFFF00"/>
                </a:solidFill>
              </a:rPr>
              <a:t> = </a:t>
            </a:r>
            <a:r>
              <a:rPr lang="en-US" dirty="0">
                <a:solidFill>
                  <a:srgbClr val="FFFF00"/>
                </a:solidFill>
                <a:sym typeface="Symbol"/>
              </a:rPr>
              <a:t></a:t>
            </a:r>
            <a:r>
              <a:rPr lang="ru-RU" baseline="-25000" dirty="0">
                <a:solidFill>
                  <a:srgbClr val="FFFF00"/>
                </a:solidFill>
              </a:rPr>
              <a:t>4</a:t>
            </a:r>
            <a:r>
              <a:rPr lang="ru-RU" dirty="0">
                <a:solidFill>
                  <a:srgbClr val="FFFF00"/>
                </a:solidFill>
              </a:rPr>
              <a:t>= </a:t>
            </a:r>
            <a:r>
              <a:rPr lang="en-US" dirty="0">
                <a:solidFill>
                  <a:srgbClr val="FFFF00"/>
                </a:solidFill>
                <a:sym typeface="Symbol"/>
              </a:rPr>
              <a:t></a:t>
            </a:r>
            <a:r>
              <a:rPr lang="ru-RU" baseline="-25000" dirty="0">
                <a:solidFill>
                  <a:srgbClr val="FFFF00"/>
                </a:solidFill>
              </a:rPr>
              <a:t>5</a:t>
            </a:r>
            <a:r>
              <a:rPr lang="ru-RU" dirty="0">
                <a:solidFill>
                  <a:srgbClr val="FFFF00"/>
                </a:solidFill>
              </a:rPr>
              <a:t> = 0.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 smtClean="0">
                <a:solidFill>
                  <a:srgbClr val="FFFF00"/>
                </a:solidFill>
              </a:rPr>
              <a:t>	При </a:t>
            </a:r>
            <a:r>
              <a:rPr lang="ru-RU" dirty="0">
                <a:solidFill>
                  <a:srgbClr val="FFFF00"/>
                </a:solidFill>
              </a:rPr>
              <a:t>глубинах более 5 м суточные и сезонные изменения температуры почвы допускается не учитывать.</a:t>
            </a:r>
          </a:p>
          <a:p>
            <a:endParaRPr lang="ru-RU" dirty="0" smtClean="0">
              <a:solidFill>
                <a:srgbClr val="66FFFF"/>
              </a:solidFill>
            </a:endParaRPr>
          </a:p>
          <a:p>
            <a:r>
              <a:rPr lang="ru-RU" dirty="0" smtClean="0">
                <a:solidFill>
                  <a:srgbClr val="66FFFF"/>
                </a:solidFill>
              </a:rPr>
              <a:t>Примечания</a:t>
            </a:r>
            <a:endParaRPr lang="ru-RU" dirty="0">
              <a:solidFill>
                <a:srgbClr val="66FFFF"/>
              </a:solidFill>
            </a:endParaRPr>
          </a:p>
          <a:p>
            <a:pPr lvl="0"/>
            <a:r>
              <a:rPr lang="ru-RU" dirty="0">
                <a:solidFill>
                  <a:srgbClr val="66FFFF"/>
                </a:solidFill>
              </a:rPr>
              <a:t>При отсутствии данных для места строительства значения </a:t>
            </a:r>
            <a:r>
              <a:rPr lang="ru-RU" i="1" dirty="0">
                <a:solidFill>
                  <a:srgbClr val="66FFFF"/>
                </a:solidFill>
              </a:rPr>
              <a:t>А</a:t>
            </a:r>
            <a:r>
              <a:rPr lang="en-US" baseline="-25000" dirty="0">
                <a:solidFill>
                  <a:srgbClr val="66FFFF"/>
                </a:solidFill>
              </a:rPr>
              <a:t>I</a:t>
            </a:r>
            <a:r>
              <a:rPr lang="ru-RU" dirty="0">
                <a:solidFill>
                  <a:srgbClr val="66FFFF"/>
                </a:solidFill>
              </a:rPr>
              <a:t>, </a:t>
            </a:r>
            <a:r>
              <a:rPr lang="ru-RU" i="1" dirty="0">
                <a:solidFill>
                  <a:srgbClr val="66FFFF"/>
                </a:solidFill>
              </a:rPr>
              <a:t>А</a:t>
            </a:r>
            <a:r>
              <a:rPr lang="en-US" baseline="-25000" dirty="0">
                <a:solidFill>
                  <a:srgbClr val="66FFFF"/>
                </a:solidFill>
              </a:rPr>
              <a:t>VII</a:t>
            </a:r>
            <a:r>
              <a:rPr lang="ru-RU" baseline="-25000" dirty="0">
                <a:solidFill>
                  <a:srgbClr val="66FFFF"/>
                </a:solidFill>
              </a:rPr>
              <a:t>,</a:t>
            </a:r>
            <a:r>
              <a:rPr lang="ru-RU" dirty="0">
                <a:solidFill>
                  <a:srgbClr val="66FFFF"/>
                </a:solidFill>
              </a:rPr>
              <a:t> </a:t>
            </a:r>
            <a:r>
              <a:rPr lang="fr-FR" i="1" dirty="0">
                <a:solidFill>
                  <a:srgbClr val="66FFFF"/>
                </a:solidFill>
              </a:rPr>
              <a:t>t</a:t>
            </a:r>
            <a:r>
              <a:rPr lang="fr-FR" baseline="-25000" dirty="0">
                <a:solidFill>
                  <a:srgbClr val="66FFFF"/>
                </a:solidFill>
              </a:rPr>
              <a:t>min</a:t>
            </a:r>
            <a:r>
              <a:rPr lang="ru-RU" i="1" dirty="0">
                <a:solidFill>
                  <a:srgbClr val="66FFFF"/>
                </a:solidFill>
              </a:rPr>
              <a:t>(</a:t>
            </a:r>
            <a:r>
              <a:rPr lang="en-US" i="1" dirty="0">
                <a:solidFill>
                  <a:srgbClr val="66FFFF"/>
                </a:solidFill>
              </a:rPr>
              <a:t>h</a:t>
            </a:r>
            <a:r>
              <a:rPr lang="ru-RU" i="1" dirty="0">
                <a:solidFill>
                  <a:srgbClr val="66FFFF"/>
                </a:solidFill>
              </a:rPr>
              <a:t>)</a:t>
            </a:r>
            <a:r>
              <a:rPr lang="ru-RU" dirty="0">
                <a:solidFill>
                  <a:srgbClr val="66FFFF"/>
                </a:solidFill>
              </a:rPr>
              <a:t> и </a:t>
            </a:r>
            <a:r>
              <a:rPr lang="fr-FR" i="1" dirty="0">
                <a:solidFill>
                  <a:srgbClr val="66FFFF"/>
                </a:solidFill>
              </a:rPr>
              <a:t>t</a:t>
            </a:r>
            <a:r>
              <a:rPr lang="fr-FR" baseline="-25000" dirty="0">
                <a:solidFill>
                  <a:srgbClr val="66FFFF"/>
                </a:solidFill>
              </a:rPr>
              <a:t>max</a:t>
            </a:r>
            <a:r>
              <a:rPr lang="ru-RU" i="1" dirty="0">
                <a:solidFill>
                  <a:srgbClr val="66FFFF"/>
                </a:solidFill>
              </a:rPr>
              <a:t>(</a:t>
            </a:r>
            <a:r>
              <a:rPr lang="en-US" i="1" dirty="0">
                <a:solidFill>
                  <a:srgbClr val="66FFFF"/>
                </a:solidFill>
              </a:rPr>
              <a:t>h</a:t>
            </a:r>
            <a:r>
              <a:rPr lang="ru-RU" i="1" dirty="0">
                <a:solidFill>
                  <a:srgbClr val="66FFFF"/>
                </a:solidFill>
              </a:rPr>
              <a:t>)</a:t>
            </a:r>
            <a:r>
              <a:rPr lang="ru-RU" dirty="0">
                <a:solidFill>
                  <a:srgbClr val="66FFFF"/>
                </a:solidFill>
              </a:rPr>
              <a:t> следует принимать по данным органа гидрометеорологии или по данным для ближайшего указанного в таблицах населенного пункта.</a:t>
            </a:r>
          </a:p>
          <a:p>
            <a:pPr lvl="0"/>
            <a:r>
              <a:rPr lang="ru-RU" dirty="0">
                <a:solidFill>
                  <a:srgbClr val="66FFFF"/>
                </a:solidFill>
              </a:rPr>
              <a:t>Промежуточные значения для глубины </a:t>
            </a:r>
            <a:r>
              <a:rPr lang="en-US" dirty="0">
                <a:solidFill>
                  <a:srgbClr val="66FFFF"/>
                </a:solidFill>
              </a:rPr>
              <a:t>h</a:t>
            </a:r>
            <a:r>
              <a:rPr lang="ru-RU" dirty="0">
                <a:solidFill>
                  <a:srgbClr val="66FFFF"/>
                </a:solidFill>
              </a:rPr>
              <a:t> принимаются по интерполяции.</a:t>
            </a:r>
          </a:p>
        </p:txBody>
      </p:sp>
    </p:spTree>
    <p:extLst>
      <p:ext uri="{BB962C8B-B14F-4D97-AF65-F5344CB8AC3E}">
        <p14:creationId xmlns:p14="http://schemas.microsoft.com/office/powerpoint/2010/main" val="205625228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333375"/>
            <a:ext cx="7793037" cy="93503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000" dirty="0" smtClean="0">
                <a:solidFill>
                  <a:srgbClr val="FFFF00"/>
                </a:solidFill>
              </a:rPr>
              <a:t>СП Нагрузки и воздействия</a:t>
            </a:r>
            <a:r>
              <a:rPr lang="ru-RU" sz="20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ru-RU" sz="20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2400" dirty="0" smtClean="0">
                <a:solidFill>
                  <a:srgbClr val="FF0000"/>
                </a:solidFill>
              </a:rPr>
              <a:t>ТЕМПЕРАТУРНЫЕ КЛИМАТИЧЕСКИЕ ВОЗДЕЙСТВИЯ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idx="1"/>
          </p:nvPr>
        </p:nvSpPr>
        <p:spPr>
          <a:xfrm>
            <a:off x="395288" y="1412875"/>
            <a:ext cx="8229600" cy="3455988"/>
          </a:xfrm>
        </p:spPr>
        <p:txBody>
          <a:bodyPr>
            <a:normAutofit lnSpcReduction="10000"/>
          </a:bodyPr>
          <a:lstStyle/>
          <a:p>
            <a:pPr marL="548640" indent="-41148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ru-RU" sz="1800" dirty="0" smtClean="0">
                <a:solidFill>
                  <a:schemeClr val="tx1"/>
                </a:solidFill>
              </a:rPr>
              <a:t>13.5 Приращения  по сечению элемента </a:t>
            </a:r>
            <a:r>
              <a:rPr lang="ru-RU" sz="1800" dirty="0" smtClean="0">
                <a:solidFill>
                  <a:schemeClr val="tx1"/>
                </a:solidFill>
                <a:sym typeface="Symbol" pitchFamily="18" charset="2"/>
              </a:rPr>
              <a:t></a:t>
            </a:r>
            <a:r>
              <a:rPr lang="ru-RU" sz="1800" baseline="-25000" dirty="0" smtClean="0">
                <a:solidFill>
                  <a:schemeClr val="tx1"/>
                </a:solidFill>
              </a:rPr>
              <a:t>4</a:t>
            </a:r>
            <a:r>
              <a:rPr lang="ru-RU" sz="1800" dirty="0" smtClean="0">
                <a:solidFill>
                  <a:schemeClr val="tx1"/>
                </a:solidFill>
              </a:rPr>
              <a:t> и </a:t>
            </a:r>
            <a:r>
              <a:rPr lang="ru-RU" sz="1800" dirty="0" smtClean="0">
                <a:solidFill>
                  <a:schemeClr val="tx1"/>
                </a:solidFill>
                <a:sym typeface="Symbol" pitchFamily="18" charset="2"/>
              </a:rPr>
              <a:t></a:t>
            </a:r>
            <a:r>
              <a:rPr lang="ru-RU" sz="1800" baseline="-25000" dirty="0" smtClean="0">
                <a:solidFill>
                  <a:schemeClr val="tx1"/>
                </a:solidFill>
              </a:rPr>
              <a:t>5</a:t>
            </a:r>
            <a:r>
              <a:rPr lang="ru-RU" sz="1800" dirty="0" smtClean="0">
                <a:solidFill>
                  <a:schemeClr val="tx1"/>
                </a:solidFill>
                <a:sym typeface="Arial" charset="0"/>
              </a:rPr>
              <a:t>, </a:t>
            </a:r>
            <a:r>
              <a:rPr lang="ru-RU" sz="1800" dirty="0" smtClean="0">
                <a:solidFill>
                  <a:schemeClr val="tx1"/>
                </a:solidFill>
                <a:sym typeface="Symbol"/>
              </a:rPr>
              <a:t></a:t>
            </a:r>
            <a:r>
              <a:rPr lang="ru-RU" sz="1800" dirty="0" smtClean="0">
                <a:solidFill>
                  <a:schemeClr val="tx1"/>
                </a:solidFill>
              </a:rPr>
              <a:t>С, следует определять по формулам:</a:t>
            </a:r>
            <a:endParaRPr lang="ru-RU" sz="1800" dirty="0" smtClean="0">
              <a:solidFill>
                <a:schemeClr val="tx1"/>
              </a:solidFill>
              <a:sym typeface="Symbol" pitchFamily="18" charset="2"/>
            </a:endParaRPr>
          </a:p>
          <a:p>
            <a:pPr marL="548640" indent="-41148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None/>
              <a:defRPr/>
            </a:pPr>
            <a:r>
              <a:rPr lang="ru-RU" sz="1800" dirty="0" smtClean="0">
                <a:solidFill>
                  <a:schemeClr val="tx1"/>
                </a:solidFill>
                <a:sym typeface="Symbol" pitchFamily="18" charset="2"/>
              </a:rPr>
              <a:t>				</a:t>
            </a:r>
            <a:r>
              <a:rPr lang="ru-RU" sz="1800" baseline="-25000" dirty="0" smtClean="0">
                <a:solidFill>
                  <a:schemeClr val="tx1"/>
                </a:solidFill>
              </a:rPr>
              <a:t>4</a:t>
            </a:r>
            <a:r>
              <a:rPr lang="ru-RU" sz="1800" i="1" dirty="0" smtClean="0">
                <a:solidFill>
                  <a:schemeClr val="tx1"/>
                </a:solidFill>
              </a:rPr>
              <a:t> = </a:t>
            </a:r>
            <a:r>
              <a:rPr lang="ru-RU" sz="1800" dirty="0" smtClean="0">
                <a:solidFill>
                  <a:schemeClr val="tx1"/>
                </a:solidFill>
              </a:rPr>
              <a:t>0,05</a:t>
            </a:r>
            <a:r>
              <a:rPr lang="ru-RU" sz="1800" i="1" dirty="0" smtClean="0">
                <a:solidFill>
                  <a:schemeClr val="tx1"/>
                </a:solidFill>
                <a:sym typeface="Symbol" pitchFamily="18" charset="2"/>
              </a:rPr>
              <a:t></a:t>
            </a:r>
            <a:r>
              <a:rPr lang="ru-RU" sz="1800" i="1" dirty="0" smtClean="0">
                <a:solidFill>
                  <a:schemeClr val="tx1"/>
                </a:solidFill>
              </a:rPr>
              <a:t> </a:t>
            </a:r>
            <a:r>
              <a:rPr lang="en-US" sz="1800" i="1" dirty="0" err="1" smtClean="0">
                <a:solidFill>
                  <a:schemeClr val="tx1"/>
                </a:solidFill>
              </a:rPr>
              <a:t>S</a:t>
            </a:r>
            <a:r>
              <a:rPr lang="en-US" sz="1800" i="1" baseline="-25000" dirty="0" err="1" smtClean="0">
                <a:solidFill>
                  <a:schemeClr val="tx1"/>
                </a:solidFill>
              </a:rPr>
              <a:t>max</a:t>
            </a:r>
            <a:r>
              <a:rPr lang="en-US" sz="1800" i="1" dirty="0" err="1" smtClean="0">
                <a:solidFill>
                  <a:schemeClr val="tx1"/>
                </a:solidFill>
              </a:rPr>
              <a:t>k</a:t>
            </a:r>
            <a:r>
              <a:rPr lang="ru-RU" sz="1800" dirty="0" smtClean="0">
                <a:solidFill>
                  <a:schemeClr val="tx1"/>
                </a:solidFill>
              </a:rPr>
              <a:t> 				</a:t>
            </a:r>
            <a:endParaRPr lang="ru-RU" sz="1800" dirty="0" smtClean="0">
              <a:solidFill>
                <a:schemeClr val="tx1"/>
              </a:solidFill>
              <a:sym typeface="Symbol" pitchFamily="18" charset="2"/>
            </a:endParaRPr>
          </a:p>
          <a:p>
            <a:pPr marL="548640" indent="-411480" algn="r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None/>
              <a:defRPr/>
            </a:pPr>
            <a:r>
              <a:rPr lang="ru-RU" sz="1800" dirty="0" smtClean="0">
                <a:solidFill>
                  <a:schemeClr val="tx1"/>
                </a:solidFill>
                <a:sym typeface="Symbol" pitchFamily="18" charset="2"/>
              </a:rPr>
              <a:t></a:t>
            </a:r>
            <a:r>
              <a:rPr lang="ru-RU" sz="1800" baseline="-25000" dirty="0" smtClean="0">
                <a:solidFill>
                  <a:schemeClr val="tx1"/>
                </a:solidFill>
              </a:rPr>
              <a:t>5</a:t>
            </a:r>
            <a:r>
              <a:rPr lang="ru-RU" sz="1800" i="1" dirty="0" smtClean="0">
                <a:solidFill>
                  <a:schemeClr val="tx1"/>
                </a:solidFill>
              </a:rPr>
              <a:t> = </a:t>
            </a:r>
            <a:r>
              <a:rPr lang="ru-RU" sz="1800" dirty="0" smtClean="0">
                <a:solidFill>
                  <a:schemeClr val="tx1"/>
                </a:solidFill>
              </a:rPr>
              <a:t>0,05</a:t>
            </a:r>
            <a:r>
              <a:rPr lang="ru-RU" sz="1800" i="1" dirty="0" smtClean="0">
                <a:solidFill>
                  <a:schemeClr val="tx1"/>
                </a:solidFill>
                <a:sym typeface="Symbol" pitchFamily="18" charset="2"/>
              </a:rPr>
              <a:t></a:t>
            </a:r>
            <a:r>
              <a:rPr lang="ru-RU" sz="1800" i="1" dirty="0" smtClean="0">
                <a:solidFill>
                  <a:schemeClr val="tx1"/>
                </a:solidFill>
              </a:rPr>
              <a:t> </a:t>
            </a:r>
            <a:r>
              <a:rPr lang="en-US" sz="1800" i="1" dirty="0" err="1" smtClean="0">
                <a:solidFill>
                  <a:schemeClr val="tx1"/>
                </a:solidFill>
              </a:rPr>
              <a:t>S</a:t>
            </a:r>
            <a:r>
              <a:rPr lang="en-US" sz="1800" i="1" baseline="-25000" dirty="0" err="1" smtClean="0">
                <a:solidFill>
                  <a:schemeClr val="tx1"/>
                </a:solidFill>
              </a:rPr>
              <a:t>max</a:t>
            </a:r>
            <a:r>
              <a:rPr lang="ru-RU" sz="1800" dirty="0" smtClean="0">
                <a:solidFill>
                  <a:schemeClr val="tx1"/>
                </a:solidFill>
              </a:rPr>
              <a:t>(1</a:t>
            </a:r>
            <a:r>
              <a:rPr lang="ru-RU" sz="1800" i="1" dirty="0" smtClean="0">
                <a:solidFill>
                  <a:schemeClr val="tx1"/>
                </a:solidFill>
              </a:rPr>
              <a:t>-</a:t>
            </a:r>
            <a:r>
              <a:rPr lang="en-US" sz="1800" i="1" dirty="0" smtClean="0">
                <a:solidFill>
                  <a:schemeClr val="tx1"/>
                </a:solidFill>
              </a:rPr>
              <a:t>k</a:t>
            </a:r>
            <a:r>
              <a:rPr lang="ru-RU" sz="1800" dirty="0" smtClean="0">
                <a:solidFill>
                  <a:schemeClr val="tx1"/>
                </a:solidFill>
              </a:rPr>
              <a:t>) 				</a:t>
            </a:r>
          </a:p>
          <a:p>
            <a:pPr marL="548640" indent="-41148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ru-RU" sz="1800" dirty="0" smtClean="0">
              <a:solidFill>
                <a:schemeClr val="tx1"/>
              </a:solidFill>
            </a:endParaRPr>
          </a:p>
          <a:p>
            <a:pPr marL="548640" indent="-41148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ru-RU" sz="1800" dirty="0" smtClean="0">
                <a:solidFill>
                  <a:schemeClr val="tx1"/>
                </a:solidFill>
              </a:rPr>
              <a:t>где </a:t>
            </a:r>
            <a:r>
              <a:rPr lang="ru-RU" sz="1800" i="1" dirty="0" smtClean="0">
                <a:solidFill>
                  <a:schemeClr val="tx1"/>
                </a:solidFill>
                <a:sym typeface="Symbol" pitchFamily="18" charset="2"/>
              </a:rPr>
              <a:t></a:t>
            </a:r>
            <a:r>
              <a:rPr lang="ru-RU" sz="1800" dirty="0" smtClean="0">
                <a:solidFill>
                  <a:schemeClr val="tx1"/>
                </a:solidFill>
              </a:rPr>
              <a:t> - коэффициент поглощения солнечной радиации материалом наружной поверхности конструкции;</a:t>
            </a:r>
            <a:endParaRPr lang="ru-RU" sz="1800" i="1" dirty="0" smtClean="0">
              <a:solidFill>
                <a:schemeClr val="tx1"/>
              </a:solidFill>
            </a:endParaRPr>
          </a:p>
          <a:p>
            <a:pPr marL="548640" indent="-41148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ru-RU" sz="1800" i="1" dirty="0" smtClean="0">
                <a:solidFill>
                  <a:schemeClr val="tx1"/>
                </a:solidFill>
              </a:rPr>
              <a:t>S</a:t>
            </a:r>
            <a:r>
              <a:rPr lang="ru-RU" sz="1800" i="1" baseline="-25000" dirty="0" smtClean="0">
                <a:solidFill>
                  <a:schemeClr val="tx1"/>
                </a:solidFill>
              </a:rPr>
              <a:t>max</a:t>
            </a:r>
            <a:r>
              <a:rPr lang="ru-RU" sz="1800" dirty="0" smtClean="0">
                <a:solidFill>
                  <a:schemeClr val="tx1"/>
                </a:solidFill>
              </a:rPr>
              <a:t> - максимальное значение суммарной (прямой, рассеянной и отраженной) солнечной радиации, </a:t>
            </a:r>
            <a:r>
              <a:rPr lang="ru-RU" sz="1800" dirty="0" err="1" smtClean="0">
                <a:solidFill>
                  <a:schemeClr val="tx1"/>
                </a:solidFill>
              </a:rPr>
              <a:t>Вт</a:t>
            </a:r>
            <a:r>
              <a:rPr lang="ru-RU" sz="1800" dirty="0" err="1" smtClean="0">
                <a:solidFill>
                  <a:schemeClr val="tx1"/>
                </a:solidFill>
                <a:sym typeface="Symbol" pitchFamily="18" charset="2"/>
              </a:rPr>
              <a:t></a:t>
            </a:r>
            <a:r>
              <a:rPr lang="ru-RU" sz="1800" dirty="0" err="1" smtClean="0">
                <a:solidFill>
                  <a:schemeClr val="tx1"/>
                </a:solidFill>
              </a:rPr>
              <a:t>ч</a:t>
            </a:r>
            <a:r>
              <a:rPr lang="ru-RU" sz="1800" dirty="0" smtClean="0">
                <a:solidFill>
                  <a:schemeClr val="tx1"/>
                </a:solidFill>
              </a:rPr>
              <a:t>./м</a:t>
            </a:r>
            <a:r>
              <a:rPr lang="ru-RU" sz="1800" baseline="30000" dirty="0" smtClean="0">
                <a:solidFill>
                  <a:schemeClr val="tx1"/>
                </a:solidFill>
              </a:rPr>
              <a:t>2</a:t>
            </a:r>
            <a:r>
              <a:rPr lang="ru-RU" sz="1800" dirty="0" smtClean="0">
                <a:solidFill>
                  <a:schemeClr val="tx1"/>
                </a:solidFill>
              </a:rPr>
              <a:t>, принимаемое по </a:t>
            </a:r>
            <a:r>
              <a:rPr lang="ru-RU" sz="1800" u="sng" dirty="0" smtClean="0">
                <a:solidFill>
                  <a:srgbClr val="66FFFF"/>
                </a:solidFill>
              </a:rPr>
              <a:t>таблицам 13.4 и 13.5. </a:t>
            </a:r>
            <a:endParaRPr lang="ru-RU" sz="1800" dirty="0" smtClean="0">
              <a:solidFill>
                <a:schemeClr val="tx1">
                  <a:lumMod val="95000"/>
                </a:schemeClr>
              </a:solidFill>
            </a:endParaRPr>
          </a:p>
          <a:p>
            <a:pPr marL="548640" indent="-41148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None/>
              <a:defRPr/>
            </a:pPr>
            <a:endParaRPr lang="ru-RU" sz="1800" dirty="0" smtClean="0"/>
          </a:p>
          <a:p>
            <a:pPr marL="548640" indent="-41148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ru-RU" sz="1800" b="1" dirty="0" smtClean="0">
                <a:solidFill>
                  <a:srgbClr val="FFFF00"/>
                </a:solidFill>
              </a:rPr>
              <a:t>Таблица 13.4 </a:t>
            </a:r>
            <a:r>
              <a:rPr lang="ru-RU" sz="1800" dirty="0" smtClean="0">
                <a:solidFill>
                  <a:schemeClr val="tx1"/>
                </a:solidFill>
              </a:rPr>
              <a:t>Суммарная солнечная радиация (прямая и рассеянная) в июле месяце на горизонтальную поверхность при безоблачном небе, </a:t>
            </a:r>
            <a:r>
              <a:rPr lang="ru-RU" sz="1800" dirty="0" err="1" smtClean="0">
                <a:solidFill>
                  <a:schemeClr val="tx1"/>
                </a:solidFill>
              </a:rPr>
              <a:t>Вт</a:t>
            </a:r>
            <a:r>
              <a:rPr lang="ru-RU" sz="1800" dirty="0" err="1" smtClean="0">
                <a:solidFill>
                  <a:schemeClr val="tx1"/>
                </a:solidFill>
                <a:sym typeface="Symbol"/>
              </a:rPr>
              <a:t></a:t>
            </a:r>
            <a:r>
              <a:rPr lang="ru-RU" sz="1800" dirty="0" err="1" smtClean="0">
                <a:solidFill>
                  <a:schemeClr val="tx1"/>
                </a:solidFill>
              </a:rPr>
              <a:t>ч</a:t>
            </a:r>
            <a:r>
              <a:rPr lang="ru-RU" sz="1800" dirty="0" smtClean="0">
                <a:solidFill>
                  <a:schemeClr val="tx1"/>
                </a:solidFill>
              </a:rPr>
              <a:t>./м</a:t>
            </a:r>
            <a:r>
              <a:rPr lang="ru-RU" sz="1800" baseline="30000" dirty="0" smtClean="0">
                <a:solidFill>
                  <a:schemeClr val="tx1"/>
                </a:solidFill>
              </a:rPr>
              <a:t>2</a:t>
            </a:r>
            <a:r>
              <a:rPr lang="ru-RU" sz="1800" dirty="0" smtClean="0">
                <a:solidFill>
                  <a:schemeClr val="tx1"/>
                </a:solidFill>
              </a:rPr>
              <a:t>(максимальная часовая сумма)</a:t>
            </a:r>
          </a:p>
        </p:txBody>
      </p:sp>
      <p:pic>
        <p:nvPicPr>
          <p:cNvPr id="59396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4941888"/>
            <a:ext cx="6942137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62548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260351"/>
            <a:ext cx="7793037" cy="504354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 smtClean="0">
                <a:solidFill>
                  <a:srgbClr val="FF0000"/>
                </a:solidFill>
              </a:rPr>
              <a:t>ТЕМПЕРАТУРНЫЕ КЛИМАТИЧЕСКИЕ ВОЗДЕЙСТВИЯ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142844" y="908050"/>
            <a:ext cx="8626506" cy="965200"/>
          </a:xfrm>
        </p:spPr>
        <p:txBody>
          <a:bodyPr>
            <a:normAutofit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None/>
              <a:defRPr/>
            </a:pPr>
            <a:r>
              <a:rPr lang="ru-RU" sz="1800" b="1" dirty="0" smtClean="0">
                <a:solidFill>
                  <a:srgbClr val="FFFF00"/>
                </a:solidFill>
              </a:rPr>
              <a:t>	Таблица 13.5 </a:t>
            </a:r>
            <a:r>
              <a:rPr lang="ru-RU" sz="1800" dirty="0" smtClean="0"/>
              <a:t>- </a:t>
            </a:r>
            <a:r>
              <a:rPr lang="ru-RU" sz="1800" b="1" dirty="0" smtClean="0"/>
              <a:t>Суммарная солнечная радиация (прямая, рассеянная и отраженная), поступающая в июле месяце на вертикальную поверхность при безоблачном небе, Вт∙ч/м²  максимальная часовая сумма)</a:t>
            </a:r>
            <a:endParaRPr lang="ru-RU" sz="1800" dirty="0"/>
          </a:p>
        </p:txBody>
      </p:sp>
      <p:pic>
        <p:nvPicPr>
          <p:cNvPr id="60420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1844675"/>
            <a:ext cx="7666037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079251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000" dirty="0" smtClean="0">
                <a:solidFill>
                  <a:srgbClr val="FFFF00"/>
                </a:solidFill>
              </a:rPr>
              <a:t>СП Нагрузки и воздействия - </a:t>
            </a:r>
            <a:r>
              <a:rPr lang="ru-RU" sz="2000" dirty="0" smtClean="0">
                <a:solidFill>
                  <a:srgbClr val="FF0000"/>
                </a:solidFill>
              </a:rPr>
              <a:t>пересмотр</a:t>
            </a:r>
            <a:r>
              <a:rPr lang="ru-RU" sz="20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ru-RU" sz="20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2400" dirty="0" smtClean="0">
                <a:solidFill>
                  <a:srgbClr val="FF0000"/>
                </a:solidFill>
              </a:rPr>
              <a:t>ТЕМПЕРАТУРНЫЕ КЛИМАТИЧЕСКИЕ ВОЗДЕЙСТВИЯ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81878" y="1124744"/>
            <a:ext cx="7776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Т а б л и ц а  13.7 </a:t>
            </a:r>
            <a:r>
              <a:rPr lang="ru-RU" b="1" dirty="0"/>
              <a:t>Средняя многолетняя температура почвы на глубинах (по вытяжным термометрам), °</a:t>
            </a:r>
            <a:r>
              <a:rPr lang="ru-RU" b="1" dirty="0" smtClean="0"/>
              <a:t>С (фрагмент)</a:t>
            </a:r>
            <a:endParaRPr lang="ru-RU" dirty="0"/>
          </a:p>
        </p:txBody>
      </p:sp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926" y="1867419"/>
            <a:ext cx="6912768" cy="454086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4739071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000" dirty="0" smtClean="0">
                <a:solidFill>
                  <a:srgbClr val="FFFF00"/>
                </a:solidFill>
              </a:rPr>
              <a:t>СП Нагрузки и воздействия - </a:t>
            </a:r>
            <a:r>
              <a:rPr lang="ru-RU" sz="2000" dirty="0" smtClean="0">
                <a:solidFill>
                  <a:srgbClr val="FF0000"/>
                </a:solidFill>
              </a:rPr>
              <a:t>пересмотр</a:t>
            </a:r>
            <a:r>
              <a:rPr lang="ru-RU" sz="20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ru-RU" sz="20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2400" dirty="0" smtClean="0">
                <a:solidFill>
                  <a:srgbClr val="FF0000"/>
                </a:solidFill>
              </a:rPr>
              <a:t>ТЕМПЕРАТУРНЫЕ КЛИМАТИЧЕСКИЕ ВОЗДЕЙСТВИЯ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67544" y="1165974"/>
            <a:ext cx="8136904" cy="5324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7938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13.6 Начальную температуру, соответствующую замыканию конструкции или ее части в законченную систему, в теплое </a:t>
            </a:r>
            <a:r>
              <a:rPr kumimoji="0" lang="en-US" altLang="ru-RU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t</a:t>
            </a:r>
            <a:r>
              <a:rPr kumimoji="0" lang="ru-RU" altLang="ru-RU" sz="1600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0</a:t>
            </a:r>
            <a:r>
              <a:rPr kumimoji="0" lang="en-US" altLang="ru-RU" sz="1600" b="0" i="1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w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и холодное </a:t>
            </a:r>
            <a:r>
              <a:rPr kumimoji="0" lang="en-US" altLang="ru-RU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t</a:t>
            </a:r>
            <a:r>
              <a:rPr kumimoji="0" lang="ru-RU" altLang="ru-RU" sz="1600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0</a:t>
            </a:r>
            <a:r>
              <a:rPr kumimoji="0" lang="en-US" altLang="ru-RU" sz="1600" b="0" i="1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c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время года следует определять по формулам: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		</a:t>
            </a:r>
            <a:r>
              <a:rPr kumimoji="0" lang="de-DE" altLang="ru-RU" sz="1600" b="0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ea typeface="Times New Roman" pitchFamily="18" charset="0"/>
                <a:cs typeface="Arial" pitchFamily="34" charset="0"/>
              </a:rPr>
              <a:t>t</a:t>
            </a:r>
            <a:r>
              <a:rPr kumimoji="0" lang="fr-FR" altLang="ru-RU" sz="1600" b="0" i="0" u="none" strike="noStrike" cap="none" normalizeH="0" baseline="-30000" dirty="0" smtClean="0">
                <a:ln>
                  <a:noFill/>
                </a:ln>
                <a:solidFill>
                  <a:srgbClr val="FFFF00"/>
                </a:solidFill>
                <a:effectLst/>
                <a:ea typeface="Times New Roman" pitchFamily="18" charset="0"/>
                <a:cs typeface="Arial" pitchFamily="34" charset="0"/>
              </a:rPr>
              <a:t>0</a:t>
            </a:r>
            <a:r>
              <a:rPr kumimoji="0" lang="de-DE" altLang="ru-RU" sz="1600" b="0" i="0" u="none" strike="noStrike" cap="none" normalizeH="0" baseline="-30000" dirty="0" smtClean="0">
                <a:ln>
                  <a:noFill/>
                </a:ln>
                <a:solidFill>
                  <a:srgbClr val="FFFF00"/>
                </a:solidFill>
                <a:effectLst/>
                <a:ea typeface="Times New Roman" pitchFamily="18" charset="0"/>
                <a:cs typeface="Arial" pitchFamily="34" charset="0"/>
              </a:rPr>
              <a:t>w</a:t>
            </a:r>
            <a:r>
              <a:rPr kumimoji="0" lang="fr-FR" altLang="ru-RU" sz="1600" b="0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ea typeface="Times New Roman" pitchFamily="18" charset="0"/>
                <a:cs typeface="Arial" pitchFamily="34" charset="0"/>
              </a:rPr>
              <a:t> = </a:t>
            </a:r>
            <a:r>
              <a:rPr kumimoji="0" lang="fr-FR" altLang="ru-RU" sz="16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ea typeface="Times New Roman" pitchFamily="18" charset="0"/>
                <a:cs typeface="Arial" pitchFamily="34" charset="0"/>
              </a:rPr>
              <a:t>0,8</a:t>
            </a:r>
            <a:r>
              <a:rPr kumimoji="0" lang="de-DE" altLang="ru-RU" sz="1600" b="0" i="1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ea typeface="Times New Roman" pitchFamily="18" charset="0"/>
                <a:cs typeface="Arial" pitchFamily="34" charset="0"/>
              </a:rPr>
              <a:t>t</a:t>
            </a:r>
            <a:r>
              <a:rPr kumimoji="0" lang="de-DE" altLang="ru-RU" sz="1600" b="0" i="0" u="none" strike="noStrike" cap="none" normalizeH="0" baseline="-30000" dirty="0" err="1" smtClean="0">
                <a:ln>
                  <a:noFill/>
                </a:ln>
                <a:solidFill>
                  <a:srgbClr val="FFFF00"/>
                </a:solidFill>
                <a:effectLst/>
                <a:ea typeface="Times New Roman" pitchFamily="18" charset="0"/>
                <a:cs typeface="Arial" pitchFamily="34" charset="0"/>
              </a:rPr>
              <a:t>VII</a:t>
            </a:r>
            <a:r>
              <a:rPr kumimoji="0" lang="fr-FR" altLang="ru-RU" sz="1600" b="0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ea typeface="Times New Roman" pitchFamily="18" charset="0"/>
                <a:cs typeface="Arial" pitchFamily="34" charset="0"/>
              </a:rPr>
              <a:t> + </a:t>
            </a:r>
            <a:r>
              <a:rPr kumimoji="0" lang="fr-FR" altLang="ru-RU" sz="16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ea typeface="Times New Roman" pitchFamily="18" charset="0"/>
                <a:cs typeface="Arial" pitchFamily="34" charset="0"/>
              </a:rPr>
              <a:t>0,2</a:t>
            </a:r>
            <a:r>
              <a:rPr kumimoji="0" lang="de-DE" altLang="ru-RU" sz="1600" b="0" i="1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ea typeface="Times New Roman" pitchFamily="18" charset="0"/>
                <a:cs typeface="Arial" pitchFamily="34" charset="0"/>
              </a:rPr>
              <a:t>t</a:t>
            </a:r>
            <a:r>
              <a:rPr kumimoji="0" lang="de-DE" altLang="ru-RU" sz="1600" b="0" i="0" u="none" strike="noStrike" cap="none" normalizeH="0" baseline="-30000" dirty="0" err="1" smtClean="0">
                <a:ln>
                  <a:noFill/>
                </a:ln>
                <a:solidFill>
                  <a:srgbClr val="FFFF00"/>
                </a:solidFill>
                <a:effectLst/>
                <a:ea typeface="Times New Roman" pitchFamily="18" charset="0"/>
                <a:cs typeface="Arial" pitchFamily="34" charset="0"/>
              </a:rPr>
              <a:t>I</a:t>
            </a:r>
            <a:r>
              <a:rPr kumimoji="0" lang="fr-FR" altLang="ru-RU" sz="16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ea typeface="Times New Roman" pitchFamily="18" charset="0"/>
                <a:cs typeface="Arial" pitchFamily="34" charset="0"/>
              </a:rPr>
              <a:t>;                                                        (13.9)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cs typeface="Arial" pitchFamily="34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ea typeface="Times New Roman" pitchFamily="18" charset="0"/>
                <a:cs typeface="Arial" pitchFamily="34" charset="0"/>
              </a:rPr>
              <a:t>		</a:t>
            </a:r>
            <a:r>
              <a:rPr kumimoji="0" lang="de-DE" altLang="ru-RU" sz="1600" b="0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ea typeface="Times New Roman" pitchFamily="18" charset="0"/>
                <a:cs typeface="Arial" pitchFamily="34" charset="0"/>
              </a:rPr>
              <a:t>t</a:t>
            </a:r>
            <a:r>
              <a:rPr kumimoji="0" lang="fr-FR" altLang="ru-RU" sz="1600" b="0" i="0" u="none" strike="noStrike" cap="none" normalizeH="0" baseline="-30000" dirty="0" smtClean="0">
                <a:ln>
                  <a:noFill/>
                </a:ln>
                <a:solidFill>
                  <a:srgbClr val="FFFF00"/>
                </a:solidFill>
                <a:effectLst/>
                <a:ea typeface="Times New Roman" pitchFamily="18" charset="0"/>
                <a:cs typeface="Arial" pitchFamily="34" charset="0"/>
              </a:rPr>
              <a:t>0</a:t>
            </a:r>
            <a:r>
              <a:rPr kumimoji="0" lang="de-DE" altLang="ru-RU" sz="1600" b="0" i="0" u="none" strike="noStrike" cap="none" normalizeH="0" baseline="-30000" dirty="0" smtClean="0">
                <a:ln>
                  <a:noFill/>
                </a:ln>
                <a:solidFill>
                  <a:srgbClr val="FFFF00"/>
                </a:solidFill>
                <a:effectLst/>
                <a:ea typeface="Times New Roman" pitchFamily="18" charset="0"/>
                <a:cs typeface="Arial" pitchFamily="34" charset="0"/>
              </a:rPr>
              <a:t>c</a:t>
            </a:r>
            <a:r>
              <a:rPr kumimoji="0" lang="fr-FR" altLang="ru-RU" sz="1600" b="0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ea typeface="Times New Roman" pitchFamily="18" charset="0"/>
                <a:cs typeface="Arial" pitchFamily="34" charset="0"/>
              </a:rPr>
              <a:t> = </a:t>
            </a:r>
            <a:r>
              <a:rPr kumimoji="0" lang="fr-FR" altLang="ru-RU" sz="16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ea typeface="Times New Roman" pitchFamily="18" charset="0"/>
                <a:cs typeface="Arial" pitchFamily="34" charset="0"/>
              </a:rPr>
              <a:t>0,2</a:t>
            </a:r>
            <a:r>
              <a:rPr kumimoji="0" lang="de-DE" altLang="ru-RU" sz="1600" b="0" i="1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ea typeface="Times New Roman" pitchFamily="18" charset="0"/>
                <a:cs typeface="Arial" pitchFamily="34" charset="0"/>
              </a:rPr>
              <a:t>t</a:t>
            </a:r>
            <a:r>
              <a:rPr kumimoji="0" lang="de-DE" altLang="ru-RU" sz="1600" b="0" i="0" u="none" strike="noStrike" cap="none" normalizeH="0" baseline="-30000" dirty="0" err="1" smtClean="0">
                <a:ln>
                  <a:noFill/>
                </a:ln>
                <a:solidFill>
                  <a:srgbClr val="FFFF00"/>
                </a:solidFill>
                <a:effectLst/>
                <a:ea typeface="Times New Roman" pitchFamily="18" charset="0"/>
                <a:cs typeface="Arial" pitchFamily="34" charset="0"/>
              </a:rPr>
              <a:t>VII</a:t>
            </a:r>
            <a:r>
              <a:rPr kumimoji="0" lang="fr-FR" altLang="ru-RU" sz="1600" b="0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ea typeface="Times New Roman" pitchFamily="18" charset="0"/>
                <a:cs typeface="Arial" pitchFamily="34" charset="0"/>
              </a:rPr>
              <a:t> + </a:t>
            </a:r>
            <a:r>
              <a:rPr kumimoji="0" lang="fr-FR" altLang="ru-RU" sz="16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ea typeface="Times New Roman" pitchFamily="18" charset="0"/>
                <a:cs typeface="Arial" pitchFamily="34" charset="0"/>
              </a:rPr>
              <a:t>0,8</a:t>
            </a:r>
            <a:r>
              <a:rPr kumimoji="0" lang="de-DE" altLang="ru-RU" sz="1600" b="0" i="1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ea typeface="Times New Roman" pitchFamily="18" charset="0"/>
                <a:cs typeface="Arial" pitchFamily="34" charset="0"/>
              </a:rPr>
              <a:t>t</a:t>
            </a:r>
            <a:r>
              <a:rPr kumimoji="0" lang="de-DE" altLang="ru-RU" sz="1600" b="0" i="0" u="none" strike="noStrike" cap="none" normalizeH="0" baseline="-30000" dirty="0" err="1" smtClean="0">
                <a:ln>
                  <a:noFill/>
                </a:ln>
                <a:solidFill>
                  <a:srgbClr val="FFFF00"/>
                </a:solidFill>
                <a:effectLst/>
                <a:ea typeface="Times New Roman" pitchFamily="18" charset="0"/>
                <a:cs typeface="Arial" pitchFamily="34" charset="0"/>
              </a:rPr>
              <a:t>I</a:t>
            </a:r>
            <a:r>
              <a:rPr kumimoji="0" lang="fr-FR" altLang="ru-RU" sz="16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ea typeface="Times New Roman" pitchFamily="18" charset="0"/>
                <a:cs typeface="Arial" pitchFamily="34" charset="0"/>
              </a:rPr>
              <a:t>,                                                      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fr-FR" altLang="ru-RU" sz="16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ea typeface="Times New Roman" pitchFamily="18" charset="0"/>
                <a:cs typeface="Arial" pitchFamily="34" charset="0"/>
              </a:rPr>
              <a:t>(13.10)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cs typeface="Arial" pitchFamily="34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где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t</a:t>
            </a:r>
            <a:r>
              <a:rPr kumimoji="0" lang="ru-RU" altLang="ru-RU" sz="1600" b="0" i="0" u="none" strike="noStrike" cap="none" normalizeH="0" baseline="-3000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I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t</a:t>
            </a:r>
            <a:r>
              <a:rPr kumimoji="0" lang="ru-RU" altLang="ru-RU" sz="1600" b="0" i="0" u="none" strike="noStrike" cap="none" normalizeH="0" baseline="-3000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VII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– многолетние средние месячные температуры воздуха в январе и июле, 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66FFFF"/>
                </a:solidFill>
                <a:effectLst/>
                <a:ea typeface="Times New Roman" pitchFamily="18" charset="0"/>
                <a:cs typeface="Arial" pitchFamily="34" charset="0"/>
              </a:rPr>
              <a:t>принимаемые для надземной части сооружений по таблице 5.1 СП 131.13330.2012. 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rgbClr val="66FFFF"/>
              </a:solidFill>
              <a:effectLst/>
              <a:cs typeface="Arial" pitchFamily="34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ea typeface="Times New Roman" pitchFamily="18" charset="0"/>
                <a:cs typeface="Arial" pitchFamily="34" charset="0"/>
              </a:rPr>
              <a:t>Для подземной части сооружений </a:t>
            </a:r>
            <a:r>
              <a:rPr kumimoji="0" lang="de-DE" altLang="ru-RU" sz="1600" b="0" i="1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ea typeface="Times New Roman" pitchFamily="18" charset="0"/>
                <a:cs typeface="Arial" pitchFamily="34" charset="0"/>
              </a:rPr>
              <a:t>t</a:t>
            </a:r>
            <a:r>
              <a:rPr kumimoji="0" lang="de-DE" altLang="ru-RU" sz="1600" b="0" i="0" u="none" strike="noStrike" cap="none" normalizeH="0" baseline="-30000" dirty="0" err="1" smtClean="0">
                <a:ln>
                  <a:noFill/>
                </a:ln>
                <a:solidFill>
                  <a:srgbClr val="FFFF00"/>
                </a:solidFill>
                <a:effectLst/>
                <a:ea typeface="Times New Roman" pitchFamily="18" charset="0"/>
                <a:cs typeface="Arial" pitchFamily="34" charset="0"/>
              </a:rPr>
              <a:t>VII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ea typeface="Times New Roman" pitchFamily="18" charset="0"/>
                <a:cs typeface="Arial" pitchFamily="34" charset="0"/>
              </a:rPr>
              <a:t> =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ea typeface="Times New Roman" pitchFamily="18" charset="0"/>
                <a:cs typeface="Arial" pitchFamily="34" charset="0"/>
              </a:rPr>
              <a:t>t</a:t>
            </a:r>
            <a:r>
              <a:rPr kumimoji="0" lang="ru-RU" altLang="ru-RU" sz="1600" b="0" i="0" u="none" strike="noStrike" cap="none" normalizeH="0" baseline="-30000" dirty="0" err="1" smtClean="0">
                <a:ln>
                  <a:noFill/>
                </a:ln>
                <a:solidFill>
                  <a:srgbClr val="FFFF00"/>
                </a:solidFill>
                <a:effectLst/>
                <a:ea typeface="Times New Roman" pitchFamily="18" charset="0"/>
                <a:cs typeface="Arial" pitchFamily="34" charset="0"/>
              </a:rPr>
              <a:t>max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ea typeface="Times New Roman" pitchFamily="18" charset="0"/>
                <a:cs typeface="Arial" pitchFamily="34" charset="0"/>
              </a:rPr>
              <a:t>(h); </a:t>
            </a:r>
            <a:r>
              <a:rPr kumimoji="0" lang="de-DE" altLang="ru-RU" sz="1600" b="0" i="1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ea typeface="Times New Roman" pitchFamily="18" charset="0"/>
                <a:cs typeface="Arial" pitchFamily="34" charset="0"/>
              </a:rPr>
              <a:t>t</a:t>
            </a:r>
            <a:r>
              <a:rPr kumimoji="0" lang="de-DE" altLang="ru-RU" sz="1600" b="0" i="0" u="none" strike="noStrike" cap="none" normalizeH="0" baseline="-30000" dirty="0" err="1" smtClean="0">
                <a:ln>
                  <a:noFill/>
                </a:ln>
                <a:solidFill>
                  <a:srgbClr val="FFFF00"/>
                </a:solidFill>
                <a:effectLst/>
                <a:ea typeface="Times New Roman" pitchFamily="18" charset="0"/>
                <a:cs typeface="Arial" pitchFamily="34" charset="0"/>
              </a:rPr>
              <a:t>I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ea typeface="Times New Roman" pitchFamily="18" charset="0"/>
                <a:cs typeface="Arial" pitchFamily="34" charset="0"/>
              </a:rPr>
              <a:t> =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ea typeface="Times New Roman" pitchFamily="18" charset="0"/>
                <a:cs typeface="Arial" pitchFamily="34" charset="0"/>
              </a:rPr>
              <a:t>t</a:t>
            </a:r>
            <a:r>
              <a:rPr kumimoji="0" lang="ru-RU" altLang="ru-RU" sz="1600" b="0" i="0" u="none" strike="noStrike" cap="none" normalizeH="0" baseline="-30000" dirty="0" err="1" smtClean="0">
                <a:ln>
                  <a:noFill/>
                </a:ln>
                <a:solidFill>
                  <a:srgbClr val="FFFF00"/>
                </a:solidFill>
                <a:effectLst/>
                <a:ea typeface="Times New Roman" pitchFamily="18" charset="0"/>
                <a:cs typeface="Arial" pitchFamily="34" charset="0"/>
              </a:rPr>
              <a:t>m</a:t>
            </a:r>
            <a:r>
              <a:rPr kumimoji="0" lang="en-US" altLang="ru-RU" sz="1600" b="0" i="0" u="none" strike="noStrike" cap="none" normalizeH="0" baseline="-30000" dirty="0" smtClean="0">
                <a:ln>
                  <a:noFill/>
                </a:ln>
                <a:solidFill>
                  <a:srgbClr val="FFFF00"/>
                </a:solidFill>
                <a:effectLst/>
                <a:ea typeface="Times New Roman" pitchFamily="18" charset="0"/>
                <a:cs typeface="Arial" pitchFamily="34" charset="0"/>
              </a:rPr>
              <a:t>in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ea typeface="Times New Roman" pitchFamily="18" charset="0"/>
                <a:cs typeface="Arial" pitchFamily="34" charset="0"/>
              </a:rPr>
              <a:t>(h).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cs typeface="Arial" pitchFamily="34" charset="0"/>
            </a:endParaRPr>
          </a:p>
          <a:p>
            <a:pPr marL="0" marR="0" lvl="0" indent="179388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66FFFF"/>
                </a:solidFill>
                <a:effectLst/>
                <a:ea typeface="Times New Roman" pitchFamily="18" charset="0"/>
                <a:cs typeface="Arial" pitchFamily="34" charset="0"/>
              </a:rPr>
              <a:t>Примечания</a:t>
            </a: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rgbClr val="66FFFF"/>
              </a:solidFill>
              <a:effectLst/>
              <a:cs typeface="Arial" pitchFamily="34" charset="0"/>
            </a:endParaRPr>
          </a:p>
          <a:p>
            <a:pPr marL="0" marR="0" lvl="0" indent="179388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66FFFF"/>
                </a:solidFill>
                <a:effectLst/>
                <a:ea typeface="Times New Roman" pitchFamily="18" charset="0"/>
                <a:cs typeface="Arial" pitchFamily="34" charset="0"/>
              </a:rPr>
              <a:t>При наличии данных о календарном сроке замыкания конструкции, порядке производства работ и др. начальную температуру допускается уточнять в соответствии с этими данными.</a:t>
            </a: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rgbClr val="66FFFF"/>
              </a:solidFill>
              <a:effectLst/>
              <a:cs typeface="Arial" pitchFamily="34" charset="0"/>
            </a:endParaRPr>
          </a:p>
          <a:p>
            <a:pPr marL="0" marR="0" lvl="0" indent="179388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66FFFF"/>
                </a:solidFill>
                <a:effectLst/>
                <a:ea typeface="Times New Roman" pitchFamily="18" charset="0"/>
                <a:cs typeface="Arial" pitchFamily="34" charset="0"/>
              </a:rPr>
              <a:t>При отсутствии данных для места строительства значения </a:t>
            </a:r>
            <a:r>
              <a:rPr kumimoji="0" lang="ru-RU" altLang="ru-RU" sz="1400" b="0" i="0" u="none" strike="noStrike" cap="none" normalizeH="0" baseline="0" dirty="0" err="1" smtClean="0">
                <a:ln>
                  <a:noFill/>
                </a:ln>
                <a:solidFill>
                  <a:srgbClr val="66FFFF"/>
                </a:solidFill>
                <a:effectLst/>
                <a:ea typeface="Times New Roman" pitchFamily="18" charset="0"/>
                <a:cs typeface="Arial" pitchFamily="34" charset="0"/>
              </a:rPr>
              <a:t>t</a:t>
            </a:r>
            <a:r>
              <a:rPr kumimoji="0" lang="ru-RU" altLang="ru-RU" sz="1400" b="0" i="0" u="none" strike="noStrike" cap="none" normalizeH="0" baseline="-30000" dirty="0" err="1" smtClean="0">
                <a:ln>
                  <a:noFill/>
                </a:ln>
                <a:solidFill>
                  <a:srgbClr val="66FFFF"/>
                </a:solidFill>
                <a:effectLst/>
                <a:ea typeface="Times New Roman" pitchFamily="18" charset="0"/>
                <a:cs typeface="Arial" pitchFamily="34" charset="0"/>
              </a:rPr>
              <a:t>I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66FFFF"/>
                </a:solidFill>
                <a:effectLst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ru-RU" altLang="ru-RU" sz="1400" b="0" i="0" u="none" strike="noStrike" cap="none" normalizeH="0" baseline="0" dirty="0" err="1" smtClean="0">
                <a:ln>
                  <a:noFill/>
                </a:ln>
                <a:solidFill>
                  <a:srgbClr val="66FFFF"/>
                </a:solidFill>
                <a:effectLst/>
                <a:ea typeface="Times New Roman" pitchFamily="18" charset="0"/>
                <a:cs typeface="Arial" pitchFamily="34" charset="0"/>
              </a:rPr>
              <a:t>t</a:t>
            </a:r>
            <a:r>
              <a:rPr kumimoji="0" lang="ru-RU" altLang="ru-RU" sz="1400" b="0" i="0" u="none" strike="noStrike" cap="none" normalizeH="0" baseline="-30000" dirty="0" err="1" smtClean="0">
                <a:ln>
                  <a:noFill/>
                </a:ln>
                <a:solidFill>
                  <a:srgbClr val="66FFFF"/>
                </a:solidFill>
                <a:effectLst/>
                <a:ea typeface="Times New Roman" pitchFamily="18" charset="0"/>
                <a:cs typeface="Arial" pitchFamily="34" charset="0"/>
              </a:rPr>
              <a:t>VII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66FFFF"/>
                </a:solidFill>
                <a:effectLst/>
                <a:ea typeface="Times New Roman" pitchFamily="18" charset="0"/>
                <a:cs typeface="Arial" pitchFamily="34" charset="0"/>
              </a:rPr>
              <a:t> принимаются по данным органа гидрометеорологии или по данным для ближайшего указанного в таблице населенного пункта.</a:t>
            </a: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rgbClr val="66FFFF"/>
              </a:solidFill>
              <a:effectLst/>
              <a:cs typeface="Arial" pitchFamily="34" charset="0"/>
            </a:endParaRPr>
          </a:p>
          <a:p>
            <a:pPr marL="0" marR="0" lvl="0" indent="179388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13.7 Температурные климатические воздействия с пониженными нормативными значениями необходимо устанавливать в соответствии с указаниями 13.2–13.6 при условии: 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</a:t>
            </a:r>
            <a:r>
              <a:rPr kumimoji="0" lang="ru-RU" altLang="ru-RU" sz="1600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1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= </a:t>
            </a:r>
            <a:r>
              <a:rPr kumimoji="0" lang="ru-RU" altLang="ru-RU" sz="1600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2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= </a:t>
            </a:r>
            <a:r>
              <a:rPr kumimoji="0" lang="ru-RU" altLang="ru-RU" sz="1600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3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= </a:t>
            </a:r>
            <a:r>
              <a:rPr kumimoji="0" lang="ru-RU" altLang="ru-RU" sz="1600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4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= </a:t>
            </a:r>
            <a:r>
              <a:rPr kumimoji="0" lang="ru-RU" altLang="ru-RU" sz="1600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5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= 0 ,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t</a:t>
            </a:r>
            <a:r>
              <a:rPr kumimoji="0" lang="ru-RU" altLang="ru-RU" sz="1600" b="0" i="0" u="none" strike="noStrike" cap="none" normalizeH="0" baseline="-300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ew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=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t</a:t>
            </a:r>
            <a:r>
              <a:rPr kumimoji="0" lang="ru-RU" altLang="ru-RU" sz="1600" b="0" i="0" u="none" strike="noStrike" cap="none" normalizeH="0" baseline="-300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VII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;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t</a:t>
            </a:r>
            <a:r>
              <a:rPr kumimoji="0" lang="ru-RU" altLang="ru-RU" sz="1600" b="0" i="0" u="none" strike="noStrike" cap="none" normalizeH="0" baseline="-300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ec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=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t</a:t>
            </a:r>
            <a:r>
              <a:rPr kumimoji="0" lang="ru-RU" altLang="ru-RU" sz="1600" b="0" i="0" u="none" strike="noStrike" cap="none" normalizeH="0" baseline="-300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I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.</a:t>
            </a:r>
          </a:p>
          <a:p>
            <a:pPr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  <a:sym typeface="Symbol" pitchFamily="18" charset="2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1</a:t>
            </a:r>
            <a:r>
              <a:rPr kumimoji="0" lang="ru-RU" altLang="ru-RU" sz="1600" b="0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3.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8 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Коэффициент надежности по нагрузке </a:t>
            </a:r>
            <a:r>
              <a:rPr kumimoji="0" lang="en-US" altLang="ru-RU" sz="1600" b="0" i="1" u="none" strike="noStrike" cap="none" normalizeH="0" baseline="-30000" dirty="0" smtClean="0">
                <a:ln>
                  <a:noFill/>
                </a:ln>
                <a:solidFill>
                  <a:srgbClr val="FFFF00"/>
                </a:solidFill>
                <a:effectLst/>
                <a:ea typeface="Times New Roman" pitchFamily="18" charset="0"/>
                <a:cs typeface="Arial" pitchFamily="34" charset="0"/>
              </a:rPr>
              <a:t>f</a:t>
            </a:r>
            <a:r>
              <a:rPr kumimoji="0" lang="en-US" altLang="ru-RU" sz="1600" b="0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для температурных климатических воздействий  </a:t>
            </a:r>
            <a:r>
              <a:rPr kumimoji="0" lang="ru-RU" altLang="ru-RU" sz="1600" b="0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ea typeface="Times New Roman" pitchFamily="18" charset="0"/>
                <a:cs typeface="Arial" pitchFamily="34" charset="0"/>
              </a:rPr>
              <a:t>t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 и  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ea typeface="Times New Roman" pitchFamily="18" charset="0"/>
                <a:cs typeface="Arial" pitchFamily="34" charset="0"/>
              </a:rPr>
              <a:t>  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следует принимать равным 1,1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6956358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39"/>
            <a:ext cx="8856984" cy="6480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3140968"/>
            <a:ext cx="6984776" cy="878689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 ЗА  ВНИМАНИЕ!</a:t>
            </a:r>
            <a:endParaRPr lang="ru-RU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656507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24744"/>
            <a:ext cx="8229600" cy="492664"/>
          </a:xfrm>
        </p:spPr>
        <p:txBody>
          <a:bodyPr>
            <a:normAutofit/>
          </a:bodyPr>
          <a:lstStyle/>
          <a:p>
            <a:pPr algn="ctr"/>
            <a:r>
              <a:rPr lang="ru-RU" sz="2800" dirty="0"/>
              <a:t>9 Нагрузки от мостовых и подвесных кранов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lnSpc>
                <a:spcPct val="130000"/>
              </a:lnSpc>
              <a:buNone/>
            </a:pPr>
            <a:r>
              <a:rPr lang="ru-RU" dirty="0"/>
              <a:t>9.19 Пониженные значения крановых нагрузок определяются умножением </a:t>
            </a:r>
            <a:r>
              <a:rPr lang="ru-RU" dirty="0" smtClean="0"/>
              <a:t>нормативного </a:t>
            </a:r>
            <a:r>
              <a:rPr lang="ru-RU" dirty="0"/>
              <a:t>значения вертикальной нагрузки от одного крана (см. 9.2) в каждом </a:t>
            </a:r>
            <a:r>
              <a:rPr lang="ru-RU" dirty="0" smtClean="0"/>
              <a:t>пролете здания </a:t>
            </a:r>
            <a:r>
              <a:rPr lang="ru-RU" dirty="0"/>
              <a:t>на коэффициент</a:t>
            </a:r>
            <a:r>
              <a:rPr lang="ru-RU" dirty="0" smtClean="0"/>
              <a:t>:</a:t>
            </a:r>
          </a:p>
          <a:p>
            <a:pPr>
              <a:lnSpc>
                <a:spcPct val="130000"/>
              </a:lnSpc>
            </a:pPr>
            <a:r>
              <a:rPr lang="ru-RU" dirty="0" smtClean="0">
                <a:solidFill>
                  <a:srgbClr val="0066FF"/>
                </a:solidFill>
              </a:rPr>
              <a:t> </a:t>
            </a:r>
            <a:r>
              <a:rPr lang="ru-RU" dirty="0">
                <a:solidFill>
                  <a:srgbClr val="0066FF"/>
                </a:solidFill>
              </a:rPr>
              <a:t>0,4 – для групп режимов работы кранов 1К–3К; </a:t>
            </a:r>
            <a:endParaRPr lang="ru-RU" dirty="0" smtClean="0">
              <a:solidFill>
                <a:srgbClr val="0066FF"/>
              </a:solidFill>
            </a:endParaRPr>
          </a:p>
          <a:p>
            <a:pPr>
              <a:lnSpc>
                <a:spcPct val="130000"/>
              </a:lnSpc>
            </a:pPr>
            <a:r>
              <a:rPr lang="ru-RU" dirty="0" smtClean="0"/>
              <a:t>0,5 </a:t>
            </a:r>
            <a:r>
              <a:rPr lang="ru-RU" dirty="0"/>
              <a:t>– для </a:t>
            </a:r>
            <a:r>
              <a:rPr lang="ru-RU" dirty="0" smtClean="0"/>
              <a:t>групп режимов </a:t>
            </a:r>
            <a:r>
              <a:rPr lang="ru-RU" dirty="0"/>
              <a:t>работы кранов 4К–6К; </a:t>
            </a:r>
            <a:endParaRPr lang="ru-RU" dirty="0" smtClean="0"/>
          </a:p>
          <a:p>
            <a:pPr>
              <a:lnSpc>
                <a:spcPct val="130000"/>
              </a:lnSpc>
            </a:pPr>
            <a:r>
              <a:rPr lang="ru-RU" dirty="0" smtClean="0"/>
              <a:t>0,6 </a:t>
            </a:r>
            <a:r>
              <a:rPr lang="ru-RU" dirty="0"/>
              <a:t>– для группы режима работы кранов 7К; </a:t>
            </a:r>
            <a:endParaRPr lang="ru-RU" dirty="0" smtClean="0"/>
          </a:p>
          <a:p>
            <a:pPr>
              <a:lnSpc>
                <a:spcPct val="130000"/>
              </a:lnSpc>
            </a:pPr>
            <a:r>
              <a:rPr lang="ru-RU" dirty="0" smtClean="0"/>
              <a:t>0,7 </a:t>
            </a:r>
            <a:r>
              <a:rPr lang="ru-RU" dirty="0"/>
              <a:t>– </a:t>
            </a:r>
            <a:r>
              <a:rPr lang="ru-RU" dirty="0" smtClean="0"/>
              <a:t>для группы </a:t>
            </a:r>
            <a:r>
              <a:rPr lang="ru-RU" dirty="0"/>
              <a:t>режима работы кранов 8К. </a:t>
            </a:r>
            <a:endParaRPr lang="ru-RU" dirty="0" smtClean="0"/>
          </a:p>
          <a:p>
            <a:pPr marL="0" indent="0">
              <a:lnSpc>
                <a:spcPct val="130000"/>
              </a:lnSpc>
              <a:buNone/>
            </a:pPr>
            <a:r>
              <a:rPr lang="ru-RU" dirty="0" smtClean="0"/>
              <a:t>Группы </a:t>
            </a:r>
            <a:r>
              <a:rPr lang="ru-RU" dirty="0"/>
              <a:t>режимов работы кранов принимаются </a:t>
            </a:r>
            <a:r>
              <a:rPr lang="ru-RU" dirty="0" smtClean="0"/>
              <a:t>по ГОСТ </a:t>
            </a:r>
            <a:r>
              <a:rPr lang="ru-RU" dirty="0"/>
              <a:t>25546.</a:t>
            </a:r>
          </a:p>
        </p:txBody>
      </p:sp>
    </p:spTree>
    <p:extLst>
      <p:ext uri="{BB962C8B-B14F-4D97-AF65-F5344CB8AC3E}">
        <p14:creationId xmlns:p14="http://schemas.microsoft.com/office/powerpoint/2010/main" val="2949455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9"/>
            <a:ext cx="8229600" cy="346050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ru-RU" sz="2400" dirty="0" smtClean="0">
                <a:solidFill>
                  <a:srgbClr val="002060"/>
                </a:solidFill>
                <a:latin typeface="Arial" charset="0"/>
              </a:rPr>
              <a:t>10. СНЕГОВЫЕ НАГРУЗКИ</a:t>
            </a:r>
            <a:endParaRPr lang="ru-RU" sz="2400" dirty="0" smtClean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8312" y="836613"/>
            <a:ext cx="8424167" cy="2880419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1800" dirty="0" smtClean="0"/>
              <a:t>10.1 </a:t>
            </a:r>
            <a:r>
              <a:rPr lang="ru-RU" sz="1800" dirty="0" smtClean="0">
                <a:effectLst/>
                <a:cs typeface="Times New Roman" pitchFamily="18" charset="0"/>
              </a:rPr>
              <a:t>Нормативное значение снеговой нагрузки на горизонтальную проекцию покрытия 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ru-RU" sz="1800" dirty="0" smtClean="0"/>
              <a:t> 		</a:t>
            </a:r>
            <a:r>
              <a:rPr lang="en-US" sz="1800" i="1" dirty="0" smtClean="0">
                <a:solidFill>
                  <a:srgbClr val="002060"/>
                </a:solidFill>
              </a:rPr>
              <a:t>S</a:t>
            </a:r>
            <a:r>
              <a:rPr lang="ru-RU" sz="1800" i="1" baseline="-25000" dirty="0" smtClean="0">
                <a:solidFill>
                  <a:srgbClr val="002060"/>
                </a:solidFill>
              </a:rPr>
              <a:t>0</a:t>
            </a:r>
            <a:r>
              <a:rPr lang="ru-RU" sz="1800" i="1" dirty="0" smtClean="0">
                <a:solidFill>
                  <a:srgbClr val="002060"/>
                </a:solidFill>
              </a:rPr>
              <a:t> = 0,7 </a:t>
            </a:r>
            <a:r>
              <a:rPr lang="en-US" sz="1800" i="1" dirty="0" err="1" smtClean="0">
                <a:solidFill>
                  <a:srgbClr val="002060"/>
                </a:solidFill>
              </a:rPr>
              <a:t>c</a:t>
            </a:r>
            <a:r>
              <a:rPr lang="en-US" sz="1800" i="1" baseline="-25000" dirty="0" err="1" smtClean="0">
                <a:solidFill>
                  <a:srgbClr val="002060"/>
                </a:solidFill>
              </a:rPr>
              <a:t>e</a:t>
            </a:r>
            <a:r>
              <a:rPr lang="en-US" sz="1800" i="1" dirty="0" smtClean="0">
                <a:solidFill>
                  <a:srgbClr val="002060"/>
                </a:solidFill>
              </a:rPr>
              <a:t> </a:t>
            </a:r>
            <a:r>
              <a:rPr lang="en-US" sz="1800" i="1" dirty="0" err="1" smtClean="0">
                <a:solidFill>
                  <a:srgbClr val="002060"/>
                </a:solidFill>
              </a:rPr>
              <a:t>c</a:t>
            </a:r>
            <a:r>
              <a:rPr lang="en-US" sz="1800" i="1" baseline="-25000" dirty="0" err="1" smtClean="0">
                <a:solidFill>
                  <a:srgbClr val="002060"/>
                </a:solidFill>
              </a:rPr>
              <a:t>t</a:t>
            </a:r>
            <a:r>
              <a:rPr lang="en-US" sz="1800" i="1" dirty="0" smtClean="0">
                <a:solidFill>
                  <a:srgbClr val="002060"/>
                </a:solidFill>
              </a:rPr>
              <a:t> </a:t>
            </a:r>
            <a:r>
              <a:rPr lang="en-US" sz="1800" i="1" dirty="0" smtClean="0">
                <a:solidFill>
                  <a:srgbClr val="002060"/>
                </a:solidFill>
                <a:sym typeface="Symbol" pitchFamily="18" charset="2"/>
              </a:rPr>
              <a:t></a:t>
            </a:r>
            <a:r>
              <a:rPr lang="en-US" sz="1800" i="1" dirty="0" smtClean="0">
                <a:solidFill>
                  <a:srgbClr val="002060"/>
                </a:solidFill>
              </a:rPr>
              <a:t> </a:t>
            </a:r>
            <a:r>
              <a:rPr lang="en-US" sz="1800" i="1" dirty="0" err="1" smtClean="0">
                <a:solidFill>
                  <a:srgbClr val="002060"/>
                </a:solidFill>
              </a:rPr>
              <a:t>S</a:t>
            </a:r>
            <a:r>
              <a:rPr lang="en-US" sz="1800" i="1" baseline="-25000" dirty="0" err="1" smtClean="0">
                <a:solidFill>
                  <a:srgbClr val="002060"/>
                </a:solidFill>
              </a:rPr>
              <a:t>g</a:t>
            </a:r>
            <a:r>
              <a:rPr lang="en-US" sz="1800" i="1" dirty="0" smtClean="0">
                <a:solidFill>
                  <a:srgbClr val="002060"/>
                </a:solidFill>
              </a:rPr>
              <a:t> </a:t>
            </a:r>
            <a:r>
              <a:rPr lang="ru-RU" sz="1800" i="1" dirty="0" smtClean="0">
                <a:solidFill>
                  <a:srgbClr val="002060"/>
                </a:solidFill>
              </a:rPr>
              <a:t>		(10.1)</a:t>
            </a:r>
            <a:r>
              <a:rPr lang="ru-RU" sz="1800" dirty="0" smtClean="0">
                <a:solidFill>
                  <a:srgbClr val="002060"/>
                </a:solidFill>
              </a:rPr>
              <a:t>,	</a:t>
            </a:r>
          </a:p>
          <a:p>
            <a:pPr>
              <a:buFont typeface="Wingdings" pitchFamily="2" charset="2"/>
              <a:buNone/>
              <a:defRPr/>
            </a:pPr>
            <a:r>
              <a:rPr lang="ru-RU" sz="1800" dirty="0" smtClean="0">
                <a:effectLst/>
                <a:cs typeface="Times New Roman" pitchFamily="18" charset="0"/>
              </a:rPr>
              <a:t>где </a:t>
            </a:r>
            <a:r>
              <a:rPr lang="ru-RU" sz="1800" i="1" dirty="0" smtClean="0">
                <a:effectLst/>
                <a:cs typeface="Times New Roman" pitchFamily="18" charset="0"/>
              </a:rPr>
              <a:t>с</a:t>
            </a:r>
            <a:r>
              <a:rPr lang="en-US" sz="1800" i="1" baseline="-25000" dirty="0" smtClean="0">
                <a:effectLst/>
                <a:cs typeface="Times New Roman" pitchFamily="18" charset="0"/>
              </a:rPr>
              <a:t>e</a:t>
            </a:r>
            <a:r>
              <a:rPr lang="en-US" sz="1800" dirty="0" smtClean="0">
                <a:effectLst/>
                <a:cs typeface="Times New Roman" pitchFamily="18" charset="0"/>
              </a:rPr>
              <a:t>  </a:t>
            </a:r>
            <a:r>
              <a:rPr lang="ru-RU" sz="1800" dirty="0" smtClean="0">
                <a:effectLst/>
                <a:cs typeface="Times New Roman" pitchFamily="18" charset="0"/>
              </a:rPr>
              <a:t>– коэффициент</a:t>
            </a:r>
            <a:r>
              <a:rPr lang="ru-RU" sz="1800" dirty="0" smtClean="0">
                <a:cs typeface="Times New Roman" pitchFamily="18" charset="0"/>
              </a:rPr>
              <a:t>, </a:t>
            </a:r>
            <a:r>
              <a:rPr lang="ru-RU" sz="1800" dirty="0">
                <a:cs typeface="Times New Roman" pitchFamily="18" charset="0"/>
              </a:rPr>
              <a:t>учитывающий снос снега с покрытий </a:t>
            </a:r>
            <a:r>
              <a:rPr lang="ru-RU" sz="1800" dirty="0" smtClean="0">
                <a:cs typeface="Times New Roman" pitchFamily="18" charset="0"/>
              </a:rPr>
              <a:t>зданий …;</a:t>
            </a:r>
            <a:endParaRPr lang="ru-RU" sz="1800" dirty="0" smtClean="0">
              <a:effectLst/>
              <a:cs typeface="Times New Roman" pitchFamily="18" charset="0"/>
            </a:endParaRPr>
          </a:p>
          <a:p>
            <a:pPr algn="just">
              <a:buFont typeface="Wingdings" pitchFamily="2" charset="2"/>
              <a:buNone/>
              <a:defRPr/>
            </a:pPr>
            <a:r>
              <a:rPr lang="ru-RU" sz="1800" i="1" dirty="0" smtClean="0">
                <a:effectLst/>
                <a:cs typeface="Times New Roman" pitchFamily="18" charset="0"/>
              </a:rPr>
              <a:t>      с</a:t>
            </a:r>
            <a:r>
              <a:rPr lang="en-US" sz="1800" i="1" baseline="-25000" dirty="0" smtClean="0">
                <a:effectLst/>
                <a:cs typeface="Times New Roman" pitchFamily="18" charset="0"/>
              </a:rPr>
              <a:t>t</a:t>
            </a:r>
            <a:r>
              <a:rPr lang="en-US" sz="1800" dirty="0" smtClean="0">
                <a:effectLst/>
                <a:cs typeface="Times New Roman" pitchFamily="18" charset="0"/>
              </a:rPr>
              <a:t>  </a:t>
            </a:r>
            <a:r>
              <a:rPr lang="ru-RU" sz="1800" dirty="0" smtClean="0">
                <a:effectLst/>
                <a:cs typeface="Times New Roman" pitchFamily="18" charset="0"/>
              </a:rPr>
              <a:t>–  термический коэффициент;</a:t>
            </a:r>
          </a:p>
          <a:p>
            <a:pPr algn="just">
              <a:buFont typeface="Wingdings" pitchFamily="2" charset="2"/>
              <a:buNone/>
              <a:defRPr/>
            </a:pPr>
            <a:r>
              <a:rPr lang="ru-RU" sz="1800" dirty="0" smtClean="0">
                <a:effectLst/>
                <a:cs typeface="Times New Roman" pitchFamily="18" charset="0"/>
                <a:sym typeface="Symbol" pitchFamily="18" charset="2"/>
              </a:rPr>
              <a:t>      </a:t>
            </a:r>
            <a:r>
              <a:rPr lang="ru-RU" sz="1800" dirty="0" smtClean="0">
                <a:effectLst/>
                <a:cs typeface="Times New Roman" pitchFamily="18" charset="0"/>
              </a:rPr>
              <a:t>  –  коэффициент перехода от веса снегового покрова</a:t>
            </a:r>
          </a:p>
          <a:p>
            <a:pPr algn="just">
              <a:buFont typeface="Wingdings" pitchFamily="2" charset="2"/>
              <a:buNone/>
              <a:defRPr/>
            </a:pPr>
            <a:r>
              <a:rPr lang="ru-RU" sz="1800" dirty="0">
                <a:effectLst/>
                <a:cs typeface="Times New Roman" pitchFamily="18" charset="0"/>
              </a:rPr>
              <a:t> </a:t>
            </a:r>
            <a:r>
              <a:rPr lang="ru-RU" sz="1800" dirty="0" smtClean="0">
                <a:effectLst/>
                <a:cs typeface="Times New Roman" pitchFamily="18" charset="0"/>
              </a:rPr>
              <a:t>              земли к снеговой нагрузке на покрытие;</a:t>
            </a: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1800" i="1" dirty="0" smtClean="0">
                <a:effectLst/>
                <a:cs typeface="Times New Roman" pitchFamily="18" charset="0"/>
              </a:rPr>
              <a:t>      </a:t>
            </a:r>
            <a:r>
              <a:rPr lang="en-US" sz="1800" i="1" dirty="0" err="1" smtClean="0">
                <a:effectLst/>
                <a:cs typeface="Times New Roman" pitchFamily="18" charset="0"/>
              </a:rPr>
              <a:t>S</a:t>
            </a:r>
            <a:r>
              <a:rPr lang="en-US" sz="1800" i="1" baseline="-25000" dirty="0" err="1" smtClean="0">
                <a:effectLst/>
                <a:cs typeface="Times New Roman" pitchFamily="18" charset="0"/>
              </a:rPr>
              <a:t>g</a:t>
            </a:r>
            <a:r>
              <a:rPr lang="ru-RU" sz="1800" dirty="0" smtClean="0">
                <a:effectLst/>
                <a:cs typeface="Times New Roman" pitchFamily="18" charset="0"/>
              </a:rPr>
              <a:t> – вес снегового покрова на 1 м</a:t>
            </a:r>
            <a:r>
              <a:rPr lang="ru-RU" sz="1800" baseline="30000" dirty="0" smtClean="0">
                <a:effectLst/>
                <a:cs typeface="Times New Roman" pitchFamily="18" charset="0"/>
              </a:rPr>
              <a:t>2</a:t>
            </a:r>
            <a:r>
              <a:rPr lang="ru-RU" sz="1800" dirty="0" smtClean="0">
                <a:effectLst/>
                <a:cs typeface="Times New Roman" pitchFamily="18" charset="0"/>
              </a:rPr>
              <a:t> горизонтальной поверхности </a:t>
            </a:r>
            <a:r>
              <a:rPr lang="ru-RU" sz="1800" dirty="0">
                <a:cs typeface="Times New Roman" pitchFamily="18" charset="0"/>
              </a:rPr>
              <a:t>земли</a:t>
            </a:r>
            <a:r>
              <a:rPr lang="ru-RU" sz="1800" dirty="0" smtClean="0">
                <a:cs typeface="Times New Roman" pitchFamily="18" charset="0"/>
              </a:rPr>
              <a:t>,</a:t>
            </a: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1800" dirty="0" smtClean="0">
                <a:cs typeface="Times New Roman" pitchFamily="18" charset="0"/>
              </a:rPr>
              <a:t>             принимаемый </a:t>
            </a:r>
            <a:r>
              <a:rPr lang="ru-RU" sz="1800" dirty="0">
                <a:cs typeface="Times New Roman" pitchFamily="18" charset="0"/>
              </a:rPr>
              <a:t>в соответствии с 10.2.</a:t>
            </a:r>
            <a:r>
              <a:rPr lang="ru-RU" altLang="ru-RU" sz="1800" dirty="0" smtClean="0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           </a:t>
            </a:r>
            <a:endParaRPr lang="ru-RU" sz="1800" dirty="0" smtClean="0"/>
          </a:p>
        </p:txBody>
      </p:sp>
      <p:sp>
        <p:nvSpPr>
          <p:cNvPr id="6148" name="Прямоугольник 1"/>
          <p:cNvSpPr>
            <a:spLocks noChangeArrowheads="1"/>
          </p:cNvSpPr>
          <p:nvPr/>
        </p:nvSpPr>
        <p:spPr bwMode="auto">
          <a:xfrm>
            <a:off x="260967" y="4221088"/>
            <a:ext cx="866561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2000" dirty="0">
                <a:latin typeface="+mn-lt"/>
                <a:cs typeface="Times New Roman" pitchFamily="18" charset="0"/>
              </a:rPr>
              <a:t>10.1 Нормативное значение снеговой нагрузки на горизонтальную проекцию покрытия </a:t>
            </a:r>
          </a:p>
          <a:p>
            <a:pPr eaLnBrk="1" hangingPunct="1"/>
            <a:r>
              <a:rPr lang="ru-RU" altLang="ru-RU" sz="2000" dirty="0">
                <a:solidFill>
                  <a:srgbClr val="002060"/>
                </a:solidFill>
              </a:rPr>
              <a:t> 		</a:t>
            </a:r>
            <a:r>
              <a:rPr lang="en-US" altLang="ru-RU" sz="2000" i="1" dirty="0">
                <a:solidFill>
                  <a:srgbClr val="002060"/>
                </a:solidFill>
                <a:latin typeface="+mn-lt"/>
              </a:rPr>
              <a:t>S</a:t>
            </a:r>
            <a:r>
              <a:rPr lang="ru-RU" altLang="ru-RU" sz="2000" i="1" baseline="-25000" dirty="0">
                <a:solidFill>
                  <a:srgbClr val="002060"/>
                </a:solidFill>
                <a:latin typeface="+mn-lt"/>
              </a:rPr>
              <a:t>0</a:t>
            </a:r>
            <a:r>
              <a:rPr lang="ru-RU" altLang="ru-RU" sz="2000" i="1" dirty="0">
                <a:solidFill>
                  <a:srgbClr val="002060"/>
                </a:solidFill>
                <a:latin typeface="+mn-lt"/>
              </a:rPr>
              <a:t> = </a:t>
            </a:r>
            <a:r>
              <a:rPr lang="en-US" altLang="ru-RU" sz="2000" i="1" dirty="0" err="1" smtClean="0">
                <a:solidFill>
                  <a:srgbClr val="002060"/>
                </a:solidFill>
                <a:latin typeface="+mn-lt"/>
              </a:rPr>
              <a:t>c</a:t>
            </a:r>
            <a:r>
              <a:rPr lang="en-US" altLang="ru-RU" sz="2000" i="1" baseline="-25000" dirty="0" err="1" smtClean="0">
                <a:solidFill>
                  <a:srgbClr val="002060"/>
                </a:solidFill>
                <a:latin typeface="+mn-lt"/>
              </a:rPr>
              <a:t>e</a:t>
            </a:r>
            <a:r>
              <a:rPr lang="en-US" altLang="ru-RU" sz="2000" i="1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ru-RU" sz="2000" i="1" dirty="0" err="1">
                <a:solidFill>
                  <a:srgbClr val="002060"/>
                </a:solidFill>
                <a:latin typeface="+mn-lt"/>
              </a:rPr>
              <a:t>c</a:t>
            </a:r>
            <a:r>
              <a:rPr lang="en-US" altLang="ru-RU" sz="2000" i="1" baseline="-25000" dirty="0" err="1">
                <a:solidFill>
                  <a:srgbClr val="002060"/>
                </a:solidFill>
                <a:latin typeface="+mn-lt"/>
              </a:rPr>
              <a:t>t</a:t>
            </a:r>
            <a:r>
              <a:rPr lang="en-US" altLang="ru-RU" sz="2000" i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ru-RU" sz="2000" i="1" dirty="0">
                <a:solidFill>
                  <a:srgbClr val="002060"/>
                </a:solidFill>
                <a:latin typeface="+mn-lt"/>
                <a:sym typeface="Symbol" pitchFamily="18" charset="2"/>
              </a:rPr>
              <a:t></a:t>
            </a:r>
            <a:r>
              <a:rPr lang="en-US" altLang="ru-RU" sz="2000" i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ru-RU" sz="2000" i="1" dirty="0" err="1">
                <a:solidFill>
                  <a:srgbClr val="002060"/>
                </a:solidFill>
                <a:latin typeface="+mn-lt"/>
              </a:rPr>
              <a:t>S</a:t>
            </a:r>
            <a:r>
              <a:rPr lang="en-US" altLang="ru-RU" sz="2000" i="1" baseline="-25000" dirty="0" err="1">
                <a:solidFill>
                  <a:srgbClr val="002060"/>
                </a:solidFill>
                <a:latin typeface="+mn-lt"/>
              </a:rPr>
              <a:t>g</a:t>
            </a:r>
            <a:r>
              <a:rPr lang="en-US" altLang="ru-RU" sz="2000" i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ru-RU" altLang="ru-RU" sz="2000" i="1" dirty="0">
                <a:solidFill>
                  <a:srgbClr val="002060"/>
                </a:solidFill>
                <a:latin typeface="+mn-lt"/>
              </a:rPr>
              <a:t>		(10.1</a:t>
            </a:r>
            <a:r>
              <a:rPr lang="ru-RU" altLang="ru-RU" sz="2000" i="1" dirty="0" smtClean="0">
                <a:solidFill>
                  <a:srgbClr val="002060"/>
                </a:solidFill>
                <a:latin typeface="+mn-lt"/>
              </a:rPr>
              <a:t>)</a:t>
            </a:r>
            <a:r>
              <a:rPr lang="ru-RU" altLang="ru-RU" sz="2000" dirty="0" smtClean="0">
                <a:solidFill>
                  <a:srgbClr val="002060"/>
                </a:solidFill>
                <a:latin typeface="+mn-lt"/>
              </a:rPr>
              <a:t>,</a:t>
            </a:r>
          </a:p>
          <a:p>
            <a:pPr eaLnBrk="1" hangingPunct="1"/>
            <a:endParaRPr lang="ru-RU" altLang="ru-RU" sz="2000" dirty="0">
              <a:solidFill>
                <a:srgbClr val="002060"/>
              </a:solidFill>
            </a:endParaRPr>
          </a:p>
          <a:p>
            <a:pPr eaLnBrk="1" hangingPunct="1"/>
            <a:r>
              <a:rPr lang="ru-RU" altLang="ru-RU" sz="2000" dirty="0">
                <a:latin typeface="+mn-lt"/>
                <a:cs typeface="Times New Roman" pitchFamily="18" charset="0"/>
              </a:rPr>
              <a:t>где … </a:t>
            </a:r>
            <a:endParaRPr lang="ru-RU" altLang="ru-RU" sz="2000" dirty="0" smtClean="0">
              <a:latin typeface="+mn-lt"/>
              <a:cs typeface="Times New Roman" pitchFamily="18" charset="0"/>
            </a:endParaRPr>
          </a:p>
          <a:p>
            <a:pPr eaLnBrk="1" hangingPunct="1"/>
            <a:r>
              <a:rPr lang="en-US" altLang="ru-RU" sz="2000" dirty="0">
                <a:latin typeface="+mn-lt"/>
                <a:cs typeface="Times New Roman" pitchFamily="18" charset="0"/>
              </a:rPr>
              <a:t>S</a:t>
            </a:r>
            <a:r>
              <a:rPr lang="en-US" altLang="ru-RU" sz="2000" baseline="-25000" dirty="0">
                <a:latin typeface="+mn-lt"/>
                <a:cs typeface="Times New Roman" pitchFamily="18" charset="0"/>
              </a:rPr>
              <a:t>g</a:t>
            </a:r>
            <a:r>
              <a:rPr lang="ru-RU" altLang="ru-RU" sz="2000" dirty="0">
                <a:latin typeface="+mn-lt"/>
                <a:cs typeface="Times New Roman" pitchFamily="18" charset="0"/>
              </a:rPr>
              <a:t> – </a:t>
            </a:r>
            <a:r>
              <a:rPr lang="ru-RU" altLang="ru-RU" sz="2000" dirty="0">
                <a:solidFill>
                  <a:srgbClr val="0066FF"/>
                </a:solidFill>
                <a:latin typeface="+mn-lt"/>
                <a:cs typeface="Times New Roman" pitchFamily="18" charset="0"/>
              </a:rPr>
              <a:t>нормативное значение </a:t>
            </a:r>
            <a:r>
              <a:rPr lang="ru-RU" altLang="ru-RU" sz="2000" dirty="0">
                <a:latin typeface="+mn-lt"/>
                <a:cs typeface="Times New Roman" pitchFamily="18" charset="0"/>
              </a:rPr>
              <a:t>веса  снегового покрова на 1 м</a:t>
            </a:r>
            <a:r>
              <a:rPr lang="ru-RU" altLang="ru-RU" sz="2000" baseline="30000" dirty="0">
                <a:latin typeface="+mn-lt"/>
                <a:cs typeface="Times New Roman" pitchFamily="18" charset="0"/>
              </a:rPr>
              <a:t>2</a:t>
            </a:r>
            <a:r>
              <a:rPr lang="ru-RU" altLang="ru-RU" sz="2000" dirty="0">
                <a:latin typeface="+mn-lt"/>
                <a:cs typeface="Times New Roman" pitchFamily="18" charset="0"/>
              </a:rPr>
              <a:t> горизонтальной поверхности земли, принимаемое в соответствии с 10.2.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250825" y="3789040"/>
            <a:ext cx="849788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467544" y="3789040"/>
            <a:ext cx="38268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ru-RU" altLang="ru-RU" dirty="0" smtClean="0">
                <a:solidFill>
                  <a:srgbClr val="FF0000"/>
                </a:solidFill>
              </a:rPr>
              <a:t>Новая редакция (Пересмотр СП):</a:t>
            </a:r>
            <a:endParaRPr lang="ru-RU" alt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Литейная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Паркет">
  <a:themeElements>
    <a:clrScheme name="Паркет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Паркет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8252</TotalTime>
  <Words>5769</Words>
  <Application>Microsoft Office PowerPoint</Application>
  <PresentationFormat>Экран (4:3)</PresentationFormat>
  <Paragraphs>731</Paragraphs>
  <Slides>78</Slides>
  <Notes>3</Notes>
  <HiddenSlides>0</HiddenSlides>
  <MMClips>0</MMClips>
  <ScaleCrop>false</ScaleCrop>
  <HeadingPairs>
    <vt:vector size="6" baseType="variant">
      <vt:variant>
        <vt:lpstr>Тема</vt:lpstr>
      </vt:variant>
      <vt:variant>
        <vt:i4>5</vt:i4>
      </vt:variant>
      <vt:variant>
        <vt:lpstr>Внедренные серверы OLE</vt:lpstr>
      </vt:variant>
      <vt:variant>
        <vt:i4>5</vt:i4>
      </vt:variant>
      <vt:variant>
        <vt:lpstr>Заголовки слайдов</vt:lpstr>
      </vt:variant>
      <vt:variant>
        <vt:i4>78</vt:i4>
      </vt:variant>
    </vt:vector>
  </HeadingPairs>
  <TitlesOfParts>
    <vt:vector size="88" baseType="lpstr">
      <vt:lpstr>Трек</vt:lpstr>
      <vt:lpstr>Поток</vt:lpstr>
      <vt:lpstr>Апекс</vt:lpstr>
      <vt:lpstr>Литейная</vt:lpstr>
      <vt:lpstr>Паркет</vt:lpstr>
      <vt:lpstr>Формула</vt:lpstr>
      <vt:lpstr>CorelDRAW</vt:lpstr>
      <vt:lpstr>CorelDRAW.Graphic.9</vt:lpstr>
      <vt:lpstr>Лист</vt:lpstr>
      <vt:lpstr>CorelDRAW X6 Graphic</vt:lpstr>
      <vt:lpstr>Презентация PowerPoint</vt:lpstr>
      <vt:lpstr>1 Область применения</vt:lpstr>
      <vt:lpstr>5 Классификация нагрузок</vt:lpstr>
      <vt:lpstr>5 Классификация нагрузок</vt:lpstr>
      <vt:lpstr>6 Сочетания нагрузок</vt:lpstr>
      <vt:lpstr>7 Вес конструкций и грунтов</vt:lpstr>
      <vt:lpstr>8 Нагрузки от оборудования, людей, животных, складируемых  материалов и изделий, транспортных средств</vt:lpstr>
      <vt:lpstr>9 Нагрузки от мостовых и подвесных кранов</vt:lpstr>
      <vt:lpstr>10. СНЕГОВЫЕ НАГРУЗКИ</vt:lpstr>
      <vt:lpstr>10. СНЕГОВЫЕ НАГРУЗКИ</vt:lpstr>
      <vt:lpstr>Карта районирования территории РФ  по весу снегового покрова – Действующий СП 20.13330.2011</vt:lpstr>
      <vt:lpstr>Карта районирования территории РФ  по весу снегового покрова</vt:lpstr>
      <vt:lpstr>Карта 1 приложения Ж – Пересмотр СП 20.13330.2011</vt:lpstr>
      <vt:lpstr>Дополнения к карте 1 приложения Ж</vt:lpstr>
      <vt:lpstr>10. СНЕГОВЫЕ НАГРУЗКИ </vt:lpstr>
      <vt:lpstr>Таблица Ж.1  Высотный коэффициент kh для горных районов РФ</vt:lpstr>
      <vt:lpstr>10. СНЕГОВЫЕ НАГРУЗКИ</vt:lpstr>
      <vt:lpstr>10. СНЕГОВЫЕ НАГРУЗКИ</vt:lpstr>
      <vt:lpstr>10. СНЕГОВЫЕ НАГРУЗКИ</vt:lpstr>
      <vt:lpstr>10. СНЕГОВЫЕ НАГРУЗКИ</vt:lpstr>
      <vt:lpstr>10. СНЕГОВЫЕ НАГРУЗКИ</vt:lpstr>
      <vt:lpstr>Презентация PowerPoint</vt:lpstr>
      <vt:lpstr>10. СНЕГОВЫЕ НАГРУЗКИ</vt:lpstr>
      <vt:lpstr>10. СНЕГОВЫЕ НАГРУЗКИ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ПРИЛОЖЕНИЕ Г СХЕМЫ СНЕГОВЫХ НАГРУЗОК И КОЭФФИЦИЕНТЫ  (пересмотр)</vt:lpstr>
      <vt:lpstr>ПРИЛОЖЕНИЕ Г СХЕМЫ СНЕГОВЫХ НАГРУЗОК И КОЭФФИЦИЕНТЫ </vt:lpstr>
      <vt:lpstr>ПРИЛОЖЕНИЕ Г СХЕМЫ СНЕГОВЫХ НАГРУЗОК И КОЭФФИЦИЕНТЫ </vt:lpstr>
      <vt:lpstr>ПРИЛОЖЕНИЕ Г СХЕМЫ СНЕГОВЫХ НАГРУЗОК И КОЭФФИЦИЕНТЫ </vt:lpstr>
      <vt:lpstr>ПРИЛОЖЕНИЕ Г СХЕМЫ СНЕГОВЫХ НАГРУЗОК И КОЭФФИЦИЕНТЫ </vt:lpstr>
      <vt:lpstr>Примеры определения расчетных схем снеговых нагрузок по данным модельных аэродинамических испытаний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11. ВОЗДЕЙСТВИЯ ВЕТРА</vt:lpstr>
      <vt:lpstr>11 Воздействия ветра</vt:lpstr>
      <vt:lpstr>11. ВОЗДЕЙСТВИЯ ВЕТРА</vt:lpstr>
      <vt:lpstr>Виды ветровых пульсационных нагрузок</vt:lpstr>
      <vt:lpstr>Презентация PowerPoint</vt:lpstr>
      <vt:lpstr>Новая карта районирования территории Республики Крым  по ветровой нагрузке (Приложение Е)</vt:lpstr>
      <vt:lpstr>11.1 Расчетная ветровая нагрузка</vt:lpstr>
      <vt:lpstr>Модельные аэродинамические испытания</vt:lpstr>
      <vt:lpstr>Презентация PowerPoint</vt:lpstr>
      <vt:lpstr>Аэродинамические испытания</vt:lpstr>
      <vt:lpstr>11.2 ПИКОВАЯ ВЕТРОВАЯ НАГРУЗКА Ветровая  нагрузка при расчете элементов ограждения </vt:lpstr>
      <vt:lpstr>11.3 РЕЗОНАНСНОЕ ВИХРЕВОЕ ВОЗБУЖДЕНИЕ (см. также Приложение Д2)</vt:lpstr>
      <vt:lpstr>11.3 РЕЗОНАНСНОЕ ВИХРЕВОЕ ВОЗБУЖДЕНИЕ</vt:lpstr>
      <vt:lpstr>11.4 ДИНАМИЧЕСКАЯ КОМФОРТНОСТЬ</vt:lpstr>
      <vt:lpstr>КОЭФФИЦИЕНТ НАДЁЖНОСТИ ПО ВЕТРОВОЙ НАГРУЗКЕ</vt:lpstr>
      <vt:lpstr>ПРИЛОЖЕНИЕ Д.  Изменение №1</vt:lpstr>
      <vt:lpstr>ПРИЛОЖЕНИЕ Д.  Изменение №1</vt:lpstr>
      <vt:lpstr>Презентация PowerPoint</vt:lpstr>
      <vt:lpstr>ГОЛОЛЕДНЫЕ НАГРУЗКИ</vt:lpstr>
      <vt:lpstr>ГОЛОЛЕДНЫЕ НАГРУЗКИ</vt:lpstr>
      <vt:lpstr>ГОЛОЛЕДНЫЕ НАГРУЗКИ</vt:lpstr>
      <vt:lpstr>Районирование территории РФ по толщине стенки гололеда</vt:lpstr>
      <vt:lpstr>Районирование территории РФ по толщине стенки гололеда</vt:lpstr>
      <vt:lpstr>Районирование территории РФ по толщине стенки гололеда</vt:lpstr>
      <vt:lpstr>Районирование территории РФ по толщине стенки гололеда</vt:lpstr>
      <vt:lpstr>СП 20.13330.2011 Нагрузки и воздействия ТЕМПЕРАТУРНЫЕ КЛИМАТИЧЕСКИЕ ВОЗДЕЙСТВИЯ</vt:lpstr>
      <vt:lpstr>СП Нагрузки и воздействия ТЕМПЕРАТУРНЫЕ КЛИМАТИЧЕСКИЕ ВОЗДЕЙСТВИЯ</vt:lpstr>
      <vt:lpstr>СП Нагрузки и воздействия ТЕМПЕРАТУРНЫЕ КЛИМАТИЧЕСКИЕ ВОЗДЕЙСТВИЯ</vt:lpstr>
      <vt:lpstr>СП Нагрузки и воздействия - пересмотр ТЕМПЕРАТУРНЫЕ КЛИМАТИЧЕСКИЕ ВОЗДЕЙСТВИЯ</vt:lpstr>
      <vt:lpstr>Карта 4 приложения Ж – Пересмотр СП 20.13330.2011 Районирование территории РФ по нормативным значениям минимальной температуры воздуха</vt:lpstr>
      <vt:lpstr>Карта 5 приложения Ж – Пересмотр СП 20.13330.2011 Районирование территории РФ по нормативным значениям максимальной температуры воздуха</vt:lpstr>
      <vt:lpstr>Карта 4 приложения Ж – Пересмотр СП 20.13330.2011 Районирование территории РФ по нормативным значениям минимальной температуры воздуха– Республика Крым</vt:lpstr>
      <vt:lpstr>Карта 5 приложения Ж – Пересмотр СП 20.13330.2011 Районирование территории РФ по нормативным значениям максимальной температуры воздуха– Республика Крым</vt:lpstr>
      <vt:lpstr>СП Нагрузки и воздействия - пересмотр ТЕМПЕРАТУРНЫЕ КЛИМАТИЧЕСКИЕ ВОЗДЕЙСТВИЯ</vt:lpstr>
      <vt:lpstr>СП Нагрузки и воздействия ТЕМПЕРАТУРНЫЕ КЛИМАТИЧЕСКИЕ ВОЗДЕЙСТВИЯ</vt:lpstr>
      <vt:lpstr>ТЕМПЕРАТУРНЫЕ КЛИМАТИЧЕСКИЕ ВОЗДЕЙСТВИЯ</vt:lpstr>
      <vt:lpstr>СП Нагрузки и воздействия - пересмотр ТЕМПЕРАТУРНЫЕ КЛИМАТИЧЕСКИЕ ВОЗДЕЙСТВИЯ</vt:lpstr>
      <vt:lpstr>СП Нагрузки и воздействия - пересмотр ТЕМПЕРАТУРНЫЕ КЛИМАТИЧЕСКИЕ ВОЗДЕЙСТВИЯ</vt:lpstr>
      <vt:lpstr>СПАСИБО  ЗА  ВНИМАНИЕ!</vt:lpstr>
    </vt:vector>
  </TitlesOfParts>
  <Company>tsniisk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Правительство Москвы Московские  городские строительные  нормы  МГСН 4.19-05    (Введены впервые)</dc:title>
  <dc:creator>amigo</dc:creator>
  <cp:lastModifiedBy>Ирина</cp:lastModifiedBy>
  <cp:revision>847</cp:revision>
  <dcterms:created xsi:type="dcterms:W3CDTF">2005-01-26T09:43:47Z</dcterms:created>
  <dcterms:modified xsi:type="dcterms:W3CDTF">2016-04-19T19:07:49Z</dcterms:modified>
</cp:coreProperties>
</file>