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1" r:id="rId3"/>
    <p:sldId id="417" r:id="rId4"/>
    <p:sldId id="409" r:id="rId5"/>
    <p:sldId id="408" r:id="rId6"/>
    <p:sldId id="423" r:id="rId7"/>
    <p:sldId id="412" r:id="rId8"/>
    <p:sldId id="413" r:id="rId9"/>
    <p:sldId id="415" r:id="rId10"/>
    <p:sldId id="418" r:id="rId11"/>
    <p:sldId id="419" r:id="rId12"/>
    <p:sldId id="420" r:id="rId13"/>
    <p:sldId id="421" r:id="rId14"/>
    <p:sldId id="422" r:id="rId15"/>
    <p:sldId id="410" r:id="rId16"/>
    <p:sldId id="33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4"/>
    <a:srgbClr val="0000CC"/>
    <a:srgbClr val="002274"/>
    <a:srgbClr val="09750C"/>
    <a:srgbClr val="0CA410"/>
    <a:srgbClr val="0DB711"/>
    <a:srgbClr val="2E088E"/>
    <a:srgbClr val="B36C0D"/>
    <a:srgbClr val="983248"/>
    <a:srgbClr val="C45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5657" autoAdjust="0"/>
  </p:normalViewPr>
  <p:slideViewPr>
    <p:cSldViewPr>
      <p:cViewPr>
        <p:scale>
          <a:sx n="50" d="100"/>
          <a:sy n="50" d="100"/>
        </p:scale>
        <p:origin x="1128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ocuments\SCADMasters\&#1055;&#1088;&#1086;&#1077;&#1082;&#1090;%20&#1089;&#1074;&#1086;&#1076;&#1085;&#1086;&#1075;&#1086;%20&#1091;&#1095;&#1077;&#1073;&#1085;&#1086;&#1075;&#1086;%20&#1087;&#1083;&#1072;&#1085;&#1072;%20&#1058;&#1043;&#1040;&#1057;&#1059;-STRUTEC-SCADSOFT-&#1057;&#1055;&#1073;&#1055;&#1059;-&#1059;&#1043;&#1053;&#1058;&#1059;-&#1057;&#1048;&#1041;&#1040;&#1044;&#1048;-E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ocuments\SCADMasters\&#1055;&#1088;&#1086;&#1077;&#1082;&#1090;%20&#1089;&#1074;&#1086;&#1076;&#1085;&#1086;&#1075;&#1086;%20&#1091;&#1095;&#1077;&#1073;&#1085;&#1086;&#1075;&#1086;%20&#1087;&#1083;&#1072;&#1085;&#1072;%20&#1058;&#1043;&#1040;&#1057;&#1059;-STRUTEC-SCADSOFT-&#1057;&#1055;&#1073;&#1055;&#1059;-&#1059;&#1043;&#1053;&#1058;&#1059;-&#1057;&#1048;&#1041;&#1040;&#1044;&#1048;-E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ocuments\SCADMasters\&#1055;&#1088;&#1086;&#1077;&#1082;&#1090;%20&#1089;&#1074;&#1086;&#1076;&#1085;&#1086;&#1075;&#1086;%20&#1091;&#1095;&#1077;&#1073;&#1085;&#1086;&#1075;&#1086;%20&#1087;&#1083;&#1072;&#1085;&#1072;%20&#1058;&#1043;&#1040;&#1057;&#1059;-STRUTEC-SCADSOFT-&#1057;&#1055;&#1073;&#1055;&#1059;-&#1059;&#1043;&#1053;&#1058;&#1059;-&#1057;&#1048;&#1041;&#1040;&#1044;&#1048;-E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ocuments\SCADMasters\&#1055;&#1088;&#1086;&#1077;&#1082;&#1090;%20&#1089;&#1074;&#1086;&#1076;&#1085;&#1086;&#1075;&#1086;%20&#1091;&#1095;&#1077;&#1073;&#1085;&#1086;&#1075;&#1086;%20&#1087;&#1083;&#1072;&#1085;&#1072;%20&#1058;&#1043;&#1040;&#1057;&#1059;-STRUTEC-SCADSOFT-&#1057;&#1055;&#1073;&#1055;&#1059;-&#1059;&#1043;&#1053;&#1058;&#1059;-&#1057;&#1048;&#1041;&#1040;&#1044;&#1048;-E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ocuments\SCADMasters\&#1055;&#1088;&#1086;&#1077;&#1082;&#1090;%20&#1089;&#1074;&#1086;&#1076;&#1085;&#1086;&#1075;&#1086;%20&#1091;&#1095;&#1077;&#1073;&#1085;&#1086;&#1075;&#1086;%20&#1087;&#1083;&#1072;&#1085;&#1072;%20&#1058;&#1043;&#1040;&#1057;&#1059;-STRUTEC-SCADSOFT-&#1057;&#1055;&#1073;&#1055;&#1059;-&#1059;&#1043;&#1053;&#1058;&#1059;-&#1057;&#1048;&#1041;&#1040;&#1044;&#1048;-&#1052;&#1043;&#1057;&#1059;-EF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ocuments\SCADMasters\&#1055;&#1088;&#1086;&#1077;&#1082;&#1090;%20&#1089;&#1074;&#1086;&#1076;&#1085;&#1086;&#1075;&#1086;%20&#1091;&#1095;&#1077;&#1073;&#1085;&#1086;&#1075;&#1086;%20&#1087;&#1083;&#1072;&#1085;&#1072;%20&#1058;&#1043;&#1040;&#1057;&#1059;-STRUTEC-SCADSOFT-&#1057;&#1055;&#1073;&#1055;&#1059;-&#1059;&#1043;&#1053;&#1058;&#1059;-&#1057;&#1048;&#1041;&#1040;&#1044;&#1048;-&#1052;&#1043;&#1057;&#1059;-E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ocuments\SCADMasters\&#1055;&#1088;&#1086;&#1077;&#1082;&#1090;%20&#1089;&#1074;&#1086;&#1076;&#1085;&#1086;&#1075;&#1086;%20&#1091;&#1095;&#1077;&#1073;&#1085;&#1086;&#1075;&#1086;%20&#1087;&#1083;&#1072;&#1085;&#1072;%20&#1058;&#1043;&#1040;&#1057;&#1059;-STRUTEC-SCADSOFT-&#1057;&#1055;&#1073;&#1055;&#1059;-&#1059;&#1043;&#1053;&#1058;&#1059;-&#1057;&#1048;&#1041;&#1040;&#1044;&#1048;-&#1052;&#1043;&#1057;&#1059;-E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ocuments\SCADMasters\&#1055;&#1088;&#1086;&#1077;&#1082;&#1090;%20&#1089;&#1074;&#1086;&#1076;&#1085;&#1086;&#1075;&#1086;%20&#1091;&#1095;&#1077;&#1073;&#1085;&#1086;&#1075;&#1086;%20&#1087;&#1083;&#1072;&#1085;&#1072;%20&#1058;&#1043;&#1040;&#1057;&#1059;-STRUTEC-SCADSOFT-&#1057;&#1055;&#1073;&#1055;&#1059;-&#1059;&#1043;&#1053;&#1058;&#1059;-&#1057;&#1048;&#1041;&#1040;&#1044;&#1048;-&#1052;&#1043;&#1057;&#1059;-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88271958328323E-2"/>
          <c:y val="1.1078906275956011E-2"/>
          <c:w val="0.97369750906500474"/>
          <c:h val="0.99600525044750643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25400" cmpd="sng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0033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990033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90033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90033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90033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0"/>
            <c:bubble3D val="0"/>
            <c:spPr>
              <a:solidFill>
                <a:schemeClr val="bg1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1"/>
            <c:bubble3D val="0"/>
            <c:spPr>
              <a:solidFill>
                <a:schemeClr val="bg1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2"/>
            <c:bubble3D val="0"/>
            <c:spPr>
              <a:noFill/>
              <a:ln w="25400" cmpd="sng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2916666666666667E-2"/>
                  <c:y val="3.81909722222221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31111111111105E-2"/>
                      <c:h val="4.757222222222221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7.5044444444444447E-3"/>
                  <c:y val="-9.020374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4935305555555554"/>
                      <c:h val="0.42814888888888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Лист1!$BA$109:$BA$121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 КУРС
Курсовой проект I
Здание с металлическим каркасом</c:v>
                </c:pt>
              </c:strCache>
            </c:strRef>
          </c:cat>
          <c:val>
            <c:numRef>
              <c:f>Лист1!$AZ$109:$AZ$121</c:f>
              <c:numCache>
                <c:formatCode>General</c:formatCode>
                <c:ptCount val="13"/>
                <c:pt idx="0">
                  <c:v>1.21</c:v>
                </c:pt>
                <c:pt idx="1">
                  <c:v>0.9</c:v>
                </c:pt>
                <c:pt idx="2">
                  <c:v>0.9</c:v>
                </c:pt>
                <c:pt idx="3">
                  <c:v>0.6</c:v>
                </c:pt>
                <c:pt idx="4">
                  <c:v>0.46500000000000002</c:v>
                </c:pt>
                <c:pt idx="5">
                  <c:v>0.46500000000000002</c:v>
                </c:pt>
                <c:pt idx="6">
                  <c:v>0.46500000000000002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10.005000000000001</c:v>
                </c:pt>
              </c:numCache>
            </c:numRef>
          </c:val>
        </c:ser>
        <c:ser>
          <c:idx val="1"/>
          <c:order val="1"/>
          <c:cat>
            <c:strRef>
              <c:f>Лист1!$BA$109:$BA$121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 КУРС
Курсовой проект I
Здание с металлическим каркасом</c:v>
                </c:pt>
              </c:strCache>
            </c:strRef>
          </c:cat>
          <c:val>
            <c:numRef>
              <c:f>Лист1!$BA$109:$BA$121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88271958328323E-2"/>
          <c:y val="1.1078906275956011E-2"/>
          <c:w val="0.97369750906500474"/>
          <c:h val="0.99600525044750643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25400" cmpd="sng">
              <a:solidFill>
                <a:schemeClr val="bg1"/>
              </a:solidFill>
            </a:ln>
          </c:spPr>
          <c:explosion val="6"/>
          <c:dPt>
            <c:idx val="0"/>
            <c:bubble3D val="0"/>
            <c:spPr>
              <a:noFill/>
              <a:ln w="25400" cmpd="sng">
                <a:noFill/>
              </a:ln>
            </c:spPr>
          </c:dPt>
          <c:dPt>
            <c:idx val="1"/>
            <c:bubble3D val="0"/>
            <c:spPr>
              <a:noFill/>
              <a:ln w="25400" cmpd="sng">
                <a:noFill/>
              </a:ln>
            </c:spPr>
          </c:dPt>
          <c:dPt>
            <c:idx val="2"/>
            <c:bubble3D val="0"/>
            <c:spPr>
              <a:noFill/>
              <a:ln w="25400" cmpd="sng">
                <a:noFill/>
              </a:ln>
            </c:spPr>
          </c:dPt>
          <c:dPt>
            <c:idx val="3"/>
            <c:bubble3D val="0"/>
            <c:spPr>
              <a:noFill/>
              <a:ln w="25400" cmpd="sng">
                <a:noFill/>
              </a:ln>
            </c:spPr>
          </c:dPt>
          <c:dPt>
            <c:idx val="4"/>
            <c:bubble3D val="0"/>
            <c:spPr>
              <a:noFill/>
              <a:ln w="25400" cmpd="sng">
                <a:noFill/>
              </a:ln>
            </c:spPr>
          </c:dPt>
          <c:dPt>
            <c:idx val="5"/>
            <c:bubble3D val="0"/>
            <c:spPr>
              <a:solidFill>
                <a:srgbClr val="0DB4FF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0DB4FF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noFill/>
              <a:ln w="25400" cmpd="sng"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noFill/>
              <a:ln w="25400" cmpd="sng"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noFill/>
              <a:ln w="25400" cmpd="sng">
                <a:solidFill>
                  <a:schemeClr val="bg1"/>
                </a:solidFill>
              </a:ln>
            </c:spPr>
          </c:dPt>
          <c:dPt>
            <c:idx val="10"/>
            <c:bubble3D val="0"/>
            <c:spPr>
              <a:noFill/>
              <a:ln w="25400" cmpd="sng">
                <a:solidFill>
                  <a:schemeClr val="bg1"/>
                </a:solidFill>
              </a:ln>
            </c:spPr>
          </c:dPt>
          <c:dPt>
            <c:idx val="11"/>
            <c:bubble3D val="0"/>
            <c:spPr>
              <a:noFill/>
              <a:ln w="25400" cmpd="sng">
                <a:solidFill>
                  <a:schemeClr val="bg1"/>
                </a:solidFill>
              </a:ln>
            </c:spPr>
          </c:dPt>
          <c:dPt>
            <c:idx val="12"/>
            <c:bubble3D val="0"/>
            <c:spPr>
              <a:noFill/>
              <a:ln w="25400" cmpd="sng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noFill/>
                      </a:defRPr>
                    </a:pPr>
                    <a:r>
                      <a:rPr lang="en-US">
                        <a:noFill/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noFill/>
                      </a:defRPr>
                    </a:pPr>
                    <a:r>
                      <a:rPr lang="en-US">
                        <a:noFill/>
                      </a:rPr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2916666666666667E-2"/>
                  <c:y val="3.81909722222221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31111111111105E-2"/>
                      <c:h val="4.757222222222221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7.5044444444444447E-3"/>
                  <c:y val="-9.020374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4935305555555554"/>
                      <c:h val="0.42814888888888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Лист1!$BA$109:$BA$121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 КУРС
Курсовой проект I
Здание с металлическим каркасом</c:v>
                </c:pt>
              </c:strCache>
            </c:strRef>
          </c:cat>
          <c:val>
            <c:numRef>
              <c:f>Лист1!$AZ$109:$AZ$121</c:f>
              <c:numCache>
                <c:formatCode>General</c:formatCode>
                <c:ptCount val="13"/>
                <c:pt idx="0">
                  <c:v>1.21</c:v>
                </c:pt>
                <c:pt idx="1">
                  <c:v>0.9</c:v>
                </c:pt>
                <c:pt idx="2">
                  <c:v>0.9</c:v>
                </c:pt>
                <c:pt idx="3">
                  <c:v>0.6</c:v>
                </c:pt>
                <c:pt idx="4">
                  <c:v>0.46500000000000002</c:v>
                </c:pt>
                <c:pt idx="5">
                  <c:v>0.46500000000000002</c:v>
                </c:pt>
                <c:pt idx="6">
                  <c:v>0.46500000000000002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10.005000000000001</c:v>
                </c:pt>
              </c:numCache>
            </c:numRef>
          </c:val>
        </c:ser>
        <c:ser>
          <c:idx val="1"/>
          <c:order val="1"/>
          <c:cat>
            <c:strRef>
              <c:f>Лист1!$BA$109:$BA$121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 КУРС
Курсовой проект I
Здание с металлическим каркасом</c:v>
                </c:pt>
              </c:strCache>
            </c:strRef>
          </c:cat>
          <c:val>
            <c:numRef>
              <c:f>Лист1!$BA$109:$BA$121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88271958328323E-2"/>
          <c:y val="1.1078906275956011E-2"/>
          <c:w val="0.97369750906500474"/>
          <c:h val="0.99600525044750643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25400" cmpd="sng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25400" cmpd="sng">
                <a:noFill/>
              </a:ln>
            </c:spPr>
          </c:dPt>
          <c:dPt>
            <c:idx val="1"/>
            <c:bubble3D val="0"/>
            <c:spPr>
              <a:noFill/>
              <a:ln w="25400" cmpd="sng">
                <a:noFill/>
              </a:ln>
            </c:spPr>
          </c:dPt>
          <c:dPt>
            <c:idx val="2"/>
            <c:bubble3D val="0"/>
            <c:spPr>
              <a:noFill/>
              <a:ln w="25400" cmpd="sng">
                <a:noFill/>
              </a:ln>
            </c:spPr>
          </c:dPt>
          <c:dPt>
            <c:idx val="3"/>
            <c:bubble3D val="0"/>
            <c:spPr>
              <a:noFill/>
              <a:ln w="25400" cmpd="sng">
                <a:noFill/>
              </a:ln>
            </c:spPr>
          </c:dPt>
          <c:dPt>
            <c:idx val="4"/>
            <c:bubble3D val="0"/>
            <c:spPr>
              <a:noFill/>
              <a:ln w="25400" cmpd="sng">
                <a:noFill/>
              </a:ln>
            </c:spPr>
          </c:dPt>
          <c:dPt>
            <c:idx val="5"/>
            <c:bubble3D val="0"/>
            <c:spPr>
              <a:noFill/>
              <a:ln w="25400" cmpd="sng">
                <a:noFill/>
              </a:ln>
            </c:spPr>
          </c:dPt>
          <c:dPt>
            <c:idx val="6"/>
            <c:bubble3D val="0"/>
            <c:spPr>
              <a:noFill/>
              <a:ln w="25400" cmpd="sng">
                <a:noFill/>
              </a:ln>
            </c:spPr>
          </c:dPt>
          <c:dPt>
            <c:idx val="7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0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1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2"/>
            <c:bubble3D val="0"/>
            <c:spPr>
              <a:noFill/>
              <a:ln w="25400" cmpd="sng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noFill/>
                      </a:defRPr>
                    </a:pPr>
                    <a:r>
                      <a:rPr lang="en-US">
                        <a:noFill/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noFill/>
                      </a:defRPr>
                    </a:pPr>
                    <a:r>
                      <a:rPr lang="en-US">
                        <a:noFill/>
                      </a:rPr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2916666666666667E-2"/>
                  <c:y val="3.81909722222221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31111111111105E-2"/>
                      <c:h val="4.757222222222221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7.5044444444444447E-3"/>
                  <c:y val="-9.020374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noFill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4935305555555554"/>
                      <c:h val="0.42814888888888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Лист1!$BA$109:$BA$121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 КУРС
Курсовой проект I
Здание с металлическим каркасом</c:v>
                </c:pt>
              </c:strCache>
            </c:strRef>
          </c:cat>
          <c:val>
            <c:numRef>
              <c:f>Лист1!$AZ$109:$AZ$121</c:f>
              <c:numCache>
                <c:formatCode>General</c:formatCode>
                <c:ptCount val="13"/>
                <c:pt idx="0">
                  <c:v>1.21</c:v>
                </c:pt>
                <c:pt idx="1">
                  <c:v>0.9</c:v>
                </c:pt>
                <c:pt idx="2">
                  <c:v>0.9</c:v>
                </c:pt>
                <c:pt idx="3">
                  <c:v>0.6</c:v>
                </c:pt>
                <c:pt idx="4">
                  <c:v>0.46500000000000002</c:v>
                </c:pt>
                <c:pt idx="5">
                  <c:v>0.46500000000000002</c:v>
                </c:pt>
                <c:pt idx="6">
                  <c:v>0.46500000000000002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10.005000000000001</c:v>
                </c:pt>
              </c:numCache>
            </c:numRef>
          </c:val>
        </c:ser>
        <c:ser>
          <c:idx val="1"/>
          <c:order val="1"/>
          <c:cat>
            <c:strRef>
              <c:f>Лист1!$BA$109:$BA$121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 КУРС
Курсовой проект I
Здание с металлическим каркасом</c:v>
                </c:pt>
              </c:strCache>
            </c:strRef>
          </c:cat>
          <c:val>
            <c:numRef>
              <c:f>Лист1!$BA$109:$BA$121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38831809148666E-3"/>
          <c:y val="1.1774444444444443E-2"/>
          <c:w val="0.97369750906500474"/>
          <c:h val="0.99600525044750643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25400" cmpd="sng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25400" cmpd="sng">
                <a:noFill/>
              </a:ln>
            </c:spPr>
          </c:dPt>
          <c:dPt>
            <c:idx val="1"/>
            <c:bubble3D val="0"/>
            <c:spPr>
              <a:noFill/>
              <a:ln w="25400" cmpd="sng">
                <a:noFill/>
              </a:ln>
            </c:spPr>
          </c:dPt>
          <c:dPt>
            <c:idx val="2"/>
            <c:bubble3D val="0"/>
            <c:spPr>
              <a:noFill/>
              <a:ln w="25400" cmpd="sng">
                <a:noFill/>
              </a:ln>
            </c:spPr>
          </c:dPt>
          <c:dPt>
            <c:idx val="3"/>
            <c:bubble3D val="0"/>
            <c:spPr>
              <a:noFill/>
              <a:ln w="25400" cmpd="sng">
                <a:noFill/>
              </a:ln>
            </c:spPr>
          </c:dPt>
          <c:dPt>
            <c:idx val="4"/>
            <c:bubble3D val="0"/>
            <c:spPr>
              <a:noFill/>
              <a:ln w="25400" cmpd="sng">
                <a:noFill/>
              </a:ln>
            </c:spPr>
          </c:dPt>
          <c:dPt>
            <c:idx val="5"/>
            <c:bubble3D val="0"/>
            <c:spPr>
              <a:noFill/>
              <a:ln w="25400" cmpd="sng">
                <a:noFill/>
              </a:ln>
            </c:spPr>
          </c:dPt>
          <c:dPt>
            <c:idx val="6"/>
            <c:bubble3D val="0"/>
            <c:spPr>
              <a:noFill/>
              <a:ln w="25400" cmpd="sng">
                <a:noFill/>
              </a:ln>
            </c:spPr>
          </c:dPt>
          <c:dPt>
            <c:idx val="7"/>
            <c:bubble3D val="0"/>
            <c:spPr>
              <a:noFill/>
              <a:ln w="25400" cmpd="sng">
                <a:noFill/>
              </a:ln>
            </c:spPr>
          </c:dPt>
          <c:dPt>
            <c:idx val="8"/>
            <c:bubble3D val="0"/>
            <c:spPr>
              <a:noFill/>
              <a:ln w="25400" cmpd="sng">
                <a:noFill/>
              </a:ln>
            </c:spPr>
          </c:dPt>
          <c:dPt>
            <c:idx val="9"/>
            <c:bubble3D val="0"/>
            <c:spPr>
              <a:noFill/>
              <a:ln w="25400" cmpd="sng">
                <a:noFill/>
              </a:ln>
            </c:spPr>
          </c:dPt>
          <c:dPt>
            <c:idx val="10"/>
            <c:bubble3D val="0"/>
            <c:spPr>
              <a:noFill/>
              <a:ln w="25400" cmpd="sng">
                <a:noFill/>
              </a:ln>
            </c:spPr>
          </c:dPt>
          <c:dPt>
            <c:idx val="11"/>
            <c:bubble3D val="0"/>
            <c:spPr>
              <a:noFill/>
              <a:ln w="25400" cmpd="sng">
                <a:noFill/>
              </a:ln>
            </c:spPr>
          </c:dPt>
          <c:dPt>
            <c:idx val="12"/>
            <c:bubble3D val="0"/>
            <c:spPr>
              <a:solidFill>
                <a:srgbClr val="85DD43"/>
              </a:solidFill>
              <a:ln w="25400" cmpd="sng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noFill/>
                      </a:defRPr>
                    </a:pPr>
                    <a:r>
                      <a:rPr lang="en-US">
                        <a:noFill/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noFill/>
                      </a:defRPr>
                    </a:pPr>
                    <a:r>
                      <a:rPr lang="en-US">
                        <a:noFill/>
                      </a:rPr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2916666666666667E-2"/>
                  <c:y val="3.81909722222221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31111111111105E-2"/>
                      <c:h val="4.757222222222221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7.5044444444444447E-3"/>
                  <c:y val="-9.020374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00CC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4935305555555554"/>
                      <c:h val="0.42814888888888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noFill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Лист1!$BA$109:$BA$121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 КУРС
Курсовой проект I
Здание с металлическим каркасом</c:v>
                </c:pt>
              </c:strCache>
            </c:strRef>
          </c:cat>
          <c:val>
            <c:numRef>
              <c:f>Лист1!$AZ$109:$AZ$121</c:f>
              <c:numCache>
                <c:formatCode>General</c:formatCode>
                <c:ptCount val="13"/>
                <c:pt idx="0">
                  <c:v>1.21</c:v>
                </c:pt>
                <c:pt idx="1">
                  <c:v>0.9</c:v>
                </c:pt>
                <c:pt idx="2">
                  <c:v>0.9</c:v>
                </c:pt>
                <c:pt idx="3">
                  <c:v>0.6</c:v>
                </c:pt>
                <c:pt idx="4">
                  <c:v>0.46500000000000002</c:v>
                </c:pt>
                <c:pt idx="5">
                  <c:v>0.46500000000000002</c:v>
                </c:pt>
                <c:pt idx="6">
                  <c:v>0.46500000000000002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10.005000000000001</c:v>
                </c:pt>
              </c:numCache>
            </c:numRef>
          </c:val>
        </c:ser>
        <c:ser>
          <c:idx val="1"/>
          <c:order val="1"/>
          <c:cat>
            <c:strRef>
              <c:f>Лист1!$BA$109:$BA$121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 КУРС
Курсовой проект I
Здание с металлическим каркасом</c:v>
                </c:pt>
              </c:strCache>
            </c:strRef>
          </c:cat>
          <c:val>
            <c:numRef>
              <c:f>Лист1!$BA$109:$BA$121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88192873589607E-2"/>
          <c:y val="2.8197898379164952E-2"/>
          <c:w val="0.97369750906500474"/>
          <c:h val="0.99600525044750643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25400" cmpd="sng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25400" cmpd="sng">
                <a:noFill/>
              </a:ln>
            </c:spPr>
          </c:dPt>
          <c:dPt>
            <c:idx val="1"/>
            <c:bubble3D val="0"/>
            <c:spPr>
              <a:noFill/>
              <a:ln w="25400" cmpd="sng">
                <a:noFill/>
              </a:ln>
            </c:spPr>
          </c:dPt>
          <c:dPt>
            <c:idx val="2"/>
            <c:bubble3D val="0"/>
            <c:spPr>
              <a:noFill/>
              <a:ln w="25400" cmpd="sng">
                <a:noFill/>
              </a:ln>
            </c:spPr>
          </c:dPt>
          <c:dPt>
            <c:idx val="3"/>
            <c:bubble3D val="0"/>
            <c:spPr>
              <a:noFill/>
              <a:ln w="25400" cmpd="sng">
                <a:noFill/>
              </a:ln>
            </c:spPr>
          </c:dPt>
          <c:dPt>
            <c:idx val="4"/>
            <c:bubble3D val="0"/>
            <c:spPr>
              <a:noFill/>
              <a:ln w="25400" cmpd="sng">
                <a:noFill/>
              </a:ln>
            </c:spPr>
          </c:dPt>
          <c:dPt>
            <c:idx val="5"/>
            <c:bubble3D val="0"/>
            <c:spPr>
              <a:noFill/>
              <a:ln w="25400" cmpd="sng">
                <a:noFill/>
              </a:ln>
            </c:spPr>
          </c:dPt>
          <c:dPt>
            <c:idx val="6"/>
            <c:bubble3D val="0"/>
            <c:spPr>
              <a:noFill/>
              <a:ln w="25400" cmpd="sng">
                <a:noFill/>
              </a:ln>
            </c:spPr>
          </c:dPt>
          <c:dPt>
            <c:idx val="7"/>
            <c:bubble3D val="0"/>
            <c:spPr>
              <a:noFill/>
              <a:ln w="25400" cmpd="sng">
                <a:noFill/>
              </a:ln>
            </c:spPr>
          </c:dPt>
          <c:dPt>
            <c:idx val="8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0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1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2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1933916666666665"/>
                      <c:h val="0.4095830105669182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4013388888888887"/>
                      <c:h val="0.18012388888888889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Лист1!$BB$126:$BB$138</c:f>
              <c:strCache>
                <c:ptCount val="13"/>
                <c:pt idx="0">
                  <c:v>Курсовой 
проект II
Здание с железобетонным каркасом
2 КУРС</c:v>
                </c:pt>
                <c:pt idx="1">
                  <c:v>Выпускной проект III 
к защите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</c:strCache>
            </c:strRef>
          </c:cat>
          <c:val>
            <c:numRef>
              <c:f>Лист1!$BA$126:$BA$138</c:f>
              <c:numCache>
                <c:formatCode>General</c:formatCode>
                <c:ptCount val="13"/>
                <c:pt idx="0">
                  <c:v>6.8</c:v>
                </c:pt>
                <c:pt idx="1">
                  <c:v>3.2</c:v>
                </c:pt>
                <c:pt idx="2">
                  <c:v>0.9</c:v>
                </c:pt>
                <c:pt idx="3">
                  <c:v>1</c:v>
                </c:pt>
                <c:pt idx="4">
                  <c:v>0.7</c:v>
                </c:pt>
                <c:pt idx="5">
                  <c:v>1</c:v>
                </c:pt>
                <c:pt idx="6">
                  <c:v>0.7</c:v>
                </c:pt>
                <c:pt idx="7">
                  <c:v>0.7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cat>
            <c:strRef>
              <c:f>Лист1!$BB$126:$BB$138</c:f>
              <c:strCache>
                <c:ptCount val="13"/>
                <c:pt idx="0">
                  <c:v>Курсовой 
проект II
Здание с железобетонным каркасом
2 КУРС</c:v>
                </c:pt>
                <c:pt idx="1">
                  <c:v>Выпускной проект III 
к защите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</c:strCache>
            </c:strRef>
          </c:cat>
          <c:val>
            <c:numRef>
              <c:f>Лист1!$BB$112:$BB$124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88192873589607E-2"/>
          <c:y val="2.8197898379164952E-2"/>
          <c:w val="0.97369750906500474"/>
          <c:h val="0.99600525044750643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25400" cmpd="sng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5DD43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noFill/>
              <a:ln w="25400" cmpd="sng">
                <a:noFill/>
              </a:ln>
            </c:spPr>
          </c:dPt>
          <c:dPt>
            <c:idx val="2"/>
            <c:bubble3D val="0"/>
            <c:spPr>
              <a:noFill/>
              <a:ln w="25400" cmpd="sng">
                <a:noFill/>
              </a:ln>
            </c:spPr>
          </c:dPt>
          <c:dPt>
            <c:idx val="3"/>
            <c:bubble3D val="0"/>
            <c:spPr>
              <a:noFill/>
              <a:ln w="25400" cmpd="sng">
                <a:noFill/>
              </a:ln>
            </c:spPr>
          </c:dPt>
          <c:dPt>
            <c:idx val="4"/>
            <c:bubble3D val="0"/>
            <c:spPr>
              <a:noFill/>
              <a:ln w="25400" cmpd="sng">
                <a:noFill/>
              </a:ln>
            </c:spPr>
          </c:dPt>
          <c:dPt>
            <c:idx val="5"/>
            <c:bubble3D val="0"/>
            <c:spPr>
              <a:noFill/>
              <a:ln w="25400" cmpd="sng">
                <a:noFill/>
              </a:ln>
            </c:spPr>
          </c:dPt>
          <c:dPt>
            <c:idx val="6"/>
            <c:bubble3D val="0"/>
            <c:spPr>
              <a:noFill/>
              <a:ln w="25400" cmpd="sng">
                <a:noFill/>
              </a:ln>
            </c:spPr>
          </c:dPt>
          <c:dPt>
            <c:idx val="7"/>
            <c:bubble3D val="0"/>
            <c:spPr>
              <a:noFill/>
              <a:ln w="25400" cmpd="sng">
                <a:noFill/>
              </a:ln>
            </c:spPr>
          </c:dPt>
          <c:dPt>
            <c:idx val="8"/>
            <c:bubble3D val="0"/>
            <c:spPr>
              <a:noFill/>
              <a:ln w="25400" cmpd="sng">
                <a:noFill/>
              </a:ln>
            </c:spPr>
          </c:dPt>
          <c:dPt>
            <c:idx val="9"/>
            <c:bubble3D val="0"/>
            <c:spPr>
              <a:noFill/>
              <a:ln w="25400" cmpd="sng">
                <a:noFill/>
              </a:ln>
            </c:spPr>
          </c:dPt>
          <c:dPt>
            <c:idx val="10"/>
            <c:bubble3D val="0"/>
            <c:spPr>
              <a:noFill/>
              <a:ln w="25400" cmpd="sng">
                <a:noFill/>
              </a:ln>
            </c:spPr>
          </c:dPt>
          <c:dPt>
            <c:idx val="11"/>
            <c:bubble3D val="0"/>
            <c:spPr>
              <a:noFill/>
              <a:ln w="25400" cmpd="sng">
                <a:noFill/>
              </a:ln>
            </c:spPr>
          </c:dPt>
          <c:dPt>
            <c:idx val="12"/>
            <c:bubble3D val="0"/>
            <c:spPr>
              <a:noFill/>
              <a:ln w="25400" cmpd="sng">
                <a:noFill/>
              </a:ln>
            </c:spPr>
          </c:dPt>
          <c:dLbls>
            <c:dLbl>
              <c:idx val="0"/>
              <c:layout>
                <c:manualLayout>
                  <c:x val="4.197534759527017E-2"/>
                  <c:y val="7.139199195164928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CC"/>
                        </a:solidFill>
                        <a:latin typeface="Century Gothic" panose="020B0502020202020204" pitchFamily="34" charset="0"/>
                      </a:defRPr>
                    </a:pPr>
                    <a:fld id="{68429734-D7E1-4766-9961-411A8FF69247}" type="CATEGORYNAME">
                      <a:rPr lang="ru-RU" sz="1400" baseline="0" smtClean="0">
                        <a:solidFill>
                          <a:srgbClr val="0000CC"/>
                        </a:solidFill>
                      </a:rPr>
                      <a:pPr>
                        <a:defRPr sz="1400" b="1">
                          <a:solidFill>
                            <a:srgbClr val="0000CC"/>
                          </a:solidFill>
                          <a:latin typeface="Century Gothic" panose="020B0502020202020204" pitchFamily="34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6044598723260206"/>
                      <c:h val="0.464102365970668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4013388888888887"/>
                      <c:h val="0.18012388888888889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Лист1!$BB$126:$BB$138</c:f>
              <c:strCache>
                <c:ptCount val="13"/>
                <c:pt idx="0">
                  <c:v>Курсовой 
проект II
Здание с железобетонным каркасом
2 КУРС</c:v>
                </c:pt>
                <c:pt idx="1">
                  <c:v>Выпускной проект III 
к защите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</c:strCache>
            </c:strRef>
          </c:cat>
          <c:val>
            <c:numRef>
              <c:f>Лист1!$BA$126:$BA$138</c:f>
              <c:numCache>
                <c:formatCode>General</c:formatCode>
                <c:ptCount val="13"/>
                <c:pt idx="0">
                  <c:v>6.8</c:v>
                </c:pt>
                <c:pt idx="1">
                  <c:v>3.2</c:v>
                </c:pt>
                <c:pt idx="2">
                  <c:v>0.9</c:v>
                </c:pt>
                <c:pt idx="3">
                  <c:v>1</c:v>
                </c:pt>
                <c:pt idx="4">
                  <c:v>0.7</c:v>
                </c:pt>
                <c:pt idx="5">
                  <c:v>1</c:v>
                </c:pt>
                <c:pt idx="6">
                  <c:v>0.7</c:v>
                </c:pt>
                <c:pt idx="7">
                  <c:v>0.7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cat>
            <c:strRef>
              <c:f>Лист1!$BB$126:$BB$138</c:f>
              <c:strCache>
                <c:ptCount val="13"/>
                <c:pt idx="0">
                  <c:v>Курсовой 
проект II
Здание с железобетонным каркасом
2 КУРС</c:v>
                </c:pt>
                <c:pt idx="1">
                  <c:v>Выпускной проект III 
к защите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</c:strCache>
            </c:strRef>
          </c:cat>
          <c:val>
            <c:numRef>
              <c:f>Лист1!$BB$112:$BB$124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88192873589607E-2"/>
          <c:y val="2.8197898379164952E-2"/>
          <c:w val="0.97369750906500474"/>
          <c:h val="0.99600525044750643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25400" cmpd="sng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25400" cmpd="sng">
                <a:noFill/>
              </a:ln>
            </c:spPr>
          </c:dPt>
          <c:dPt>
            <c:idx val="1"/>
            <c:bubble3D val="0"/>
            <c:spPr>
              <a:noFill/>
              <a:ln w="25400" cmpd="sng">
                <a:noFill/>
              </a:ln>
            </c:spPr>
          </c:dPt>
          <c:dPt>
            <c:idx val="2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0000CC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CC0099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noFill/>
              <a:ln w="25400" cmpd="sng">
                <a:noFill/>
              </a:ln>
            </c:spPr>
          </c:dPt>
          <c:dPt>
            <c:idx val="9"/>
            <c:bubble3D val="0"/>
            <c:spPr>
              <a:noFill/>
              <a:ln w="25400" cmpd="sng">
                <a:noFill/>
              </a:ln>
            </c:spPr>
          </c:dPt>
          <c:dPt>
            <c:idx val="10"/>
            <c:bubble3D val="0"/>
            <c:spPr>
              <a:noFill/>
              <a:ln w="25400" cmpd="sng">
                <a:noFill/>
              </a:ln>
            </c:spPr>
          </c:dPt>
          <c:dPt>
            <c:idx val="11"/>
            <c:bubble3D val="0"/>
            <c:spPr>
              <a:noFill/>
              <a:ln w="25400" cmpd="sng">
                <a:noFill/>
              </a:ln>
            </c:spPr>
          </c:dPt>
          <c:dPt>
            <c:idx val="12"/>
            <c:bubble3D val="0"/>
            <c:spPr>
              <a:noFill/>
              <a:ln w="25400" cmpd="sng"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1933916666666665"/>
                      <c:h val="0.4095830105669182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4013388888888887"/>
                      <c:h val="0.18012388888888889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Лист1!$BB$126:$BB$138</c:f>
              <c:strCache>
                <c:ptCount val="13"/>
                <c:pt idx="0">
                  <c:v>Курсовой 
проект II
Здание с железобетонным каркасом
2 КУРС</c:v>
                </c:pt>
                <c:pt idx="1">
                  <c:v>Выпускной проект III 
к защите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</c:strCache>
            </c:strRef>
          </c:cat>
          <c:val>
            <c:numRef>
              <c:f>Лист1!$BA$126:$BA$138</c:f>
              <c:numCache>
                <c:formatCode>General</c:formatCode>
                <c:ptCount val="13"/>
                <c:pt idx="0">
                  <c:v>6.8</c:v>
                </c:pt>
                <c:pt idx="1">
                  <c:v>3.2</c:v>
                </c:pt>
                <c:pt idx="2">
                  <c:v>0.9</c:v>
                </c:pt>
                <c:pt idx="3">
                  <c:v>1</c:v>
                </c:pt>
                <c:pt idx="4">
                  <c:v>0.7</c:v>
                </c:pt>
                <c:pt idx="5">
                  <c:v>1</c:v>
                </c:pt>
                <c:pt idx="6">
                  <c:v>0.7</c:v>
                </c:pt>
                <c:pt idx="7">
                  <c:v>0.7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cat>
            <c:strRef>
              <c:f>Лист1!$BB$126:$BB$138</c:f>
              <c:strCache>
                <c:ptCount val="13"/>
                <c:pt idx="0">
                  <c:v>Курсовой 
проект II
Здание с железобетонным каркасом
2 КУРС</c:v>
                </c:pt>
                <c:pt idx="1">
                  <c:v>Выпускной проект III 
к защите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</c:strCache>
            </c:strRef>
          </c:cat>
          <c:val>
            <c:numRef>
              <c:f>Лист1!$BB$112:$BB$124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88192873589607E-2"/>
          <c:y val="2.8197898379164952E-2"/>
          <c:w val="0.97369750906500474"/>
          <c:h val="0.99600525044750643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25400" cmpd="sng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25400" cmpd="sng">
                <a:noFill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25400" cmpd="sng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noFill/>
              <a:ln w="25400" cmpd="sng">
                <a:noFill/>
              </a:ln>
            </c:spPr>
          </c:dPt>
          <c:dPt>
            <c:idx val="3"/>
            <c:bubble3D val="0"/>
            <c:spPr>
              <a:noFill/>
              <a:ln w="25400" cmpd="sng">
                <a:noFill/>
              </a:ln>
            </c:spPr>
          </c:dPt>
          <c:dPt>
            <c:idx val="4"/>
            <c:bubble3D val="0"/>
            <c:spPr>
              <a:noFill/>
              <a:ln w="25400" cmpd="sng">
                <a:noFill/>
              </a:ln>
            </c:spPr>
          </c:dPt>
          <c:dPt>
            <c:idx val="5"/>
            <c:bubble3D val="0"/>
            <c:spPr>
              <a:noFill/>
              <a:ln w="25400" cmpd="sng">
                <a:noFill/>
              </a:ln>
            </c:spPr>
          </c:dPt>
          <c:dPt>
            <c:idx val="6"/>
            <c:bubble3D val="0"/>
            <c:spPr>
              <a:noFill/>
              <a:ln w="25400" cmpd="sng">
                <a:noFill/>
              </a:ln>
            </c:spPr>
          </c:dPt>
          <c:dPt>
            <c:idx val="7"/>
            <c:bubble3D val="0"/>
            <c:spPr>
              <a:noFill/>
              <a:ln w="25400" cmpd="sng">
                <a:noFill/>
              </a:ln>
            </c:spPr>
          </c:dPt>
          <c:dPt>
            <c:idx val="8"/>
            <c:bubble3D val="0"/>
            <c:spPr>
              <a:noFill/>
              <a:ln w="25400" cmpd="sng">
                <a:noFill/>
              </a:ln>
            </c:spPr>
          </c:dPt>
          <c:dPt>
            <c:idx val="9"/>
            <c:bubble3D val="0"/>
            <c:spPr>
              <a:noFill/>
              <a:ln w="25400" cmpd="sng">
                <a:noFill/>
              </a:ln>
            </c:spPr>
          </c:dPt>
          <c:dPt>
            <c:idx val="10"/>
            <c:bubble3D val="0"/>
            <c:spPr>
              <a:noFill/>
              <a:ln w="25400" cmpd="sng">
                <a:noFill/>
              </a:ln>
            </c:spPr>
          </c:dPt>
          <c:dPt>
            <c:idx val="11"/>
            <c:bubble3D val="0"/>
            <c:spPr>
              <a:noFill/>
              <a:ln w="25400" cmpd="sng">
                <a:noFill/>
              </a:ln>
            </c:spPr>
          </c:dPt>
          <c:dPt>
            <c:idx val="12"/>
            <c:bubble3D val="0"/>
            <c:spPr>
              <a:noFill/>
              <a:ln w="25400" cmpd="sng"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1933916666666665"/>
                      <c:h val="0.409583010566918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1044890179735183E-2"/>
                  <c:y val="0.1753624813323818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25957327563385"/>
                      <c:h val="0.199365869154706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Лист1!$BB$126:$BB$138</c:f>
              <c:strCache>
                <c:ptCount val="13"/>
                <c:pt idx="0">
                  <c:v>Курсовой 
проект II
Здание с железобетонным каркасом
2 КУРС</c:v>
                </c:pt>
                <c:pt idx="1">
                  <c:v>Выпускной проект III 
к защите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</c:strCache>
            </c:strRef>
          </c:cat>
          <c:val>
            <c:numRef>
              <c:f>Лист1!$BA$126:$BA$138</c:f>
              <c:numCache>
                <c:formatCode>General</c:formatCode>
                <c:ptCount val="13"/>
                <c:pt idx="0">
                  <c:v>6.8</c:v>
                </c:pt>
                <c:pt idx="1">
                  <c:v>3.2</c:v>
                </c:pt>
                <c:pt idx="2">
                  <c:v>0.9</c:v>
                </c:pt>
                <c:pt idx="3">
                  <c:v>1</c:v>
                </c:pt>
                <c:pt idx="4">
                  <c:v>0.7</c:v>
                </c:pt>
                <c:pt idx="5">
                  <c:v>1</c:v>
                </c:pt>
                <c:pt idx="6">
                  <c:v>0.7</c:v>
                </c:pt>
                <c:pt idx="7">
                  <c:v>0.7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cat>
            <c:strRef>
              <c:f>Лист1!$BB$126:$BB$138</c:f>
              <c:strCache>
                <c:ptCount val="13"/>
                <c:pt idx="0">
                  <c:v>Курсовой 
проект II
Здание с железобетонным каркасом
2 КУРС</c:v>
                </c:pt>
                <c:pt idx="1">
                  <c:v>Выпускной проект III 
к защите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</c:strCache>
            </c:strRef>
          </c:cat>
          <c:val>
            <c:numRef>
              <c:f>Лист1!$BB$112:$BB$124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8FAF1-1EB2-404F-A878-E74CEC767B1A}" type="doc">
      <dgm:prSet loTypeId="urn:microsoft.com/office/officeart/2005/8/layout/radial3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459DE3-E5D0-4E23-822B-7564E44247D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1.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Базовый курс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Office</a:t>
          </a:r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C742D60-ABB9-40F4-9E7C-E15040100076}" type="parTrans" cxnId="{CB1633E7-A5AB-407E-8458-BC89CD47AB3E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F321365-5037-4FD8-B703-7D24CD23218A}" type="sibTrans" cxnId="{CB1633E7-A5AB-407E-8458-BC89CD47AB3E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A270BC7-FD82-4DE5-B63E-1FE38E05175D}">
      <dgm:prSet phldrT="[Текст]" custT="1"/>
      <dgm:spPr>
        <a:solidFill>
          <a:srgbClr val="FF0000">
            <a:alpha val="84000"/>
          </a:srgb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.1.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Углубленный курс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по специальным режимам и расчетам в </a:t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3338A70-AD1F-4B22-9321-4BF6DEA5D3A1}" type="parTrans" cxnId="{48BDFE12-8BF3-46BB-A1AF-8DBF24D104E1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AD43E10-EB15-4F5C-B739-DC06FCA47DAF}" type="sibTrans" cxnId="{48BDFE12-8BF3-46BB-A1AF-8DBF24D104E1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20A83A1-B272-4845-9627-5491EEDFF79B}">
      <dgm:prSet phldrT="[Текст]" custT="1"/>
      <dgm:spPr>
        <a:solidFill>
          <a:schemeClr val="bg2">
            <a:lumMod val="25000"/>
            <a:alpha val="50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5.2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b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Спецкурс по проектному обоснованию и расчету каменных  и железобетонных конструкций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в 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06DE1EF-7B79-47E6-8160-FB3F81246444}" type="parTrans" cxnId="{6C87C6B0-7E13-4B1C-82BC-F4C8A6464ED5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174DED6-81BD-4E2E-B671-54AEBEC003FF}" type="sibTrans" cxnId="{6C87C6B0-7E13-4B1C-82BC-F4C8A6464ED5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4D79003-538E-48D5-9B92-B4C35EE686A9}">
      <dgm:prSet phldrT="[Текст]" custT="1"/>
      <dgm:spPr>
        <a:solidFill>
          <a:srgbClr val="C00000">
            <a:alpha val="50000"/>
          </a:srgb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4.2.</a:t>
          </a:r>
          <a:b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 Практический курс по расчету и проектированию железобетонных конструкций в 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SCAD 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и </a:t>
          </a:r>
          <a:r>
            <a:rPr lang="en-US" sz="1200" b="1" dirty="0" err="1">
              <a:solidFill>
                <a:schemeClr val="bg1"/>
              </a:solidFill>
              <a:latin typeface="Arial Narrow" panose="020B0606020202030204" pitchFamily="34" charset="0"/>
            </a:rPr>
            <a:t>ALLPLAN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/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REVIT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790B729-984A-40B3-8891-5976572CA845}" type="parTrans" cxnId="{255BB08B-600B-4822-AB37-364E105F9B94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98BA581-CBDA-430A-B792-D9C948A6E27A}" type="sibTrans" cxnId="{255BB08B-600B-4822-AB37-364E105F9B94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5864DA2-CDAE-4F48-959A-26B9F74518B4}">
      <dgm:prSet phldrT="[Текст]" custT="1"/>
      <dgm:spPr>
        <a:solidFill>
          <a:srgbClr val="7030A0">
            <a:alpha val="50000"/>
          </a:srgbClr>
        </a:solidFill>
        <a:ln w="25400"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  <a:p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.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Углубленный курс по расчетам оснований и фундаментов в 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8C63ABB-6701-4ADF-9B9D-A56CD9D782BB}" type="parTrans" cxnId="{2F1C3A28-86A6-4F7B-A647-5B72266FF9A6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1CA113D-882D-46E5-9DB7-7FF7F035F57A}" type="sibTrans" cxnId="{2F1C3A28-86A6-4F7B-A647-5B72266FF9A6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88E38BA-7357-4551-AD76-7664EE8EDE73}">
      <dgm:prSet phldrT="[Текст]" custT="1"/>
      <dgm:spPr>
        <a:solidFill>
          <a:srgbClr val="004F8A">
            <a:alpha val="49804"/>
          </a:srgb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5</a:t>
          </a:r>
          <a:r>
            <a:rPr lang="en-US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.1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Спецкурс по проектному обоснованию и расчету стальных конструкций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в 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 и Гепард-А</a:t>
          </a:r>
        </a:p>
        <a:p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D0FD31D-97E6-4D20-8707-263DFA47FA17}" type="parTrans" cxnId="{2F60AC01-CFCF-4A0F-BF3E-1B2E8DEB7D30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F9F13DC-FA3D-4D7A-A606-FE6EDBD66472}" type="sibTrans" cxnId="{2F60AC01-CFCF-4A0F-BF3E-1B2E8DEB7D30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E410593-C10C-4F79-83AF-C997C2FA7F29}">
      <dgm:prSet phldrT="[Текст]" custT="1"/>
      <dgm:spPr>
        <a:solidFill>
          <a:srgbClr val="007033">
            <a:alpha val="49804"/>
          </a:srgbClr>
        </a:solidFill>
        <a:ln w="25400"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  <a:p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4.1. </a:t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Практический курс по расчету и проектированию металлических конструкций в 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SCAD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и 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Advance Steel</a:t>
          </a:r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5B55886-C420-4ABB-82EA-23C04FAF0CD1}" type="parTrans" cxnId="{7E57663A-7677-49B4-BBF8-D8E1B8DCE8E0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BF86277-194C-47F5-8074-52D7F0D79CF8}" type="sibTrans" cxnId="{7E57663A-7677-49B4-BBF8-D8E1B8DCE8E0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896D6ED-E263-48CF-A725-63BA3F52E77A}" type="pres">
      <dgm:prSet presAssocID="{ACC8FAF1-1EB2-404F-A878-E74CEC767B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95FF1-AEB6-4AC0-889D-0B45EAAB4CCA}" type="pres">
      <dgm:prSet presAssocID="{ACC8FAF1-1EB2-404F-A878-E74CEC767B1A}" presName="radial" presStyleCnt="0">
        <dgm:presLayoutVars>
          <dgm:animLvl val="ctr"/>
        </dgm:presLayoutVars>
      </dgm:prSet>
      <dgm:spPr/>
    </dgm:pt>
    <dgm:pt modelId="{EB563A33-6BBD-4D38-92E9-BBAA2FDF6563}" type="pres">
      <dgm:prSet presAssocID="{F1459DE3-E5D0-4E23-822B-7564E44247D2}" presName="centerShape" presStyleLbl="vennNode1" presStyleIdx="0" presStyleCnt="7" custScaleX="90909" custScaleY="90909"/>
      <dgm:spPr/>
      <dgm:t>
        <a:bodyPr/>
        <a:lstStyle/>
        <a:p>
          <a:endParaRPr lang="ru-RU"/>
        </a:p>
      </dgm:t>
    </dgm:pt>
    <dgm:pt modelId="{04E1AB48-519D-46BA-BE2F-63465CADA85C}" type="pres">
      <dgm:prSet presAssocID="{9A270BC7-FD82-4DE5-B63E-1FE38E05175D}" presName="node" presStyleLbl="vennNode1" presStyleIdx="1" presStyleCnt="7" custScaleX="161051" custScaleY="161051" custRadScaleRad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9E0AD-6DDA-44D7-80B0-23934989903F}" type="pres">
      <dgm:prSet presAssocID="{720A83A1-B272-4845-9627-5491EEDFF79B}" presName="node" presStyleLbl="vennNode1" presStyleIdx="2" presStyleCnt="7" custScaleX="161051" custScaleY="161051" custRadScaleRad="101583" custRadScaleInc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A3B0-C02E-43DB-8D84-8B9335159464}" type="pres">
      <dgm:prSet presAssocID="{14D79003-538E-48D5-9B92-B4C35EE686A9}" presName="node" presStyleLbl="vennNode1" presStyleIdx="3" presStyleCnt="7" custScaleX="161051" custScaleY="161051" custRadScaleRad="103792" custRadScaleInc="-3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ABF97-9D9D-49E8-901F-9276FAD32535}" type="pres">
      <dgm:prSet presAssocID="{85864DA2-CDAE-4F48-959A-26B9F74518B4}" presName="node" presStyleLbl="vennNode1" presStyleIdx="4" presStyleCnt="7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720F8-0A9C-4717-9350-4EA7A47B7109}" type="pres">
      <dgm:prSet presAssocID="{BE410593-C10C-4F79-83AF-C997C2FA7F29}" presName="node" presStyleLbl="vennNode1" presStyleIdx="5" presStyleCnt="7" custScaleX="161051" custScaleY="161051" custRadScaleRad="101583" custRadScaleInc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D0696-7DBF-4323-8A4A-C2F3C0C0F9D8}" type="pres">
      <dgm:prSet presAssocID="{988E38BA-7357-4551-AD76-7664EE8EDE73}" presName="node" presStyleLbl="vennNode1" presStyleIdx="6" presStyleCnt="7" custScaleX="161051" custScaleY="161051" custRadScaleRad="101583" custRadScaleInc="-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91AD51-F220-4E6B-82F2-D585953511C2}" type="presOf" srcId="{85864DA2-CDAE-4F48-959A-26B9F74518B4}" destId="{81FABF97-9D9D-49E8-901F-9276FAD32535}" srcOrd="0" destOrd="0" presId="urn:microsoft.com/office/officeart/2005/8/layout/radial3"/>
    <dgm:cxn modelId="{2F1C3A28-86A6-4F7B-A647-5B72266FF9A6}" srcId="{F1459DE3-E5D0-4E23-822B-7564E44247D2}" destId="{85864DA2-CDAE-4F48-959A-26B9F74518B4}" srcOrd="3" destOrd="0" parTransId="{78C63ABB-6701-4ADF-9B9D-A56CD9D782BB}" sibTransId="{B1CA113D-882D-46E5-9DB7-7FF7F035F57A}"/>
    <dgm:cxn modelId="{E7BC248F-F059-4815-BA1E-C377AB5FB531}" type="presOf" srcId="{ACC8FAF1-1EB2-404F-A878-E74CEC767B1A}" destId="{E896D6ED-E263-48CF-A725-63BA3F52E77A}" srcOrd="0" destOrd="0" presId="urn:microsoft.com/office/officeart/2005/8/layout/radial3"/>
    <dgm:cxn modelId="{9053DCC1-3492-4961-92B2-F11EBD0C195F}" type="presOf" srcId="{9A270BC7-FD82-4DE5-B63E-1FE38E05175D}" destId="{04E1AB48-519D-46BA-BE2F-63465CADA85C}" srcOrd="0" destOrd="0" presId="urn:microsoft.com/office/officeart/2005/8/layout/radial3"/>
    <dgm:cxn modelId="{619D482B-186E-4B2D-A8BB-E4E8FCB4FD53}" type="presOf" srcId="{14D79003-538E-48D5-9B92-B4C35EE686A9}" destId="{C164A3B0-C02E-43DB-8D84-8B9335159464}" srcOrd="0" destOrd="0" presId="urn:microsoft.com/office/officeart/2005/8/layout/radial3"/>
    <dgm:cxn modelId="{2F60AC01-CFCF-4A0F-BF3E-1B2E8DEB7D30}" srcId="{F1459DE3-E5D0-4E23-822B-7564E44247D2}" destId="{988E38BA-7357-4551-AD76-7664EE8EDE73}" srcOrd="5" destOrd="0" parTransId="{AD0FD31D-97E6-4D20-8707-263DFA47FA17}" sibTransId="{EF9F13DC-FA3D-4D7A-A606-FE6EDBD66472}"/>
    <dgm:cxn modelId="{7E57663A-7677-49B4-BBF8-D8E1B8DCE8E0}" srcId="{F1459DE3-E5D0-4E23-822B-7564E44247D2}" destId="{BE410593-C10C-4F79-83AF-C997C2FA7F29}" srcOrd="4" destOrd="0" parTransId="{55B55886-C420-4ABB-82EA-23C04FAF0CD1}" sibTransId="{CBF86277-194C-47F5-8074-52D7F0D79CF8}"/>
    <dgm:cxn modelId="{CB1633E7-A5AB-407E-8458-BC89CD47AB3E}" srcId="{ACC8FAF1-1EB2-404F-A878-E74CEC767B1A}" destId="{F1459DE3-E5D0-4E23-822B-7564E44247D2}" srcOrd="0" destOrd="0" parTransId="{4C742D60-ABB9-40F4-9E7C-E15040100076}" sibTransId="{8F321365-5037-4FD8-B703-7D24CD23218A}"/>
    <dgm:cxn modelId="{6C87C6B0-7E13-4B1C-82BC-F4C8A6464ED5}" srcId="{F1459DE3-E5D0-4E23-822B-7564E44247D2}" destId="{720A83A1-B272-4845-9627-5491EEDFF79B}" srcOrd="1" destOrd="0" parTransId="{906DE1EF-7B79-47E6-8160-FB3F81246444}" sibTransId="{1174DED6-81BD-4E2E-B671-54AEBEC003FF}"/>
    <dgm:cxn modelId="{1FFD1777-3E73-453C-8112-9C54799C7637}" type="presOf" srcId="{988E38BA-7357-4551-AD76-7664EE8EDE73}" destId="{D31D0696-7DBF-4323-8A4A-C2F3C0C0F9D8}" srcOrd="0" destOrd="0" presId="urn:microsoft.com/office/officeart/2005/8/layout/radial3"/>
    <dgm:cxn modelId="{B6017BAB-1174-461E-980F-EC657752C662}" type="presOf" srcId="{720A83A1-B272-4845-9627-5491EEDFF79B}" destId="{3299E0AD-6DDA-44D7-80B0-23934989903F}" srcOrd="0" destOrd="0" presId="urn:microsoft.com/office/officeart/2005/8/layout/radial3"/>
    <dgm:cxn modelId="{255BB08B-600B-4822-AB37-364E105F9B94}" srcId="{F1459DE3-E5D0-4E23-822B-7564E44247D2}" destId="{14D79003-538E-48D5-9B92-B4C35EE686A9}" srcOrd="2" destOrd="0" parTransId="{D790B729-984A-40B3-8891-5976572CA845}" sibTransId="{798BA581-CBDA-430A-B792-D9C948A6E27A}"/>
    <dgm:cxn modelId="{48BDFE12-8BF3-46BB-A1AF-8DBF24D104E1}" srcId="{F1459DE3-E5D0-4E23-822B-7564E44247D2}" destId="{9A270BC7-FD82-4DE5-B63E-1FE38E05175D}" srcOrd="0" destOrd="0" parTransId="{C3338A70-AD1F-4B22-9321-4BF6DEA5D3A1}" sibTransId="{5AD43E10-EB15-4F5C-B739-DC06FCA47DAF}"/>
    <dgm:cxn modelId="{DD46E07F-9EC6-42AB-8CEC-CC37E587991A}" type="presOf" srcId="{F1459DE3-E5D0-4E23-822B-7564E44247D2}" destId="{EB563A33-6BBD-4D38-92E9-BBAA2FDF6563}" srcOrd="0" destOrd="0" presId="urn:microsoft.com/office/officeart/2005/8/layout/radial3"/>
    <dgm:cxn modelId="{B8E69F09-5C34-4C26-8762-9B37109F3085}" type="presOf" srcId="{BE410593-C10C-4F79-83AF-C997C2FA7F29}" destId="{28D720F8-0A9C-4717-9350-4EA7A47B7109}" srcOrd="0" destOrd="0" presId="urn:microsoft.com/office/officeart/2005/8/layout/radial3"/>
    <dgm:cxn modelId="{3ED8231B-FA7D-4B91-AA20-68A1D72EB108}" type="presParOf" srcId="{E896D6ED-E263-48CF-A725-63BA3F52E77A}" destId="{07495FF1-AEB6-4AC0-889D-0B45EAAB4CCA}" srcOrd="0" destOrd="0" presId="urn:microsoft.com/office/officeart/2005/8/layout/radial3"/>
    <dgm:cxn modelId="{81D13D58-1F66-43B8-9B81-69CA82198514}" type="presParOf" srcId="{07495FF1-AEB6-4AC0-889D-0B45EAAB4CCA}" destId="{EB563A33-6BBD-4D38-92E9-BBAA2FDF6563}" srcOrd="0" destOrd="0" presId="urn:microsoft.com/office/officeart/2005/8/layout/radial3"/>
    <dgm:cxn modelId="{3D82F85B-DF5C-4950-BE75-FF9307411A1B}" type="presParOf" srcId="{07495FF1-AEB6-4AC0-889D-0B45EAAB4CCA}" destId="{04E1AB48-519D-46BA-BE2F-63465CADA85C}" srcOrd="1" destOrd="0" presId="urn:microsoft.com/office/officeart/2005/8/layout/radial3"/>
    <dgm:cxn modelId="{A7B110D4-BB6C-4D9B-97E0-0126E891F16A}" type="presParOf" srcId="{07495FF1-AEB6-4AC0-889D-0B45EAAB4CCA}" destId="{3299E0AD-6DDA-44D7-80B0-23934989903F}" srcOrd="2" destOrd="0" presId="urn:microsoft.com/office/officeart/2005/8/layout/radial3"/>
    <dgm:cxn modelId="{261270CF-87E4-4A90-8A4C-F51A036AB00C}" type="presParOf" srcId="{07495FF1-AEB6-4AC0-889D-0B45EAAB4CCA}" destId="{C164A3B0-C02E-43DB-8D84-8B9335159464}" srcOrd="3" destOrd="0" presId="urn:microsoft.com/office/officeart/2005/8/layout/radial3"/>
    <dgm:cxn modelId="{0B6AD23E-621C-4FEA-8239-21CA2579FD73}" type="presParOf" srcId="{07495FF1-AEB6-4AC0-889D-0B45EAAB4CCA}" destId="{81FABF97-9D9D-49E8-901F-9276FAD32535}" srcOrd="4" destOrd="0" presId="urn:microsoft.com/office/officeart/2005/8/layout/radial3"/>
    <dgm:cxn modelId="{915E19C1-8BFC-4EAB-AA6E-C139F77A1B86}" type="presParOf" srcId="{07495FF1-AEB6-4AC0-889D-0B45EAAB4CCA}" destId="{28D720F8-0A9C-4717-9350-4EA7A47B7109}" srcOrd="5" destOrd="0" presId="urn:microsoft.com/office/officeart/2005/8/layout/radial3"/>
    <dgm:cxn modelId="{462F89E8-011E-49EA-9953-296EBB961314}" type="presParOf" srcId="{07495FF1-AEB6-4AC0-889D-0B45EAAB4CCA}" destId="{D31D0696-7DBF-4323-8A4A-C2F3C0C0F9D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7CA93F6-E94B-40BF-A9B1-63FAD556E34F}">
      <dgm:prSet phldrT="[Текст]" custT="1"/>
      <dgm:spPr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</a:gradFill>
      </dgm:spPr>
      <dgm:t>
        <a:bodyPr/>
        <a:lstStyle/>
        <a:p>
          <a:pPr algn="ctr"/>
          <a:r>
            <a:rPr lang="ru-RU" sz="1200" dirty="0">
              <a:solidFill>
                <a:srgbClr val="09750C"/>
              </a:solidFill>
              <a:latin typeface="Arial Narrow" panose="020B0606020202030204" pitchFamily="34" charset="0"/>
            </a:rPr>
            <a:t> </a:t>
          </a:r>
          <a:r>
            <a:rPr lang="ru-RU" sz="1200" b="1" dirty="0">
              <a:solidFill>
                <a:srgbClr val="09750C"/>
              </a:solidFill>
              <a:latin typeface="Arial Narrow" panose="020B0606020202030204" pitchFamily="34" charset="0"/>
            </a:rPr>
            <a:t>Строительная механика в  решении задач динамики сооружений в </a:t>
          </a:r>
          <a:r>
            <a:rPr lang="en-US" sz="1200" b="1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rgbClr val="09750C"/>
            </a:solidFill>
            <a:latin typeface="Arial Narrow" panose="020B0606020202030204" pitchFamily="34" charset="0"/>
          </a:endParaRPr>
        </a:p>
      </dgm:t>
    </dgm:pt>
    <dgm:pt modelId="{BA64AB18-D818-4FAF-9F57-88A975837041}" type="par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0F6FB4E2-34A0-4958-884A-5B0384A90BB8}" type="sib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253DB97D-08CB-4464-842C-ED58182A593C}">
      <dgm:prSet phldrT="[Текст]" custT="1"/>
      <dgm:spPr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</a:gradFill>
      </dgm:spPr>
      <dgm:t>
        <a:bodyPr/>
        <a:lstStyle/>
        <a:p>
          <a:pPr algn="ctr"/>
          <a:r>
            <a:rPr lang="ru-RU" sz="1200" b="1" dirty="0">
              <a:solidFill>
                <a:srgbClr val="09750C"/>
              </a:solidFill>
              <a:latin typeface="Arial Narrow" panose="020B0606020202030204" pitchFamily="34" charset="0"/>
            </a:rPr>
            <a:t>Строительная механика в решении задач статики стержневых систем в </a:t>
          </a:r>
          <a:r>
            <a:rPr lang="en-US" sz="1200" b="1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rgbClr val="09750C"/>
            </a:solidFill>
            <a:latin typeface="Arial Narrow" panose="020B0606020202030204" pitchFamily="34" charset="0"/>
          </a:endParaRPr>
        </a:p>
      </dgm:t>
    </dgm:pt>
    <dgm:pt modelId="{F0BF359D-6BE3-4440-A194-4E297691CD8A}" type="par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C0B63141-487A-4A23-8C40-D398A15A3A0D}" type="sib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516F24B9-E54B-4386-802B-3EDA74A31E1F}">
      <dgm:prSet phldrT="[Текст]" custT="1"/>
      <dgm:spPr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</a:gradFill>
      </dgm:spPr>
      <dgm:t>
        <a:bodyPr/>
        <a:lstStyle/>
        <a:p>
          <a:pPr algn="ctr"/>
          <a:r>
            <a:rPr lang="ru-RU" sz="1200" b="1" dirty="0">
              <a:solidFill>
                <a:srgbClr val="09750C"/>
              </a:solidFill>
              <a:latin typeface="Arial Narrow" panose="020B0606020202030204" pitchFamily="34" charset="0"/>
            </a:rPr>
            <a:t> Теория упругости в расчете континуальных систем в </a:t>
          </a:r>
          <a:r>
            <a:rPr lang="en-US" sz="1200" b="1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rgbClr val="09750C"/>
            </a:solidFill>
            <a:latin typeface="Arial Narrow" panose="020B0606020202030204" pitchFamily="34" charset="0"/>
          </a:endParaRPr>
        </a:p>
      </dgm:t>
    </dgm:pt>
    <dgm:pt modelId="{CBB0DD2E-41F4-4A90-962E-D5B4BAC96525}" type="parTrans" cxnId="{1CE60FB4-C9C0-47BA-B9B6-65EE55379721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EAAF3EE4-7348-4725-89C1-AF8E9B9B4622}" type="sibTrans" cxnId="{1CE60FB4-C9C0-47BA-B9B6-65EE55379721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A5EC6814-3C29-4E2B-B564-BB995A0D4BE1}" type="pres">
      <dgm:prSet presAssocID="{77CA93F6-E94B-40BF-A9B1-63FAD556E34F}" presName="centerShape" presStyleLbl="vennNode1" presStyleIdx="0" presStyleCnt="3" custScaleX="144438" custScaleY="144438" custLinFactNeighborX="989" custLinFactNeighborY="-989"/>
      <dgm:spPr/>
      <dgm:t>
        <a:bodyPr/>
        <a:lstStyle/>
        <a:p>
          <a:endParaRPr lang="ru-RU"/>
        </a:p>
      </dgm:t>
    </dgm:pt>
    <dgm:pt modelId="{B78CC410-7ACE-4321-B10B-EA776D78226A}" type="pres">
      <dgm:prSet presAssocID="{253DB97D-08CB-4464-842C-ED58182A593C}" presName="node" presStyleLbl="vennNode1" presStyleIdx="1" presStyleCnt="3" custScaleX="288877" custScaleY="288877" custRadScaleRad="18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E60D-1A56-46AD-8BEA-0E4182C27DD4}" type="pres">
      <dgm:prSet presAssocID="{516F24B9-E54B-4386-802B-3EDA74A31E1F}" presName="node" presStyleLbl="vennNode1" presStyleIdx="2" presStyleCnt="3" custScaleX="288877" custScaleY="288877" custRadScaleRad="175226" custRadScaleInc="-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50F2C-8E3C-4410-BDE5-2958B7398B32}" type="presOf" srcId="{77CA93F6-E94B-40BF-A9B1-63FAD556E34F}" destId="{A5EC6814-3C29-4E2B-B564-BB995A0D4BE1}" srcOrd="0" destOrd="0" presId="urn:microsoft.com/office/officeart/2005/8/layout/radial3"/>
    <dgm:cxn modelId="{1CE60FB4-C9C0-47BA-B9B6-65EE55379721}" srcId="{77CA93F6-E94B-40BF-A9B1-63FAD556E34F}" destId="{516F24B9-E54B-4386-802B-3EDA74A31E1F}" srcOrd="1" destOrd="0" parTransId="{CBB0DD2E-41F4-4A90-962E-D5B4BAC96525}" sibTransId="{EAAF3EE4-7348-4725-89C1-AF8E9B9B4622}"/>
    <dgm:cxn modelId="{C0EBE261-6AFC-4717-96ED-BCA9C7567424}" srcId="{77CA93F6-E94B-40BF-A9B1-63FAD556E34F}" destId="{253DB97D-08CB-4464-842C-ED58182A593C}" srcOrd="0" destOrd="0" parTransId="{F0BF359D-6BE3-4440-A194-4E297691CD8A}" sibTransId="{C0B63141-487A-4A23-8C40-D398A15A3A0D}"/>
    <dgm:cxn modelId="{E0F50567-539A-490B-8CFC-40B54BA47C71}" type="presOf" srcId="{253DB97D-08CB-4464-842C-ED58182A593C}" destId="{B78CC410-7ACE-4321-B10B-EA776D78226A}" srcOrd="0" destOrd="0" presId="urn:microsoft.com/office/officeart/2005/8/layout/radial3"/>
    <dgm:cxn modelId="{00E43005-DEEF-461D-BE86-69F7C411DA4E}" srcId="{FBA912DC-74AD-421F-9EC1-B8F22B819183}" destId="{77CA93F6-E94B-40BF-A9B1-63FAD556E34F}" srcOrd="0" destOrd="0" parTransId="{BA64AB18-D818-4FAF-9F57-88A975837041}" sibTransId="{0F6FB4E2-34A0-4958-884A-5B0384A90BB8}"/>
    <dgm:cxn modelId="{9ED50A13-3CBA-439A-91D2-5F0675B75FE4}" type="presOf" srcId="{516F24B9-E54B-4386-802B-3EDA74A31E1F}" destId="{7A41E60D-1A56-46AD-8BEA-0E4182C27DD4}" srcOrd="0" destOrd="0" presId="urn:microsoft.com/office/officeart/2005/8/layout/radial3"/>
    <dgm:cxn modelId="{9A509C7E-A7F1-4364-BE04-10CFE7C7EC6E}" type="presOf" srcId="{FBA912DC-74AD-421F-9EC1-B8F22B819183}" destId="{DB31E148-8FAA-47B2-AB45-D6EF2C2B3882}" srcOrd="0" destOrd="0" presId="urn:microsoft.com/office/officeart/2005/8/layout/radial3"/>
    <dgm:cxn modelId="{4AAB623C-AF5F-4D35-B062-2D4C2BDF486F}" type="presParOf" srcId="{DB31E148-8FAA-47B2-AB45-D6EF2C2B3882}" destId="{BCE3D001-B31C-4261-B09C-CE513703CA5A}" srcOrd="0" destOrd="0" presId="urn:microsoft.com/office/officeart/2005/8/layout/radial3"/>
    <dgm:cxn modelId="{488EFF10-04AD-4692-AD48-E4D35C37FFFF}" type="presParOf" srcId="{BCE3D001-B31C-4261-B09C-CE513703CA5A}" destId="{A5EC6814-3C29-4E2B-B564-BB995A0D4BE1}" srcOrd="0" destOrd="0" presId="urn:microsoft.com/office/officeart/2005/8/layout/radial3"/>
    <dgm:cxn modelId="{0577D0C0-4348-412B-A474-664C6F4C36DE}" type="presParOf" srcId="{BCE3D001-B31C-4261-B09C-CE513703CA5A}" destId="{B78CC410-7ACE-4321-B10B-EA776D78226A}" srcOrd="1" destOrd="0" presId="urn:microsoft.com/office/officeart/2005/8/layout/radial3"/>
    <dgm:cxn modelId="{65E4BBCA-F7D6-4918-8A6D-570CCAA78011}" type="presParOf" srcId="{BCE3D001-B31C-4261-B09C-CE513703CA5A}" destId="{7A41E60D-1A56-46AD-8BEA-0E4182C27DD4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53DB97D-08CB-4464-842C-ED58182A593C}">
      <dgm:prSet phldrT="[Текст]" custT="1"/>
      <dgm:spPr/>
      <dgm:t>
        <a:bodyPr lIns="0" rIns="0"/>
        <a:lstStyle/>
        <a:p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Металлические конструкции. Расчет элементов соединений в SCAD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0BF359D-6BE3-4440-A194-4E297691CD8A}" type="par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C0B63141-487A-4A23-8C40-D398A15A3A0D}" type="sib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77CA93F6-E94B-40BF-A9B1-63FAD556E34F}">
      <dgm:prSet phldrT="[Текст]" custT="1"/>
      <dgm:spPr/>
      <dgm:t>
        <a:bodyPr lIns="0" tIns="0" rIns="0" bIns="0"/>
        <a:lstStyle/>
        <a:p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Железо- бетонные конструкции. Расчет элементов в SCAD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F6FB4E2-34A0-4958-884A-5B0384A90BB8}" type="sib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BA64AB18-D818-4FAF-9F57-88A975837041}" type="par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</dgm:pt>
    <dgm:pt modelId="{A5EC6814-3C29-4E2B-B564-BB995A0D4BE1}" type="pres">
      <dgm:prSet presAssocID="{77CA93F6-E94B-40BF-A9B1-63FAD556E34F}" presName="centerShape" presStyleLbl="vennNode1" presStyleIdx="0" presStyleCnt="2" custScaleX="144438" custScaleY="144438" custLinFactNeighborX="24930" custLinFactNeighborY="39668"/>
      <dgm:spPr/>
      <dgm:t>
        <a:bodyPr/>
        <a:lstStyle/>
        <a:p>
          <a:endParaRPr lang="ru-RU"/>
        </a:p>
      </dgm:t>
    </dgm:pt>
    <dgm:pt modelId="{B78CC410-7ACE-4321-B10B-EA776D78226A}" type="pres">
      <dgm:prSet presAssocID="{253DB97D-08CB-4464-842C-ED58182A593C}" presName="node" presStyleLbl="vennNode1" presStyleIdx="1" presStyleCnt="2" custScaleX="288877" custScaleY="288877" custRadScaleRad="101977" custRadScaleInc="-16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43005-DEEF-461D-BE86-69F7C411DA4E}" srcId="{FBA912DC-74AD-421F-9EC1-B8F22B819183}" destId="{77CA93F6-E94B-40BF-A9B1-63FAD556E34F}" srcOrd="0" destOrd="0" parTransId="{BA64AB18-D818-4FAF-9F57-88A975837041}" sibTransId="{0F6FB4E2-34A0-4958-884A-5B0384A90BB8}"/>
    <dgm:cxn modelId="{C0EBE261-6AFC-4717-96ED-BCA9C7567424}" srcId="{77CA93F6-E94B-40BF-A9B1-63FAD556E34F}" destId="{253DB97D-08CB-4464-842C-ED58182A593C}" srcOrd="0" destOrd="0" parTransId="{F0BF359D-6BE3-4440-A194-4E297691CD8A}" sibTransId="{C0B63141-487A-4A23-8C40-D398A15A3A0D}"/>
    <dgm:cxn modelId="{CFB56D2B-06B3-4C06-BE15-3A4A03EC7071}" type="presOf" srcId="{77CA93F6-E94B-40BF-A9B1-63FAD556E34F}" destId="{A5EC6814-3C29-4E2B-B564-BB995A0D4BE1}" srcOrd="0" destOrd="0" presId="urn:microsoft.com/office/officeart/2005/8/layout/radial3"/>
    <dgm:cxn modelId="{EC7EF1B8-C839-4A76-8A45-5900CEDC309D}" type="presOf" srcId="{253DB97D-08CB-4464-842C-ED58182A593C}" destId="{B78CC410-7ACE-4321-B10B-EA776D78226A}" srcOrd="0" destOrd="0" presId="urn:microsoft.com/office/officeart/2005/8/layout/radial3"/>
    <dgm:cxn modelId="{6B958B26-FDA2-4A0C-AFE2-50863642FF96}" type="presOf" srcId="{FBA912DC-74AD-421F-9EC1-B8F22B819183}" destId="{DB31E148-8FAA-47B2-AB45-D6EF2C2B3882}" srcOrd="0" destOrd="0" presId="urn:microsoft.com/office/officeart/2005/8/layout/radial3"/>
    <dgm:cxn modelId="{0929161E-3584-4174-A54A-DA9C87C8B01C}" type="presParOf" srcId="{DB31E148-8FAA-47B2-AB45-D6EF2C2B3882}" destId="{BCE3D001-B31C-4261-B09C-CE513703CA5A}" srcOrd="0" destOrd="0" presId="urn:microsoft.com/office/officeart/2005/8/layout/radial3"/>
    <dgm:cxn modelId="{0E491B46-CE1E-4084-B2A8-B2C5523A9BC7}" type="presParOf" srcId="{BCE3D001-B31C-4261-B09C-CE513703CA5A}" destId="{A5EC6814-3C29-4E2B-B564-BB995A0D4BE1}" srcOrd="0" destOrd="0" presId="urn:microsoft.com/office/officeart/2005/8/layout/radial3"/>
    <dgm:cxn modelId="{5FECD094-D7BD-42B6-ABEE-11AE3A61F0EB}" type="presParOf" srcId="{BCE3D001-B31C-4261-B09C-CE513703CA5A}" destId="{B78CC410-7ACE-4321-B10B-EA776D78226A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53DB97D-08CB-4464-842C-ED58182A593C}">
      <dgm:prSet phldrT="[Текст]" custT="1"/>
      <dgm:spPr>
        <a:gradFill rotWithShape="0">
          <a:gsLst>
            <a:gs pos="0">
              <a:srgbClr val="2E088E">
                <a:alpha val="50000"/>
              </a:srgbClr>
            </a:gs>
            <a:gs pos="80000">
              <a:srgbClr val="2E088E">
                <a:alpha val="50000"/>
              </a:srgbClr>
            </a:gs>
            <a:gs pos="100000">
              <a:srgbClr val="2E088E">
                <a:alpha val="50000"/>
              </a:srgbClr>
            </a:gs>
          </a:gsLst>
        </a:gradFill>
      </dgm:spPr>
      <dgm:t>
        <a:bodyPr lIns="0" rIns="0"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Основы сопротивления материалов в расчете строительных конструкций в SCAD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0B63141-487A-4A23-8C40-D398A15A3A0D}" type="sib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F0BF359D-6BE3-4440-A194-4E297691CD8A}" type="par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</dgm:pt>
    <dgm:pt modelId="{E3EA412F-3A81-4F21-8793-0FAAB2E7FC88}" type="pres">
      <dgm:prSet presAssocID="{253DB97D-08CB-4464-842C-ED58182A593C}" presName="centerShape" presStyleLbl="vennNode1" presStyleIdx="0" presStyleCnt="1" custLinFactNeighborX="-1192" custLinFactNeighborY="593"/>
      <dgm:spPr/>
      <dgm:t>
        <a:bodyPr/>
        <a:lstStyle/>
        <a:p>
          <a:endParaRPr lang="ru-RU"/>
        </a:p>
      </dgm:t>
    </dgm:pt>
  </dgm:ptLst>
  <dgm:cxnLst>
    <dgm:cxn modelId="{4D068255-AD98-4669-A1CA-F31F64EA747B}" type="presOf" srcId="{253DB97D-08CB-4464-842C-ED58182A593C}" destId="{E3EA412F-3A81-4F21-8793-0FAAB2E7FC88}" srcOrd="0" destOrd="0" presId="urn:microsoft.com/office/officeart/2005/8/layout/radial3"/>
    <dgm:cxn modelId="{C0EBE261-6AFC-4717-96ED-BCA9C7567424}" srcId="{FBA912DC-74AD-421F-9EC1-B8F22B819183}" destId="{253DB97D-08CB-4464-842C-ED58182A593C}" srcOrd="0" destOrd="0" parTransId="{F0BF359D-6BE3-4440-A194-4E297691CD8A}" sibTransId="{C0B63141-487A-4A23-8C40-D398A15A3A0D}"/>
    <dgm:cxn modelId="{78309584-F890-416B-8F6A-FE43424DBB0A}" type="presOf" srcId="{FBA912DC-74AD-421F-9EC1-B8F22B819183}" destId="{DB31E148-8FAA-47B2-AB45-D6EF2C2B3882}" srcOrd="0" destOrd="0" presId="urn:microsoft.com/office/officeart/2005/8/layout/radial3"/>
    <dgm:cxn modelId="{B98983D1-C333-4209-BB9C-64F8271577E6}" type="presParOf" srcId="{DB31E148-8FAA-47B2-AB45-D6EF2C2B3882}" destId="{BCE3D001-B31C-4261-B09C-CE513703CA5A}" srcOrd="0" destOrd="0" presId="urn:microsoft.com/office/officeart/2005/8/layout/radial3"/>
    <dgm:cxn modelId="{593AF26D-6A5C-4D7A-ABA2-471AA9931E19}" type="presParOf" srcId="{BCE3D001-B31C-4261-B09C-CE513703CA5A}" destId="{E3EA412F-3A81-4F21-8793-0FAAB2E7FC8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7CA93F6-E94B-40BF-A9B1-63FAD556E34F}">
      <dgm:prSet phldrT="[Текст]" custT="1"/>
      <dgm:spPr>
        <a:gradFill rotWithShape="0">
          <a:gsLst>
            <a:gs pos="0">
              <a:srgbClr val="00B0F0">
                <a:alpha val="50000"/>
              </a:srgbClr>
            </a:gs>
            <a:gs pos="80000">
              <a:srgbClr val="00B0F0">
                <a:alpha val="50000"/>
              </a:srgbClr>
            </a:gs>
            <a:gs pos="100000">
              <a:srgbClr val="00B0F0">
                <a:alpha val="50000"/>
              </a:srgbClr>
            </a:gs>
          </a:gsLst>
        </a:gradFill>
      </dgm:spPr>
      <dgm:t>
        <a:bodyPr lIns="0" rIns="0"/>
        <a:lstStyle/>
        <a:p>
          <a:pPr algn="ctr"/>
          <a: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  <a:t>5.3.</a:t>
          </a:r>
          <a:b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</a:br>
          <a: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  <a:t>Спецкурс по расчету многоэтажных и высотных монолитных железобетонных зданий </a:t>
          </a:r>
          <a:b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</a:br>
          <a: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  <a:t>в SCAD</a:t>
          </a:r>
          <a:endParaRPr lang="ru-RU" sz="1200" b="1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0F6FB4E2-34A0-4958-884A-5B0384A90BB8}" type="sib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BA64AB18-D818-4FAF-9F57-88A975837041}" type="par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</dgm:pt>
    <dgm:pt modelId="{A5EC6814-3C29-4E2B-B564-BB995A0D4BE1}" type="pres">
      <dgm:prSet presAssocID="{77CA93F6-E94B-40BF-A9B1-63FAD556E34F}" presName="centerShape" presStyleLbl="vennNode1" presStyleIdx="0" presStyleCnt="1" custScaleX="99989" custScaleY="99989" custLinFactNeighborX="24930" custLinFactNeighborY="39668"/>
      <dgm:spPr/>
      <dgm:t>
        <a:bodyPr/>
        <a:lstStyle/>
        <a:p>
          <a:endParaRPr lang="ru-RU"/>
        </a:p>
      </dgm:t>
    </dgm:pt>
  </dgm:ptLst>
  <dgm:cxnLst>
    <dgm:cxn modelId="{00E43005-DEEF-461D-BE86-69F7C411DA4E}" srcId="{FBA912DC-74AD-421F-9EC1-B8F22B819183}" destId="{77CA93F6-E94B-40BF-A9B1-63FAD556E34F}" srcOrd="0" destOrd="0" parTransId="{BA64AB18-D818-4FAF-9F57-88A975837041}" sibTransId="{0F6FB4E2-34A0-4958-884A-5B0384A90BB8}"/>
    <dgm:cxn modelId="{A3716DDC-ADF6-445F-84E0-74BDE308ABF1}" type="presOf" srcId="{77CA93F6-E94B-40BF-A9B1-63FAD556E34F}" destId="{A5EC6814-3C29-4E2B-B564-BB995A0D4BE1}" srcOrd="0" destOrd="0" presId="urn:microsoft.com/office/officeart/2005/8/layout/radial3"/>
    <dgm:cxn modelId="{FEE32AA5-B06D-41AF-9CD6-D3435E5553DE}" type="presOf" srcId="{FBA912DC-74AD-421F-9EC1-B8F22B819183}" destId="{DB31E148-8FAA-47B2-AB45-D6EF2C2B3882}" srcOrd="0" destOrd="0" presId="urn:microsoft.com/office/officeart/2005/8/layout/radial3"/>
    <dgm:cxn modelId="{046EFFDE-628A-4E20-8B7C-1BB2D3A6489F}" type="presParOf" srcId="{DB31E148-8FAA-47B2-AB45-D6EF2C2B3882}" destId="{BCE3D001-B31C-4261-B09C-CE513703CA5A}" srcOrd="0" destOrd="0" presId="urn:microsoft.com/office/officeart/2005/8/layout/radial3"/>
    <dgm:cxn modelId="{ACE649C5-1986-47CE-B162-9B11FC16855B}" type="presParOf" srcId="{BCE3D001-B31C-4261-B09C-CE513703CA5A}" destId="{A5EC6814-3C29-4E2B-B564-BB995A0D4BE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7CA93F6-E94B-40BF-A9B1-63FAD556E34F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  <a:alpha val="50000"/>
              </a:schemeClr>
            </a:gs>
            <a:gs pos="80000">
              <a:schemeClr val="tx2">
                <a:lumMod val="60000"/>
                <a:lumOff val="40000"/>
                <a:alpha val="50000"/>
              </a:schemeClr>
            </a:gs>
            <a:gs pos="100000">
              <a:schemeClr val="tx2">
                <a:lumMod val="60000"/>
                <a:lumOff val="40000"/>
                <a:alpha val="50000"/>
              </a:schemeClr>
            </a:gs>
          </a:gsLst>
        </a:gradFill>
      </dgm:spPr>
      <dgm:t>
        <a:bodyPr/>
        <a:lstStyle/>
        <a:p>
          <a:pPr algn="ctr"/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2.3.</a:t>
          </a:r>
          <a:b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</a:br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Углубленный курс по методу </a:t>
          </a:r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конечных элементов 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и проблемам моделирования расчетных схем в </a:t>
          </a:r>
          <a:r>
            <a:rPr lang="en-US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F6FB4E2-34A0-4958-884A-5B0384A90BB8}" type="sib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BA64AB18-D818-4FAF-9F57-88A975837041}" type="par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</dgm:pt>
    <dgm:pt modelId="{A5EC6814-3C29-4E2B-B564-BB995A0D4BE1}" type="pres">
      <dgm:prSet presAssocID="{77CA93F6-E94B-40BF-A9B1-63FAD556E34F}" presName="centerShape" presStyleLbl="vennNode1" presStyleIdx="0" presStyleCnt="1" custScaleX="99989" custScaleY="99989" custLinFactNeighborX="24930" custLinFactNeighborY="39668"/>
      <dgm:spPr/>
      <dgm:t>
        <a:bodyPr/>
        <a:lstStyle/>
        <a:p>
          <a:endParaRPr lang="ru-RU"/>
        </a:p>
      </dgm:t>
    </dgm:pt>
  </dgm:ptLst>
  <dgm:cxnLst>
    <dgm:cxn modelId="{4E1243F9-3850-4346-A71C-EEE3D1D3962C}" type="presOf" srcId="{77CA93F6-E94B-40BF-A9B1-63FAD556E34F}" destId="{A5EC6814-3C29-4E2B-B564-BB995A0D4BE1}" srcOrd="0" destOrd="0" presId="urn:microsoft.com/office/officeart/2005/8/layout/radial3"/>
    <dgm:cxn modelId="{00E43005-DEEF-461D-BE86-69F7C411DA4E}" srcId="{FBA912DC-74AD-421F-9EC1-B8F22B819183}" destId="{77CA93F6-E94B-40BF-A9B1-63FAD556E34F}" srcOrd="0" destOrd="0" parTransId="{BA64AB18-D818-4FAF-9F57-88A975837041}" sibTransId="{0F6FB4E2-34A0-4958-884A-5B0384A90BB8}"/>
    <dgm:cxn modelId="{7F9D1993-EB23-45E3-909A-2CE9FC1F746C}" type="presOf" srcId="{FBA912DC-74AD-421F-9EC1-B8F22B819183}" destId="{DB31E148-8FAA-47B2-AB45-D6EF2C2B3882}" srcOrd="0" destOrd="0" presId="urn:microsoft.com/office/officeart/2005/8/layout/radial3"/>
    <dgm:cxn modelId="{22CAE943-16CE-476B-967C-3AED284491E5}" type="presParOf" srcId="{DB31E148-8FAA-47B2-AB45-D6EF2C2B3882}" destId="{BCE3D001-B31C-4261-B09C-CE513703CA5A}" srcOrd="0" destOrd="0" presId="urn:microsoft.com/office/officeart/2005/8/layout/radial3"/>
    <dgm:cxn modelId="{F4855E68-6226-4A20-A62C-C336D6FBA916}" type="presParOf" srcId="{BCE3D001-B31C-4261-B09C-CE513703CA5A}" destId="{A5EC6814-3C29-4E2B-B564-BB995A0D4BE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63A33-6BBD-4D38-92E9-BBAA2FDF6563}">
      <dsp:nvSpPr>
        <dsp:cNvPr id="0" name=""/>
        <dsp:cNvSpPr/>
      </dsp:nvSpPr>
      <dsp:spPr>
        <a:xfrm>
          <a:off x="1031961" y="981672"/>
          <a:ext cx="1997094" cy="1997094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1.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Базовый курс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Office</a:t>
          </a: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324429" y="1274140"/>
        <a:ext cx="1412158" cy="1412158"/>
      </dsp:txXfrm>
    </dsp:sp>
    <dsp:sp modelId="{04E1AB48-519D-46BA-BE2F-63465CADA85C}">
      <dsp:nvSpPr>
        <dsp:cNvPr id="0" name=""/>
        <dsp:cNvSpPr/>
      </dsp:nvSpPr>
      <dsp:spPr>
        <a:xfrm>
          <a:off x="1146014" y="-334900"/>
          <a:ext cx="1768989" cy="1768989"/>
        </a:xfrm>
        <a:prstGeom prst="ellipse">
          <a:avLst/>
        </a:prstGeom>
        <a:solidFill>
          <a:srgbClr val="FF0000">
            <a:alpha val="84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.1.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Углубленный курс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по специальным режимам и расчетам в </a:t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405076" y="-75838"/>
        <a:ext cx="1250865" cy="1250865"/>
      </dsp:txXfrm>
    </dsp:sp>
    <dsp:sp modelId="{3299E0AD-6DDA-44D7-80B0-23934989903F}">
      <dsp:nvSpPr>
        <dsp:cNvPr id="0" name=""/>
        <dsp:cNvSpPr/>
      </dsp:nvSpPr>
      <dsp:spPr>
        <a:xfrm>
          <a:off x="2384972" y="380412"/>
          <a:ext cx="1768989" cy="1768989"/>
        </a:xfrm>
        <a:prstGeom prst="ellipse">
          <a:avLst/>
        </a:prstGeom>
        <a:solidFill>
          <a:schemeClr val="bg2">
            <a:lumMod val="25000"/>
            <a:alpha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5.2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b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Спецкурс по проектному обоснованию и расчету каменных  и железобетонных конструкций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в 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644034" y="639474"/>
        <a:ext cx="1250865" cy="1250865"/>
      </dsp:txXfrm>
    </dsp:sp>
    <dsp:sp modelId="{C164A3B0-C02E-43DB-8D84-8B9335159464}">
      <dsp:nvSpPr>
        <dsp:cNvPr id="0" name=""/>
        <dsp:cNvSpPr/>
      </dsp:nvSpPr>
      <dsp:spPr>
        <a:xfrm>
          <a:off x="2384972" y="1796321"/>
          <a:ext cx="1768989" cy="1768989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4.2.</a:t>
          </a:r>
          <a:b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 Практический курс по расчету и проектированию железобетонных конструкций в 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SCAD 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и </a:t>
          </a:r>
          <a:r>
            <a:rPr lang="en-US" sz="1200" b="1" kern="1200" dirty="0" err="1">
              <a:solidFill>
                <a:schemeClr val="bg1"/>
              </a:solidFill>
              <a:latin typeface="Arial Narrow" panose="020B0606020202030204" pitchFamily="34" charset="0"/>
            </a:rPr>
            <a:t>ALLPLAN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/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REVIT</a:t>
          </a: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644034" y="2055383"/>
        <a:ext cx="1250865" cy="1250865"/>
      </dsp:txXfrm>
    </dsp:sp>
    <dsp:sp modelId="{81FABF97-9D9D-49E8-901F-9276FAD32535}">
      <dsp:nvSpPr>
        <dsp:cNvPr id="0" name=""/>
        <dsp:cNvSpPr/>
      </dsp:nvSpPr>
      <dsp:spPr>
        <a:xfrm>
          <a:off x="1146014" y="2526351"/>
          <a:ext cx="1768989" cy="1768989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.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Углубленный курс по расчетам оснований и фундаментов в 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405076" y="2785413"/>
        <a:ext cx="1250865" cy="1250865"/>
      </dsp:txXfrm>
    </dsp:sp>
    <dsp:sp modelId="{28D720F8-0A9C-4717-9350-4EA7A47B7109}">
      <dsp:nvSpPr>
        <dsp:cNvPr id="0" name=""/>
        <dsp:cNvSpPr/>
      </dsp:nvSpPr>
      <dsp:spPr>
        <a:xfrm>
          <a:off x="-92944" y="1811037"/>
          <a:ext cx="1768989" cy="1768989"/>
        </a:xfrm>
        <a:prstGeom prst="ellipse">
          <a:avLst/>
        </a:prstGeom>
        <a:solidFill>
          <a:srgbClr val="007033">
            <a:alpha val="49804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4.1. </a:t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Практический курс по расчету и проектированию металлических конструкций в 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SCAD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и 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Advance Steel</a:t>
          </a: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66118" y="2070099"/>
        <a:ext cx="1250865" cy="1250865"/>
      </dsp:txXfrm>
    </dsp:sp>
    <dsp:sp modelId="{D31D0696-7DBF-4323-8A4A-C2F3C0C0F9D8}">
      <dsp:nvSpPr>
        <dsp:cNvPr id="0" name=""/>
        <dsp:cNvSpPr/>
      </dsp:nvSpPr>
      <dsp:spPr>
        <a:xfrm>
          <a:off x="-92944" y="380412"/>
          <a:ext cx="1768989" cy="1768989"/>
        </a:xfrm>
        <a:prstGeom prst="ellipse">
          <a:avLst/>
        </a:prstGeom>
        <a:solidFill>
          <a:srgbClr val="004F8A">
            <a:alpha val="49804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5</a:t>
          </a:r>
          <a:r>
            <a:rPr lang="en-US" sz="1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.1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Спецкурс по проектному обоснованию и расчету стальных конструкций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в 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 и Гепард-А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66118" y="639474"/>
        <a:ext cx="1250865" cy="1250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6814-3C29-4E2B-B564-BB995A0D4BE1}">
      <dsp:nvSpPr>
        <dsp:cNvPr id="0" name=""/>
        <dsp:cNvSpPr/>
      </dsp:nvSpPr>
      <dsp:spPr>
        <a:xfrm>
          <a:off x="199493" y="1180851"/>
          <a:ext cx="1499974" cy="1499974"/>
        </a:xfrm>
        <a:prstGeom prst="ellipse">
          <a:avLst/>
        </a:prstGeom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9750C"/>
              </a:solidFill>
              <a:latin typeface="Arial Narrow" panose="020B0606020202030204" pitchFamily="34" charset="0"/>
            </a:rPr>
            <a:t> </a:t>
          </a:r>
          <a:r>
            <a:rPr lang="ru-RU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Строительная механика в  решении задач динамики сооружений в </a:t>
          </a:r>
          <a:r>
            <a:rPr lang="en-US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rgbClr val="09750C"/>
            </a:solidFill>
            <a:latin typeface="Arial Narrow" panose="020B0606020202030204" pitchFamily="34" charset="0"/>
          </a:endParaRPr>
        </a:p>
      </dsp:txBody>
      <dsp:txXfrm>
        <a:off x="419159" y="1400517"/>
        <a:ext cx="1060642" cy="1060642"/>
      </dsp:txXfrm>
    </dsp:sp>
    <dsp:sp modelId="{B78CC410-7ACE-4321-B10B-EA776D78226A}">
      <dsp:nvSpPr>
        <dsp:cNvPr id="0" name=""/>
        <dsp:cNvSpPr/>
      </dsp:nvSpPr>
      <dsp:spPr>
        <a:xfrm>
          <a:off x="186114" y="0"/>
          <a:ext cx="1499979" cy="1499979"/>
        </a:xfrm>
        <a:prstGeom prst="ellipse">
          <a:avLst/>
        </a:prstGeom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Строительная механика в решении задач статики стержневых систем в </a:t>
          </a:r>
          <a:r>
            <a:rPr lang="en-US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rgbClr val="09750C"/>
            </a:solidFill>
            <a:latin typeface="Arial Narrow" panose="020B0606020202030204" pitchFamily="34" charset="0"/>
          </a:endParaRPr>
        </a:p>
      </dsp:txBody>
      <dsp:txXfrm>
        <a:off x="405781" y="219667"/>
        <a:ext cx="1060645" cy="1060645"/>
      </dsp:txXfrm>
    </dsp:sp>
    <dsp:sp modelId="{7A41E60D-1A56-46AD-8BEA-0E4182C27DD4}">
      <dsp:nvSpPr>
        <dsp:cNvPr id="0" name=""/>
        <dsp:cNvSpPr/>
      </dsp:nvSpPr>
      <dsp:spPr>
        <a:xfrm>
          <a:off x="199479" y="2379197"/>
          <a:ext cx="1499979" cy="1499979"/>
        </a:xfrm>
        <a:prstGeom prst="ellipse">
          <a:avLst/>
        </a:prstGeom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 Теория упругости в расчете континуальных систем в </a:t>
          </a:r>
          <a:r>
            <a:rPr lang="en-US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rgbClr val="09750C"/>
            </a:solidFill>
            <a:latin typeface="Arial Narrow" panose="020B0606020202030204" pitchFamily="34" charset="0"/>
          </a:endParaRPr>
        </a:p>
      </dsp:txBody>
      <dsp:txXfrm>
        <a:off x="419146" y="2598864"/>
        <a:ext cx="1060645" cy="1060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6814-3C29-4E2B-B564-BB995A0D4BE1}">
      <dsp:nvSpPr>
        <dsp:cNvPr id="0" name=""/>
        <dsp:cNvSpPr/>
      </dsp:nvSpPr>
      <dsp:spPr>
        <a:xfrm>
          <a:off x="-1" y="1370188"/>
          <a:ext cx="1510131" cy="151013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Железо- бетонные конструкции. Расчет элементов в SCAD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221153" y="1591342"/>
        <a:ext cx="1067823" cy="1067823"/>
      </dsp:txXfrm>
    </dsp:sp>
    <dsp:sp modelId="{B78CC410-7ACE-4321-B10B-EA776D78226A}">
      <dsp:nvSpPr>
        <dsp:cNvPr id="0" name=""/>
        <dsp:cNvSpPr/>
      </dsp:nvSpPr>
      <dsp:spPr>
        <a:xfrm>
          <a:off x="8" y="146048"/>
          <a:ext cx="1510136" cy="151013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Металлические конструкции. Расчет элементов соединений в SCAD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221162" y="367202"/>
        <a:ext cx="1067828" cy="1067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A412F-3A81-4F21-8793-0FAAB2E7FC88}">
      <dsp:nvSpPr>
        <dsp:cNvPr id="0" name=""/>
        <dsp:cNvSpPr/>
      </dsp:nvSpPr>
      <dsp:spPr>
        <a:xfrm>
          <a:off x="0" y="83844"/>
          <a:ext cx="1512168" cy="1512168"/>
        </a:xfrm>
        <a:prstGeom prst="ellipse">
          <a:avLst/>
        </a:prstGeom>
        <a:gradFill rotWithShape="0">
          <a:gsLst>
            <a:gs pos="0">
              <a:srgbClr val="2E088E">
                <a:alpha val="50000"/>
              </a:srgbClr>
            </a:gs>
            <a:gs pos="80000">
              <a:srgbClr val="2E088E">
                <a:alpha val="50000"/>
              </a:srgbClr>
            </a:gs>
            <a:gs pos="100000">
              <a:srgbClr val="2E088E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Основы сопротивления материалов в расчете строительных конструкций в SCAD</a:t>
          </a: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21452" y="305296"/>
        <a:ext cx="1069264" cy="1069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6814-3C29-4E2B-B564-BB995A0D4BE1}">
      <dsp:nvSpPr>
        <dsp:cNvPr id="0" name=""/>
        <dsp:cNvSpPr/>
      </dsp:nvSpPr>
      <dsp:spPr>
        <a:xfrm>
          <a:off x="166" y="72174"/>
          <a:ext cx="1512001" cy="1512001"/>
        </a:xfrm>
        <a:prstGeom prst="ellipse">
          <a:avLst/>
        </a:prstGeom>
        <a:gradFill rotWithShape="0">
          <a:gsLst>
            <a:gs pos="0">
              <a:srgbClr val="00B0F0">
                <a:alpha val="50000"/>
              </a:srgbClr>
            </a:gs>
            <a:gs pos="80000">
              <a:srgbClr val="00B0F0">
                <a:alpha val="50000"/>
              </a:srgbClr>
            </a:gs>
            <a:gs pos="100000">
              <a:srgbClr val="00B0F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5.3.</a:t>
          </a:r>
          <a:b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</a:br>
          <a: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Спецкурс по расчету многоэтажных и высотных монолитных железобетонных зданий </a:t>
          </a:r>
          <a:b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</a:br>
          <a: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в SCAD</a:t>
          </a:r>
          <a:endParaRPr lang="ru-RU" sz="1200" b="1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221593" y="293601"/>
        <a:ext cx="1069147" cy="1069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6814-3C29-4E2B-B564-BB995A0D4BE1}">
      <dsp:nvSpPr>
        <dsp:cNvPr id="0" name=""/>
        <dsp:cNvSpPr/>
      </dsp:nvSpPr>
      <dsp:spPr>
        <a:xfrm>
          <a:off x="166" y="72174"/>
          <a:ext cx="1512001" cy="1512001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  <a:alpha val="50000"/>
              </a:schemeClr>
            </a:gs>
            <a:gs pos="80000">
              <a:schemeClr val="tx2">
                <a:lumMod val="60000"/>
                <a:lumOff val="40000"/>
                <a:alpha val="50000"/>
              </a:schemeClr>
            </a:gs>
            <a:gs pos="100000">
              <a:schemeClr val="tx2">
                <a:lumMod val="60000"/>
                <a:lumOff val="40000"/>
                <a:alpha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2.3.</a:t>
          </a:r>
          <a:b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</a:b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Углубленный курс по методу </a:t>
          </a: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конечных элементов </a:t>
          </a: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и проблемам моделирования расчетных схем в </a:t>
          </a:r>
          <a:r>
            <a:rPr lang="en-US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221593" y="293601"/>
        <a:ext cx="1069147" cy="1069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nv@scadsof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vs@scadsoft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hyperlink" Target="mailto:mvs@scadsoft.ru" TargetMode="External"/><Relationship Id="rId5" Type="http://schemas.microsoft.com/office/2007/relationships/hdphoto" Target="../media/hdphoto4.wdp"/><Relationship Id="rId10" Type="http://schemas.openxmlformats.org/officeDocument/2006/relationships/hyperlink" Target="mailto:vshkatov@allbau-software.de" TargetMode="External"/><Relationship Id="rId4" Type="http://schemas.openxmlformats.org/officeDocument/2006/relationships/image" Target="../media/image38.png"/><Relationship Id="rId9" Type="http://schemas.openxmlformats.org/officeDocument/2006/relationships/hyperlink" Target="mailto:alexey.korneev@graitec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vs@scadsof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nv@scadsoft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emf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11" Type="http://schemas.openxmlformats.org/officeDocument/2006/relationships/image" Target="../media/image9.emf"/><Relationship Id="rId5" Type="http://schemas.openxmlformats.org/officeDocument/2006/relationships/image" Target="../media/image5.emf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23.jpg"/><Relationship Id="rId9" Type="http://schemas.openxmlformats.org/officeDocument/2006/relationships/image" Target="../media/image27.jpe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3.pn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Relationship Id="rId8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4.png"/><Relationship Id="rId10" Type="http://schemas.openxmlformats.org/officeDocument/2006/relationships/chart" Target="../charts/chart5.xml"/><Relationship Id="rId4" Type="http://schemas.openxmlformats.org/officeDocument/2006/relationships/image" Target="../media/image3.png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543" y="1988840"/>
            <a:ext cx="8313921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Заочно-дистанционная программа магистратуры </a:t>
            </a:r>
            <a:b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</a:br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по подготовке инженеров-расчетчиков </a:t>
            </a:r>
            <a:b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</a:br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в среде </a:t>
            </a:r>
            <a:r>
              <a:rPr lang="en-US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 Office</a:t>
            </a:r>
            <a:endParaRPr lang="ru-RU" sz="31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12783"/>
              </p:ext>
            </p:extLst>
          </p:nvPr>
        </p:nvGraphicFramePr>
        <p:xfrm>
          <a:off x="323528" y="260648"/>
          <a:ext cx="8424936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16624"/>
              </a:tblGrid>
              <a:tr h="45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0" marR="510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8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СЕТЬ ЦЕНТРОВ ТЕХНИЧЕСКОЙ ПОДДЕРЖКИ </a:t>
                      </a:r>
                      <a:r>
                        <a:rPr lang="en-US" sz="1400" b="1" dirty="0">
                          <a:solidFill>
                            <a:srgbClr val="C8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SCAD SOFT</a:t>
                      </a:r>
                      <a:r>
                        <a:rPr lang="ru-RU" sz="1400" b="1" dirty="0">
                          <a:effectLst/>
                          <a:latin typeface="Arial Narrow"/>
                          <a:ea typeface="Calibri"/>
                          <a:cs typeface="Arial"/>
                        </a:rPr>
                        <a:t/>
                      </a:r>
                      <a:br>
                        <a:rPr lang="ru-RU" sz="1400" b="1" dirty="0">
                          <a:effectLst/>
                          <a:latin typeface="Arial Narrow"/>
                          <a:ea typeface="Calibri"/>
                          <a:cs typeface="Arial"/>
                        </a:rPr>
                      </a:br>
                      <a: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ПРОЕКТНО-КОНСАЛТИНГОВАЯ АССОЦИАЦИЯ ПО РАЗВИТИЮ </a:t>
                      </a:r>
                      <a:b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</a:br>
                      <a: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ИНФОРМАЦИОННЫХ ТЕХНОЛОГИЙ СТРОИТЕЛЬНОГО ПРОЕКТИРОВАНИЯ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025" name="Рисунок 84" descr="logo_assoc_docs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434543" y="260648"/>
            <a:ext cx="25812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380" y="4077072"/>
            <a:ext cx="6984776" cy="216024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Наталья Викторовна Мосина</a:t>
            </a:r>
            <a:r>
              <a:rPr lang="ru-RU" sz="1600" dirty="0">
                <a:solidFill>
                  <a:srgbClr val="002274"/>
                </a:solidFill>
              </a:rPr>
              <a:t/>
            </a:r>
            <a:br>
              <a:rPr lang="ru-RU" sz="1600" dirty="0">
                <a:solidFill>
                  <a:srgbClr val="002274"/>
                </a:solidFill>
              </a:rPr>
            </a:br>
            <a:r>
              <a:rPr lang="ru-RU" sz="1600" dirty="0" smtClean="0">
                <a:solidFill>
                  <a:srgbClr val="002274"/>
                </a:solidFill>
              </a:rPr>
              <a:t>Заместитель генерального директора ООО </a:t>
            </a:r>
            <a:r>
              <a:rPr lang="ru-RU" sz="1600" dirty="0" err="1" smtClean="0">
                <a:solidFill>
                  <a:srgbClr val="002274"/>
                </a:solidFill>
              </a:rPr>
              <a:t>НПФ</a:t>
            </a:r>
            <a:r>
              <a:rPr lang="ru-RU" sz="1600" dirty="0" smtClean="0">
                <a:solidFill>
                  <a:srgbClr val="002274"/>
                </a:solidFill>
              </a:rPr>
              <a:t> «</a:t>
            </a:r>
            <a:r>
              <a:rPr lang="ru-RU" sz="1600" dirty="0" err="1" smtClean="0">
                <a:solidFill>
                  <a:srgbClr val="002274"/>
                </a:solidFill>
              </a:rPr>
              <a:t>СКАД</a:t>
            </a:r>
            <a:r>
              <a:rPr lang="ru-RU" sz="1600" dirty="0" smtClean="0">
                <a:solidFill>
                  <a:srgbClr val="002274"/>
                </a:solidFill>
              </a:rPr>
              <a:t> СОФТ»</a:t>
            </a:r>
            <a:endParaRPr lang="ru-RU" sz="1600" dirty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  <a:hlinkClick r:id="rId3"/>
              </a:rPr>
              <a:t>mnv@scadsoft.ru</a:t>
            </a:r>
            <a:endParaRPr lang="en-US" sz="1600" dirty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Виктор Сергеевич</a:t>
            </a:r>
            <a:r>
              <a:rPr lang="en-US" sz="1600" dirty="0">
                <a:solidFill>
                  <a:srgbClr val="002274"/>
                </a:solidFill>
              </a:rPr>
              <a:t> </a:t>
            </a:r>
            <a:r>
              <a:rPr lang="ru-RU" sz="1600" dirty="0" smtClean="0">
                <a:solidFill>
                  <a:srgbClr val="002274"/>
                </a:solidFill>
              </a:rPr>
              <a:t>Михайлов</a:t>
            </a:r>
            <a:br>
              <a:rPr lang="ru-RU" sz="1600" dirty="0" smtClean="0">
                <a:solidFill>
                  <a:srgbClr val="002274"/>
                </a:solidFill>
              </a:rPr>
            </a:br>
            <a:r>
              <a:rPr lang="ru-RU" sz="1600" dirty="0" smtClean="0">
                <a:solidFill>
                  <a:srgbClr val="002274"/>
                </a:solidFill>
              </a:rPr>
              <a:t>Руководитель новосибирского центра технической поддержки </a:t>
            </a:r>
            <a:r>
              <a:rPr lang="en-US" sz="1600" dirty="0" smtClean="0">
                <a:solidFill>
                  <a:srgbClr val="002274"/>
                </a:solidFill>
              </a:rPr>
              <a:t>SCAD SOFT</a:t>
            </a:r>
            <a:endParaRPr lang="ru-RU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  <a:hlinkClick r:id="rId4"/>
              </a:rPr>
              <a:t>mvs@scadsoft.ru</a:t>
            </a: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</a:rPr>
              <a:t>20</a:t>
            </a:r>
            <a:r>
              <a:rPr lang="ru-RU" sz="1600" dirty="0" smtClean="0">
                <a:solidFill>
                  <a:srgbClr val="002274"/>
                </a:solidFill>
              </a:rPr>
              <a:t> апреля 2016 г.</a:t>
            </a: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274"/>
                </a:solidFill>
              </a:rPr>
              <a:t>Москва</a:t>
            </a:r>
            <a:endParaRPr lang="en-US" sz="1600" dirty="0" smtClean="0">
              <a:solidFill>
                <a:srgbClr val="002274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Сводный учебный план магистратуры на 2016-2018 гг.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9269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1 курс, 1 семестр – Заочная трехнедельная сессия в г. Томск в виде аудиторного теоретического базиса по профессиональным дисциплинам, освоение которых не рекомендовано дистанционно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68760"/>
            <a:ext cx="8640000" cy="4574743"/>
          </a:xfrm>
          <a:prstGeom prst="rect">
            <a:avLst/>
          </a:prstGeom>
        </p:spPr>
      </p:pic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Сводный учебный план магистратуры на 2016-2018 гг.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83985"/>
            <a:ext cx="871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1 курс, 2 семестр – Дистанционные 5 вечерних циклов (по 3 шестидневные </a:t>
            </a:r>
            <a:r>
              <a:rPr lang="ru-RU" sz="1600" b="1" dirty="0">
                <a:latin typeface="Arial Narrow" panose="020B0606020202030204" pitchFamily="34" charset="0"/>
              </a:rPr>
              <a:t>недели за </a:t>
            </a:r>
            <a:r>
              <a:rPr lang="ru-RU" sz="1600" b="1" dirty="0" smtClean="0">
                <a:latin typeface="Arial Narrow" panose="020B0606020202030204" pitchFamily="34" charset="0"/>
              </a:rPr>
              <a:t>цикл)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по практике расчета и проектирования металлических конструкций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268760"/>
            <a:ext cx="8640000" cy="3801516"/>
            <a:chOff x="251520" y="1249226"/>
            <a:chExt cx="8640000" cy="38015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2280423"/>
              <a:ext cx="8640000" cy="277031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/>
            <a:srcRect b="77459"/>
            <a:stretch/>
          </p:blipFill>
          <p:spPr>
            <a:xfrm>
              <a:off x="251520" y="1249226"/>
              <a:ext cx="8640000" cy="1031197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251520" y="518851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 процессе изучения дисциплин 2 семестра параллельно разрабатывается курсовой проект по расчету здания с несущим металлическим каркасом, который может быть расширен до выпускного при выборе кафедры МК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для защиты</a:t>
            </a:r>
          </a:p>
        </p:txBody>
      </p:sp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000" cy="3647508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Сводный учебный план магистратуры на 2016-2018 гг.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92696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2 курс, </a:t>
            </a:r>
            <a:r>
              <a:rPr lang="ru-RU" sz="1600" b="1" dirty="0">
                <a:latin typeface="Arial Narrow" panose="020B0606020202030204" pitchFamily="34" charset="0"/>
              </a:rPr>
              <a:t>3 семестр – Дистанционные 5 вечерних </a:t>
            </a:r>
            <a:r>
              <a:rPr lang="ru-RU" sz="1600" b="1" dirty="0" smtClean="0">
                <a:latin typeface="Arial Narrow" panose="020B0606020202030204" pitchFamily="34" charset="0"/>
              </a:rPr>
              <a:t>циклов </a:t>
            </a:r>
            <a:r>
              <a:rPr lang="ru-RU" sz="1600" b="1" dirty="0">
                <a:latin typeface="Arial Narrow" panose="020B0606020202030204" pitchFamily="34" charset="0"/>
              </a:rPr>
              <a:t>(по </a:t>
            </a:r>
            <a:r>
              <a:rPr lang="ru-RU" sz="1600" b="1" dirty="0" smtClean="0">
                <a:latin typeface="Arial Narrow" panose="020B0606020202030204" pitchFamily="34" charset="0"/>
              </a:rPr>
              <a:t>3 шестидневные </a:t>
            </a:r>
            <a:r>
              <a:rPr lang="ru-RU" sz="1600" b="1" dirty="0">
                <a:latin typeface="Arial Narrow" panose="020B0606020202030204" pitchFamily="34" charset="0"/>
              </a:rPr>
              <a:t>недели за цикл)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по практике расчета </a:t>
            </a:r>
            <a:r>
              <a:rPr lang="ru-RU" sz="1600" b="1" dirty="0">
                <a:latin typeface="Arial Narrow" panose="020B0606020202030204" pitchFamily="34" charset="0"/>
              </a:rPr>
              <a:t>и </a:t>
            </a:r>
            <a:r>
              <a:rPr lang="ru-RU" sz="1600" b="1" dirty="0" smtClean="0">
                <a:latin typeface="Arial Narrow" panose="020B0606020202030204" pitchFamily="34" charset="0"/>
              </a:rPr>
              <a:t>проектирования железобетонных конструкций 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11650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 процессе изучения дисциплин 3 семестра параллельно разрабатывается курсовой проект по расчету многоэтажного здания с несущим железобетонным каркасом, который может быть расширен до выпускного проекта при выборе кафедры ЖБК</a:t>
            </a:r>
          </a:p>
        </p:txBody>
      </p:sp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Сводный учебный план магистратуры на 2016-2018 гг.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92696"/>
            <a:ext cx="871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2 курс, </a:t>
            </a:r>
            <a:r>
              <a:rPr lang="ru-RU" sz="1600" b="1" dirty="0">
                <a:latin typeface="Arial Narrow" panose="020B0606020202030204" pitchFamily="34" charset="0"/>
              </a:rPr>
              <a:t>4 семестр – Дистанционные 5 вечерних </a:t>
            </a:r>
            <a:r>
              <a:rPr lang="ru-RU" sz="1600" b="1" dirty="0" smtClean="0">
                <a:latin typeface="Arial Narrow" panose="020B0606020202030204" pitchFamily="34" charset="0"/>
              </a:rPr>
              <a:t>трехнедельных циклов с углубленными курсами 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по основаниям и фундаментам, строительной механики стержневых и континуальных систем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48029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 течение 4 семестра дорабатывается один из курсовых проектов по МК или ЖБК в области расчета оснований и фундаментов, который может быть расширен до выпускного при выборе кафедры </a:t>
            </a:r>
            <a:r>
              <a:rPr lang="ru-RU" sz="1600" dirty="0" err="1" smtClean="0">
                <a:latin typeface="Arial Narrow" panose="020B0606020202030204" pitchFamily="34" charset="0"/>
              </a:rPr>
              <a:t>ОиФ</a:t>
            </a:r>
            <a:r>
              <a:rPr lang="ru-RU" sz="1600" dirty="0" smtClean="0"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b="71586"/>
          <a:stretch/>
        </p:blipFill>
        <p:spPr>
          <a:xfrm>
            <a:off x="251520" y="1196752"/>
            <a:ext cx="8640000" cy="1036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233166"/>
            <a:ext cx="8640000" cy="32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Сводный учебный план магистратуры на 2016-2018 гг.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539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2 курс, 5 семестр – Дистанционная подготовка выпускной квалификационной работы и ее защита в течение недельной заочной сессии в г. Томск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77459"/>
          <a:stretch/>
        </p:blipFill>
        <p:spPr>
          <a:xfrm>
            <a:off x="251520" y="1461699"/>
            <a:ext cx="8640000" cy="1031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12776"/>
            <a:ext cx="8640000" cy="28126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9512" y="422542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 течение первой заочной сессии магистры выбирают кафедру для защиты и преподавателя от кафедры для проверки курсовых проектов и дистанционного курирования выпускного квалификационного проекта.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Для защиты могут быть выбраны три специализированные кафедры: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МК – Металлические конструкции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ЖБК – Железобетонные конструкции</a:t>
            </a:r>
          </a:p>
          <a:p>
            <a:r>
              <a:rPr lang="ru-RU" sz="1600" dirty="0" err="1" smtClean="0">
                <a:latin typeface="Arial Narrow" panose="020B0606020202030204" pitchFamily="34" charset="0"/>
              </a:rPr>
              <a:t>ОиФ</a:t>
            </a:r>
            <a:r>
              <a:rPr lang="ru-RU" sz="1600" dirty="0" smtClean="0">
                <a:latin typeface="Arial Narrow" panose="020B0606020202030204" pitchFamily="34" charset="0"/>
              </a:rPr>
              <a:t> – Основания и фундаменты</a:t>
            </a:r>
          </a:p>
        </p:txBody>
      </p:sp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Административный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коллектив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магистратуры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4639" r="50082" b="20461"/>
          <a:stretch/>
        </p:blipFill>
        <p:spPr>
          <a:xfrm>
            <a:off x="251520" y="821969"/>
            <a:ext cx="1728192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1344" b="3095"/>
          <a:stretch/>
        </p:blipFill>
        <p:spPr>
          <a:xfrm>
            <a:off x="237064" y="3440495"/>
            <a:ext cx="1728192" cy="2520000"/>
          </a:xfrm>
          <a:prstGeom prst="rect">
            <a:avLst/>
          </a:prstGeom>
        </p:spPr>
      </p:pic>
      <p:pic>
        <p:nvPicPr>
          <p:cNvPr id="3074" name="Picture 2" descr="http://media.professionali.ru/processor/avatars/s185/2012/02/26/dsc-0229-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r="13734"/>
          <a:stretch/>
        </p:blipFill>
        <p:spPr bwMode="auto">
          <a:xfrm>
            <a:off x="7164288" y="821969"/>
            <a:ext cx="172819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p-npes.ru/images/gallery/img_aa61d213f7da6d17810ab7974462c42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4" t="8967" r="43790" b="46059"/>
          <a:stretch/>
        </p:blipFill>
        <p:spPr bwMode="auto">
          <a:xfrm>
            <a:off x="7164288" y="3441403"/>
            <a:ext cx="172819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1260" y="2189696"/>
            <a:ext cx="5022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r"/>
            <a:r>
              <a:rPr lang="ru-RU" sz="1400" b="1" dirty="0">
                <a:latin typeface="Arial Narrow" panose="020B0606020202030204" pitchFamily="34" charset="0"/>
              </a:rPr>
              <a:t>Корнеев Алексей</a:t>
            </a:r>
            <a:r>
              <a:rPr lang="ru-RU" sz="1400" dirty="0">
                <a:latin typeface="Arial Narrow" panose="020B0606020202030204" pitchFamily="34" charset="0"/>
              </a:rPr>
              <a:t/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Руководитель регионального офиса в </a:t>
            </a:r>
            <a:r>
              <a:rPr lang="ru-RU" sz="1400" dirty="0" smtClean="0">
                <a:latin typeface="Arial Narrow" panose="020B0606020202030204" pitchFamily="34" charset="0"/>
              </a:rPr>
              <a:t>СНГ </a:t>
            </a:r>
            <a:r>
              <a:rPr lang="ru-RU" sz="1400" b="1" dirty="0" err="1" smtClean="0">
                <a:latin typeface="Arial Narrow" panose="020B0606020202030204" pitchFamily="34" charset="0"/>
              </a:rPr>
              <a:t>GRAITEC</a:t>
            </a:r>
            <a:r>
              <a:rPr lang="ru-RU" sz="1400" b="1" dirty="0">
                <a:latin typeface="Arial Narrow" panose="020B0606020202030204" pitchFamily="34" charset="0"/>
              </a:rPr>
              <a:t> Россия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68580" algn="r"/>
            <a:r>
              <a:rPr lang="ru-RU" sz="1400" dirty="0" smtClean="0">
                <a:latin typeface="Arial Narrow" panose="020B0606020202030204" pitchFamily="34" charset="0"/>
              </a:rPr>
              <a:t>+</a:t>
            </a:r>
            <a:r>
              <a:rPr lang="ru-RU" sz="1400" dirty="0">
                <a:latin typeface="Arial Narrow" panose="020B0606020202030204" pitchFamily="34" charset="0"/>
              </a:rPr>
              <a:t>7 (495) 225-13-65 (</a:t>
            </a:r>
            <a:r>
              <a:rPr lang="ru-RU" sz="1400" dirty="0" smtClean="0">
                <a:latin typeface="Arial Narrow" panose="020B0606020202030204" pitchFamily="34" charset="0"/>
              </a:rPr>
              <a:t>107)    </a:t>
            </a:r>
            <a:r>
              <a:rPr lang="ru-RU" sz="1400" dirty="0" smtClean="0">
                <a:latin typeface="Arial Narrow" panose="020B0606020202030204" pitchFamily="34" charset="0"/>
                <a:hlinkClick r:id="rId9"/>
              </a:rPr>
              <a:t>alexey.korneev@graitec.ru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68580" algn="r"/>
            <a:r>
              <a:rPr lang="ru-RU" sz="1400" dirty="0" smtClean="0">
                <a:latin typeface="Arial Narrow" panose="020B0606020202030204" pitchFamily="34" charset="0"/>
              </a:rPr>
              <a:t>Предоставление учебных лицензий </a:t>
            </a:r>
            <a:r>
              <a:rPr lang="en-US" sz="1400" dirty="0" smtClean="0">
                <a:latin typeface="Arial Narrow" panose="020B0606020202030204" pitchFamily="34" charset="0"/>
              </a:rPr>
              <a:t>Advance Steel</a:t>
            </a:r>
            <a:r>
              <a:rPr lang="ru-RU" sz="1400" dirty="0" smtClean="0">
                <a:latin typeface="Arial Narrow" panose="020B0606020202030204" pitchFamily="34" charset="0"/>
              </a:rPr>
              <a:t>,</a:t>
            </a:r>
          </a:p>
          <a:p>
            <a:pPr marL="68580" algn="r"/>
            <a:r>
              <a:rPr lang="ru-RU" sz="1400" dirty="0" smtClean="0">
                <a:latin typeface="Arial Narrow" panose="020B0606020202030204" pitchFamily="34" charset="0"/>
              </a:rPr>
              <a:t>продажа и внедрение в проектных организациях и на заводах МК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1524" y="3429635"/>
            <a:ext cx="4946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Arial Narrow" panose="020B0606020202030204" pitchFamily="34" charset="0"/>
              </a:rPr>
              <a:t>Владимир </a:t>
            </a:r>
            <a:r>
              <a:rPr lang="ru-RU" sz="1400" b="1" dirty="0" err="1" smtClean="0">
                <a:latin typeface="Arial Narrow" panose="020B0606020202030204" pitchFamily="34" charset="0"/>
              </a:rPr>
              <a:t>Шкатов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algn="r"/>
            <a:r>
              <a:rPr lang="ru-RU" sz="1400" dirty="0" smtClean="0">
                <a:latin typeface="Arial Narrow" panose="020B0606020202030204" pitchFamily="34" charset="0"/>
              </a:rPr>
              <a:t>Генеральный директор </a:t>
            </a:r>
            <a:r>
              <a:rPr lang="en-US" sz="1400" dirty="0" err="1" smtClean="0">
                <a:latin typeface="Arial Narrow" panose="020B0606020202030204" pitchFamily="34" charset="0"/>
              </a:rPr>
              <a:t>Allbau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Software GmbH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r"/>
            <a:r>
              <a:rPr lang="ru-RU" sz="1400" dirty="0" smtClean="0">
                <a:latin typeface="Arial Narrow" panose="020B0606020202030204" pitchFamily="34" charset="0"/>
              </a:rPr>
              <a:t>+</a:t>
            </a:r>
            <a:r>
              <a:rPr lang="ru-RU" sz="1400" dirty="0">
                <a:latin typeface="Arial Narrow" panose="020B0606020202030204" pitchFamily="34" charset="0"/>
              </a:rPr>
              <a:t>49 (3303) </a:t>
            </a:r>
            <a:r>
              <a:rPr lang="ru-RU" sz="1400" dirty="0" smtClean="0">
                <a:latin typeface="Arial Narrow" panose="020B0606020202030204" pitchFamily="34" charset="0"/>
              </a:rPr>
              <a:t>506-594    </a:t>
            </a:r>
            <a:r>
              <a:rPr lang="en-US" sz="1400" dirty="0" smtClean="0">
                <a:latin typeface="Arial Narrow" panose="020B0606020202030204" pitchFamily="34" charset="0"/>
                <a:hlinkClick r:id="rId10"/>
              </a:rPr>
              <a:t>vshkatov@allbau-software.de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r"/>
            <a:r>
              <a:rPr lang="ru-RU" sz="1400" dirty="0">
                <a:latin typeface="Arial Narrow" panose="020B0606020202030204" pitchFamily="34" charset="0"/>
              </a:rPr>
              <a:t>Предоставление учебных лицензий </a:t>
            </a:r>
            <a:r>
              <a:rPr lang="en-US" sz="1400" dirty="0" err="1" smtClean="0">
                <a:latin typeface="Arial Narrow" panose="020B0606020202030204" pitchFamily="34" charset="0"/>
              </a:rPr>
              <a:t>ALLPLAN</a:t>
            </a:r>
            <a:r>
              <a:rPr lang="ru-RU" sz="1400" dirty="0" smtClean="0">
                <a:latin typeface="Arial Narrow" panose="020B0606020202030204" pitchFamily="34" charset="0"/>
              </a:rPr>
              <a:t>,</a:t>
            </a:r>
          </a:p>
          <a:p>
            <a:pPr marL="68580" algn="r"/>
            <a:r>
              <a:rPr lang="ru-RU" sz="1400" dirty="0" smtClean="0">
                <a:latin typeface="Arial Narrow" panose="020B0606020202030204" pitchFamily="34" charset="0"/>
              </a:rPr>
              <a:t>продажа </a:t>
            </a:r>
            <a:r>
              <a:rPr lang="ru-RU" sz="1400" dirty="0">
                <a:latin typeface="Arial Narrow" panose="020B0606020202030204" pitchFamily="34" charset="0"/>
              </a:rPr>
              <a:t>и внедрение в проектных организациях и на заводах </a:t>
            </a:r>
            <a:r>
              <a:rPr lang="ru-RU" sz="1400" dirty="0" smtClean="0">
                <a:latin typeface="Arial Narrow" panose="020B0606020202030204" pitchFamily="34" charset="0"/>
              </a:rPr>
              <a:t>ЖБК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r"/>
            <a:r>
              <a:rPr lang="en-US" sz="1400" dirty="0">
                <a:latin typeface="Arial Narrow" panose="020B0606020202030204" pitchFamily="34" charset="0"/>
              </a:rPr>
              <a:t/>
            </a:r>
            <a:br>
              <a:rPr lang="en-US" sz="1400" dirty="0">
                <a:latin typeface="Arial Narrow" panose="020B0606020202030204" pitchFamily="34" charset="0"/>
              </a:rPr>
            </a:br>
            <a:endParaRPr lang="ru-RU" sz="1400" b="0" i="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5520" y="821969"/>
            <a:ext cx="51807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Виктор </a:t>
            </a:r>
            <a:r>
              <a:rPr lang="ru-RU" sz="1400" b="1" dirty="0" smtClean="0">
                <a:latin typeface="Arial Narrow" panose="020B0606020202030204" pitchFamily="34" charset="0"/>
              </a:rPr>
              <a:t>Михайлов</a:t>
            </a:r>
            <a:r>
              <a:rPr lang="ru-RU" sz="1400" dirty="0">
                <a:latin typeface="Arial Narrow" panose="020B0606020202030204" pitchFamily="34" charset="0"/>
              </a:rPr>
              <a:t/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Руководитель </a:t>
            </a:r>
            <a:r>
              <a:rPr lang="en-US" sz="1400" dirty="0" smtClean="0">
                <a:latin typeface="Arial Narrow" panose="020B0606020202030204" pitchFamily="34" charset="0"/>
              </a:rPr>
              <a:t>STRUTEC</a:t>
            </a:r>
            <a:r>
              <a:rPr lang="ru-RU" sz="1400" dirty="0" smtClean="0">
                <a:latin typeface="Arial Narrow" panose="020B0606020202030204" pitchFamily="34" charset="0"/>
              </a:rPr>
              <a:t>, Новосибирского </a:t>
            </a:r>
            <a:r>
              <a:rPr lang="ru-RU" sz="1400" dirty="0">
                <a:latin typeface="Arial Narrow" panose="020B0606020202030204" pitchFamily="34" charset="0"/>
              </a:rPr>
              <a:t>центра </a:t>
            </a:r>
            <a:r>
              <a:rPr lang="ru-RU" sz="1400" dirty="0" err="1" smtClean="0">
                <a:latin typeface="Arial Narrow" panose="020B0606020202030204" pitchFamily="34" charset="0"/>
              </a:rPr>
              <a:t>тех.поддержки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en-US" sz="1400" dirty="0" smtClean="0">
                <a:latin typeface="Arial Narrow" panose="020B0606020202030204" pitchFamily="34" charset="0"/>
              </a:rPr>
              <a:t>SCAD</a:t>
            </a:r>
            <a:r>
              <a:rPr lang="ru-RU" sz="1400" dirty="0">
                <a:latin typeface="Arial Narrow" panose="020B0606020202030204" pitchFamily="34" charset="0"/>
              </a:rPr>
              <a:t/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+</a:t>
            </a:r>
            <a:r>
              <a:rPr lang="ru-RU" sz="1400" dirty="0">
                <a:latin typeface="Arial Narrow" panose="020B0606020202030204" pitchFamily="34" charset="0"/>
              </a:rPr>
              <a:t>7 (383) </a:t>
            </a:r>
            <a:r>
              <a:rPr lang="ru-RU" sz="1400" dirty="0" smtClean="0">
                <a:latin typeface="Arial Narrow" panose="020B0606020202030204" pitchFamily="34" charset="0"/>
              </a:rPr>
              <a:t>263-65-54    </a:t>
            </a:r>
            <a:r>
              <a:rPr lang="ru-RU" sz="1400" dirty="0" smtClean="0">
                <a:latin typeface="Arial Narrow" panose="020B0606020202030204" pitchFamily="34" charset="0"/>
                <a:hlinkClick r:id="rId11"/>
              </a:rPr>
              <a:t>mvs@scadsoft.ru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Администрирование программы магистратуры по </a:t>
            </a:r>
            <a:r>
              <a:rPr lang="en-US" sz="1400" dirty="0" smtClean="0">
                <a:latin typeface="Arial Narrow" panose="020B0606020202030204" pitchFamily="34" charset="0"/>
              </a:rPr>
              <a:t>SCAD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Прием заявок для зачисления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5520" y="5006388"/>
            <a:ext cx="5180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Юлия Кобякова</a:t>
            </a:r>
            <a:r>
              <a:rPr lang="ru-RU" sz="1400" dirty="0">
                <a:latin typeface="Arial Narrow" panose="020B0606020202030204" pitchFamily="34" charset="0"/>
              </a:rPr>
              <a:t/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Начальник отдела магистратуры </a:t>
            </a:r>
            <a:r>
              <a:rPr lang="ru-RU" sz="1400" dirty="0" err="1" smtClean="0">
                <a:latin typeface="Arial Narrow" panose="020B0606020202030204" pitchFamily="34" charset="0"/>
              </a:rPr>
              <a:t>ТГАСУ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+7 (3822) 65-12-76 </a:t>
            </a:r>
            <a:r>
              <a:rPr lang="ru-RU" sz="1400" dirty="0" smtClean="0">
                <a:latin typeface="Arial Narrow" panose="020B0606020202030204" pitchFamily="34" charset="0"/>
                <a:hlinkClick r:id="rId11"/>
              </a:rPr>
              <a:t>m</a:t>
            </a:r>
            <a:r>
              <a:rPr lang="en-US" sz="1400" dirty="0" err="1" smtClean="0">
                <a:latin typeface="Arial Narrow" panose="020B0606020202030204" pitchFamily="34" charset="0"/>
                <a:hlinkClick r:id="rId11"/>
              </a:rPr>
              <a:t>ag</a:t>
            </a:r>
            <a:r>
              <a:rPr lang="ru-RU" sz="1400" dirty="0" smtClean="0">
                <a:latin typeface="Arial Narrow" panose="020B0606020202030204" pitchFamily="34" charset="0"/>
                <a:hlinkClick r:id="rId11"/>
              </a:rPr>
              <a:t>@</a:t>
            </a:r>
            <a:r>
              <a:rPr lang="en-US" sz="1400" dirty="0" err="1" smtClean="0">
                <a:latin typeface="Arial Narrow" panose="020B0606020202030204" pitchFamily="34" charset="0"/>
                <a:hlinkClick r:id="rId11"/>
              </a:rPr>
              <a:t>tsuab</a:t>
            </a:r>
            <a:r>
              <a:rPr lang="ru-RU" sz="1400" dirty="0" smtClean="0">
                <a:latin typeface="Arial Narrow" panose="020B0606020202030204" pitchFamily="34" charset="0"/>
                <a:hlinkClick r:id="rId11"/>
              </a:rPr>
              <a:t>.</a:t>
            </a:r>
            <a:r>
              <a:rPr lang="ru-RU" sz="1400" dirty="0" err="1" smtClean="0">
                <a:latin typeface="Arial Narrow" panose="020B0606020202030204" pitchFamily="34" charset="0"/>
                <a:hlinkClick r:id="rId11"/>
              </a:rPr>
              <a:t>ru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Курирование программы магистратуры по </a:t>
            </a:r>
            <a:r>
              <a:rPr lang="en-US" sz="1400" dirty="0" smtClean="0">
                <a:latin typeface="Arial Narrow" panose="020B0606020202030204" pitchFamily="34" charset="0"/>
              </a:rPr>
              <a:t>SCAD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8" name="Picture 2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БЛАГОДАРЮ ЗА </a:t>
            </a:r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ВНИМАНИЕ!</a:t>
            </a:r>
            <a:endParaRPr lang="ru-RU" sz="31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12783"/>
              </p:ext>
            </p:extLst>
          </p:nvPr>
        </p:nvGraphicFramePr>
        <p:xfrm>
          <a:off x="323528" y="260648"/>
          <a:ext cx="8424936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16624"/>
              </a:tblGrid>
              <a:tr h="45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0" marR="510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8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СЕТЬ ЦЕНТРОВ ТЕХНИЧЕСКОЙ ПОДДЕРЖКИ </a:t>
                      </a:r>
                      <a:r>
                        <a:rPr lang="en-US" sz="1400" b="1" dirty="0">
                          <a:solidFill>
                            <a:srgbClr val="C8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SCAD SOFT</a:t>
                      </a:r>
                      <a:r>
                        <a:rPr lang="ru-RU" sz="1400" b="1" dirty="0">
                          <a:effectLst/>
                          <a:latin typeface="Arial Narrow"/>
                          <a:ea typeface="Calibri"/>
                          <a:cs typeface="Arial"/>
                        </a:rPr>
                        <a:t/>
                      </a:r>
                      <a:br>
                        <a:rPr lang="ru-RU" sz="1400" b="1" dirty="0">
                          <a:effectLst/>
                          <a:latin typeface="Arial Narrow"/>
                          <a:ea typeface="Calibri"/>
                          <a:cs typeface="Arial"/>
                        </a:rPr>
                      </a:br>
                      <a: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ПРОЕКТНО-КОНСАЛТИНГОВАЯ АССОЦИАЦИЯ ПО РАЗВИТИЮ </a:t>
                      </a:r>
                      <a:b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</a:br>
                      <a: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ИНФОРМАЦИОННЫХ ТЕХНОЛОГИЙ СТРОИТЕЛЬНОГО ПРОЕКТИРОВАНИЯ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025" name="Рисунок 84" descr="logo_assoc_docs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434543" y="260648"/>
            <a:ext cx="25812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543" y="3458865"/>
            <a:ext cx="8169905" cy="216024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274"/>
                </a:solidFill>
              </a:rPr>
              <a:t>На вопросы о программе магистратуры Вам ответят: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Виктор Сергеевич</a:t>
            </a:r>
            <a:r>
              <a:rPr lang="en-US" sz="1600" dirty="0">
                <a:solidFill>
                  <a:srgbClr val="002274"/>
                </a:solidFill>
              </a:rPr>
              <a:t> </a:t>
            </a:r>
            <a:r>
              <a:rPr lang="ru-RU" sz="1600" dirty="0" smtClean="0">
                <a:solidFill>
                  <a:srgbClr val="002274"/>
                </a:solidFill>
              </a:rPr>
              <a:t>Михайлов</a:t>
            </a:r>
            <a:br>
              <a:rPr lang="ru-RU" sz="1600" dirty="0" smtClean="0">
                <a:solidFill>
                  <a:srgbClr val="002274"/>
                </a:solidFill>
              </a:rPr>
            </a:br>
            <a:r>
              <a:rPr lang="ru-RU" sz="1600" dirty="0" smtClean="0">
                <a:solidFill>
                  <a:srgbClr val="002274"/>
                </a:solidFill>
              </a:rPr>
              <a:t>Руководитель новосибирского центра технической поддержки </a:t>
            </a:r>
            <a:r>
              <a:rPr lang="en-US" sz="1600" dirty="0" smtClean="0">
                <a:solidFill>
                  <a:srgbClr val="002274"/>
                </a:solidFill>
              </a:rPr>
              <a:t>SCAD SOFT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  <a:hlinkClick r:id="rId3"/>
              </a:rPr>
              <a:t>mvs@scadsoft.ru</a:t>
            </a: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274"/>
                </a:solidFill>
              </a:rPr>
              <a:t>Наталья Викторовна Мосина</a:t>
            </a:r>
            <a:br>
              <a:rPr lang="ru-RU" sz="1600" dirty="0">
                <a:solidFill>
                  <a:srgbClr val="002274"/>
                </a:solidFill>
              </a:rPr>
            </a:br>
            <a:r>
              <a:rPr lang="ru-RU" sz="1600" dirty="0">
                <a:solidFill>
                  <a:srgbClr val="002274"/>
                </a:solidFill>
              </a:rPr>
              <a:t>Заместитель генерального директора ООО </a:t>
            </a:r>
            <a:r>
              <a:rPr lang="ru-RU" sz="1600" dirty="0" err="1">
                <a:solidFill>
                  <a:srgbClr val="002274"/>
                </a:solidFill>
              </a:rPr>
              <a:t>НПФ</a:t>
            </a:r>
            <a:r>
              <a:rPr lang="ru-RU" sz="1600" dirty="0">
                <a:solidFill>
                  <a:srgbClr val="002274"/>
                </a:solidFill>
              </a:rPr>
              <a:t> «</a:t>
            </a:r>
            <a:r>
              <a:rPr lang="ru-RU" sz="1600" dirty="0" err="1">
                <a:solidFill>
                  <a:srgbClr val="002274"/>
                </a:solidFill>
              </a:rPr>
              <a:t>СКАД</a:t>
            </a:r>
            <a:r>
              <a:rPr lang="ru-RU" sz="1600" dirty="0">
                <a:solidFill>
                  <a:srgbClr val="002274"/>
                </a:solidFill>
              </a:rPr>
              <a:t> СОФТ»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2274"/>
                </a:solidFill>
                <a:hlinkClick r:id="rId4"/>
              </a:rPr>
              <a:t>mnv@scadsoft.ru</a:t>
            </a:r>
            <a:endParaRPr lang="en-US" sz="1600" dirty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</a:rPr>
              <a:t>20</a:t>
            </a:r>
            <a:r>
              <a:rPr lang="ru-RU" sz="1600" dirty="0" smtClean="0">
                <a:solidFill>
                  <a:srgbClr val="002274"/>
                </a:solidFill>
              </a:rPr>
              <a:t> апреля 2016 г.</a:t>
            </a: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274"/>
                </a:solidFill>
              </a:rPr>
              <a:t>Москва</a:t>
            </a:r>
            <a:endParaRPr lang="en-US" sz="1600" dirty="0" smtClean="0">
              <a:solidFill>
                <a:srgbClr val="002274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64" y="730572"/>
            <a:ext cx="9142035" cy="53408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640960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Партнеры сетевой программы магистратуры по расчетам в </a:t>
            </a:r>
            <a:r>
              <a:rPr lang="en-US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2480" y="816261"/>
            <a:ext cx="68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ТОМСКИЙ ГОСУДАРСТВЕННЫЙ АРХИТЕКТУРНО-СТРОИТЕЛЬНЫЙ УНИВЕРСИТЕТ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479" y="1034152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САНКТ-ПЕТЕРБУРГСКИЙ ПОЛИТЕХНИЧЕСКИЙ НАЦИОНАЛЬНЫЙ ИССЛЕДОВАТЕЛЬСКИЙ УНИВЕРСИТЕТ ПЕТРА ВЕЛИКОГО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2479" y="2276872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УФИМСКИЙ ГОСУДАРСТВЕННЫЙ НЕФТЯНОЙ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ТЕХНИЧЕСКИЙ УНИВЕРСИТЕТ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479" y="2728830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СИБИРСКАЯ ГОСУДАРСТВЕННАЯ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АВТОМОБИЛЬНО-ДОРОЖНАЯ АКАДЕМИЯ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2479" y="3193812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EF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ENGLISH FIRST –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МИРОВОЙ ЭКСПЕРТ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ОБУЧЕНИИ АНГЛИЙСКОМУ ЯЗЫКУ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2478" y="3625860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SCAD SOFT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– РАЗРАБОТЧИК ПРОЕКТНО-ВЫЧИСЛИТЕЛЬНОГО КОМПЛЕКСА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2478" y="4058488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STRUTEC –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АССОЦИАЦИЯ ПО РАЗВИТИЮ ТЕХНОЛОГИЙ, </a:t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ИНТЕГРИРУЕМЫХ СО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SCAD OFFICE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2476" y="4713228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GRAITEC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–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ПРЕДСТАВИТЕЛЬ В СНГ </a:t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BIM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СИСТЕМЫ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ADVANCE STEEL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ДЛЯ МК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2478" y="5332725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ALLBAU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SOFTWARE –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ПРЕДСТАВИТЕЛЬ </a:t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СНГ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BIM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СИСТЕМЫ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ALLPLAN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ЖБК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052479" y="1682224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МОСКОВСКИЙ ГОСУДАРСТВЕННЫЙ НАЦИОНАЛЬНЫЙ ИССЛЕДОВАТЕЛЬСКИЙ СТРОИТЕЛЬНЫЙ УНИВЕРСИТЕТ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5">
            <a:lum bright="-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/>
          <a:stretch/>
        </p:blipFill>
        <p:spPr bwMode="auto">
          <a:xfrm>
            <a:off x="251520" y="4005064"/>
            <a:ext cx="4137600" cy="201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Поле 50"/>
          <p:cNvSpPr txBox="1"/>
          <p:nvPr/>
        </p:nvSpPr>
        <p:spPr>
          <a:xfrm>
            <a:off x="666264" y="4665296"/>
            <a:ext cx="805781" cy="251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Москва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оле 53"/>
          <p:cNvSpPr txBox="1"/>
          <p:nvPr/>
        </p:nvSpPr>
        <p:spPr>
          <a:xfrm>
            <a:off x="666264" y="4378175"/>
            <a:ext cx="1457464" cy="2612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оле 50"/>
          <p:cNvSpPr txBox="1"/>
          <p:nvPr/>
        </p:nvSpPr>
        <p:spPr>
          <a:xfrm>
            <a:off x="341806" y="5013463"/>
            <a:ext cx="805781" cy="251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Самара</a:t>
            </a:r>
            <a:r>
              <a:rPr lang="ru-RU" sz="11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оле 50"/>
          <p:cNvSpPr txBox="1"/>
          <p:nvPr/>
        </p:nvSpPr>
        <p:spPr>
          <a:xfrm>
            <a:off x="1751474" y="5281373"/>
            <a:ext cx="1185565" cy="3044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Новосибирск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оле 50"/>
          <p:cNvSpPr txBox="1"/>
          <p:nvPr/>
        </p:nvSpPr>
        <p:spPr>
          <a:xfrm>
            <a:off x="1881249" y="5163828"/>
            <a:ext cx="805781" cy="251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Томск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оле 50"/>
          <p:cNvSpPr txBox="1"/>
          <p:nvPr/>
        </p:nvSpPr>
        <p:spPr>
          <a:xfrm>
            <a:off x="1191389" y="5207748"/>
            <a:ext cx="805781" cy="251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Омск</a:t>
            </a:r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ru-RU" sz="9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оле 50"/>
          <p:cNvSpPr txBox="1"/>
          <p:nvPr/>
        </p:nvSpPr>
        <p:spPr>
          <a:xfrm>
            <a:off x="1061422" y="5070673"/>
            <a:ext cx="589995" cy="2524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Уфа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2" y="814155"/>
            <a:ext cx="74549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16" descr="http://edu.glavsprav.ru/_static/_profiles/9/logo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34" r="74049" b="14499"/>
          <a:stretch/>
        </p:blipFill>
        <p:spPr bwMode="auto">
          <a:xfrm>
            <a:off x="1044257" y="1109221"/>
            <a:ext cx="720000" cy="719455"/>
          </a:xfrm>
          <a:prstGeom prst="rect">
            <a:avLst/>
          </a:prstGeom>
          <a:noFill/>
          <a:extLst/>
        </p:spPr>
      </p:pic>
      <p:pic>
        <p:nvPicPr>
          <p:cNvPr id="45" name="Рисунок 44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9581" r="19514" b="31291"/>
          <a:stretch/>
        </p:blipFill>
        <p:spPr>
          <a:xfrm>
            <a:off x="1043893" y="2047548"/>
            <a:ext cx="719455" cy="710565"/>
          </a:xfrm>
          <a:prstGeom prst="rect">
            <a:avLst/>
          </a:prstGeom>
        </p:spPr>
      </p:pic>
      <p:pic>
        <p:nvPicPr>
          <p:cNvPr id="48" name="Рисунок 47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62"/>
          <a:stretch/>
        </p:blipFill>
        <p:spPr bwMode="auto">
          <a:xfrm>
            <a:off x="1753476" y="3067874"/>
            <a:ext cx="720000" cy="46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7" y="3536684"/>
            <a:ext cx="1656000" cy="56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https://cdn.evbuc.com/eventlogos/125441915/logograitecrvb.jpg"/>
          <p:cNvPicPr/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1" r="1995" b="6373"/>
          <a:stretch/>
        </p:blipFill>
        <p:spPr bwMode="auto">
          <a:xfrm>
            <a:off x="4427984" y="4766864"/>
            <a:ext cx="1591945" cy="389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Рисунок 50" descr="http://cs651.vk.me/u15417559/121838235/x_766e0bdc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28" y="5517232"/>
            <a:ext cx="1440000" cy="48149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Поле 53"/>
          <p:cNvSpPr txBox="1"/>
          <p:nvPr/>
        </p:nvSpPr>
        <p:spPr>
          <a:xfrm rot="20446523">
            <a:off x="2605919" y="4337473"/>
            <a:ext cx="1728000" cy="864000"/>
          </a:xfrm>
          <a:prstGeom prst="rect">
            <a:avLst/>
          </a:prstGeom>
          <a:noFill/>
          <a:ln w="63500" cmpd="thinThick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ПАРТНЕРОВ</a:t>
            </a:r>
            <a:b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ГОРОДОВ</a:t>
            </a:r>
            <a:b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УНИВЕРСИТЕТОВ</a:t>
            </a:r>
            <a:b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ТЕХНОЛОГИИ</a:t>
            </a:r>
            <a:endParaRPr lang="ru-RU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teel-development.ru/upload/resize_cache/iblock/a67/412_255_2/a67f61a7a153f217613c58ea3c4d1bb8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4731" r="35963" b="11516"/>
          <a:stretch/>
        </p:blipFill>
        <p:spPr bwMode="auto">
          <a:xfrm>
            <a:off x="359813" y="1661999"/>
            <a:ext cx="4173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http://sunshineagency.ae/wp-content/uploads/2015/03/sibadi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2" y="2510388"/>
            <a:ext cx="720000" cy="6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accel="80000" decel="2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https://image.freepik.com/free-icon/discount-label-for-commerce_318-561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66" y="4669909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16632"/>
            <a:ext cx="856895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Коротко о специализированной программе магистратуры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ле 56"/>
          <p:cNvSpPr txBox="1"/>
          <p:nvPr/>
        </p:nvSpPr>
        <p:spPr>
          <a:xfrm>
            <a:off x="251520" y="836712"/>
            <a:ext cx="8640960" cy="1080120"/>
          </a:xfrm>
          <a:prstGeom prst="rect">
            <a:avLst/>
          </a:prstGeom>
          <a:solidFill>
            <a:srgbClr val="00206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Единственная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в СНГ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практико-ориентированная заочно-дистанционная программа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магистратуры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конструктивным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расчетам в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SCAD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 системам информационного моделирования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строительных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конструкций зданий и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сооружений</a:t>
            </a:r>
            <a:endParaRPr lang="ru-RU" sz="1100" dirty="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http://ic.pics.livejournal.com/sahalin_fotoart/63301307/253658/253658_original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8" b="18211"/>
          <a:stretch/>
        </p:blipFill>
        <p:spPr bwMode="auto">
          <a:xfrm>
            <a:off x="1599666" y="2740929"/>
            <a:ext cx="540000" cy="50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s://image.freepik.com/free-icon/_318-49797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66" y="33790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://publicdomainvectors.org/photos/aiga_stairs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66" y="4025509"/>
            <a:ext cx="5413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myloview.ru/murals/400/18DBB55/smith-icons-vector-format.jp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12400" r="61800" b="60000"/>
          <a:stretch/>
        </p:blipFill>
        <p:spPr bwMode="auto">
          <a:xfrm>
            <a:off x="1599666" y="2088056"/>
            <a:ext cx="540000" cy="5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39416" y="2023807"/>
            <a:ext cx="68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•100% дисциплин в области проектирования </a:t>
            </a:r>
            <a:r>
              <a:rPr lang="ru-RU" sz="1200" dirty="0" smtClean="0">
                <a:latin typeface="Century Gothic" panose="020B0502020202020204" pitchFamily="34" charset="0"/>
              </a:rPr>
              <a:t>конструкций</a:t>
            </a: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•2/3 из 23 курсов по расчетам в SCAD </a:t>
            </a:r>
            <a:r>
              <a:rPr lang="ru-RU" sz="1200" dirty="0" err="1">
                <a:latin typeface="Century Gothic" panose="020B0502020202020204" pitchFamily="34" charset="0"/>
              </a:rPr>
              <a:t>Office</a:t>
            </a:r>
            <a:r>
              <a:rPr lang="ru-RU" sz="1200" dirty="0">
                <a:latin typeface="Century Gothic" panose="020B0502020202020204" pitchFamily="34" charset="0"/>
              </a:rPr>
              <a:t> с учетом </a:t>
            </a:r>
            <a:r>
              <a:rPr lang="ru-RU" sz="1200" dirty="0" smtClean="0">
                <a:latin typeface="Century Gothic" panose="020B0502020202020204" pitchFamily="34" charset="0"/>
              </a:rPr>
              <a:t>экспертизного </a:t>
            </a:r>
            <a:r>
              <a:rPr lang="ru-RU" sz="1200" dirty="0">
                <a:latin typeface="Century Gothic" panose="020B0502020202020204" pitchFamily="34" charset="0"/>
              </a:rPr>
              <a:t>обоснования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 smtClean="0">
                <a:latin typeface="Century Gothic" panose="020B0502020202020204" pitchFamily="34" charset="0"/>
              </a:rPr>
              <a:t>•</a:t>
            </a:r>
            <a:r>
              <a:rPr lang="ru-RU" sz="1200" dirty="0">
                <a:latin typeface="Century Gothic" panose="020B0502020202020204" pitchFamily="34" charset="0"/>
              </a:rPr>
              <a:t>2 дисциплины и 2 курсовых проекта в </a:t>
            </a:r>
            <a:r>
              <a:rPr lang="ru-RU" sz="1200" dirty="0" err="1">
                <a:latin typeface="Century Gothic" panose="020B0502020202020204" pitchFamily="34" charset="0"/>
              </a:rPr>
              <a:t>BIM</a:t>
            </a:r>
            <a:r>
              <a:rPr lang="ru-RU" sz="1200" dirty="0">
                <a:latin typeface="Century Gothic" panose="020B0502020202020204" pitchFamily="34" charset="0"/>
              </a:rPr>
              <a:t> системах для 3D проектирования </a:t>
            </a:r>
            <a:r>
              <a:rPr lang="ru-RU" sz="1200" dirty="0" smtClean="0">
                <a:latin typeface="Century Gothic" panose="020B0502020202020204" pitchFamily="34" charset="0"/>
              </a:rPr>
              <a:t>МК/ЖБК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096445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</a:t>
            </a:r>
          </a:p>
          <a:p>
            <a:pPr fontAlgn="b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ориентация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39416" y="2671879"/>
            <a:ext cx="68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•Известные лекторы из 5 технических университетов </a:t>
            </a:r>
            <a:r>
              <a:rPr lang="ru-RU" sz="1200" dirty="0" err="1">
                <a:latin typeface="Century Gothic" panose="020B0502020202020204" pitchFamily="34" charset="0"/>
              </a:rPr>
              <a:t>Мск</a:t>
            </a:r>
            <a:r>
              <a:rPr lang="ru-RU" sz="1200" dirty="0">
                <a:latin typeface="Century Gothic" panose="020B0502020202020204" pitchFamily="34" charset="0"/>
              </a:rPr>
              <a:t>, СПб, Уфы, Томска и Омска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•Практико-ориентированные курсы SCAD от разработчика вычислительной системы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•Обучение в малой группе по 12 человек в год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4029579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Карьерный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рост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66316" y="4677651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Минимальная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стоимость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66316" y="2733435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Качественная </a:t>
            </a:r>
          </a:p>
          <a:p>
            <a:pPr fontAlgn="b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подготовка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386540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Оптимальная длительность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39416" y="3319951"/>
            <a:ext cx="68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•3 недельная вводная в профессию заочная сессия по теоретическим дисциплинам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•Доступ к </a:t>
            </a:r>
            <a:r>
              <a:rPr lang="ru-RU" sz="1200" dirty="0" err="1">
                <a:latin typeface="Century Gothic" panose="020B0502020202020204" pitchFamily="34" charset="0"/>
              </a:rPr>
              <a:t>on-line</a:t>
            </a:r>
            <a:r>
              <a:rPr lang="ru-RU" sz="1200" dirty="0">
                <a:latin typeface="Century Gothic" panose="020B0502020202020204" pitchFamily="34" charset="0"/>
              </a:rPr>
              <a:t> занятиям три семестра в вечернее время из любой точки планеты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•Фактическая длительность обучения 16 месяцев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39416" y="3968023"/>
            <a:ext cx="68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•Диплом о высшем образовании магистра по направлению «Строительство»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</a:t>
            </a:r>
            <a:r>
              <a:rPr lang="ru-RU" sz="1200" dirty="0" err="1">
                <a:latin typeface="Century Gothic" panose="020B0502020202020204" pitchFamily="34" charset="0"/>
              </a:rPr>
              <a:t>Англ.язык</a:t>
            </a:r>
            <a:r>
              <a:rPr lang="ru-RU" sz="1200" dirty="0">
                <a:latin typeface="Century Gothic" panose="020B0502020202020204" pitchFamily="34" charset="0"/>
              </a:rPr>
              <a:t> в мировой школе </a:t>
            </a:r>
            <a:r>
              <a:rPr lang="ru-RU" sz="1200" dirty="0" err="1">
                <a:latin typeface="Century Gothic" panose="020B0502020202020204" pitchFamily="34" charset="0"/>
              </a:rPr>
              <a:t>EF</a:t>
            </a:r>
            <a:r>
              <a:rPr lang="ru-RU" sz="1200" dirty="0">
                <a:latin typeface="Century Gothic" panose="020B0502020202020204" pitchFamily="34" charset="0"/>
              </a:rPr>
              <a:t> - </a:t>
            </a:r>
            <a:r>
              <a:rPr lang="ru-RU" sz="1200" dirty="0" err="1">
                <a:latin typeface="Century Gothic" panose="020B0502020202020204" pitchFamily="34" charset="0"/>
              </a:rPr>
              <a:t>English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First</a:t>
            </a:r>
            <a:r>
              <a:rPr lang="ru-RU" sz="1200" dirty="0">
                <a:latin typeface="Century Gothic" panose="020B0502020202020204" pitchFamily="34" charset="0"/>
              </a:rPr>
              <a:t> для работы с иностранной литературой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•Редкая специализация с возможностью дополнительной сдельной занятости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39416" y="4616095"/>
            <a:ext cx="68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200" dirty="0" smtClean="0">
                <a:latin typeface="Century Gothic" panose="020B0502020202020204" pitchFamily="34" charset="0"/>
              </a:rPr>
              <a:t>•Самая низкая допустимая </a:t>
            </a:r>
            <a:r>
              <a:rPr lang="ru-RU" sz="1200" dirty="0">
                <a:latin typeface="Century Gothic" panose="020B0502020202020204" pitchFamily="34" charset="0"/>
              </a:rPr>
              <a:t>стоимость коммерческой магистратуры в </a:t>
            </a:r>
            <a:r>
              <a:rPr lang="ru-RU" sz="1200" dirty="0" err="1">
                <a:latin typeface="Century Gothic" panose="020B0502020202020204" pitchFamily="34" charset="0"/>
              </a:rPr>
              <a:t>ТГАСУ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•Скидка более 50% на все курсы от разработчика SCAD </a:t>
            </a:r>
            <a:r>
              <a:rPr lang="ru-RU" sz="1200" dirty="0" err="1">
                <a:latin typeface="Century Gothic" panose="020B0502020202020204" pitchFamily="34" charset="0"/>
              </a:rPr>
              <a:t>Office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•Дополнительная скидка 20% исключительно для набора на 2016-2018 </a:t>
            </a:r>
            <a:r>
              <a:rPr lang="ru-RU" sz="1200" dirty="0" err="1">
                <a:latin typeface="Century Gothic" panose="020B0502020202020204" pitchFamily="34" charset="0"/>
              </a:rPr>
              <a:t>гг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80" name="Picture 8" descr="http://cdns2.freepik.com/image/th/318-9536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5844" r="16610" b="13597"/>
          <a:stretch/>
        </p:blipFill>
        <p:spPr bwMode="auto">
          <a:xfrm>
            <a:off x="1638112" y="5349436"/>
            <a:ext cx="4628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51520" y="5359189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Доп. бонус для организации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39416" y="5302949"/>
            <a:ext cx="68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200" dirty="0" smtClean="0">
                <a:latin typeface="Century Gothic" panose="020B0502020202020204" pitchFamily="34" charset="0"/>
              </a:rPr>
              <a:t>•Полная версия </a:t>
            </a:r>
            <a:r>
              <a:rPr lang="en-US" sz="1200" dirty="0">
                <a:latin typeface="Century Gothic" panose="020B0502020202020204" pitchFamily="34" charset="0"/>
              </a:rPr>
              <a:t>SCAD Office 21.1 </a:t>
            </a:r>
            <a:r>
              <a:rPr lang="en-US" sz="1200" dirty="0" err="1" smtClean="0">
                <a:latin typeface="Century Gothic" panose="020B0502020202020204" pitchFamily="34" charset="0"/>
              </a:rPr>
              <a:t>Smax</a:t>
            </a:r>
            <a:r>
              <a:rPr lang="ru-RU" sz="1200" dirty="0" smtClean="0">
                <a:latin typeface="Century Gothic" panose="020B0502020202020204" pitchFamily="34" charset="0"/>
              </a:rPr>
              <a:t> на время выполнения учебных проектов</a:t>
            </a:r>
          </a:p>
          <a:p>
            <a:pPr fontAlgn="b"/>
            <a:r>
              <a:rPr lang="ru-RU" sz="1200" dirty="0" smtClean="0">
                <a:latin typeface="Century Gothic" panose="020B0502020202020204" pitchFamily="34" charset="0"/>
              </a:rPr>
              <a:t>•Ранее полученные сертификаты в </a:t>
            </a:r>
            <a:r>
              <a:rPr lang="en-US" sz="1200" dirty="0" smtClean="0">
                <a:latin typeface="Century Gothic" panose="020B0502020202020204" pitchFamily="34" charset="0"/>
              </a:rPr>
              <a:t>SCAD SOFT </a:t>
            </a:r>
            <a:r>
              <a:rPr lang="ru-RU" sz="1200" dirty="0" smtClean="0">
                <a:latin typeface="Century Gothic" panose="020B0502020202020204" pitchFamily="34" charset="0"/>
              </a:rPr>
              <a:t>засчитываются без повторной оплаты</a:t>
            </a:r>
          </a:p>
          <a:p>
            <a:pPr fontAlgn="b"/>
            <a:r>
              <a:rPr lang="ru-RU" sz="1200" dirty="0" smtClean="0">
                <a:latin typeface="Century Gothic" panose="020B0502020202020204" pitchFamily="34" charset="0"/>
              </a:rPr>
              <a:t>•Сообщество выпускников с дальнейшим взаимодействием в совместных проектах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1" grpId="0"/>
      <p:bldP spid="28" grpId="0" build="p"/>
      <p:bldP spid="31" grpId="0"/>
      <p:bldP spid="32" grpId="0"/>
      <p:bldP spid="33" grpId="0"/>
      <p:bldP spid="34" grpId="0"/>
      <p:bldP spid="30" grpId="0" build="p"/>
      <p:bldP spid="35" grpId="0" build="p"/>
      <p:bldP spid="36" grpId="0" build="p"/>
      <p:bldP spid="41" grpId="0"/>
      <p:bldP spid="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149578" y="3424049"/>
            <a:ext cx="3035843" cy="2519733"/>
          </a:xfrm>
          <a:prstGeom prst="rect">
            <a:avLst/>
          </a:prstGeom>
          <a:solidFill>
            <a:srgbClr val="2E088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professorrating.ru/images/university/id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r="20043"/>
          <a:stretch/>
        </p:blipFill>
        <p:spPr bwMode="auto">
          <a:xfrm>
            <a:off x="1663753" y="4346923"/>
            <a:ext cx="43545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571139" y="4276486"/>
            <a:ext cx="3107136" cy="166729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r="2508"/>
          <a:stretch/>
        </p:blipFill>
        <p:spPr>
          <a:xfrm flipH="1">
            <a:off x="3195309" y="2561090"/>
            <a:ext cx="1440160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33"/>
          <a:stretch/>
        </p:blipFill>
        <p:spPr>
          <a:xfrm>
            <a:off x="1644386" y="1705582"/>
            <a:ext cx="1458080" cy="2484000"/>
          </a:xfrm>
          <a:prstGeom prst="rect">
            <a:avLst/>
          </a:prstGeom>
        </p:spPr>
      </p:pic>
      <p:pic>
        <p:nvPicPr>
          <p:cNvPr id="17" name="Picture 18" descr="http://sunshineagency.ae/wp-content/uploads/2015/03/sibad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82" y="3479602"/>
            <a:ext cx="720000" cy="6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edu.glavsprav.ru/_static/_profiles/9/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3" r="72566" b="12830"/>
          <a:stretch/>
        </p:blipFill>
        <p:spPr bwMode="auto">
          <a:xfrm>
            <a:off x="3183582" y="1725861"/>
            <a:ext cx="7053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102465" y="1709850"/>
            <a:ext cx="6082957" cy="785044"/>
          </a:xfrm>
          <a:prstGeom prst="rect">
            <a:avLst/>
          </a:prstGeom>
          <a:solidFill>
            <a:srgbClr val="0DB71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hoto.qip.ru/photo/stroikafedra/95220662/xlarge/10191186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r="23073" b="6346"/>
          <a:stretch/>
        </p:blipFill>
        <p:spPr bwMode="auto">
          <a:xfrm flipH="1">
            <a:off x="179512" y="3421381"/>
            <a:ext cx="141466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r="13761"/>
          <a:stretch/>
        </p:blipFill>
        <p:spPr>
          <a:xfrm>
            <a:off x="4722883" y="3426450"/>
            <a:ext cx="1431052" cy="2520000"/>
          </a:xfrm>
          <a:prstGeom prst="rect">
            <a:avLst/>
          </a:prstGeom>
        </p:spPr>
      </p:pic>
      <p:pic>
        <p:nvPicPr>
          <p:cNvPr id="15" name="Picture 22" descr="http://unitomsk.ru/upload/iblock/e08/e080b9985c9f28efc0e8cde12f279bb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2"/>
          <a:stretch/>
        </p:blipFill>
        <p:spPr bwMode="auto">
          <a:xfrm>
            <a:off x="1611958" y="865677"/>
            <a:ext cx="69637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81190" y="841229"/>
            <a:ext cx="7604232" cy="790304"/>
          </a:xfrm>
          <a:prstGeom prst="rect">
            <a:avLst/>
          </a:prstGeom>
          <a:solidFill>
            <a:srgbClr val="9832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9830" r="19753" b="30350"/>
          <a:stretch/>
        </p:blipFill>
        <p:spPr>
          <a:xfrm>
            <a:off x="4686938" y="2573590"/>
            <a:ext cx="720373" cy="720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635470" y="2556739"/>
            <a:ext cx="4549952" cy="799609"/>
          </a:xfrm>
          <a:prstGeom prst="rect">
            <a:avLst/>
          </a:prstGeom>
          <a:solidFill>
            <a:srgbClr val="B36C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640960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Научно-академический коллектив магистратуры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8259" r="12099" b="2579"/>
          <a:stretch/>
        </p:blipFill>
        <p:spPr>
          <a:xfrm>
            <a:off x="179659" y="836712"/>
            <a:ext cx="1401531" cy="2520000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 flipH="1" flipV="1">
            <a:off x="179656" y="1631533"/>
            <a:ext cx="9008505" cy="1710210"/>
          </a:xfrm>
          <a:custGeom>
            <a:avLst/>
            <a:gdLst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7" fmla="*/ 6640642 w 8769246"/>
              <a:gd name="connsiteY7" fmla="*/ 284813 h 1888760"/>
              <a:gd name="connsiteX8" fmla="*/ 6790544 w 8769246"/>
              <a:gd name="connsiteY8" fmla="*/ 584616 h 1888760"/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7" fmla="*/ 6640642 w 8769246"/>
              <a:gd name="connsiteY7" fmla="*/ 284813 h 1888760"/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0" fmla="*/ 0 w 7165298"/>
              <a:gd name="connsiteY0" fmla="*/ 1888760 h 1888760"/>
              <a:gd name="connsiteX1" fmla="*/ 14990 w 7165298"/>
              <a:gd name="connsiteY1" fmla="*/ 1319134 h 1888760"/>
              <a:gd name="connsiteX2" fmla="*/ 4766872 w 7165298"/>
              <a:gd name="connsiteY2" fmla="*/ 1304144 h 1888760"/>
              <a:gd name="connsiteX3" fmla="*/ 4751882 w 7165298"/>
              <a:gd name="connsiteY3" fmla="*/ 0 h 1888760"/>
              <a:gd name="connsiteX4" fmla="*/ 7165298 w 7165298"/>
              <a:gd name="connsiteY4" fmla="*/ 0 h 1888760"/>
              <a:gd name="connsiteX5" fmla="*/ 7165298 w 7165298"/>
              <a:gd name="connsiteY5" fmla="*/ 0 h 1888760"/>
              <a:gd name="connsiteX0" fmla="*/ 0 w 7150308"/>
              <a:gd name="connsiteY0" fmla="*/ 1319134 h 1319134"/>
              <a:gd name="connsiteX1" fmla="*/ 4751882 w 7150308"/>
              <a:gd name="connsiteY1" fmla="*/ 1304144 h 1319134"/>
              <a:gd name="connsiteX2" fmla="*/ 4736892 w 7150308"/>
              <a:gd name="connsiteY2" fmla="*/ 0 h 1319134"/>
              <a:gd name="connsiteX3" fmla="*/ 7150308 w 7150308"/>
              <a:gd name="connsiteY3" fmla="*/ 0 h 1319134"/>
              <a:gd name="connsiteX4" fmla="*/ 7150308 w 7150308"/>
              <a:gd name="connsiteY4" fmla="*/ 0 h 1319134"/>
              <a:gd name="connsiteX0" fmla="*/ 0 w 7150308"/>
              <a:gd name="connsiteY0" fmla="*/ 1319134 h 1321078"/>
              <a:gd name="connsiteX1" fmla="*/ 4751882 w 7150308"/>
              <a:gd name="connsiteY1" fmla="*/ 1321078 h 1321078"/>
              <a:gd name="connsiteX2" fmla="*/ 4736892 w 7150308"/>
              <a:gd name="connsiteY2" fmla="*/ 0 h 1321078"/>
              <a:gd name="connsiteX3" fmla="*/ 7150308 w 7150308"/>
              <a:gd name="connsiteY3" fmla="*/ 0 h 1321078"/>
              <a:gd name="connsiteX4" fmla="*/ 7150308 w 7150308"/>
              <a:gd name="connsiteY4" fmla="*/ 0 h 1321078"/>
              <a:gd name="connsiteX0" fmla="*/ 0 w 15296284"/>
              <a:gd name="connsiteY0" fmla="*/ 1319134 h 1321078"/>
              <a:gd name="connsiteX1" fmla="*/ 12897858 w 15296284"/>
              <a:gd name="connsiteY1" fmla="*/ 1321078 h 1321078"/>
              <a:gd name="connsiteX2" fmla="*/ 12882868 w 15296284"/>
              <a:gd name="connsiteY2" fmla="*/ 0 h 1321078"/>
              <a:gd name="connsiteX3" fmla="*/ 15296284 w 15296284"/>
              <a:gd name="connsiteY3" fmla="*/ 0 h 1321078"/>
              <a:gd name="connsiteX4" fmla="*/ 15296284 w 15296284"/>
              <a:gd name="connsiteY4" fmla="*/ 0 h 1321078"/>
              <a:gd name="connsiteX0" fmla="*/ 0 w 15401393"/>
              <a:gd name="connsiteY0" fmla="*/ 1326982 h 1326982"/>
              <a:gd name="connsiteX1" fmla="*/ 13002967 w 15401393"/>
              <a:gd name="connsiteY1" fmla="*/ 1321078 h 1326982"/>
              <a:gd name="connsiteX2" fmla="*/ 12987977 w 15401393"/>
              <a:gd name="connsiteY2" fmla="*/ 0 h 1326982"/>
              <a:gd name="connsiteX3" fmla="*/ 15401393 w 15401393"/>
              <a:gd name="connsiteY3" fmla="*/ 0 h 1326982"/>
              <a:gd name="connsiteX4" fmla="*/ 15401393 w 15401393"/>
              <a:gd name="connsiteY4" fmla="*/ 0 h 1326982"/>
              <a:gd name="connsiteX0" fmla="*/ 0 w 15401393"/>
              <a:gd name="connsiteY0" fmla="*/ 1319134 h 1321078"/>
              <a:gd name="connsiteX1" fmla="*/ 13002967 w 15401393"/>
              <a:gd name="connsiteY1" fmla="*/ 1321078 h 1321078"/>
              <a:gd name="connsiteX2" fmla="*/ 12987977 w 15401393"/>
              <a:gd name="connsiteY2" fmla="*/ 0 h 1321078"/>
              <a:gd name="connsiteX3" fmla="*/ 15401393 w 15401393"/>
              <a:gd name="connsiteY3" fmla="*/ 0 h 1321078"/>
              <a:gd name="connsiteX4" fmla="*/ 15401393 w 15401393"/>
              <a:gd name="connsiteY4" fmla="*/ 0 h 1321078"/>
              <a:gd name="connsiteX0" fmla="*/ 0 w 15532780"/>
              <a:gd name="connsiteY0" fmla="*/ 1319134 h 1321078"/>
              <a:gd name="connsiteX1" fmla="*/ 13134354 w 15532780"/>
              <a:gd name="connsiteY1" fmla="*/ 1321078 h 1321078"/>
              <a:gd name="connsiteX2" fmla="*/ 13119364 w 15532780"/>
              <a:gd name="connsiteY2" fmla="*/ 0 h 1321078"/>
              <a:gd name="connsiteX3" fmla="*/ 15532780 w 15532780"/>
              <a:gd name="connsiteY3" fmla="*/ 0 h 1321078"/>
              <a:gd name="connsiteX4" fmla="*/ 15532780 w 15532780"/>
              <a:gd name="connsiteY4" fmla="*/ 0 h 132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2780" h="1321078">
                <a:moveTo>
                  <a:pt x="0" y="1319134"/>
                </a:moveTo>
                <a:lnTo>
                  <a:pt x="13134354" y="1321078"/>
                </a:lnTo>
                <a:lnTo>
                  <a:pt x="13119364" y="0"/>
                </a:lnTo>
                <a:lnTo>
                  <a:pt x="15532780" y="0"/>
                </a:lnTo>
                <a:lnTo>
                  <a:pt x="15532780" y="0"/>
                </a:lnTo>
              </a:path>
            </a:pathLst>
          </a:custGeom>
          <a:ln w="50800">
            <a:solidFill>
              <a:srgbClr val="983248"/>
            </a:solidFill>
            <a:miter lim="800000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flipH="1" flipV="1">
            <a:off x="1644386" y="2494123"/>
            <a:ext cx="7538800" cy="1710210"/>
          </a:xfrm>
          <a:custGeom>
            <a:avLst/>
            <a:gdLst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7" fmla="*/ 6640642 w 8769246"/>
              <a:gd name="connsiteY7" fmla="*/ 284813 h 1888760"/>
              <a:gd name="connsiteX8" fmla="*/ 6790544 w 8769246"/>
              <a:gd name="connsiteY8" fmla="*/ 584616 h 1888760"/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7" fmla="*/ 6640642 w 8769246"/>
              <a:gd name="connsiteY7" fmla="*/ 284813 h 1888760"/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0" fmla="*/ 0 w 7165298"/>
              <a:gd name="connsiteY0" fmla="*/ 1888760 h 1888760"/>
              <a:gd name="connsiteX1" fmla="*/ 14990 w 7165298"/>
              <a:gd name="connsiteY1" fmla="*/ 1319134 h 1888760"/>
              <a:gd name="connsiteX2" fmla="*/ 4766872 w 7165298"/>
              <a:gd name="connsiteY2" fmla="*/ 1304144 h 1888760"/>
              <a:gd name="connsiteX3" fmla="*/ 4751882 w 7165298"/>
              <a:gd name="connsiteY3" fmla="*/ 0 h 1888760"/>
              <a:gd name="connsiteX4" fmla="*/ 7165298 w 7165298"/>
              <a:gd name="connsiteY4" fmla="*/ 0 h 1888760"/>
              <a:gd name="connsiteX5" fmla="*/ 7165298 w 7165298"/>
              <a:gd name="connsiteY5" fmla="*/ 0 h 1888760"/>
              <a:gd name="connsiteX0" fmla="*/ 0 w 7150308"/>
              <a:gd name="connsiteY0" fmla="*/ 1319134 h 1319134"/>
              <a:gd name="connsiteX1" fmla="*/ 4751882 w 7150308"/>
              <a:gd name="connsiteY1" fmla="*/ 1304144 h 1319134"/>
              <a:gd name="connsiteX2" fmla="*/ 4736892 w 7150308"/>
              <a:gd name="connsiteY2" fmla="*/ 0 h 1319134"/>
              <a:gd name="connsiteX3" fmla="*/ 7150308 w 7150308"/>
              <a:gd name="connsiteY3" fmla="*/ 0 h 1319134"/>
              <a:gd name="connsiteX4" fmla="*/ 7150308 w 7150308"/>
              <a:gd name="connsiteY4" fmla="*/ 0 h 1319134"/>
              <a:gd name="connsiteX0" fmla="*/ 0 w 7150308"/>
              <a:gd name="connsiteY0" fmla="*/ 1319134 h 1321078"/>
              <a:gd name="connsiteX1" fmla="*/ 4751882 w 7150308"/>
              <a:gd name="connsiteY1" fmla="*/ 1321078 h 1321078"/>
              <a:gd name="connsiteX2" fmla="*/ 4736892 w 7150308"/>
              <a:gd name="connsiteY2" fmla="*/ 0 h 1321078"/>
              <a:gd name="connsiteX3" fmla="*/ 7150308 w 7150308"/>
              <a:gd name="connsiteY3" fmla="*/ 0 h 1321078"/>
              <a:gd name="connsiteX4" fmla="*/ 7150308 w 7150308"/>
              <a:gd name="connsiteY4" fmla="*/ 0 h 1321078"/>
              <a:gd name="connsiteX0" fmla="*/ 0 w 12324557"/>
              <a:gd name="connsiteY0" fmla="*/ 1319134 h 1321078"/>
              <a:gd name="connsiteX1" fmla="*/ 9926131 w 12324557"/>
              <a:gd name="connsiteY1" fmla="*/ 1321078 h 1321078"/>
              <a:gd name="connsiteX2" fmla="*/ 9911141 w 12324557"/>
              <a:gd name="connsiteY2" fmla="*/ 0 h 1321078"/>
              <a:gd name="connsiteX3" fmla="*/ 12324557 w 12324557"/>
              <a:gd name="connsiteY3" fmla="*/ 0 h 1321078"/>
              <a:gd name="connsiteX4" fmla="*/ 12324557 w 12324557"/>
              <a:gd name="connsiteY4" fmla="*/ 0 h 1321078"/>
              <a:gd name="connsiteX0" fmla="*/ 0 w 12425028"/>
              <a:gd name="connsiteY0" fmla="*/ 1319134 h 1321078"/>
              <a:gd name="connsiteX1" fmla="*/ 10026602 w 12425028"/>
              <a:gd name="connsiteY1" fmla="*/ 1321078 h 1321078"/>
              <a:gd name="connsiteX2" fmla="*/ 10011612 w 12425028"/>
              <a:gd name="connsiteY2" fmla="*/ 0 h 1321078"/>
              <a:gd name="connsiteX3" fmla="*/ 12425028 w 12425028"/>
              <a:gd name="connsiteY3" fmla="*/ 0 h 1321078"/>
              <a:gd name="connsiteX4" fmla="*/ 12425028 w 12425028"/>
              <a:gd name="connsiteY4" fmla="*/ 0 h 132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5028" h="1321078">
                <a:moveTo>
                  <a:pt x="0" y="1319134"/>
                </a:moveTo>
                <a:lnTo>
                  <a:pt x="10026602" y="1321078"/>
                </a:lnTo>
                <a:lnTo>
                  <a:pt x="10011612" y="0"/>
                </a:lnTo>
                <a:lnTo>
                  <a:pt x="12425028" y="0"/>
                </a:lnTo>
                <a:lnTo>
                  <a:pt x="12425028" y="0"/>
                </a:lnTo>
              </a:path>
            </a:pathLst>
          </a:custGeom>
          <a:ln w="50800">
            <a:solidFill>
              <a:srgbClr val="0DB711"/>
            </a:solidFill>
            <a:miter lim="800000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flipH="1" flipV="1">
            <a:off x="3195309" y="3352310"/>
            <a:ext cx="5977612" cy="1710210"/>
          </a:xfrm>
          <a:custGeom>
            <a:avLst/>
            <a:gdLst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7" fmla="*/ 6640642 w 8769246"/>
              <a:gd name="connsiteY7" fmla="*/ 284813 h 1888760"/>
              <a:gd name="connsiteX8" fmla="*/ 6790544 w 8769246"/>
              <a:gd name="connsiteY8" fmla="*/ 584616 h 1888760"/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7" fmla="*/ 6640642 w 8769246"/>
              <a:gd name="connsiteY7" fmla="*/ 284813 h 1888760"/>
              <a:gd name="connsiteX0" fmla="*/ 8769246 w 8769246"/>
              <a:gd name="connsiteY0" fmla="*/ 1828800 h 1888760"/>
              <a:gd name="connsiteX1" fmla="*/ 0 w 8769246"/>
              <a:gd name="connsiteY1" fmla="*/ 1888760 h 1888760"/>
              <a:gd name="connsiteX2" fmla="*/ 14990 w 8769246"/>
              <a:gd name="connsiteY2" fmla="*/ 1319134 h 1888760"/>
              <a:gd name="connsiteX3" fmla="*/ 4766872 w 8769246"/>
              <a:gd name="connsiteY3" fmla="*/ 1304144 h 1888760"/>
              <a:gd name="connsiteX4" fmla="*/ 4751882 w 8769246"/>
              <a:gd name="connsiteY4" fmla="*/ 0 h 1888760"/>
              <a:gd name="connsiteX5" fmla="*/ 7165298 w 8769246"/>
              <a:gd name="connsiteY5" fmla="*/ 0 h 1888760"/>
              <a:gd name="connsiteX6" fmla="*/ 7165298 w 8769246"/>
              <a:gd name="connsiteY6" fmla="*/ 0 h 1888760"/>
              <a:gd name="connsiteX0" fmla="*/ 0 w 7165298"/>
              <a:gd name="connsiteY0" fmla="*/ 1888760 h 1888760"/>
              <a:gd name="connsiteX1" fmla="*/ 14990 w 7165298"/>
              <a:gd name="connsiteY1" fmla="*/ 1319134 h 1888760"/>
              <a:gd name="connsiteX2" fmla="*/ 4766872 w 7165298"/>
              <a:gd name="connsiteY2" fmla="*/ 1304144 h 1888760"/>
              <a:gd name="connsiteX3" fmla="*/ 4751882 w 7165298"/>
              <a:gd name="connsiteY3" fmla="*/ 0 h 1888760"/>
              <a:gd name="connsiteX4" fmla="*/ 7165298 w 7165298"/>
              <a:gd name="connsiteY4" fmla="*/ 0 h 1888760"/>
              <a:gd name="connsiteX5" fmla="*/ 7165298 w 7165298"/>
              <a:gd name="connsiteY5" fmla="*/ 0 h 1888760"/>
              <a:gd name="connsiteX0" fmla="*/ 0 w 7150308"/>
              <a:gd name="connsiteY0" fmla="*/ 1319134 h 1319134"/>
              <a:gd name="connsiteX1" fmla="*/ 4751882 w 7150308"/>
              <a:gd name="connsiteY1" fmla="*/ 1304144 h 1319134"/>
              <a:gd name="connsiteX2" fmla="*/ 4736892 w 7150308"/>
              <a:gd name="connsiteY2" fmla="*/ 0 h 1319134"/>
              <a:gd name="connsiteX3" fmla="*/ 7150308 w 7150308"/>
              <a:gd name="connsiteY3" fmla="*/ 0 h 1319134"/>
              <a:gd name="connsiteX4" fmla="*/ 7150308 w 7150308"/>
              <a:gd name="connsiteY4" fmla="*/ 0 h 1319134"/>
              <a:gd name="connsiteX0" fmla="*/ 0 w 7150308"/>
              <a:gd name="connsiteY0" fmla="*/ 1319134 h 1321078"/>
              <a:gd name="connsiteX1" fmla="*/ 4751882 w 7150308"/>
              <a:gd name="connsiteY1" fmla="*/ 1321078 h 1321078"/>
              <a:gd name="connsiteX2" fmla="*/ 4736892 w 7150308"/>
              <a:gd name="connsiteY2" fmla="*/ 0 h 1321078"/>
              <a:gd name="connsiteX3" fmla="*/ 7150308 w 7150308"/>
              <a:gd name="connsiteY3" fmla="*/ 0 h 1321078"/>
              <a:gd name="connsiteX4" fmla="*/ 7150308 w 7150308"/>
              <a:gd name="connsiteY4" fmla="*/ 0 h 1321078"/>
              <a:gd name="connsiteX0" fmla="*/ 0 w 9711526"/>
              <a:gd name="connsiteY0" fmla="*/ 1319134 h 1321078"/>
              <a:gd name="connsiteX1" fmla="*/ 7313100 w 9711526"/>
              <a:gd name="connsiteY1" fmla="*/ 1321078 h 1321078"/>
              <a:gd name="connsiteX2" fmla="*/ 7298110 w 9711526"/>
              <a:gd name="connsiteY2" fmla="*/ 0 h 1321078"/>
              <a:gd name="connsiteX3" fmla="*/ 9711526 w 9711526"/>
              <a:gd name="connsiteY3" fmla="*/ 0 h 1321078"/>
              <a:gd name="connsiteX4" fmla="*/ 9711526 w 9711526"/>
              <a:gd name="connsiteY4" fmla="*/ 0 h 1321078"/>
              <a:gd name="connsiteX0" fmla="*/ 0 w 9812627"/>
              <a:gd name="connsiteY0" fmla="*/ 1319134 h 1321078"/>
              <a:gd name="connsiteX1" fmla="*/ 7414201 w 9812627"/>
              <a:gd name="connsiteY1" fmla="*/ 1321078 h 1321078"/>
              <a:gd name="connsiteX2" fmla="*/ 7399211 w 9812627"/>
              <a:gd name="connsiteY2" fmla="*/ 0 h 1321078"/>
              <a:gd name="connsiteX3" fmla="*/ 9812627 w 9812627"/>
              <a:gd name="connsiteY3" fmla="*/ 0 h 1321078"/>
              <a:gd name="connsiteX4" fmla="*/ 9812627 w 9812627"/>
              <a:gd name="connsiteY4" fmla="*/ 0 h 1321078"/>
              <a:gd name="connsiteX0" fmla="*/ 0 w 9913728"/>
              <a:gd name="connsiteY0" fmla="*/ 1319134 h 1321078"/>
              <a:gd name="connsiteX1" fmla="*/ 7515302 w 9913728"/>
              <a:gd name="connsiteY1" fmla="*/ 1321078 h 1321078"/>
              <a:gd name="connsiteX2" fmla="*/ 7500312 w 9913728"/>
              <a:gd name="connsiteY2" fmla="*/ 0 h 1321078"/>
              <a:gd name="connsiteX3" fmla="*/ 9913728 w 9913728"/>
              <a:gd name="connsiteY3" fmla="*/ 0 h 1321078"/>
              <a:gd name="connsiteX4" fmla="*/ 9913728 w 9913728"/>
              <a:gd name="connsiteY4" fmla="*/ 0 h 132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3728" h="1321078">
                <a:moveTo>
                  <a:pt x="0" y="1319134"/>
                </a:moveTo>
                <a:lnTo>
                  <a:pt x="7515302" y="1321078"/>
                </a:lnTo>
                <a:lnTo>
                  <a:pt x="7500312" y="0"/>
                </a:lnTo>
                <a:lnTo>
                  <a:pt x="9913728" y="0"/>
                </a:lnTo>
                <a:lnTo>
                  <a:pt x="9913728" y="0"/>
                </a:lnTo>
              </a:path>
            </a:pathLst>
          </a:custGeom>
          <a:ln w="50800">
            <a:solidFill>
              <a:srgbClr val="B36C0D"/>
            </a:solidFill>
            <a:miter lim="800000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40760" y="802999"/>
            <a:ext cx="6459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Анатолий Павлович Малиновский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Декан строительного факультета </a:t>
            </a:r>
            <a:r>
              <a:rPr lang="ru-RU" sz="1600" dirty="0" err="1" smtClean="0">
                <a:latin typeface="Arial Narrow" panose="020B0606020202030204" pitchFamily="34" charset="0"/>
              </a:rPr>
              <a:t>ТГАСУ</a:t>
            </a:r>
            <a:r>
              <a:rPr lang="ru-RU" sz="1600" dirty="0" smtClean="0">
                <a:latin typeface="Arial Narrow" panose="020B0606020202030204" pitchFamily="34" charset="0"/>
              </a:rPr>
              <a:t>. К.т.н.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Курирует 7 профессионально-теоретических дисциплин первой заочной сессии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30599" y="1663080"/>
            <a:ext cx="4969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Владимир Владимирович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Лалин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Зав. кафедрой «Строительная механика» </a:t>
            </a:r>
            <a:r>
              <a:rPr lang="ru-RU" sz="1600" dirty="0" err="1" smtClean="0">
                <a:latin typeface="Arial Narrow" panose="020B0606020202030204" pitchFamily="34" charset="0"/>
              </a:rPr>
              <a:t>СПбПУ</a:t>
            </a:r>
            <a:r>
              <a:rPr lang="ru-RU" sz="1600" dirty="0" smtClean="0">
                <a:latin typeface="Arial Narrow" panose="020B0606020202030204" pitchFamily="34" charset="0"/>
              </a:rPr>
              <a:t>. Д.т.н.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Курирует 3 дисциплины по строительной механике в </a:t>
            </a:r>
            <a:r>
              <a:rPr lang="en-US" sz="1600" dirty="0" smtClean="0">
                <a:latin typeface="Arial Narrow" panose="020B0606020202030204" pitchFamily="34" charset="0"/>
              </a:rPr>
              <a:t>SCAD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7311" y="2518231"/>
            <a:ext cx="339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Александр Александрович Семенов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Декан </a:t>
            </a:r>
            <a:r>
              <a:rPr lang="ru-RU" sz="1600" dirty="0" err="1" smtClean="0">
                <a:latin typeface="Arial Narrow" panose="020B0606020202030204" pitchFamily="34" charset="0"/>
              </a:rPr>
              <a:t>СФ</a:t>
            </a:r>
            <a:r>
              <a:rPr lang="ru-RU" sz="1600" dirty="0" smtClean="0">
                <a:latin typeface="Arial Narrow" panose="020B0606020202030204" pitchFamily="34" charset="0"/>
              </a:rPr>
              <a:t> УГНТУ. К.т.н. Курирует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2 дисциплины по МК и ЖБК в </a:t>
            </a:r>
            <a:r>
              <a:rPr lang="en-US" sz="1600" dirty="0" smtClean="0">
                <a:latin typeface="Arial Narrow" panose="020B0606020202030204" pitchFamily="34" charset="0"/>
              </a:rPr>
              <a:t>SCAD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24921" y="3397888"/>
            <a:ext cx="1874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Сергей 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Александрович 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Макеев 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66845" y="4134828"/>
            <a:ext cx="2861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Заведующий кафедрой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«Строительные конструкции»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СИБАДИ. Д.т.н.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Курирует 1 дисциплину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по теории сопротивления материалов на базе </a:t>
            </a:r>
            <a:r>
              <a:rPr lang="en-US" sz="1600" dirty="0" smtClean="0">
                <a:latin typeface="Arial Narrow" panose="020B0606020202030204" pitchFamily="34" charset="0"/>
              </a:rPr>
              <a:t>SCAD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722883" y="5941381"/>
            <a:ext cx="4460303" cy="5069"/>
          </a:xfrm>
          <a:prstGeom prst="line">
            <a:avLst/>
          </a:prstGeom>
          <a:ln w="50800">
            <a:solidFill>
              <a:srgbClr val="2E088E"/>
            </a:solidFill>
            <a:miter lim="800000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6" name="Picture 2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185263" y="5946451"/>
            <a:ext cx="4501675" cy="4259"/>
          </a:xfrm>
          <a:prstGeom prst="line">
            <a:avLst/>
          </a:prstGeom>
          <a:ln w="50800">
            <a:solidFill>
              <a:srgbClr val="0070C0"/>
            </a:solidFill>
            <a:miter lim="800000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052727" y="4291458"/>
            <a:ext cx="1215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Олег Васильевич </a:t>
            </a:r>
            <a:r>
              <a:rPr lang="ru-RU" sz="1600" b="1" dirty="0" err="1">
                <a:latin typeface="Arial Narrow" panose="020B0606020202030204" pitchFamily="34" charset="0"/>
              </a:rPr>
              <a:t>Кабанцев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07083" y="5110963"/>
            <a:ext cx="3079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Профессор каф. «ЖБК» </a:t>
            </a:r>
            <a:r>
              <a:rPr lang="ru-RU" sz="1600" dirty="0" err="1" smtClean="0">
                <a:latin typeface="Arial Narrow" panose="020B0606020202030204" pitchFamily="34" charset="0"/>
              </a:rPr>
              <a:t>МГСУ</a:t>
            </a:r>
            <a:r>
              <a:rPr lang="ru-RU" sz="1600" dirty="0" smtClean="0">
                <a:latin typeface="Arial Narrow" panose="020B0606020202030204" pitchFamily="34" charset="0"/>
              </a:rPr>
              <a:t>. </a:t>
            </a:r>
            <a:r>
              <a:rPr lang="ru-RU" sz="1600" dirty="0">
                <a:latin typeface="Arial Narrow" panose="020B0606020202030204" pitchFamily="34" charset="0"/>
              </a:rPr>
              <a:t>К</a:t>
            </a:r>
            <a:r>
              <a:rPr lang="ru-RU" sz="1600" dirty="0" smtClean="0">
                <a:latin typeface="Arial Narrow" panose="020B0606020202030204" pitchFamily="34" charset="0"/>
              </a:rPr>
              <a:t>.т.н.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Курирует 1 дисциплину по расчету высотных монолитных зданий</a:t>
            </a:r>
          </a:p>
        </p:txBody>
      </p:sp>
    </p:spTree>
    <p:extLst>
      <p:ext uri="{BB962C8B-B14F-4D97-AF65-F5344CB8AC3E}">
        <p14:creationId xmlns:p14="http://schemas.microsoft.com/office/powerpoint/2010/main" val="30279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33" grpId="0" animBg="1"/>
      <p:bldP spid="21" grpId="0" animBg="1"/>
      <p:bldP spid="34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9073008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Дисциплины по расчету в </a:t>
            </a:r>
            <a:r>
              <a:rPr lang="en-US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 в учебной программе магистратуры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586199866"/>
              </p:ext>
            </p:extLst>
          </p:nvPr>
        </p:nvGraphicFramePr>
        <p:xfrm>
          <a:off x="251520" y="1484784"/>
          <a:ext cx="406101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496240983"/>
              </p:ext>
            </p:extLst>
          </p:nvPr>
        </p:nvGraphicFramePr>
        <p:xfrm>
          <a:off x="7280035" y="1556792"/>
          <a:ext cx="18722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017289015"/>
              </p:ext>
            </p:extLst>
          </p:nvPr>
        </p:nvGraphicFramePr>
        <p:xfrm>
          <a:off x="5958855" y="3095654"/>
          <a:ext cx="15121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505736705"/>
              </p:ext>
            </p:extLst>
          </p:nvPr>
        </p:nvGraphicFramePr>
        <p:xfrm>
          <a:off x="5953845" y="956714"/>
          <a:ext cx="1512168" cy="1608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942845847"/>
              </p:ext>
            </p:extLst>
          </p:nvPr>
        </p:nvGraphicFramePr>
        <p:xfrm>
          <a:off x="4428663" y="3356992"/>
          <a:ext cx="15121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2163772698"/>
              </p:ext>
            </p:extLst>
          </p:nvPr>
        </p:nvGraphicFramePr>
        <p:xfrm>
          <a:off x="4427984" y="1936577"/>
          <a:ext cx="15121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-684584" y="781739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Учебные курсы </a:t>
            </a:r>
            <a:r>
              <a:rPr lang="en-US" sz="1600" b="1" dirty="0" smtClean="0">
                <a:latin typeface="Arial Narrow" panose="020B0606020202030204" pitchFamily="34" charset="0"/>
              </a:rPr>
              <a:t>SCAD SOFT </a:t>
            </a:r>
            <a:r>
              <a:rPr lang="ru-RU" sz="1600" b="1" dirty="0" smtClean="0">
                <a:latin typeface="Arial Narrow" panose="020B0606020202030204" pitchFamily="34" charset="0"/>
              </a:rPr>
              <a:t>и </a:t>
            </a:r>
            <a:r>
              <a:rPr lang="en-US" sz="1600" b="1" dirty="0" smtClean="0">
                <a:latin typeface="Arial Narrow" panose="020B0606020202030204" pitchFamily="34" charset="0"/>
              </a:rPr>
              <a:t>STRUTEC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58855" y="2935823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УГНТУ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449319" y="1180937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Arial Narrow" panose="020B0606020202030204" pitchFamily="34" charset="0"/>
              </a:rPr>
              <a:t>СПбПУ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87687" y="750402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СИБАДИ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427984" y="1650286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Arial Narrow" panose="020B0606020202030204" pitchFamily="34" charset="0"/>
              </a:rPr>
              <a:t>МГСУ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8" grpId="0">
        <p:bldAsOne/>
      </p:bldGraphic>
      <p:bldGraphic spid="29" grpId="0">
        <p:bldAsOne/>
      </p:bldGraphic>
      <p:bldGraphic spid="30" grpId="0">
        <p:bldAsOne/>
      </p:bldGraphic>
      <p:bldGraphic spid="37" grpId="0">
        <p:bldAsOne/>
      </p:bldGraphic>
      <p:bldGraphic spid="38" grpId="0">
        <p:bldAsOne/>
      </p:bldGraphic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40004" t="24067" r="37494" b="68411"/>
          <a:stretch/>
        </p:blipFill>
        <p:spPr>
          <a:xfrm>
            <a:off x="5097210" y="1690185"/>
            <a:ext cx="1944217" cy="360040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712968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Календарный план и структура программы магистратуры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03174"/>
              </p:ext>
            </p:extLst>
          </p:nvPr>
        </p:nvGraphicFramePr>
        <p:xfrm>
          <a:off x="539552" y="1705296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749739"/>
              </p:ext>
            </p:extLst>
          </p:nvPr>
        </p:nvGraphicFramePr>
        <p:xfrm>
          <a:off x="539552" y="1701445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16324"/>
              </p:ext>
            </p:extLst>
          </p:nvPr>
        </p:nvGraphicFramePr>
        <p:xfrm>
          <a:off x="539552" y="1701445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592663"/>
              </p:ext>
            </p:extLst>
          </p:nvPr>
        </p:nvGraphicFramePr>
        <p:xfrm>
          <a:off x="611560" y="1727485"/>
          <a:ext cx="3598864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9650" t="2157" r="16179" b="90321"/>
          <a:stretch/>
        </p:blipFill>
        <p:spPr>
          <a:xfrm>
            <a:off x="5076055" y="764704"/>
            <a:ext cx="3816425" cy="3600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5001" t="84241" r="38327" b="8287"/>
          <a:stretch/>
        </p:blipFill>
        <p:spPr>
          <a:xfrm>
            <a:off x="179511" y="5375592"/>
            <a:ext cx="4896544" cy="3576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l="40004" t="18051" r="19159" b="75932"/>
          <a:stretch/>
        </p:blipFill>
        <p:spPr>
          <a:xfrm>
            <a:off x="5097211" y="1418017"/>
            <a:ext cx="3528393" cy="2880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5417" t="91309" r="37911" b="2674"/>
          <a:stretch/>
        </p:blipFill>
        <p:spPr>
          <a:xfrm>
            <a:off x="215456" y="5733256"/>
            <a:ext cx="4896544" cy="28803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78568" y="1628800"/>
            <a:ext cx="4105400" cy="3790174"/>
            <a:chOff x="179511" y="1628800"/>
            <a:chExt cx="4105400" cy="3790174"/>
          </a:xfrm>
        </p:grpSpPr>
        <p:sp>
          <p:nvSpPr>
            <p:cNvPr id="40" name="Дуга 39"/>
            <p:cNvSpPr/>
            <p:nvPr/>
          </p:nvSpPr>
          <p:spPr>
            <a:xfrm flipH="1">
              <a:off x="468488" y="1628800"/>
              <a:ext cx="3816423" cy="3790174"/>
            </a:xfrm>
            <a:prstGeom prst="arc">
              <a:avLst>
                <a:gd name="adj1" fmla="val 16286302"/>
                <a:gd name="adj2" fmla="val 21367561"/>
              </a:avLst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79511" y="1634726"/>
              <a:ext cx="8640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Arial Narrow" panose="020B0606020202030204" pitchFamily="34" charset="0"/>
                </a:rPr>
                <a:t>1</a:t>
              </a:r>
              <a:r>
                <a:rPr lang="en-US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сем.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3 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нед</a:t>
              </a:r>
              <a:r>
                <a:rPr lang="ru-RU" sz="1600" dirty="0" smtClean="0">
                  <a:latin typeface="Arial Narrow" panose="020B0606020202030204" pitchFamily="34" charset="0"/>
                </a:rPr>
                <a:t>.</a:t>
              </a:r>
              <a:br>
                <a:rPr lang="ru-RU" sz="1600" dirty="0" smtClean="0">
                  <a:latin typeface="Arial Narrow" panose="020B0606020202030204" pitchFamily="34" charset="0"/>
                </a:rPr>
              </a:br>
              <a:r>
                <a:rPr lang="ru-RU" sz="1600" dirty="0" err="1" smtClean="0">
                  <a:latin typeface="Arial Narrow" panose="020B0606020202030204" pitchFamily="34" charset="0"/>
                </a:rPr>
                <a:t>Янв</a:t>
              </a:r>
              <a:r>
                <a:rPr lang="en-US" sz="1600" dirty="0" smtClean="0">
                  <a:latin typeface="Arial Narrow" panose="020B0606020202030204" pitchFamily="34" charset="0"/>
                </a:rPr>
                <a:t>’</a:t>
              </a:r>
              <a:r>
                <a:rPr lang="ru-RU" sz="1600" dirty="0" smtClean="0">
                  <a:latin typeface="Arial Narrow" panose="020B0606020202030204" pitchFamily="34" charset="0"/>
                </a:rPr>
                <a:t>17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8487" y="1628800"/>
            <a:ext cx="4534388" cy="3790174"/>
            <a:chOff x="468487" y="1628800"/>
            <a:chExt cx="4534388" cy="3790174"/>
          </a:xfrm>
        </p:grpSpPr>
        <p:sp>
          <p:nvSpPr>
            <p:cNvPr id="41" name="Дуга 40"/>
            <p:cNvSpPr/>
            <p:nvPr/>
          </p:nvSpPr>
          <p:spPr>
            <a:xfrm flipH="1">
              <a:off x="468487" y="1628800"/>
              <a:ext cx="3816423" cy="3790174"/>
            </a:xfrm>
            <a:prstGeom prst="arc">
              <a:avLst>
                <a:gd name="adj1" fmla="val 134166"/>
                <a:gd name="adj2" fmla="val 15987858"/>
              </a:avLst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850747" y="1630732"/>
              <a:ext cx="11521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Arial Narrow" panose="020B0606020202030204" pitchFamily="34" charset="0"/>
                </a:rPr>
                <a:t>2</a:t>
              </a:r>
              <a:r>
                <a:rPr lang="en-US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сем.</a:t>
              </a:r>
            </a:p>
            <a:p>
              <a:pPr algn="ctr"/>
              <a:r>
                <a:rPr lang="en-US" sz="1600" dirty="0" smtClean="0">
                  <a:latin typeface="Arial Narrow" panose="020B0606020202030204" pitchFamily="34" charset="0"/>
                </a:rPr>
                <a:t>15</a:t>
              </a:r>
              <a:r>
                <a:rPr lang="ru-RU" sz="1600" dirty="0" smtClean="0">
                  <a:latin typeface="Arial Narrow" panose="020B0606020202030204" pitchFamily="34" charset="0"/>
                </a:rPr>
                <a:t> 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нед</a:t>
              </a:r>
              <a:r>
                <a:rPr lang="ru-RU" sz="1600" dirty="0" smtClean="0">
                  <a:latin typeface="Arial Narrow" panose="020B0606020202030204" pitchFamily="34" charset="0"/>
                </a:rPr>
                <a:t>.</a:t>
              </a:r>
              <a:br>
                <a:rPr lang="ru-RU" sz="1600" dirty="0" smtClean="0">
                  <a:latin typeface="Arial Narrow" panose="020B0606020202030204" pitchFamily="34" charset="0"/>
                </a:rPr>
              </a:br>
              <a:r>
                <a:rPr lang="ru-RU" sz="1600" dirty="0" err="1" smtClean="0">
                  <a:latin typeface="Arial Narrow" panose="020B0606020202030204" pitchFamily="34" charset="0"/>
                </a:rPr>
                <a:t>Фев</a:t>
              </a:r>
              <a:r>
                <a:rPr lang="ru-RU" sz="1600" dirty="0" smtClean="0">
                  <a:latin typeface="Arial Narrow" panose="020B0606020202030204" pitchFamily="34" charset="0"/>
                </a:rPr>
                <a:t>-Май</a:t>
              </a:r>
              <a:r>
                <a:rPr lang="en-US" sz="1600" dirty="0" smtClean="0">
                  <a:latin typeface="Arial Narrow" panose="020B0606020202030204" pitchFamily="34" charset="0"/>
                </a:rPr>
                <a:t>’</a:t>
              </a:r>
              <a:r>
                <a:rPr lang="ru-RU" sz="1600" dirty="0" smtClean="0">
                  <a:latin typeface="Arial Narrow" panose="020B0606020202030204" pitchFamily="34" charset="0"/>
                </a:rPr>
                <a:t>17</a:t>
              </a: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/>
          <a:srcRect l="39650" t="9657" r="16179" b="82800"/>
          <a:stretch/>
        </p:blipFill>
        <p:spPr>
          <a:xfrm>
            <a:off x="5076054" y="1072546"/>
            <a:ext cx="3816425" cy="36106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79511" y="805425"/>
            <a:ext cx="2659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Прием заявок</a:t>
            </a:r>
            <a:r>
              <a:rPr lang="ru-RU" sz="1600" b="1" dirty="0">
                <a:latin typeface="Arial Narrow" panose="020B0606020202030204" pitchFamily="34" charset="0"/>
              </a:rPr>
              <a:t>: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Май-Сен</a:t>
            </a:r>
            <a:r>
              <a:rPr lang="en-US" sz="1600" dirty="0" smtClean="0">
                <a:latin typeface="Arial Narrow" panose="020B0606020202030204" pitchFamily="34" charset="0"/>
              </a:rPr>
              <a:t>’</a:t>
            </a:r>
            <a:r>
              <a:rPr lang="ru-RU" sz="1600" dirty="0" smtClean="0">
                <a:latin typeface="Arial Narrow" panose="020B0606020202030204" pitchFamily="34" charset="0"/>
              </a:rPr>
              <a:t>16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21100" y="803346"/>
            <a:ext cx="2659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Зачисление: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до 30 Сен</a:t>
            </a:r>
            <a:r>
              <a:rPr lang="en-U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’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16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9511" y="1171491"/>
            <a:ext cx="3671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Подготовка к заочной сессии: </a:t>
            </a:r>
            <a:r>
              <a:rPr lang="ru-RU" sz="1600" dirty="0" err="1" smtClean="0">
                <a:latin typeface="Arial Narrow" panose="020B0606020202030204" pitchFamily="34" charset="0"/>
              </a:rPr>
              <a:t>Окт</a:t>
            </a:r>
            <a:r>
              <a:rPr lang="ru-RU" sz="1600" dirty="0" smtClean="0">
                <a:latin typeface="Arial Narrow" panose="020B0606020202030204" pitchFamily="34" charset="0"/>
              </a:rPr>
              <a:t>-Дек</a:t>
            </a:r>
            <a:r>
              <a:rPr lang="en-US" sz="1600" dirty="0" smtClean="0">
                <a:latin typeface="Arial Narrow" panose="020B0606020202030204" pitchFamily="34" charset="0"/>
              </a:rPr>
              <a:t>’</a:t>
            </a:r>
            <a:r>
              <a:rPr lang="ru-RU" sz="1600" dirty="0" smtClean="0">
                <a:latin typeface="Arial Narrow" panose="020B0606020202030204" pitchFamily="34" charset="0"/>
              </a:rPr>
              <a:t>16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4608000" y="2054095"/>
            <a:ext cx="4323766" cy="4010212"/>
            <a:chOff x="4568713" y="2054095"/>
            <a:chExt cx="4323766" cy="4010212"/>
          </a:xfrm>
        </p:grpSpPr>
        <p:sp>
          <p:nvSpPr>
            <p:cNvPr id="38" name="Дуга 37"/>
            <p:cNvSpPr/>
            <p:nvPr/>
          </p:nvSpPr>
          <p:spPr>
            <a:xfrm flipH="1">
              <a:off x="4568713" y="2054095"/>
              <a:ext cx="3888431" cy="3870851"/>
            </a:xfrm>
            <a:prstGeom prst="arc">
              <a:avLst>
                <a:gd name="adj1" fmla="val 5539244"/>
                <a:gd name="adj2" fmla="val 10554910"/>
              </a:avLst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740351" y="5233310"/>
              <a:ext cx="11521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Arial Narrow" panose="020B0606020202030204" pitchFamily="34" charset="0"/>
                </a:rPr>
                <a:t>4</a:t>
              </a:r>
              <a:r>
                <a:rPr lang="en-US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сем.</a:t>
              </a:r>
            </a:p>
            <a:p>
              <a:pPr algn="ctr"/>
              <a:r>
                <a:rPr lang="en-US" sz="1600" dirty="0" smtClean="0">
                  <a:latin typeface="Arial Narrow" panose="020B0606020202030204" pitchFamily="34" charset="0"/>
                </a:rPr>
                <a:t>15</a:t>
              </a:r>
              <a:r>
                <a:rPr lang="ru-RU" sz="1600" dirty="0" smtClean="0">
                  <a:latin typeface="Arial Narrow" panose="020B0606020202030204" pitchFamily="34" charset="0"/>
                </a:rPr>
                <a:t> 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нед</a:t>
              </a:r>
              <a:r>
                <a:rPr lang="ru-RU" sz="1600" dirty="0" smtClean="0">
                  <a:latin typeface="Arial Narrow" panose="020B0606020202030204" pitchFamily="34" charset="0"/>
                </a:rPr>
                <a:t>.</a:t>
              </a:r>
              <a:br>
                <a:rPr lang="ru-RU" sz="1600" dirty="0" smtClean="0">
                  <a:latin typeface="Arial Narrow" panose="020B0606020202030204" pitchFamily="34" charset="0"/>
                </a:rPr>
              </a:br>
              <a:r>
                <a:rPr lang="ru-RU" sz="1600" dirty="0" err="1" smtClean="0">
                  <a:latin typeface="Arial Narrow" panose="020B0606020202030204" pitchFamily="34" charset="0"/>
                </a:rPr>
                <a:t>Фев</a:t>
              </a:r>
              <a:r>
                <a:rPr lang="ru-RU" sz="1600" dirty="0" smtClean="0">
                  <a:latin typeface="Arial Narrow" panose="020B0606020202030204" pitchFamily="34" charset="0"/>
                </a:rPr>
                <a:t>-Май</a:t>
              </a:r>
              <a:r>
                <a:rPr lang="en-US" sz="1600" dirty="0" smtClean="0">
                  <a:latin typeface="Arial Narrow" panose="020B0606020202030204" pitchFamily="34" charset="0"/>
                </a:rPr>
                <a:t>’</a:t>
              </a:r>
              <a:r>
                <a:rPr lang="ru-RU" sz="1600" dirty="0" smtClean="0">
                  <a:latin typeface="Arial Narrow" panose="020B0606020202030204" pitchFamily="34" charset="0"/>
                </a:rPr>
                <a:t>18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608000" y="2046230"/>
            <a:ext cx="4536504" cy="3878717"/>
            <a:chOff x="4568713" y="2046230"/>
            <a:chExt cx="4536504" cy="3878717"/>
          </a:xfrm>
        </p:grpSpPr>
        <p:sp>
          <p:nvSpPr>
            <p:cNvPr id="39" name="Дуга 38"/>
            <p:cNvSpPr/>
            <p:nvPr/>
          </p:nvSpPr>
          <p:spPr>
            <a:xfrm flipH="1">
              <a:off x="4568713" y="2054096"/>
              <a:ext cx="3888431" cy="3870851"/>
            </a:xfrm>
            <a:prstGeom prst="arc">
              <a:avLst>
                <a:gd name="adj1" fmla="val 10893105"/>
                <a:gd name="adj2" fmla="val 14157339"/>
              </a:avLst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953089" y="2046230"/>
              <a:ext cx="11521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Arial Narrow" panose="020B0606020202030204" pitchFamily="34" charset="0"/>
                </a:rPr>
                <a:t>5</a:t>
              </a:r>
              <a:r>
                <a:rPr lang="en-US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сем.</a:t>
              </a:r>
              <a:br>
                <a:rPr lang="ru-RU" sz="1600" b="1" dirty="0" smtClean="0">
                  <a:latin typeface="Arial Narrow" panose="020B0606020202030204" pitchFamily="34" charset="0"/>
                </a:rPr>
              </a:br>
              <a:r>
                <a:rPr lang="ru-RU" sz="1600" b="1" dirty="0" smtClean="0">
                  <a:solidFill>
                    <a:srgbClr val="0000A4"/>
                  </a:solidFill>
                  <a:latin typeface="Arial Narrow" panose="020B0606020202030204" pitchFamily="34" charset="0"/>
                </a:rPr>
                <a:t>Защита</a:t>
              </a:r>
            </a:p>
            <a:p>
              <a:pPr algn="ctr"/>
              <a:r>
                <a:rPr lang="ru-RU" sz="1600" dirty="0">
                  <a:latin typeface="Arial Narrow" panose="020B0606020202030204" pitchFamily="34" charset="0"/>
                </a:rPr>
                <a:t>1</a:t>
              </a:r>
              <a:r>
                <a:rPr lang="ru-RU" sz="1600" dirty="0" smtClean="0">
                  <a:latin typeface="Arial Narrow" panose="020B0606020202030204" pitchFamily="34" charset="0"/>
                </a:rPr>
                <a:t> 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нед</a:t>
              </a:r>
              <a:r>
                <a:rPr lang="ru-RU" sz="1600" dirty="0" smtClean="0">
                  <a:latin typeface="Arial Narrow" panose="020B0606020202030204" pitchFamily="34" charset="0"/>
                </a:rPr>
                <a:t>.</a:t>
              </a:r>
              <a:br>
                <a:rPr lang="ru-RU" sz="1600" dirty="0" smtClean="0">
                  <a:latin typeface="Arial Narrow" panose="020B0606020202030204" pitchFamily="34" charset="0"/>
                </a:rPr>
              </a:br>
              <a:r>
                <a:rPr lang="ru-RU" sz="1600" dirty="0" smtClean="0">
                  <a:latin typeface="Arial Narrow" panose="020B0606020202030204" pitchFamily="34" charset="0"/>
                </a:rPr>
                <a:t>Дек</a:t>
              </a:r>
              <a:r>
                <a:rPr lang="en-US" sz="1600" dirty="0" smtClean="0">
                  <a:latin typeface="Arial Narrow" panose="020B0606020202030204" pitchFamily="34" charset="0"/>
                </a:rPr>
                <a:t>’</a:t>
              </a:r>
              <a:r>
                <a:rPr lang="ru-RU" sz="1600" dirty="0" smtClean="0">
                  <a:latin typeface="Arial Narrow" panose="020B0606020202030204" pitchFamily="34" charset="0"/>
                </a:rPr>
                <a:t>18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88000" y="2054097"/>
            <a:ext cx="4606397" cy="3870851"/>
            <a:chOff x="3850746" y="2054097"/>
            <a:chExt cx="4606397" cy="3870851"/>
          </a:xfrm>
        </p:grpSpPr>
        <p:sp>
          <p:nvSpPr>
            <p:cNvPr id="19" name="Дуга 18"/>
            <p:cNvSpPr/>
            <p:nvPr/>
          </p:nvSpPr>
          <p:spPr>
            <a:xfrm flipH="1">
              <a:off x="4568712" y="2054097"/>
              <a:ext cx="3888431" cy="3870851"/>
            </a:xfrm>
            <a:prstGeom prst="arc">
              <a:avLst>
                <a:gd name="adj1" fmla="val 14460523"/>
                <a:gd name="adj2" fmla="val 5219418"/>
              </a:avLst>
            </a:prstGeom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850746" y="4628905"/>
              <a:ext cx="11521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Arial Narrow" panose="020B0606020202030204" pitchFamily="34" charset="0"/>
                </a:rPr>
                <a:t>3</a:t>
              </a:r>
              <a:r>
                <a:rPr lang="en-US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сем.</a:t>
              </a:r>
            </a:p>
            <a:p>
              <a:pPr algn="ctr"/>
              <a:r>
                <a:rPr lang="en-US" sz="1600" dirty="0" smtClean="0">
                  <a:latin typeface="Arial Narrow" panose="020B0606020202030204" pitchFamily="34" charset="0"/>
                </a:rPr>
                <a:t>15</a:t>
              </a:r>
              <a:r>
                <a:rPr lang="ru-RU" sz="1600" dirty="0" smtClean="0">
                  <a:latin typeface="Arial Narrow" panose="020B0606020202030204" pitchFamily="34" charset="0"/>
                </a:rPr>
                <a:t> 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нед</a:t>
              </a:r>
              <a:r>
                <a:rPr lang="ru-RU" sz="1600" dirty="0" smtClean="0">
                  <a:latin typeface="Arial Narrow" panose="020B0606020202030204" pitchFamily="34" charset="0"/>
                </a:rPr>
                <a:t>.</a:t>
              </a:r>
              <a:br>
                <a:rPr lang="ru-RU" sz="1600" dirty="0" smtClean="0">
                  <a:latin typeface="Arial Narrow" panose="020B0606020202030204" pitchFamily="34" charset="0"/>
                </a:rPr>
              </a:br>
              <a:r>
                <a:rPr lang="ru-RU" sz="1600" dirty="0" smtClean="0">
                  <a:latin typeface="Arial Narrow" panose="020B0606020202030204" pitchFamily="34" charset="0"/>
                </a:rPr>
                <a:t>Сен-Дек</a:t>
              </a:r>
              <a:r>
                <a:rPr lang="en-US" sz="1600" dirty="0" smtClean="0">
                  <a:latin typeface="Arial Narrow" panose="020B0606020202030204" pitchFamily="34" charset="0"/>
                </a:rPr>
                <a:t>’</a:t>
              </a:r>
              <a:r>
                <a:rPr lang="ru-RU" sz="1600" dirty="0" smtClean="0">
                  <a:latin typeface="Arial Narrow" panose="020B0606020202030204" pitchFamily="34" charset="0"/>
                </a:rPr>
                <a:t>17</a:t>
              </a:r>
            </a:p>
          </p:txBody>
        </p:sp>
      </p:grpSp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917005"/>
              </p:ext>
            </p:extLst>
          </p:nvPr>
        </p:nvGraphicFramePr>
        <p:xfrm>
          <a:off x="4648586" y="2007096"/>
          <a:ext cx="3739838" cy="396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382167"/>
              </p:ext>
            </p:extLst>
          </p:nvPr>
        </p:nvGraphicFramePr>
        <p:xfrm>
          <a:off x="4648586" y="2004704"/>
          <a:ext cx="3739838" cy="396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0" name="Диаграмма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182088"/>
              </p:ext>
            </p:extLst>
          </p:nvPr>
        </p:nvGraphicFramePr>
        <p:xfrm>
          <a:off x="4648586" y="1988840"/>
          <a:ext cx="3739838" cy="396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1" name="Диаграм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623797"/>
              </p:ext>
            </p:extLst>
          </p:nvPr>
        </p:nvGraphicFramePr>
        <p:xfrm>
          <a:off x="4648586" y="2004704"/>
          <a:ext cx="3739838" cy="396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6836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7" grpId="0">
        <p:bldAsOne/>
      </p:bldGraphic>
      <p:bldGraphic spid="16" grpId="0">
        <p:bldAsOne/>
      </p:bldGraphic>
      <p:bldP spid="51" grpId="0"/>
      <p:bldGraphic spid="58" grpId="0">
        <p:bldAsOne/>
      </p:bldGraphic>
      <p:bldGraphic spid="59" grpId="0">
        <p:bldAsOne/>
      </p:bldGraphic>
      <p:bldGraphic spid="60" grpId="0">
        <p:bldAsOne/>
      </p:bldGraphic>
      <p:bldGraphic spid="6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712968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Учебная программа по типам дисциплин и исполнителям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- 1 курс</a:t>
            </a:r>
          </a:p>
        </p:txBody>
      </p:sp>
      <p:pic>
        <p:nvPicPr>
          <p:cNvPr id="22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80" y="779581"/>
            <a:ext cx="8640000" cy="52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508521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С 2016 года отменены выпускные государственные экзамены и заменены ранее требуемые обязательные общеобразовательные предметы на профессиональные практико-ориентированные дисциплины.</a:t>
            </a:r>
          </a:p>
        </p:txBody>
      </p:sp>
      <p:pic>
        <p:nvPicPr>
          <p:cNvPr id="22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712968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Учебная программа по типам дисциплин и исполнителям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-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2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курс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779869"/>
            <a:ext cx="8640000" cy="47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712968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Требования для поступления в магистратуру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93571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С учетом практической ориентации программы магистратуры при зачислении предъявляются следующие требования:</a:t>
            </a:r>
            <a:endParaRPr lang="en-US" sz="1600" b="1" dirty="0" smtClean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Любое </a:t>
            </a:r>
            <a:r>
              <a:rPr lang="ru-RU" sz="1600" dirty="0">
                <a:latin typeface="Arial Narrow" panose="020B0606020202030204" pitchFamily="34" charset="0"/>
              </a:rPr>
              <a:t>высшее техническое образование </a:t>
            </a:r>
            <a:r>
              <a:rPr lang="ru-RU" sz="1600" dirty="0" smtClean="0">
                <a:latin typeface="Arial Narrow" panose="020B0606020202030204" pitchFamily="34" charset="0"/>
              </a:rPr>
              <a:t>с изучением физико-математических дисциплин и опыт работы в области расчета и проектирования строительных конструкций не менее трех лет.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en-US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Специализированное высшее строительное образование, и высокие отметки по предметам строительной механики и сопротивления материалов.</a:t>
            </a: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0" y="617878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34989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Повышенные требования к качеству обучения и особенности технологии дистанционного обучения регламентируют следующее:</a:t>
            </a:r>
            <a:endParaRPr lang="en-US" sz="1600" b="1" dirty="0" smtClean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Набор группы осуществляется численностью не более 12 человек один раз в год.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en-US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Магистр должен иметь личный ноутбук (с оперативной памятью не ниже 4Гб) и дополнительный монитор любого размера.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Слушатель дистанционных курсов должен обеспечить скорость интернет соединения не ниже 10Гбит/с.</a:t>
            </a:r>
          </a:p>
        </p:txBody>
      </p:sp>
    </p:spTree>
    <p:extLst>
      <p:ext uri="{BB962C8B-B14F-4D97-AF65-F5344CB8AC3E}">
        <p14:creationId xmlns:p14="http://schemas.microsoft.com/office/powerpoint/2010/main" val="16690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9000</TotalTime>
  <Words>1037</Words>
  <Application>Microsoft Office PowerPoint</Application>
  <PresentationFormat>Экран (4:3)</PresentationFormat>
  <Paragraphs>215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Batang</vt:lpstr>
      <vt:lpstr>Arial</vt:lpstr>
      <vt:lpstr>Arial Black</vt:lpstr>
      <vt:lpstr>Arial Narrow</vt:lpstr>
      <vt:lpstr>Calibri</vt:lpstr>
      <vt:lpstr>Century Gothic</vt:lpstr>
      <vt:lpstr>Times New Roman</vt:lpstr>
      <vt:lpstr>Тема Office</vt:lpstr>
      <vt:lpstr>Заочно-дистанционная программа магистратуры  по подготовке инженеров-расчетчиков  в среде SCAD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SCAD Office  с внешними CAD и CAE системами Advance Steel, Revit, Allplan и SMathStudio</dc:title>
  <dc:creator>Виктор</dc:creator>
  <cp:lastModifiedBy>Виктор</cp:lastModifiedBy>
  <cp:revision>592</cp:revision>
  <dcterms:created xsi:type="dcterms:W3CDTF">2015-04-22T05:17:49Z</dcterms:created>
  <dcterms:modified xsi:type="dcterms:W3CDTF">2016-04-20T12:00:21Z</dcterms:modified>
</cp:coreProperties>
</file>