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331" r:id="rId7"/>
    <p:sldId id="264" r:id="rId8"/>
    <p:sldId id="324" r:id="rId9"/>
    <p:sldId id="323" r:id="rId10"/>
    <p:sldId id="332" r:id="rId11"/>
    <p:sldId id="325" r:id="rId12"/>
    <p:sldId id="326" r:id="rId13"/>
    <p:sldId id="265" r:id="rId14"/>
    <p:sldId id="266" r:id="rId15"/>
    <p:sldId id="329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8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27" r:id="rId44"/>
    <p:sldId id="328" r:id="rId45"/>
    <p:sldId id="319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04" r:id="rId65"/>
    <p:sldId id="305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20" r:id="rId77"/>
    <p:sldId id="321" r:id="rId78"/>
    <p:sldId id="322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02" autoAdjust="0"/>
  </p:normalViewPr>
  <p:slideViewPr>
    <p:cSldViewPr>
      <p:cViewPr>
        <p:scale>
          <a:sx n="70" d="100"/>
          <a:sy n="70" d="100"/>
        </p:scale>
        <p:origin x="-1800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E787-C1F9-4E0A-984D-14DA9480ECB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F635-756D-4588-9077-AABF12078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14366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SCAD </a:t>
            </a:r>
            <a:r>
              <a:rPr lang="ru-RU" sz="7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учебном процессе</a:t>
            </a:r>
            <a:r>
              <a:rPr lang="en-US" sz="7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МГТУ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Мурманский государственный  технический университет.</a:t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ПГС</a:t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Котов Алексей Алексеевич</a:t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58.JPG"/>
          <p:cNvPicPr>
            <a:picLocks noChangeAspect="1"/>
          </p:cNvPicPr>
          <p:nvPr/>
        </p:nvPicPr>
        <p:blipFill>
          <a:blip r:embed="rId2" cstate="print"/>
          <a:srcRect l="30924" r="21094" b="8333"/>
          <a:stretch>
            <a:fillRect/>
          </a:stretch>
        </p:blipFill>
        <p:spPr>
          <a:xfrm>
            <a:off x="2428860" y="0"/>
            <a:ext cx="47863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0" y="642918"/>
          <a:ext cx="9193705" cy="5357826"/>
        </p:xfrm>
        <a:graphic>
          <a:graphicData uri="http://schemas.openxmlformats.org/presentationml/2006/ole">
            <p:oleObj spid="_x0000_s52225" r:id="rId3" imgW="8667750" imgH="504825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428604"/>
          <a:ext cx="8715435" cy="3292044"/>
        </p:xfrm>
        <a:graphic>
          <a:graphicData uri="http://schemas.openxmlformats.org/drawingml/2006/table">
            <a:tbl>
              <a:tblPr/>
              <a:tblGrid>
                <a:gridCol w="578036"/>
                <a:gridCol w="654734"/>
                <a:gridCol w="654734"/>
                <a:gridCol w="748265"/>
                <a:gridCol w="935334"/>
                <a:gridCol w="935334"/>
                <a:gridCol w="654734"/>
                <a:gridCol w="654734"/>
                <a:gridCol w="748265"/>
                <a:gridCol w="1313241"/>
                <a:gridCol w="838024"/>
              </a:tblGrid>
              <a:tr h="57150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м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Т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1600" baseline="-25000" dirty="0" err="1">
                          <a:latin typeface="Times New Roman"/>
                          <a:ea typeface="Times New Roman"/>
                        </a:rPr>
                        <a:t>ф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n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Климатич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район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Мурманск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0,10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Ковдор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0,12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0,15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Апатиты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0,18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Кировск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0,20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Мурманск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0,21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Печенга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0,24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Полярный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0,11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Мурманск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0,14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Никель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0,16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3786190"/>
          <a:ext cx="5715040" cy="2886194"/>
        </p:xfrm>
        <a:graphic>
          <a:graphicData uri="http://schemas.openxmlformats.org/drawingml/2006/table">
            <a:tbl>
              <a:tblPr/>
              <a:tblGrid>
                <a:gridCol w="866017"/>
                <a:gridCol w="595494"/>
                <a:gridCol w="1276059"/>
                <a:gridCol w="1105918"/>
                <a:gridCol w="935776"/>
                <a:gridCol w="935776"/>
              </a:tblGrid>
              <a:tr h="38429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Т/м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Профлист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Тип местности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1600" baseline="-250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/м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Н57-750-0,6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-0.150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Н57-750-0,7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-0.200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Н57-750-0,8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-0.250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Н60-845-0,6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-0.300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Н60-845-0,7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-0.180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Н60-845-0,8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-0.240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Н75-750-0,7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-0.270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Н75-750-0,8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-0.160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Н75-750-0,9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-0.210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Н75-750-0,8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-0.350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 выполняет все действия по формированию расчетной модели на экране в режиме реального времени. 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Студенты на своих рабочих местах повторяют эти действия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Причем поскольку за компьютером их двое, то один повторяет, а второй имеет возможность записывать разъяснения преподавателя.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моделирования рассматривается двухэтажное здание с металлическим каркасом, железобетонным монолитным перекрытием, столбчатыми фундаментами на естественном основании.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МС15ОбВид.bmp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417018"/>
            <a:ext cx="9144000" cy="60239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5008" y="5000636"/>
            <a:ext cx="2674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13м, 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10м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лекции реализуется примерно следующий порядок сборки расчетной модели.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збОси.emf"/>
          <p:cNvPicPr>
            <a:picLocks noChangeAspect="1"/>
          </p:cNvPicPr>
          <p:nvPr/>
        </p:nvPicPr>
        <p:blipFill>
          <a:blip r:embed="rId2" cstate="print"/>
          <a:srcRect l="18750" t="798" r="39062" b="21157"/>
          <a:stretch>
            <a:fillRect/>
          </a:stretch>
        </p:blipFill>
        <p:spPr>
          <a:xfrm>
            <a:off x="906919" y="214290"/>
            <a:ext cx="7631443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07223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МГТУ ПК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SCAD Office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изучается студентами специальности ПГС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направления «Строительство» в рамках плановой учебной дисциплины, которая называется 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унд.emf"/>
          <p:cNvPicPr>
            <a:picLocks noChangeAspect="1"/>
          </p:cNvPicPr>
          <p:nvPr/>
        </p:nvPicPr>
        <p:blipFill>
          <a:blip r:embed="rId2" cstate="print"/>
          <a:srcRect l="20312" t="798" r="40625" b="21157"/>
          <a:stretch>
            <a:fillRect/>
          </a:stretch>
        </p:blipFill>
        <p:spPr>
          <a:xfrm>
            <a:off x="1714480" y="571480"/>
            <a:ext cx="6134350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Опорная плита создается из пластинчатых конечных элементов на упругом основании.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центре ее устанавливаются две горизонтальные линейные связи и одна угловая относительно вертикальной оси.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Грунтовое основание упрощенно задается как однослойное модулем упругости, коэффициентом Пуассона и расчетным сопротивлением.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Подколонник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моделируется стержневым конечным элементом. Область сопряжения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подколонника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плитой во избежание концентрации напряжений формируется с помощью подкосов на толщину плиты и площадь сечения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подколонника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1.emf"/>
          <p:cNvPicPr>
            <a:picLocks noChangeAspect="1"/>
          </p:cNvPicPr>
          <p:nvPr/>
        </p:nvPicPr>
        <p:blipFill>
          <a:blip r:embed="rId2"/>
          <a:srcRect l="15625" t="-853" r="35937" b="19806"/>
          <a:stretch>
            <a:fillRect/>
          </a:stretch>
        </p:blipFill>
        <p:spPr>
          <a:xfrm>
            <a:off x="785787" y="357166"/>
            <a:ext cx="7215238" cy="622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Далее на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подколонник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устанавливается колонна из колонного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двутавра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ундКол.emf"/>
          <p:cNvPicPr>
            <a:picLocks noChangeAspect="1"/>
          </p:cNvPicPr>
          <p:nvPr/>
        </p:nvPicPr>
        <p:blipFill>
          <a:blip r:embed="rId2" cstate="print"/>
          <a:srcRect l="32812" t="539" r="53125" b="20024"/>
          <a:stretch>
            <a:fillRect/>
          </a:stretch>
        </p:blipFill>
        <p:spPr>
          <a:xfrm>
            <a:off x="3357554" y="214290"/>
            <a:ext cx="2143140" cy="631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…и затем копируется на ширину пролета вместе с фундаментом.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ундКолКопир.emf"/>
          <p:cNvPicPr>
            <a:picLocks noChangeAspect="1"/>
          </p:cNvPicPr>
          <p:nvPr/>
        </p:nvPicPr>
        <p:blipFill>
          <a:blip r:embed="rId2" cstate="print"/>
          <a:srcRect l="16406" t="539" r="36719" b="20024"/>
          <a:stretch>
            <a:fillRect/>
          </a:stretch>
        </p:blipFill>
        <p:spPr>
          <a:xfrm>
            <a:off x="1142976" y="214290"/>
            <a:ext cx="7278588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Далее рама замыкается ригелями покрытия и перекрытия.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«Расчетные модели сооружений в </a:t>
            </a:r>
            <a:r>
              <a:rPr lang="ru-RU" sz="5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конечноэлементных</a:t>
            </a:r>
            <a:r>
              <a:rPr lang="ru-RU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компьютерных комплексах (</a:t>
            </a:r>
            <a:r>
              <a:rPr lang="en-US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SCAD</a:t>
            </a:r>
            <a:r>
              <a:rPr lang="ru-RU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endParaRPr lang="ru-RU" sz="5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а.emf"/>
          <p:cNvPicPr>
            <a:picLocks noChangeAspect="1"/>
          </p:cNvPicPr>
          <p:nvPr/>
        </p:nvPicPr>
        <p:blipFill>
          <a:blip r:embed="rId2" cstate="print"/>
          <a:srcRect l="17969" t="-960" r="38281" b="20024"/>
          <a:stretch>
            <a:fillRect/>
          </a:stretch>
        </p:blipFill>
        <p:spPr>
          <a:xfrm>
            <a:off x="1285852" y="214290"/>
            <a:ext cx="6715172" cy="6475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Затем рама копируется вдоль сооружения нужное количество раз.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ы.emf"/>
          <p:cNvPicPr>
            <a:picLocks noChangeAspect="1"/>
          </p:cNvPicPr>
          <p:nvPr/>
        </p:nvPicPr>
        <p:blipFill>
          <a:blip r:embed="rId2" cstate="print"/>
          <a:srcRect l="21875" t="539" r="42187" b="20024"/>
          <a:stretch>
            <a:fillRect/>
          </a:stretch>
        </p:blipFill>
        <p:spPr>
          <a:xfrm>
            <a:off x="2000232" y="166147"/>
            <a:ext cx="5715040" cy="658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Далее создаются балочные сетки перекрытия и покрытия из прокатных двутавровых профилей.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крКМ.emf"/>
          <p:cNvPicPr>
            <a:picLocks noChangeAspect="1"/>
          </p:cNvPicPr>
          <p:nvPr/>
        </p:nvPicPr>
        <p:blipFill>
          <a:blip r:embed="rId2" cstate="print"/>
          <a:srcRect l="17187" t="539" r="36719" b="20024"/>
          <a:stretch>
            <a:fillRect/>
          </a:stretch>
        </p:blipFill>
        <p:spPr>
          <a:xfrm>
            <a:off x="1643042" y="214290"/>
            <a:ext cx="7089883" cy="63688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2985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Перекрытие: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крКМ.emf"/>
          <p:cNvPicPr>
            <a:picLocks noChangeAspect="1"/>
          </p:cNvPicPr>
          <p:nvPr/>
        </p:nvPicPr>
        <p:blipFill>
          <a:blip r:embed="rId2" cstate="print"/>
          <a:srcRect l="20312" t="798" r="39844" b="21157"/>
          <a:stretch>
            <a:fillRect/>
          </a:stretch>
        </p:blipFill>
        <p:spPr>
          <a:xfrm>
            <a:off x="1714480" y="285728"/>
            <a:ext cx="6974523" cy="62907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2529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Покрытие: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Главная балка, проходящая по коньку покрытия, имеет нестандартное сечение и формируется в модуле «Конструктор сечений».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ек.emf"/>
          <p:cNvPicPr>
            <a:picLocks noChangeAspect="1"/>
          </p:cNvPicPr>
          <p:nvPr/>
        </p:nvPicPr>
        <p:blipFill>
          <a:blip r:embed="rId2" cstate="print"/>
          <a:srcRect l="27488" t="5174" r="46586" b="55868"/>
          <a:stretch>
            <a:fillRect/>
          </a:stretch>
        </p:blipFill>
        <p:spPr>
          <a:xfrm>
            <a:off x="928662" y="428604"/>
            <a:ext cx="7519626" cy="61436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571480"/>
            <a:ext cx="6620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Коньковая балка покрытия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Монолитная железобетонная плита перекрытия устраивается по металлическому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профлисту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как по несъемной опалубке.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разрезе она выглядит следующим образом: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85720" y="2214554"/>
          <a:ext cx="8499671" cy="3500462"/>
        </p:xfrm>
        <a:graphic>
          <a:graphicData uri="http://schemas.openxmlformats.org/presentationml/2006/ole">
            <p:oleObj spid="_x0000_s1025" r:id="rId3" imgW="12125325" imgH="6153150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714356"/>
            <a:ext cx="79773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Железобетонная плита перекрытия 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профлисту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Учебный курс «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РМС в ККК»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включает в себя 30 часов лекций, 30 часов аудиторных практических занятий, одну самостоятельную расчетно-графическую работу и зачет.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21510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расчетной схеме она моделируется стержневым конечным элементом таврового сечения: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500034" y="1928802"/>
          <a:ext cx="8238476" cy="4357718"/>
        </p:xfrm>
        <a:graphic>
          <a:graphicData uri="http://schemas.openxmlformats.org/presentationml/2006/ole">
            <p:oleObj spid="_x0000_s50177" r:id="rId3" imgW="12125325" imgH="6153150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500042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Расчетное сечение стержневого элемента плиты перекрытия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обеспечения горизонтальной жесткости опорные шарниры устанавливаются только относительно горизонтальной оси: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0" y="17827"/>
            <a:ext cx="9120230" cy="684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884"/>
            <a:ext cx="9167845" cy="687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64360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Сборка модели завершается установкой вертикальных связей в продольных стенах и ветровых связей в покрытии.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Затем формируются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загружения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-собственный вес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Вес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61" t="-90" r="24826" b="21818"/>
          <a:stretch>
            <a:fillRect/>
          </a:stretch>
        </p:blipFill>
        <p:spPr>
          <a:xfrm>
            <a:off x="416436" y="1214422"/>
            <a:ext cx="8495043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-балластное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загружение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лластное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61" t="-90" r="24826" b="21818"/>
          <a:stretch>
            <a:fillRect/>
          </a:stretch>
        </p:blipFill>
        <p:spPr>
          <a:xfrm>
            <a:off x="364756" y="1428736"/>
            <a:ext cx="8248809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полезное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загружение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лезное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40" t="-90" r="24826" b="21818"/>
          <a:stretch>
            <a:fillRect/>
          </a:stretch>
        </p:blipFill>
        <p:spPr>
          <a:xfrm>
            <a:off x="165646" y="1357298"/>
            <a:ext cx="8681954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снеговое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загружение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нег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61" t="-90" r="24826" b="21818"/>
          <a:stretch>
            <a:fillRect/>
          </a:stretch>
        </p:blipFill>
        <p:spPr>
          <a:xfrm>
            <a:off x="364757" y="1428736"/>
            <a:ext cx="8371925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Лекции проводятся в компьютерном классе на 11 мест с сетевой учебной версией 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SCAD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проектором и экраном.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ветер слева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етер слева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61" t="-90" r="24826" b="21818"/>
          <a:stretch>
            <a:fillRect/>
          </a:stretch>
        </p:blipFill>
        <p:spPr>
          <a:xfrm>
            <a:off x="118525" y="1285860"/>
            <a:ext cx="8668317" cy="5029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ветер анфас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етер анфас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61" t="1575" r="24826" b="21818"/>
          <a:stretch>
            <a:fillRect/>
          </a:stretch>
        </p:blipFill>
        <p:spPr>
          <a:xfrm>
            <a:off x="102465" y="1357298"/>
            <a:ext cx="8931303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Затем формируются комбинации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загружений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714488"/>
          <a:ext cx="6143668" cy="2194560"/>
        </p:xfrm>
        <a:graphic>
          <a:graphicData uri="http://schemas.openxmlformats.org/drawingml/2006/table">
            <a:tbl>
              <a:tblPr/>
              <a:tblGrid>
                <a:gridCol w="857256"/>
                <a:gridCol w="5286412"/>
              </a:tblGrid>
              <a:tr h="229995"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Имена </a:t>
                      </a:r>
                      <a:r>
                        <a:rPr lang="ru-RU" sz="1800" b="1" dirty="0" err="1">
                          <a:latin typeface="Arial"/>
                          <a:ea typeface="Times New Roman"/>
                        </a:rPr>
                        <a:t>загружений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66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Наименование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Вес нормативный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Баластное расчетное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Полезное расчетное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Снег расчетный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Ветер слева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Ветер анфас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4071942"/>
          <a:ext cx="6143668" cy="2468880"/>
        </p:xfrm>
        <a:graphic>
          <a:graphicData uri="http://schemas.openxmlformats.org/drawingml/2006/table">
            <a:tbl>
              <a:tblPr/>
              <a:tblGrid>
                <a:gridCol w="785818"/>
                <a:gridCol w="5357850"/>
              </a:tblGrid>
              <a:tr h="251586"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Комбинации </a:t>
                      </a:r>
                      <a:r>
                        <a:rPr lang="ru-RU" sz="1800" b="1" dirty="0" err="1">
                          <a:latin typeface="Arial"/>
                          <a:ea typeface="Times New Roman"/>
                        </a:rPr>
                        <a:t>загружений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5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Формула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(L1)*1.15+(L2)*1+(L3)*1+(L4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)*1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(L1)*1.15+(L2)*1+(L3)*1+(L5)*1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(L1)*1.15+(L2)*1+(L3)*1+(L6)*1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(L1)*1.15+(L2)*1+(L3)*1+(L4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)*1+(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L5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)*0.9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(L1)*1.15+(L2)*1+(L3)*1+(L4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)*1+(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L6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)*0.9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выполняется линейный расчет.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результатам расчета принимаются меры для обеспечения общей устойчивости сооружения.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3000372"/>
          <a:ext cx="8001056" cy="2504336"/>
        </p:xfrm>
        <a:graphic>
          <a:graphicData uri="http://schemas.openxmlformats.org/drawingml/2006/table">
            <a:tbl>
              <a:tblPr/>
              <a:tblGrid>
                <a:gridCol w="968680"/>
                <a:gridCol w="4327102"/>
                <a:gridCol w="2705274"/>
              </a:tblGrid>
              <a:tr h="309776"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Коэффициенты запаса устойчивости от комбинаций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03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Наименование </a:t>
                      </a:r>
                      <a:r>
                        <a:rPr lang="ru-RU" sz="1800" dirty="0" err="1">
                          <a:latin typeface="Arial"/>
                          <a:ea typeface="Times New Roman"/>
                        </a:rPr>
                        <a:t>загружения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/комбинации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Значение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3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Коэффициент запаса &gt; 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3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Коэффициент запаса &gt; 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3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(L1)*1.15+(L2)*1+(L3)*1+(L4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)*1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Коэффициент запаса &gt; 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3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(L1)*1.15+(L2)*1+(L3)*1+(L5)*1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Коэффициент запаса &gt; 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3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(L1)*1.15+(L2)*1+(L3)*1+(L6)*1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Коэффициент запаса &gt; 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3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(L1)*1.15+(L2)*1+(L3)*1+(L4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)*1+(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L5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)*0.9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Коэффициент запаса &gt; 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3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(L1)*1.15+(L2)*1+(L3)*1+(L4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)*1+(</a:t>
                      </a:r>
                      <a:r>
                        <a:rPr lang="ru-RU" sz="1800">
                          <a:latin typeface="Arial"/>
                          <a:ea typeface="Times New Roman"/>
                        </a:rPr>
                        <a:t>L6</a:t>
                      </a:r>
                      <a:r>
                        <a:rPr lang="ru-RU" sz="1800" smtClean="0">
                          <a:latin typeface="Arial"/>
                          <a:ea typeface="Times New Roman"/>
                        </a:rPr>
                        <a:t>)*0.9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Коэффициент запаса &gt; 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5643578"/>
            <a:ext cx="39702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Верхняя граница поиска - 2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Далее в постпроцессорах выполняется подбор сечений металлических элементов, подбор арматуры для железобетонных конструкций.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расчета отражаются в пояснительной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записке.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Сечения элементов: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2" descr="Сечения Перекр"/>
          <p:cNvPicPr>
            <a:picLocks noChangeAspect="1" noChangeArrowheads="1"/>
          </p:cNvPicPr>
          <p:nvPr/>
        </p:nvPicPr>
        <p:blipFill>
          <a:blip r:embed="rId2"/>
          <a:srcRect l="9711" r="8980" b="-697"/>
          <a:stretch>
            <a:fillRect/>
          </a:stretch>
        </p:blipFill>
        <p:spPr bwMode="auto">
          <a:xfrm>
            <a:off x="0" y="631359"/>
            <a:ext cx="9143999" cy="62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Коэффициенты использования сечений металлических элементов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498" name="Picture 2" descr="КИПер"/>
          <p:cNvPicPr>
            <a:picLocks noChangeAspect="1" noChangeArrowheads="1"/>
          </p:cNvPicPr>
          <p:nvPr/>
        </p:nvPicPr>
        <p:blipFill>
          <a:blip r:embed="rId2"/>
          <a:srcRect l="8558" t="-1418" r="10419" b="10295"/>
          <a:stretch>
            <a:fillRect/>
          </a:stretch>
        </p:blipFill>
        <p:spPr bwMode="auto">
          <a:xfrm>
            <a:off x="222927" y="908050"/>
            <a:ext cx="8873699" cy="580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Давление фундамента на грунт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2" name="Picture 2" descr="ДавлГрунт"/>
          <p:cNvPicPr>
            <a:picLocks noChangeAspect="1" noChangeArrowheads="1"/>
          </p:cNvPicPr>
          <p:nvPr/>
        </p:nvPicPr>
        <p:blipFill>
          <a:blip r:embed="rId2"/>
          <a:srcRect l="20678" t="1479" r="20724" b="5891"/>
          <a:stretch>
            <a:fillRect/>
          </a:stretch>
        </p:blipFill>
        <p:spPr bwMode="auto">
          <a:xfrm>
            <a:off x="1402208" y="785794"/>
            <a:ext cx="6325720" cy="562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Арматура в опорной плите фундамента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218" name="Picture 2" descr="ОПАрмНижX"/>
          <p:cNvPicPr>
            <a:picLocks noChangeAspect="1" noChangeArrowheads="1"/>
          </p:cNvPicPr>
          <p:nvPr/>
        </p:nvPicPr>
        <p:blipFill>
          <a:blip r:embed="rId2"/>
          <a:srcRect l="20498" t="1945" r="20724" b="3857"/>
          <a:stretch>
            <a:fillRect/>
          </a:stretch>
        </p:blipFill>
        <p:spPr bwMode="auto">
          <a:xfrm>
            <a:off x="2000232" y="857232"/>
            <a:ext cx="546213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592933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Требуемый максимум: 10,60 см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/пм. 18-A400, шаг 200 = 12,72 см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/пм.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Арматура в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подколонниках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2" name="Picture 2" descr="ПодколАрмПрод по граням X"/>
          <p:cNvPicPr>
            <a:picLocks noChangeAspect="1" noChangeArrowheads="1"/>
          </p:cNvPicPr>
          <p:nvPr/>
        </p:nvPicPr>
        <p:blipFill>
          <a:blip r:embed="rId2"/>
          <a:srcRect l="4318" t="15001" r="5031" b="23274"/>
          <a:stretch>
            <a:fillRect/>
          </a:stretch>
        </p:blipFill>
        <p:spPr bwMode="auto">
          <a:xfrm>
            <a:off x="285720" y="1000108"/>
            <a:ext cx="8490063" cy="341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485776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Требуемый максимум: 8,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ru-RU" sz="24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Принимаем 4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Times New Roman" pitchFamily="18" charset="0"/>
                <a:cs typeface="Times New Roman"/>
                <a:sym typeface="Mathematica1"/>
              </a:rPr>
              <a:t>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8-A400= 10,18 см</a:t>
            </a:r>
            <a:r>
              <a:rPr lang="ru-RU" sz="24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hangingPunct="0"/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Арматура в железобетонных элементах перекрытия</a:t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нижняя продольная</a:t>
            </a:r>
            <a:endParaRPr lang="ru-RU" dirty="0"/>
          </a:p>
        </p:txBody>
      </p:sp>
      <p:pic>
        <p:nvPicPr>
          <p:cNvPr id="139266" name="Picture 2" descr="ЭлПерПродНиж"/>
          <p:cNvPicPr>
            <a:picLocks noChangeAspect="1" noChangeArrowheads="1"/>
          </p:cNvPicPr>
          <p:nvPr/>
        </p:nvPicPr>
        <p:blipFill>
          <a:blip r:embed="rId2"/>
          <a:srcRect l="2851" t="8293" r="4353" b="25319"/>
          <a:stretch>
            <a:fillRect/>
          </a:stretch>
        </p:blipFill>
        <p:spPr bwMode="auto">
          <a:xfrm>
            <a:off x="361021" y="1357299"/>
            <a:ext cx="844512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571501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Требуемый максимум: 2,10 см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.Принимаем 4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Times New Roman" pitchFamily="18" charset="0"/>
                <a:cs typeface="Times New Roman"/>
                <a:sym typeface="Mathematica1"/>
              </a:rPr>
              <a:t>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10-A400 = 3,14 см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Mathematica1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Mathematica1"/>
              </a:rPr>
              <a:t>, т.е. 1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Times New Roman" pitchFamily="18" charset="0"/>
                <a:cs typeface="Times New Roman"/>
                <a:sym typeface="Mathematica1"/>
              </a:rPr>
              <a:t>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0-A400 в каждом гофре.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Mathematica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Деформативность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элементов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0290" name="Picture 2" descr="ПрогибыПер"/>
          <p:cNvPicPr>
            <a:picLocks noChangeAspect="1" noChangeArrowheads="1"/>
          </p:cNvPicPr>
          <p:nvPr/>
        </p:nvPicPr>
        <p:blipFill>
          <a:blip r:embed="rId3"/>
          <a:srcRect l="8813" t="-2066" r="11005" b="4468"/>
          <a:stretch>
            <a:fillRect/>
          </a:stretch>
        </p:blipFill>
        <p:spPr bwMode="auto">
          <a:xfrm>
            <a:off x="1928794" y="785794"/>
            <a:ext cx="533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5262563" y="4468812"/>
          <a:ext cx="1990142" cy="603261"/>
        </p:xfrm>
        <a:graphic>
          <a:graphicData uri="http://schemas.openxmlformats.org/presentationml/2006/ole">
            <p:oleObj spid="_x0000_s140293" name="Equation" r:id="rId4" imgW="1523880" imgH="457200" progId="Equation.DSMT4">
              <p:embed/>
            </p:oleObj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5715008" y="5214950"/>
          <a:ext cx="1920254" cy="571504"/>
        </p:xfrm>
        <a:graphic>
          <a:graphicData uri="http://schemas.openxmlformats.org/presentationml/2006/ole">
            <p:oleObj spid="_x0000_s140292" name="Equation" r:id="rId5" imgW="1333500" imgH="393700" progId="Equation.DSMT4">
              <p:embed/>
            </p:oleObj>
          </a:graphicData>
        </a:graphic>
      </p:graphicFrame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5357817" y="5857892"/>
          <a:ext cx="2071703" cy="616578"/>
        </p:xfrm>
        <a:graphic>
          <a:graphicData uri="http://schemas.openxmlformats.org/presentationml/2006/ole">
            <p:oleObj spid="_x0000_s140291" name="Equation" r:id="rId6" imgW="1333500" imgH="393700" progId="Equation.DSMT4">
              <p:embed/>
            </p:oleObj>
          </a:graphicData>
        </a:graphic>
      </p:graphicFrame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85720" y="4500570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Относительный прогиб ригеля: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142844" y="5143512"/>
            <a:ext cx="54596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Относительный прогиб главной балки: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214282" y="5857892"/>
            <a:ext cx="46976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Относительный прогиб прогона: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10795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Эпюры усилий в рамах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1314" name="Picture 2" descr="Усилия в рвме Му"/>
          <p:cNvPicPr>
            <a:picLocks noChangeAspect="1" noChangeArrowheads="1"/>
          </p:cNvPicPr>
          <p:nvPr/>
        </p:nvPicPr>
        <p:blipFill>
          <a:blip r:embed="rId2"/>
          <a:srcRect l="29912" t="8388" r="29474" b="16481"/>
          <a:stretch>
            <a:fillRect/>
          </a:stretch>
        </p:blipFill>
        <p:spPr bwMode="auto">
          <a:xfrm>
            <a:off x="1928794" y="857231"/>
            <a:ext cx="5502244" cy="6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Нагрузки на фундаменты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338" name="Picture 2" descr="НагрузкиФундВерт"/>
          <p:cNvPicPr>
            <a:picLocks noChangeAspect="1" noChangeArrowheads="1"/>
          </p:cNvPicPr>
          <p:nvPr/>
        </p:nvPicPr>
        <p:blipFill>
          <a:blip r:embed="rId2"/>
          <a:srcRect l="21465" r="21819"/>
          <a:stretch>
            <a:fillRect/>
          </a:stretch>
        </p:blipFill>
        <p:spPr bwMode="auto">
          <a:xfrm>
            <a:off x="1424503" y="785794"/>
            <a:ext cx="635114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получения зачета студент представляет рабочий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SCAD-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файл и файл пояснительной записки.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 о зачете или незачете принимается по результатам собеседования.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Навыки применения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SCAD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полученные в ходе освоения  учебного курса, студенты-дипломники используют для выполнения своих ВКР.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некоторые примеры последних лет.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Торгово-развлекательный комплекс в пос. Мурмаши. Металлический каркас, монолитные перекрытия. Дипломный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2015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2015 г.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урТРК15.emf"/>
          <p:cNvPicPr>
            <a:picLocks noChangeAspect="1"/>
          </p:cNvPicPr>
          <p:nvPr/>
        </p:nvPicPr>
        <p:blipFill>
          <a:blip r:embed="rId2"/>
          <a:srcRect r="20312" b="20544"/>
          <a:stretch>
            <a:fillRect/>
          </a:stretch>
        </p:blipFill>
        <p:spPr>
          <a:xfrm>
            <a:off x="0" y="1777532"/>
            <a:ext cx="9144000" cy="430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Аквапарк в г. Мурманске. Монолитный железобетон. Дипломный проект 2013.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Габариты 80×50×25 м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4132" t="10285" r="2479" b="14784"/>
          <a:stretch>
            <a:fillRect/>
          </a:stretch>
        </p:blipFill>
        <p:spPr bwMode="auto">
          <a:xfrm>
            <a:off x="142844" y="1857364"/>
            <a:ext cx="886391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Аварийный жилой дом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г. Мурманске: крен вправо до 30 см вследствие неправильного проектирования свайного основания. Кирпич, сборный железобетон. Расчетная схема с учетом крена: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Кол42Крен.wmf"/>
          <p:cNvPicPr>
            <a:picLocks noChangeAspect="1"/>
          </p:cNvPicPr>
          <p:nvPr/>
        </p:nvPicPr>
        <p:blipFill>
          <a:blip r:embed="rId2" cstate="print"/>
          <a:srcRect l="25000" t="12903" r="51041" b="25806"/>
          <a:stretch>
            <a:fillRect/>
          </a:stretch>
        </p:blipFill>
        <p:spPr>
          <a:xfrm>
            <a:off x="1643042" y="-22378"/>
            <a:ext cx="5500726" cy="6880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Лекции проводятся в форме практической работы по созданию в среде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SCAD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расчетной модели некоторого сооружения, выбранного по одному из вариантов для самостоятельных работ.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же дом после реконструкции. Усиление жилыми контрфорсами: металлический каркас на мощном свайном основании. Дипломный проект 2012 г.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Кол42Рек.wmf"/>
          <p:cNvPicPr>
            <a:picLocks noChangeAspect="1"/>
          </p:cNvPicPr>
          <p:nvPr/>
        </p:nvPicPr>
        <p:blipFill>
          <a:blip r:embed="rId2" cstate="print"/>
          <a:srcRect l="22917" t="13462" r="48958" b="25000"/>
          <a:stretch>
            <a:fillRect/>
          </a:stretch>
        </p:blipFill>
        <p:spPr>
          <a:xfrm>
            <a:off x="1571603" y="-18302"/>
            <a:ext cx="6096487" cy="6876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Силосный склад железорудного концентрата в г.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Ковдоре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Мурманской обл.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Монолитный железобетон. Высота сооружения - 45 м, диаметр силоса – 12 м.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Выпускная квалификационная работа 2013 г.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30469" t="9375" r="32617" b="10416"/>
          <a:stretch>
            <a:fillRect/>
          </a:stretch>
        </p:blipFill>
        <p:spPr bwMode="auto">
          <a:xfrm>
            <a:off x="1889847" y="0"/>
            <a:ext cx="5611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928670"/>
            <a:ext cx="8229600" cy="50831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Многоэтажный жилой дом с подземной парковкой в г. Мурманске.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 этажей, высота 75 м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Монолитный железобетон. Дипломный проект 2015 г.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ЭЖД15.wmf"/>
          <p:cNvPicPr>
            <a:picLocks noChangeAspect="1"/>
          </p:cNvPicPr>
          <p:nvPr/>
        </p:nvPicPr>
        <p:blipFill>
          <a:blip r:embed="rId2" cstate="print"/>
          <a:srcRect l="18750" t="20690" r="42708" b="27586"/>
          <a:stretch>
            <a:fillRect/>
          </a:stretch>
        </p:blipFill>
        <p:spPr>
          <a:xfrm>
            <a:off x="-31610" y="285728"/>
            <a:ext cx="9175610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Еще один проект, уже не студенческий, а выполненный в рамках сотрудничества с «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Мурманскпромпроектом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»: кафедральный собор в г. Мурманске. Кирпич, металл, сложный криволинейный железобетон.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34570" t="10416" r="30273" b="7291"/>
          <a:stretch>
            <a:fillRect/>
          </a:stretch>
        </p:blipFill>
        <p:spPr bwMode="auto">
          <a:xfrm>
            <a:off x="2103338" y="0"/>
            <a:ext cx="5208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МС15ОбВид.bmp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417018"/>
            <a:ext cx="9144000" cy="6023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Варианты заданий содержатся в специально разработанной методичке, которая имеется и в печатном, и в электронном видах.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1194</Words>
  <Application>Microsoft Office PowerPoint</Application>
  <PresentationFormat>Экран (4:3)</PresentationFormat>
  <Paragraphs>316</Paragraphs>
  <Slides>78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0" baseType="lpstr">
      <vt:lpstr>Тема Office</vt:lpstr>
      <vt:lpstr>Equation</vt:lpstr>
      <vt:lpstr>   SCAD в учебном процессе МГТУ  Мурманский государственный  технический университет.  Кафедра ПГС  Котов Алексей Алексеевич   </vt:lpstr>
      <vt:lpstr>В МГТУ ПК SCAD Office изучается студентами специальности ПГС  и направления «Строительство» в рамках плановой учебной дисциплины, которая называется  </vt:lpstr>
      <vt:lpstr>«Расчетные модели сооружений в конечноэлементных компьютерных комплексах (SCAD)»</vt:lpstr>
      <vt:lpstr>Учебный курс «РМС в ККК» включает в себя 30 часов лекций, 30 часов аудиторных практических занятий, одну самостоятельную расчетно-графическую работу и зачет.</vt:lpstr>
      <vt:lpstr>Лекции проводятся в компьютерном классе на 11 мест с сетевой учебной версией SCAD Office 21.1, c проектором и экраном.  </vt:lpstr>
      <vt:lpstr>Слайд 6</vt:lpstr>
      <vt:lpstr>Лекции проводятся в форме практической работы по созданию в среде SCAD расчетной модели некоторого сооружения, выбранного по одному из вариантов для самостоятельных работ.</vt:lpstr>
      <vt:lpstr>Слайд 8</vt:lpstr>
      <vt:lpstr>Варианты заданий содержатся в специально разработанной методичке, которая имеется и в печатном, и в электронном видах.</vt:lpstr>
      <vt:lpstr>Слайд 10</vt:lpstr>
      <vt:lpstr>Слайд 11</vt:lpstr>
      <vt:lpstr>Слайд 12</vt:lpstr>
      <vt:lpstr>Преподаватель выполняет все действия по формированию расчетной модели на экране в режиме реального времени.  </vt:lpstr>
      <vt:lpstr>Студенты на своих рабочих местах повторяют эти действия. Причем поскольку за компьютером их двое, то один повторяет, а второй имеет возможность записывать разъяснения преподавателя.</vt:lpstr>
      <vt:lpstr>Слайд 15</vt:lpstr>
      <vt:lpstr>Для моделирования рассматривается двухэтажное здание с металлическим каркасом, железобетонным монолитным перекрытием, столбчатыми фундаментами на естественном основании.</vt:lpstr>
      <vt:lpstr>Слайд 17</vt:lpstr>
      <vt:lpstr>На лекции реализуется примерно следующий порядок сборки расчетной модели.  </vt:lpstr>
      <vt:lpstr>Слайд 19</vt:lpstr>
      <vt:lpstr>Слайд 20</vt:lpstr>
      <vt:lpstr>Опорная плита создается из пластинчатых конечных элементов на упругом основании.  В центре ее устанавливаются две горизонтальные линейные связи и одна угловая относительно вертикальной оси.</vt:lpstr>
      <vt:lpstr>Грунтовое основание упрощенно задается как однослойное модулем упругости, коэффициентом Пуассона и расчетным сопротивлением.</vt:lpstr>
      <vt:lpstr>Подколонник моделируется стержневым конечным элементом. Область сопряжения подколонника с плитой во избежание концентрации напряжений формируется с помощью подкосов на толщину плиты и площадь сечения подколонника. </vt:lpstr>
      <vt:lpstr>Слайд 24</vt:lpstr>
      <vt:lpstr>Далее на подколонник устанавливается колонна из колонного двутавра….</vt:lpstr>
      <vt:lpstr>Слайд 26</vt:lpstr>
      <vt:lpstr>…и затем копируется на ширину пролета вместе с фундаментом. </vt:lpstr>
      <vt:lpstr>Слайд 28</vt:lpstr>
      <vt:lpstr>Далее рама замыкается ригелями покрытия и перекрытия.</vt:lpstr>
      <vt:lpstr>Слайд 30</vt:lpstr>
      <vt:lpstr>Затем рама копируется вдоль сооружения нужное количество раз.</vt:lpstr>
      <vt:lpstr>Слайд 32</vt:lpstr>
      <vt:lpstr>Далее создаются балочные сетки перекрытия и покрытия из прокатных двутавровых профилей.</vt:lpstr>
      <vt:lpstr>Слайд 34</vt:lpstr>
      <vt:lpstr>Слайд 35</vt:lpstr>
      <vt:lpstr>Главная балка, проходящая по коньку покрытия, имеет нестандартное сечение и формируется в модуле «Конструктор сечений».</vt:lpstr>
      <vt:lpstr>Слайд 37</vt:lpstr>
      <vt:lpstr>Монолитная железобетонная плита перекрытия устраивается по металлическому профлисту как по несъемной опалубке.  В разрезе она выглядит следующим образом:</vt:lpstr>
      <vt:lpstr>Слайд 39</vt:lpstr>
      <vt:lpstr>В расчетной схеме она моделируется стержневым конечным элементом таврового сечения: </vt:lpstr>
      <vt:lpstr>Слайд 41</vt:lpstr>
      <vt:lpstr>Для обеспечения горизонтальной жесткости опорные шарниры устанавливаются только относительно горизонтальной оси: </vt:lpstr>
      <vt:lpstr>Слайд 43</vt:lpstr>
      <vt:lpstr>Слайд 44</vt:lpstr>
      <vt:lpstr>Сборка модели завершается установкой вертикальных связей в продольных стенах и ветровых связей в покрытии.  Затем формируются загружения.</vt:lpstr>
      <vt:lpstr>-собственный вес</vt:lpstr>
      <vt:lpstr>-балластное загружение</vt:lpstr>
      <vt:lpstr>- полезное загружение</vt:lpstr>
      <vt:lpstr>- снеговое загружение</vt:lpstr>
      <vt:lpstr>- ветер слева</vt:lpstr>
      <vt:lpstr>- ветер анфас</vt:lpstr>
      <vt:lpstr>    Затем формируются комбинации загружений     </vt:lpstr>
      <vt:lpstr>   и выполняется линейный расчет.  По результатам расчета принимаются меры для обеспечения общей устойчивости сооружения.     </vt:lpstr>
      <vt:lpstr>Далее в постпроцессорах выполняется подбор сечений металлических элементов, подбор арматуры для железобетонных конструкций.  Результаты расчета отражаются в пояснительной записке.</vt:lpstr>
      <vt:lpstr>Сечения элементов:</vt:lpstr>
      <vt:lpstr>Коэффициенты использования сечений металлических элементов</vt:lpstr>
      <vt:lpstr>Давление фундамента на грунт</vt:lpstr>
      <vt:lpstr>Арматура в опорной плите фундамента</vt:lpstr>
      <vt:lpstr>Арматура в подколонниках</vt:lpstr>
      <vt:lpstr>Арматура в железобетонных элементах перекрытия нижняя продольная</vt:lpstr>
      <vt:lpstr>Деформативность элементов</vt:lpstr>
      <vt:lpstr>Эпюры усилий в рамах</vt:lpstr>
      <vt:lpstr>Нагрузки на фундаменты</vt:lpstr>
      <vt:lpstr>Для получения зачета студент представляет рабочий SCAD-файл и файл пояснительной записки.  Решение о зачете или незачете принимается по результатам собеседования.</vt:lpstr>
      <vt:lpstr>Навыки применения SCAD, полученные в ходе освоения  учебного курса, студенты-дипломники используют для выполнения своих ВКР.  Вот некоторые примеры последних лет.</vt:lpstr>
      <vt:lpstr>Торгово-развлекательный комплекс в пос. Мурмаши. Металлический каркас, монолитные перекрытия. Дипломный проект 2015 2015 г. </vt:lpstr>
      <vt:lpstr>Аквапарк в г. Мурманске. Монолитный железобетон. Дипломный проект 2013. Габариты 80×50×25 м</vt:lpstr>
      <vt:lpstr>Аварийный жилой дом в г. Мурманске: крен вправо до 30 см вследствие неправильного проектирования свайного основания. Кирпич, сборный железобетон. Расчетная схема с учетом крена:</vt:lpstr>
      <vt:lpstr>Слайд 69</vt:lpstr>
      <vt:lpstr>Этот же дом после реконструкции. Усиление жилыми контрфорсами: металлический каркас на мощном свайном основании. Дипломный проект 2012 г.</vt:lpstr>
      <vt:lpstr>Слайд 71</vt:lpstr>
      <vt:lpstr>Силосный склад железорудного концентрата в г. Ковдоре Мурманской обл.  Монолитный железобетон. Высота сооружения - 45 м, диаметр силоса – 12 м. Выпускная квалификационная работа 2013 г.</vt:lpstr>
      <vt:lpstr>Слайд 73</vt:lpstr>
      <vt:lpstr>Слайд 74</vt:lpstr>
      <vt:lpstr>Слайд 75</vt:lpstr>
      <vt:lpstr>Еще один проект, уже не студенческий, а выполненный в рамках сотрудничества с «Мурманскпромпроектом»: кафедральный собор в г. Мурманске. Кирпич, металл, сложный криволинейный железобетон.</vt:lpstr>
      <vt:lpstr>Слайд 77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SCAD в учебном процессе  Мурманский государственный  технический университет  Кафедра ПГС  Котов А. А.</dc:title>
  <dc:creator>Admin</dc:creator>
  <cp:lastModifiedBy>Admin</cp:lastModifiedBy>
  <cp:revision>181</cp:revision>
  <dcterms:created xsi:type="dcterms:W3CDTF">2016-02-10T05:49:59Z</dcterms:created>
  <dcterms:modified xsi:type="dcterms:W3CDTF">2016-04-19T17:46:30Z</dcterms:modified>
</cp:coreProperties>
</file>