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1" r:id="rId4"/>
    <p:sldId id="263" r:id="rId5"/>
    <p:sldId id="264" r:id="rId6"/>
    <p:sldId id="262" r:id="rId7"/>
    <p:sldId id="285" r:id="rId8"/>
    <p:sldId id="286" r:id="rId9"/>
    <p:sldId id="266" r:id="rId10"/>
    <p:sldId id="267" r:id="rId11"/>
    <p:sldId id="268" r:id="rId12"/>
    <p:sldId id="269" r:id="rId13"/>
    <p:sldId id="270" r:id="rId14"/>
    <p:sldId id="282" r:id="rId15"/>
    <p:sldId id="271" r:id="rId16"/>
    <p:sldId id="284" r:id="rId17"/>
    <p:sldId id="279" r:id="rId18"/>
    <p:sldId id="283" r:id="rId19"/>
    <p:sldId id="272" r:id="rId20"/>
    <p:sldId id="276" r:id="rId21"/>
    <p:sldId id="273" r:id="rId22"/>
    <p:sldId id="274" r:id="rId23"/>
    <p:sldId id="275" r:id="rId24"/>
    <p:sldId id="259" r:id="rId25"/>
    <p:sldId id="280" r:id="rId26"/>
    <p:sldId id="281" r:id="rId27"/>
    <p:sldId id="277" r:id="rId28"/>
    <p:sldId id="278" r:id="rId29"/>
    <p:sldId id="265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AD6B6E8-CE4E-430F-9E31-17246D9F058C}">
          <p14:sldIdLst>
            <p14:sldId id="256"/>
            <p14:sldId id="258"/>
            <p14:sldId id="261"/>
            <p14:sldId id="263"/>
            <p14:sldId id="264"/>
            <p14:sldId id="262"/>
            <p14:sldId id="285"/>
            <p14:sldId id="286"/>
            <p14:sldId id="266"/>
            <p14:sldId id="267"/>
            <p14:sldId id="268"/>
            <p14:sldId id="269"/>
            <p14:sldId id="270"/>
            <p14:sldId id="282"/>
            <p14:sldId id="271"/>
            <p14:sldId id="284"/>
            <p14:sldId id="279"/>
            <p14:sldId id="283"/>
            <p14:sldId id="272"/>
            <p14:sldId id="276"/>
            <p14:sldId id="273"/>
            <p14:sldId id="274"/>
            <p14:sldId id="275"/>
            <p14:sldId id="259"/>
            <p14:sldId id="280"/>
            <p14:sldId id="281"/>
            <p14:sldId id="277"/>
            <p14:sldId id="278"/>
            <p14:sldId id="26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D4EF"/>
    <a:srgbClr val="013D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8" autoAdjust="0"/>
    <p:restoredTop sz="94660"/>
  </p:normalViewPr>
  <p:slideViewPr>
    <p:cSldViewPr snapToGrid="0">
      <p:cViewPr>
        <p:scale>
          <a:sx n="50" d="100"/>
          <a:sy n="50" d="100"/>
        </p:scale>
        <p:origin x="1866" y="15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ED6B5-4A5A-4ABA-AFAD-9419BC2DFCB8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689DD-2B66-4CA3-BE44-C887F5FF01E3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5647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ED6B5-4A5A-4ABA-AFAD-9419BC2DFCB8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689DD-2B66-4CA3-BE44-C887F5FF01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108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ED6B5-4A5A-4ABA-AFAD-9419BC2DFCB8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689DD-2B66-4CA3-BE44-C887F5FF01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586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ED6B5-4A5A-4ABA-AFAD-9419BC2DFCB8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689DD-2B66-4CA3-BE44-C887F5FF01E3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04523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ED6B5-4A5A-4ABA-AFAD-9419BC2DFCB8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689DD-2B66-4CA3-BE44-C887F5FF01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521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ED6B5-4A5A-4ABA-AFAD-9419BC2DFCB8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689DD-2B66-4CA3-BE44-C887F5FF01E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1640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ED6B5-4A5A-4ABA-AFAD-9419BC2DFCB8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689DD-2B66-4CA3-BE44-C887F5FF01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989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ED6B5-4A5A-4ABA-AFAD-9419BC2DFCB8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689DD-2B66-4CA3-BE44-C887F5FF01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6178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ED6B5-4A5A-4ABA-AFAD-9419BC2DFCB8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689DD-2B66-4CA3-BE44-C887F5FF01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532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ED6B5-4A5A-4ABA-AFAD-9419BC2DFCB8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689DD-2B66-4CA3-BE44-C887F5FF01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483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ED6B5-4A5A-4ABA-AFAD-9419BC2DFCB8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689DD-2B66-4CA3-BE44-C887F5FF01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196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ED6B5-4A5A-4ABA-AFAD-9419BC2DFCB8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689DD-2B66-4CA3-BE44-C887F5FF01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451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ED6B5-4A5A-4ABA-AFAD-9419BC2DFCB8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689DD-2B66-4CA3-BE44-C887F5FF01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713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ED6B5-4A5A-4ABA-AFAD-9419BC2DFCB8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689DD-2B66-4CA3-BE44-C887F5FF01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089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ED6B5-4A5A-4ABA-AFAD-9419BC2DFCB8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689DD-2B66-4CA3-BE44-C887F5FF01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664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ED6B5-4A5A-4ABA-AFAD-9419BC2DFCB8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689DD-2B66-4CA3-BE44-C887F5FF01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593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ED6B5-4A5A-4ABA-AFAD-9419BC2DFCB8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689DD-2B66-4CA3-BE44-C887F5FF01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317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65ED6B5-4A5A-4ABA-AFAD-9419BC2DFCB8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9D689DD-2B66-4CA3-BE44-C887F5FF01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2409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cxpp@cxpp.r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1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3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4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0000">
              <a:srgbClr val="64D4EF"/>
            </a:gs>
            <a:gs pos="21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9952" y="1326969"/>
            <a:ext cx="10811102" cy="179977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пыт применения программного комплекса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SCAD Office 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пИ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Союзхимпромпроект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ФГБОУ ВО КНИТУ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2310" y="4543189"/>
            <a:ext cx="396586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КОНТАКТЫ</a:t>
            </a:r>
          </a:p>
          <a:p>
            <a:pPr algn="ctr"/>
            <a:r>
              <a:rPr lang="ru-RU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Почтовый адрес: 420032, Республика Татарстан,</a:t>
            </a:r>
            <a:br>
              <a:rPr lang="ru-RU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</a:br>
            <a:r>
              <a:rPr lang="ru-RU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г. Казань, ул. Димитрова, 11</a:t>
            </a:r>
            <a:br>
              <a:rPr lang="ru-RU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</a:br>
            <a:r>
              <a:rPr lang="ru-RU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Факс</a:t>
            </a:r>
            <a:r>
              <a:rPr lang="ru-RU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: (843) 294-92-80</a:t>
            </a:r>
            <a:br>
              <a:rPr lang="ru-RU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</a:br>
            <a:r>
              <a:rPr lang="ru-RU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Телефон:(843) 294-94-10</a:t>
            </a:r>
            <a:br>
              <a:rPr lang="ru-RU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</a:br>
            <a:r>
              <a:rPr lang="ru-RU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E-</a:t>
            </a:r>
            <a:r>
              <a:rPr lang="ru-RU" sz="14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mail</a:t>
            </a:r>
            <a:r>
              <a:rPr lang="ru-RU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: </a:t>
            </a:r>
            <a:r>
              <a:rPr lang="ru-RU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  <a:hlinkClick r:id="rId2"/>
              </a:rPr>
              <a:t>схрр@cxpp.ru</a:t>
            </a:r>
            <a:endParaRPr lang="ru-RU" sz="1400" b="0" i="0" dirty="0">
              <a:solidFill>
                <a:schemeClr val="bg1">
                  <a:lumMod val="85000"/>
                  <a:lumOff val="15000"/>
                </a:schemeClr>
              </a:solidFill>
              <a:effectLst/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0503" y="4543189"/>
            <a:ext cx="416294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СОЮЗХИМПРОМПРОЕКТ</a:t>
            </a:r>
          </a:p>
          <a:p>
            <a:pPr algn="ctr"/>
            <a:r>
              <a:rPr lang="ru-RU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</a:rPr>
              <a:t>ПРОЕКТНЫЙ ИНСТИТУТ ФЕДЕРАЛЬНОГО ГОСУДАРСТВЕННОГО БЮДЖЕТНОГО ОБРАЗОВАТЕЛЬНОГО УЧРЕЖДЕНИЯ ВЫСШЕГО ОБРАЗОВАНИЯ "КАЗАНСКИЙ НАЦИОНАЛЬНЫЙ ИССЛЕДОВАТЕЛЬСКИЙ ТЕХНОЛОГИЧЕСКИЙ УНИВЕРСИТЕТ"</a:t>
            </a:r>
          </a:p>
        </p:txBody>
      </p:sp>
    </p:spTree>
    <p:extLst>
      <p:ext uri="{BB962C8B-B14F-4D97-AF65-F5344CB8AC3E}">
        <p14:creationId xmlns:p14="http://schemas.microsoft.com/office/powerpoint/2010/main" val="307408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rgbClr val="64D4EF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886074" y="275917"/>
            <a:ext cx="6667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ОАО “Казанский завод синтетического каучука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</a:p>
          <a:p>
            <a:pPr algn="ctr"/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Здание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2.3 - Операторная КЗСК - Силикон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9824" y="1723104"/>
            <a:ext cx="5014912" cy="43967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68" y="1723105"/>
            <a:ext cx="5212312" cy="439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9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rgbClr val="64D4EF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886074" y="275917"/>
            <a:ext cx="6667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ОАО “Казанский завод синтетического каучука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</a:p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Расчет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рефтификационных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колонн - здание 2.1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0" y="1662112"/>
            <a:ext cx="2667000" cy="4476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2929" y="1662112"/>
            <a:ext cx="2288903" cy="4476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584" y="1662112"/>
            <a:ext cx="2264479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87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rgbClr val="64D4EF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886074" y="275917"/>
            <a:ext cx="6667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ООО “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РуссВзрыв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Титул 1 /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Основное здание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704" y="1408797"/>
            <a:ext cx="8756240" cy="520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1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rgbClr val="64D4EF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714624" y="275917"/>
            <a:ext cx="6667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ОАО “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НэфисКосметикс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 </a:t>
            </a:r>
          </a:p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СМС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ЛБК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55" y="1451771"/>
            <a:ext cx="11501438" cy="491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rgbClr val="64D4EF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714624" y="275917"/>
            <a:ext cx="6667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ОАО “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НэфисКосметикс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 </a:t>
            </a:r>
          </a:p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СМС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ЛБК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55" y="1451771"/>
            <a:ext cx="11501438" cy="49141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56" y="1451771"/>
            <a:ext cx="11501437" cy="491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28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rgbClr val="64D4EF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714624" y="275917"/>
            <a:ext cx="6667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Производство АБС - Пластиков. Завод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полистеролов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Эстакада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974" y="1199247"/>
            <a:ext cx="7924799" cy="535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23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rgbClr val="64D4EF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774156" y="333067"/>
            <a:ext cx="6667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ОАО “Казанский завод синтетического каучука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Здание 2-2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424622"/>
            <a:ext cx="11834812" cy="457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75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rgbClr val="64D4EF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714624" y="0"/>
            <a:ext cx="6667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КГПТО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ГК 001а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793" y="945247"/>
            <a:ext cx="9809162" cy="537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0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rgbClr val="64D4EF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143113" y="0"/>
            <a:ext cx="6667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КЗСК - Силикон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Этажерка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718" y="646331"/>
            <a:ext cx="3491811" cy="55079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703" y="646330"/>
            <a:ext cx="2120318" cy="55079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3196" y="646331"/>
            <a:ext cx="2833228" cy="550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7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rgbClr val="64D4EF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714624" y="275917"/>
            <a:ext cx="6667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ОАО “Казаньоргсинтез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  <a:p>
            <a:pPr algn="ctr"/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Резервуары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запаса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воды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емкостью 1400м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146" y="1464718"/>
            <a:ext cx="8712455" cy="482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75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2251" y="0"/>
            <a:ext cx="1171022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История института</a:t>
            </a:r>
            <a:endParaRPr lang="en-US" b="0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ru-RU" b="0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just"/>
            <a:r>
              <a:rPr lang="ru-RU" sz="1200" b="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Проектный институт «Союзхимпромпроект» был создан Постановлением Совета Министров СССР в 1953 году как филиал одного из Московских специальных проектных институтов для решения задач по обеспечению ряда предприятий химической промышленности документацией для строительства.</a:t>
            </a:r>
          </a:p>
          <a:p>
            <a:pPr algn="just"/>
            <a:r>
              <a:rPr lang="ru-RU" sz="1200" b="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Деятельность института в первые годы была направлена на разработку проектов цехов вспомогательного назначения и несложных проектов основных производств.</a:t>
            </a:r>
          </a:p>
          <a:p>
            <a:pPr algn="just"/>
            <a:r>
              <a:rPr lang="ru-RU" sz="1200" b="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К 1957 году сформировались основные производственные и вспомогательные подразделения, составляющие до настоящего времени фундамент организационно-производственной структуры института.</a:t>
            </a:r>
          </a:p>
          <a:p>
            <a:pPr algn="just"/>
            <a:r>
              <a:rPr lang="ru-RU" sz="1200" b="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 1975 году институт из филиала был преобразован в самостоятельный Государственный союзный специальный институт по проектированию химических промышленных предприятий «Союзхимпромпроект» в составе Министерства Машиностроения СССР.</a:t>
            </a:r>
          </a:p>
          <a:p>
            <a:pPr algn="just"/>
            <a:r>
              <a:rPr lang="ru-RU" sz="1200" b="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Институт был определен головной организацией СССР по проектированию производств промышленных взрывчатых веществ.</a:t>
            </a:r>
          </a:p>
          <a:p>
            <a:pPr algn="just"/>
            <a:r>
              <a:rPr lang="ru-RU" sz="1200" b="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За период деятельности института в составе Министерства Машиностроения СССР проектные работы выполнялись более чем для 50-и предприятий и научно-исследовательских институтов отрасли.</a:t>
            </a:r>
          </a:p>
          <a:p>
            <a:pPr algn="just"/>
            <a:r>
              <a:rPr lang="ru-RU" sz="1200" b="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Из них по отношению к 26 предприятиям институт имел статус генеральной проектной организации.</a:t>
            </a:r>
          </a:p>
          <a:p>
            <a:pPr algn="just"/>
            <a:r>
              <a:rPr lang="ru-RU" sz="1200" b="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География размещения предприятий-заказчиков института включала территорию Украины, республик Средней Азии, Южного и Среднего Урала, Сибири, Дальнего Востока и Севера.</a:t>
            </a:r>
          </a:p>
          <a:p>
            <a:pPr algn="just"/>
            <a:r>
              <a:rPr lang="ru-RU" sz="1200" b="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Институт принимал участие в подготовке документации для строительства предприятий химической отрасли на территории Ирака и Республики Сирия.</a:t>
            </a:r>
          </a:p>
          <a:p>
            <a:pPr algn="just"/>
            <a:r>
              <a:rPr lang="ru-RU" sz="1200" b="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После ликвидации Министерства Машиностроения и распада СССР резко сократились, а затем и полностью сошли на нет заказы на проектные работы.</a:t>
            </a:r>
          </a:p>
          <a:p>
            <a:pPr algn="just"/>
            <a:r>
              <a:rPr lang="ru-RU" sz="1200" b="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Несмотря на общий экономический кризис, многократное падение объемов строительства, неплатежи и уход части квалифицированных кадров в более благополучные виды деятельности, руководству института удалось сохранить основной интеллектуальный потенциал.</a:t>
            </a:r>
          </a:p>
          <a:p>
            <a:pPr algn="just"/>
            <a:r>
              <a:rPr lang="ru-RU" sz="1200" b="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Имея немалый опыт в проектировании опасных, особо опасных и технически сложных производственных объектов, институт обратился с предложением своих услуг к предприятиям химического и нефтехимического комплекса Республики Татарстан, где был востребован такими ведущими предприятиями как ОАО «Нижнекамскнефтехим», ОАО «Казаньоргсинтез», ОАО «</a:t>
            </a:r>
            <a:r>
              <a:rPr lang="ru-RU" sz="1200" b="0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Нижнекамскшина</a:t>
            </a:r>
            <a:r>
              <a:rPr lang="ru-RU" sz="1200" b="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», ОАО «Татнефть», ОАО «</a:t>
            </a:r>
            <a:r>
              <a:rPr lang="ru-RU" sz="1200" b="0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Нэфис-косметикс</a:t>
            </a:r>
            <a:r>
              <a:rPr lang="ru-RU" sz="1200" b="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» впоследствии ставшими его постоянными Заказчиками.</a:t>
            </a:r>
          </a:p>
          <a:p>
            <a:pPr algn="just"/>
            <a:r>
              <a:rPr lang="ru-RU" sz="1200" b="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 1997 году институт постановлением Правительства РФ был присоединен в качестве обособленного структурного подразделения к Казанскому Государственному технологическому университету (в настоящее время «Казанский национальный исследовательский технологический университет»).</a:t>
            </a:r>
          </a:p>
          <a:p>
            <a:pPr algn="just"/>
            <a:r>
              <a:rPr lang="ru-RU" sz="1200" b="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Целью присоединения являлось создание в Поволжском регионе научно-проектного центра для разработки и реализации на предприятиях региона инновационных технологий в сфере химии, нефтехимии и нефтепереработки.</a:t>
            </a:r>
          </a:p>
          <a:p>
            <a:pPr algn="just"/>
            <a:r>
              <a:rPr lang="ru-RU" sz="1200" b="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С начала нового века институт интенсивно наращивает кадровый потенциал, его квалификацию, техническую оснащенность рабочих мест проектировщиков и материальную базу для производства инженерных изысканий, объемы проектно-изыскательских работ, расширяет круг заказчиков и специализацию проектирования.</a:t>
            </a:r>
            <a:endParaRPr lang="ru-RU" sz="1200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82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rgbClr val="64D4EF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714624" y="275917"/>
            <a:ext cx="6667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ОАО “Казаньоргсинтез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  <a:p>
            <a:pPr algn="ctr"/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Резервуары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запаса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воды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емкостью 1400м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2441115"/>
              </p:ext>
            </p:extLst>
          </p:nvPr>
        </p:nvGraphicFramePr>
        <p:xfrm>
          <a:off x="107962" y="2165350"/>
          <a:ext cx="11880823" cy="425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AutoCAD Drawing" r:id="rId3" imgW="6410160" imgH="2295360" progId="AutoCAD.Drawing.21">
                  <p:embed/>
                </p:oleObj>
              </mc:Choice>
              <mc:Fallback>
                <p:oleObj name="AutoCAD Drawing" r:id="rId3" imgW="6410160" imgH="2295360" progId="AutoCAD.Drawing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962" y="2165350"/>
                        <a:ext cx="11880823" cy="425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7666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rgbClr val="64D4EF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714624" y="275917"/>
            <a:ext cx="6667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ОАО “Казаньоргсинтез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</a:p>
          <a:p>
            <a:pPr algn="ctr"/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Расширение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склада 0762. Резервуарный парк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224" y="1422242"/>
            <a:ext cx="6210300" cy="481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rgbClr val="64D4EF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714624" y="275917"/>
            <a:ext cx="6667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ОАО “Казаньоргсинтез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</a:p>
          <a:p>
            <a:pPr algn="ctr"/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Расширение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склада 0762. Резервуарный парк</a:t>
            </a: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2453670"/>
              </p:ext>
            </p:extLst>
          </p:nvPr>
        </p:nvGraphicFramePr>
        <p:xfrm>
          <a:off x="485494" y="1222561"/>
          <a:ext cx="11125760" cy="5635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AutoCAD Drawing" r:id="rId3" imgW="4381560" imgH="2219400" progId="AutoCAD.Drawing.21">
                  <p:embed/>
                </p:oleObj>
              </mc:Choice>
              <mc:Fallback>
                <p:oleObj name="AutoCAD Drawing" r:id="rId3" imgW="4381560" imgH="2219400" progId="AutoCAD.Drawing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5494" y="1222561"/>
                        <a:ext cx="11125760" cy="563543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638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4D4EF"/>
            </a:gs>
            <a:gs pos="95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714624" y="275917"/>
            <a:ext cx="6667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ОАО “Казаньоргсинтез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</a:p>
          <a:p>
            <a:pPr algn="ctr"/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Расширение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склада 0762. Резервуарный парк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4713261"/>
              </p:ext>
            </p:extLst>
          </p:nvPr>
        </p:nvGraphicFramePr>
        <p:xfrm>
          <a:off x="1504490" y="737582"/>
          <a:ext cx="835910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AutoCAD Drawing" r:id="rId3" imgW="2705040" imgH="2219400" progId="AutoCAD.Drawing.21">
                  <p:embed/>
                </p:oleObj>
              </mc:Choice>
              <mc:Fallback>
                <p:oleObj name="AutoCAD Drawing" r:id="rId3" imgW="2705040" imgH="2219400" progId="AutoCAD.Drawing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04490" y="737582"/>
                        <a:ext cx="8359108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351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4D4EF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old.vkbeton.ru/img/nk_icepal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77" y="1095175"/>
            <a:ext cx="5562601" cy="41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forum.qwerty.ru/uploads/1226580783/gallery_109586_29_145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283" y="1482922"/>
            <a:ext cx="5115141" cy="339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12657" y="5461000"/>
            <a:ext cx="89934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Ледовый дворец на 5000 мест в </a:t>
            </a:r>
            <a:r>
              <a:rPr lang="ru-RU" sz="2800" b="0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г.Нижнекамск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12657" y="213408"/>
            <a:ext cx="89934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Гражданские проекты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406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rgbClr val="64D4EF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760268" y="290286"/>
            <a:ext cx="6667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Ледовый дворец на 5000 мест в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г.Нижнекамск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80" y="866978"/>
            <a:ext cx="11702477" cy="430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7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rgbClr val="64D4EF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760268" y="290286"/>
            <a:ext cx="6667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Ледовый дворец на 5000 мест в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г.Нижнекамск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162" y="1128856"/>
            <a:ext cx="10653712" cy="430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2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rgbClr val="64D4EF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12655" y="5344622"/>
            <a:ext cx="89934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Храм </a:t>
            </a:r>
            <a:r>
              <a:rPr lang="ru-RU" dirty="0" err="1"/>
              <a:t>Великомученника</a:t>
            </a:r>
            <a:r>
              <a:rPr lang="ru-RU" dirty="0"/>
              <a:t> Кирилла </a:t>
            </a:r>
            <a:r>
              <a:rPr lang="ru-RU" dirty="0" err="1"/>
              <a:t>г.Казань</a:t>
            </a:r>
            <a:r>
              <a:rPr lang="ru-RU" dirty="0"/>
              <a:t>, ул. </a:t>
            </a:r>
            <a:r>
              <a:rPr lang="ru-RU" dirty="0" err="1"/>
              <a:t>Чистопольская</a:t>
            </a:r>
            <a:r>
              <a:rPr lang="ru-RU" dirty="0"/>
              <a:t>, Республика Татарстан, Россия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www.cxpp.ru/maket/assets/img/content/project/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11" y="1322698"/>
            <a:ext cx="4976491" cy="339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http://cs628018.vk.me/v628018937/4af5f/alf0DWP-3V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636" y="1322698"/>
            <a:ext cx="5094681" cy="339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42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1"/>
            </a:gs>
            <a:gs pos="100000">
              <a:schemeClr val="tx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63805" y="323782"/>
            <a:ext cx="70759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Храм </a:t>
            </a:r>
            <a:r>
              <a:rPr lang="ru-RU" dirty="0" err="1">
                <a:solidFill>
                  <a:schemeClr val="bg1"/>
                </a:solidFill>
              </a:rPr>
              <a:t>Великомученника</a:t>
            </a:r>
            <a:r>
              <a:rPr lang="ru-RU" dirty="0">
                <a:solidFill>
                  <a:schemeClr val="bg1"/>
                </a:solidFill>
              </a:rPr>
              <a:t> Кирилла </a:t>
            </a:r>
            <a:endParaRPr lang="ru-RU" dirty="0" smtClean="0">
              <a:solidFill>
                <a:schemeClr val="bg1"/>
              </a:solidFill>
            </a:endParaRPr>
          </a:p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г.Казань</a:t>
            </a:r>
            <a:r>
              <a:rPr lang="ru-RU" dirty="0">
                <a:solidFill>
                  <a:schemeClr val="bg1"/>
                </a:solidFill>
              </a:rPr>
              <a:t>, ул. </a:t>
            </a:r>
            <a:r>
              <a:rPr lang="ru-RU" dirty="0" err="1">
                <a:solidFill>
                  <a:schemeClr val="bg1"/>
                </a:solidFill>
              </a:rPr>
              <a:t>Чистопольская</a:t>
            </a:r>
            <a:r>
              <a:rPr lang="ru-RU" dirty="0">
                <a:solidFill>
                  <a:schemeClr val="bg1"/>
                </a:solidFill>
              </a:rPr>
              <a:t>, Республика Татарстан, Россия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54" y="2767806"/>
            <a:ext cx="4562474" cy="34795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1445" y="970113"/>
            <a:ext cx="2393206" cy="31923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68" y="115799"/>
            <a:ext cx="3562685" cy="2330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8578" y="970113"/>
            <a:ext cx="4620091" cy="51164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1900" y="3826857"/>
            <a:ext cx="3225527" cy="287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0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1"/>
            </a:gs>
            <a:gs pos="100000">
              <a:schemeClr val="tx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80479" y="542571"/>
            <a:ext cx="4007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Часовня по ул.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Айдарова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Казнь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42571"/>
            <a:ext cx="5067300" cy="58968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757543"/>
            <a:ext cx="6605587" cy="445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rgbClr val="64D4EF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030859" y="294967"/>
            <a:ext cx="47039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ОАО “Нижнекамскнефтехим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  <a:p>
            <a:pPr algn="ctr"/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Узел дегазации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16" y="756632"/>
            <a:ext cx="6809243" cy="52917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683" y="1737215"/>
            <a:ext cx="4288291" cy="333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77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1"/>
            </a:gs>
            <a:gs pos="100000">
              <a:schemeClr val="tx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030859" y="294967"/>
            <a:ext cx="47039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ОАО “Нижнекамскнефтехим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  <a:p>
            <a:pPr algn="ctr"/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Узел дегазации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96" y="0"/>
            <a:ext cx="5849759" cy="361244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372706" y="6070084"/>
            <a:ext cx="3167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Проверка выреза в балке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2480" y="2440077"/>
            <a:ext cx="6838950" cy="17885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2416" y="1657930"/>
            <a:ext cx="1259969" cy="33528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7579" y="4228583"/>
            <a:ext cx="7715250" cy="18150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144" y="3692231"/>
            <a:ext cx="1089834" cy="288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0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1"/>
            </a:gs>
            <a:gs pos="100000">
              <a:schemeClr val="tx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030859" y="294967"/>
            <a:ext cx="47039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ОАО “Нижнекамскнефтехим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  <a:p>
            <a:pPr algn="ctr"/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Узел дегазации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72706" y="6070084"/>
            <a:ext cx="3167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Проверка выреза в балке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53100" cy="51093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1337" y="1543051"/>
            <a:ext cx="4159363" cy="40775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3867" y="1343465"/>
            <a:ext cx="1704975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1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rgbClr val="64D4EF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726" y="294967"/>
            <a:ext cx="6180983" cy="622643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030859" y="294967"/>
            <a:ext cx="47039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ОАО “Нижнекамскнефтехим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  <a:p>
            <a:pPr algn="ctr"/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Полимеризация - зона реакторов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I201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7107" y="1918606"/>
            <a:ext cx="5226379" cy="298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27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rgbClr val="64D4EF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886074" y="275917"/>
            <a:ext cx="6667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ОАО “Казанский завод синтетического каучука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  <a:p>
            <a:pPr algn="ctr"/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Титул 18 - Убежище на 200 укрываемых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337" y="1830889"/>
            <a:ext cx="8562974" cy="45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20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rgbClr val="64D4EF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886074" y="275917"/>
            <a:ext cx="6667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ОOО “Казанский завод силикатного кирпича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  <a:p>
            <a:pPr algn="ctr"/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Лабораторный корпус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762" y="1389747"/>
            <a:ext cx="7096124" cy="505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8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rgbClr val="64D4EF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886074" y="275917"/>
            <a:ext cx="6667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ОOО “Казанский завод силикатного кирпича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  <a:p>
            <a:pPr algn="ctr"/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Лабораторный корпус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731" y="1377500"/>
            <a:ext cx="8358186" cy="513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230</TotalTime>
  <Words>683</Words>
  <Application>Microsoft Office PowerPoint</Application>
  <PresentationFormat>Широкоэкранный</PresentationFormat>
  <Paragraphs>91</Paragraphs>
  <Slides>29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Century Gothic</vt:lpstr>
      <vt:lpstr>Wingdings 3</vt:lpstr>
      <vt:lpstr>Сектор</vt:lpstr>
      <vt:lpstr>AutoCAD Drawing</vt:lpstr>
      <vt:lpstr>Опыт применения программного комплекса SCAD Office  в пИ “Союзхимпромпроект” ФГБОУ ВО КНИТУ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Опыт применения программного комплекса SCAD Office  в пИ “Союзхимпромпроект” ФГБОУ ВО КНИТУ</dc:title>
  <dc:creator>RENAT</dc:creator>
  <cp:lastModifiedBy>RENAT</cp:lastModifiedBy>
  <cp:revision>23</cp:revision>
  <dcterms:created xsi:type="dcterms:W3CDTF">2016-04-04T15:37:49Z</dcterms:created>
  <dcterms:modified xsi:type="dcterms:W3CDTF">2016-04-11T17:17:39Z</dcterms:modified>
</cp:coreProperties>
</file>