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408" r:id="rId4"/>
    <p:sldId id="409" r:id="rId5"/>
    <p:sldId id="410" r:id="rId6"/>
    <p:sldId id="281" r:id="rId7"/>
    <p:sldId id="358" r:id="rId8"/>
    <p:sldId id="339" r:id="rId9"/>
    <p:sldId id="359" r:id="rId10"/>
    <p:sldId id="360" r:id="rId11"/>
    <p:sldId id="357" r:id="rId12"/>
    <p:sldId id="355" r:id="rId13"/>
    <p:sldId id="361" r:id="rId14"/>
    <p:sldId id="356" r:id="rId15"/>
    <p:sldId id="366" r:id="rId16"/>
    <p:sldId id="341" r:id="rId17"/>
    <p:sldId id="396" r:id="rId18"/>
    <p:sldId id="395" r:id="rId19"/>
    <p:sldId id="369" r:id="rId20"/>
    <p:sldId id="370" r:id="rId21"/>
    <p:sldId id="397" r:id="rId22"/>
    <p:sldId id="371" r:id="rId23"/>
    <p:sldId id="372" r:id="rId24"/>
    <p:sldId id="376" r:id="rId25"/>
    <p:sldId id="387" r:id="rId26"/>
    <p:sldId id="377" r:id="rId27"/>
    <p:sldId id="388" r:id="rId28"/>
    <p:sldId id="398" r:id="rId29"/>
    <p:sldId id="378" r:id="rId30"/>
    <p:sldId id="343" r:id="rId31"/>
    <p:sldId id="383" r:id="rId32"/>
    <p:sldId id="391" r:id="rId33"/>
    <p:sldId id="384" r:id="rId34"/>
    <p:sldId id="400" r:id="rId35"/>
    <p:sldId id="381" r:id="rId36"/>
    <p:sldId id="344" r:id="rId37"/>
    <p:sldId id="401" r:id="rId38"/>
    <p:sldId id="406" r:id="rId39"/>
    <p:sldId id="402" r:id="rId40"/>
    <p:sldId id="345" r:id="rId41"/>
    <p:sldId id="364" r:id="rId42"/>
    <p:sldId id="403" r:id="rId43"/>
    <p:sldId id="346" r:id="rId44"/>
    <p:sldId id="404" r:id="rId45"/>
    <p:sldId id="363" r:id="rId46"/>
    <p:sldId id="405" r:id="rId47"/>
    <p:sldId id="338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410"/>
    <a:srgbClr val="002274"/>
    <a:srgbClr val="F62818"/>
    <a:srgbClr val="000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46" autoAdjust="0"/>
    <p:restoredTop sz="95657" autoAdjust="0"/>
  </p:normalViewPr>
  <p:slideViewPr>
    <p:cSldViewPr>
      <p:cViewPr varScale="1">
        <p:scale>
          <a:sx n="85" d="100"/>
          <a:sy n="85" d="100"/>
        </p:scale>
        <p:origin x="175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DATA\&#1044;&#1086;&#1082;&#1083;&#1072;&#1076;%20&#1054;&#1080;&#1060;\4.%20&#1048;&#1090;&#1077;&#1088;&#1072;&#1094;&#1080;&#1080;%20&#1074;%20&#1050;&#1056;&#1054;&#1057;&#105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DATA\&#1044;&#1086;&#1082;&#1083;&#1072;&#1076;%20&#1054;&#1080;&#1060;\4.%20&#1048;&#1090;&#1077;&#1088;&#1072;&#1094;&#1080;&#1080;%20&#1074;%20&#1050;&#1056;&#1054;&#1057;&#105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DATA\&#1044;&#1086;&#1082;&#1083;&#1072;&#1076;%20&#1054;&#1080;&#1060;\4.%20&#1048;&#1090;&#1077;&#1088;&#1072;&#1094;&#1080;&#1080;%20&#1074;%20&#1050;&#1056;&#1054;&#1057;&#105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DATA\&#1044;&#1086;&#1082;&#1083;&#1072;&#1076;%20&#1054;&#1080;&#1060;\4.%20&#1048;&#1090;&#1077;&#1088;&#1072;&#1094;&#1080;&#1080;%20&#1074;%20&#1050;&#1056;&#1054;&#1057;&#105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DATA\&#1044;&#1086;&#1082;&#1083;&#1072;&#1076;%20&#1054;&#1080;&#1060;\4.%20&#1048;&#1090;&#1077;&#1088;&#1072;&#1094;&#1080;&#1080;%20&#1074;%20&#1050;&#1056;&#1054;&#1057;&#105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DATA\&#1044;&#1086;&#1082;&#1083;&#1072;&#1076;%20&#1054;&#1080;&#1060;\4.%20&#1048;&#1090;&#1077;&#1088;&#1072;&#1094;&#1080;&#1080;%20&#1074;%20&#1050;&#1056;&#1054;&#1057;&#105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DATA\&#1044;&#1086;&#1082;&#1083;&#1072;&#1076;%20&#1054;&#1080;&#1060;\4.%20&#1048;&#1090;&#1077;&#1088;&#1072;&#1094;&#1080;&#1080;%20&#1074;%20&#1050;&#1056;&#1054;&#1057;&#1057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b="1"/>
              <a:t>Изменение </a:t>
            </a:r>
            <a:r>
              <a:rPr lang="en-US" sz="1600" b="1"/>
              <a:t>S</a:t>
            </a:r>
            <a:endParaRPr lang="ru-RU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968642077635031"/>
          <c:y val="0.18954012286525304"/>
          <c:w val="0.79206796518856193"/>
          <c:h val="0.50137165888504953"/>
        </c:manualLayout>
      </c:layout>
      <c:lineChart>
        <c:grouping val="standard"/>
        <c:varyColors val="0"/>
        <c:ser>
          <c:idx val="0"/>
          <c:order val="0"/>
          <c:tx>
            <c:strRef>
              <c:f>Лист2!$F$3</c:f>
              <c:strCache>
                <c:ptCount val="1"/>
                <c:pt idx="0">
                  <c:v>Min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cat>
            <c:numRef>
              <c:f>Лист2!$A$4:$A$14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Лист2!$F$4:$F$14</c:f>
              <c:numCache>
                <c:formatCode>0</c:formatCode>
                <c:ptCount val="11"/>
                <c:pt idx="0">
                  <c:v>115.84699999999999</c:v>
                </c:pt>
                <c:pt idx="1">
                  <c:v>84.626999999999995</c:v>
                </c:pt>
                <c:pt idx="2">
                  <c:v>79.691000000000003</c:v>
                </c:pt>
                <c:pt idx="3">
                  <c:v>76.912999999999997</c:v>
                </c:pt>
                <c:pt idx="4">
                  <c:v>77.070999999999998</c:v>
                </c:pt>
                <c:pt idx="5">
                  <c:v>77.763000000000005</c:v>
                </c:pt>
                <c:pt idx="6">
                  <c:v>76.703999999999994</c:v>
                </c:pt>
                <c:pt idx="7">
                  <c:v>75.962000000000003</c:v>
                </c:pt>
                <c:pt idx="8">
                  <c:v>77.331000000000003</c:v>
                </c:pt>
                <c:pt idx="9">
                  <c:v>77.793999999999997</c:v>
                </c:pt>
                <c:pt idx="10">
                  <c:v>77.683999999999997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Лист2!$G$3</c:f>
              <c:strCache>
                <c:ptCount val="1"/>
                <c:pt idx="0">
                  <c:v>Max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numRef>
              <c:f>Лист2!$A$4:$A$14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Лист2!$G$4:$G$14</c:f>
              <c:numCache>
                <c:formatCode>0</c:formatCode>
                <c:ptCount val="11"/>
                <c:pt idx="0">
                  <c:v>117.298</c:v>
                </c:pt>
                <c:pt idx="1">
                  <c:v>88.846000000000004</c:v>
                </c:pt>
                <c:pt idx="2">
                  <c:v>82.034000000000006</c:v>
                </c:pt>
                <c:pt idx="3">
                  <c:v>80.635999999999996</c:v>
                </c:pt>
                <c:pt idx="4">
                  <c:v>80.021000000000001</c:v>
                </c:pt>
                <c:pt idx="5">
                  <c:v>80.427999999999997</c:v>
                </c:pt>
                <c:pt idx="6">
                  <c:v>80.674999999999997</c:v>
                </c:pt>
                <c:pt idx="7">
                  <c:v>80.272999999999996</c:v>
                </c:pt>
                <c:pt idx="8">
                  <c:v>81.301000000000002</c:v>
                </c:pt>
                <c:pt idx="9">
                  <c:v>80.378</c:v>
                </c:pt>
                <c:pt idx="10">
                  <c:v>81.087000000000003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35552"/>
        <c:axId val="209936112"/>
      </c:lineChart>
      <c:catAx>
        <c:axId val="20993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09936112"/>
        <c:crosses val="autoZero"/>
        <c:auto val="1"/>
        <c:lblAlgn val="ctr"/>
        <c:lblOffset val="100"/>
        <c:noMultiLvlLbl val="0"/>
      </c:catAx>
      <c:valAx>
        <c:axId val="209936112"/>
        <c:scaling>
          <c:orientation val="minMax"/>
          <c:max val="12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099355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b="1"/>
              <a:t>Изменение </a:t>
            </a:r>
            <a:r>
              <a:rPr lang="en-US" sz="1600" b="1"/>
              <a:t>RZ</a:t>
            </a:r>
            <a:endParaRPr lang="ru-RU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198887967951373"/>
          <c:y val="0.19527949892387644"/>
          <c:w val="0.78976550628539854"/>
          <c:h val="0.49497121288133972"/>
        </c:manualLayout>
      </c:layout>
      <c:lineChart>
        <c:grouping val="standard"/>
        <c:varyColors val="0"/>
        <c:ser>
          <c:idx val="0"/>
          <c:order val="0"/>
          <c:tx>
            <c:strRef>
              <c:f>Лист2!$I$3</c:f>
              <c:strCache>
                <c:ptCount val="1"/>
                <c:pt idx="0">
                  <c:v>Min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cat>
            <c:numRef>
              <c:f>Лист2!$A$4:$A$14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Лист2!$I$4:$I$14</c:f>
              <c:numCache>
                <c:formatCode>0</c:formatCode>
                <c:ptCount val="11"/>
                <c:pt idx="0">
                  <c:v>19.925999999999998</c:v>
                </c:pt>
                <c:pt idx="1">
                  <c:v>15.901999999999999</c:v>
                </c:pt>
                <c:pt idx="2">
                  <c:v>15.028</c:v>
                </c:pt>
                <c:pt idx="3">
                  <c:v>14.829000000000001</c:v>
                </c:pt>
                <c:pt idx="4">
                  <c:v>14.856999999999999</c:v>
                </c:pt>
                <c:pt idx="5">
                  <c:v>14.871</c:v>
                </c:pt>
                <c:pt idx="6">
                  <c:v>14.823</c:v>
                </c:pt>
                <c:pt idx="7">
                  <c:v>14.855</c:v>
                </c:pt>
                <c:pt idx="8">
                  <c:v>14.763999999999999</c:v>
                </c:pt>
                <c:pt idx="9">
                  <c:v>15.005000000000001</c:v>
                </c:pt>
                <c:pt idx="10">
                  <c:v>14.87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Лист2!$J$3</c:f>
              <c:strCache>
                <c:ptCount val="1"/>
                <c:pt idx="0">
                  <c:v>Max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numRef>
              <c:f>Лист2!$A$4:$A$14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Лист2!$J$4:$J$14</c:f>
              <c:numCache>
                <c:formatCode>0</c:formatCode>
                <c:ptCount val="11"/>
                <c:pt idx="0">
                  <c:v>20.175000000000001</c:v>
                </c:pt>
                <c:pt idx="1">
                  <c:v>45.21</c:v>
                </c:pt>
                <c:pt idx="2">
                  <c:v>53.171999999999997</c:v>
                </c:pt>
                <c:pt idx="3">
                  <c:v>54.027000000000001</c:v>
                </c:pt>
                <c:pt idx="4">
                  <c:v>55.530999999999999</c:v>
                </c:pt>
                <c:pt idx="5">
                  <c:v>55.136000000000003</c:v>
                </c:pt>
                <c:pt idx="6">
                  <c:v>55.808</c:v>
                </c:pt>
                <c:pt idx="7">
                  <c:v>55.874000000000002</c:v>
                </c:pt>
                <c:pt idx="8">
                  <c:v>55.869</c:v>
                </c:pt>
                <c:pt idx="9">
                  <c:v>53.850999999999999</c:v>
                </c:pt>
                <c:pt idx="10">
                  <c:v>54.454999999999998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38912"/>
        <c:axId val="209939472"/>
      </c:lineChart>
      <c:catAx>
        <c:axId val="20993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09939472"/>
        <c:crosses val="autoZero"/>
        <c:auto val="1"/>
        <c:lblAlgn val="ctr"/>
        <c:lblOffset val="100"/>
        <c:noMultiLvlLbl val="0"/>
      </c:catAx>
      <c:valAx>
        <c:axId val="209939472"/>
        <c:scaling>
          <c:orientation val="minMax"/>
          <c:max val="60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099389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b="1" dirty="0"/>
              <a:t>Изменение С</a:t>
            </a:r>
            <a:r>
              <a:rPr lang="ru-RU" sz="1600" b="1" baseline="-25000" dirty="0"/>
              <a:t>1</a:t>
            </a:r>
          </a:p>
        </c:rich>
      </c:tx>
      <c:layout>
        <c:manualLayout>
          <c:xMode val="edge"/>
          <c:yMode val="edge"/>
          <c:x val="0.28037263434175991"/>
          <c:y val="2.7028249308997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73839618731869"/>
          <c:y val="0.18460347483260306"/>
          <c:w val="0.7943704240917252"/>
          <c:h val="0.54564874448993494"/>
        </c:manualLayout>
      </c:layout>
      <c:lineChart>
        <c:grouping val="standar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Min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cat>
            <c:numRef>
              <c:f>Лист2!$A$4:$A$14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Лист2!$B$4:$B$14</c:f>
              <c:numCache>
                <c:formatCode>0</c:formatCode>
                <c:ptCount val="11"/>
                <c:pt idx="0">
                  <c:v>172</c:v>
                </c:pt>
                <c:pt idx="1">
                  <c:v>157.417</c:v>
                </c:pt>
                <c:pt idx="2">
                  <c:v>147.68700000000001</c:v>
                </c:pt>
                <c:pt idx="3">
                  <c:v>152.55799999999999</c:v>
                </c:pt>
                <c:pt idx="4">
                  <c:v>151.74199999999999</c:v>
                </c:pt>
                <c:pt idx="5">
                  <c:v>152.20400000000001</c:v>
                </c:pt>
                <c:pt idx="6">
                  <c:v>152.35300000000001</c:v>
                </c:pt>
                <c:pt idx="7">
                  <c:v>152.86600000000001</c:v>
                </c:pt>
                <c:pt idx="8">
                  <c:v>151.96100000000001</c:v>
                </c:pt>
                <c:pt idx="9">
                  <c:v>154.99600000000001</c:v>
                </c:pt>
                <c:pt idx="10">
                  <c:v>152.124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Лист2!$C$3</c:f>
              <c:strCache>
                <c:ptCount val="1"/>
                <c:pt idx="0">
                  <c:v>Среднее</c:v>
                </c:pt>
              </c:strCache>
            </c:strRef>
          </c:tx>
          <c:spPr>
            <a:ln w="28575" cap="rnd">
              <a:solidFill>
                <a:srgbClr val="3FB0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3FB000"/>
              </a:solidFill>
              <a:ln w="9525">
                <a:noFill/>
              </a:ln>
              <a:effectLst/>
            </c:spPr>
          </c:marker>
          <c:cat>
            <c:numRef>
              <c:f>Лист2!$A$4:$A$14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Лист2!$C$4:$C$14</c:f>
              <c:numCache>
                <c:formatCode>0</c:formatCode>
                <c:ptCount val="11"/>
                <c:pt idx="0">
                  <c:v>172</c:v>
                </c:pt>
                <c:pt idx="1">
                  <c:v>229.75200000000001</c:v>
                </c:pt>
                <c:pt idx="2">
                  <c:v>240.57300000000001</c:v>
                </c:pt>
                <c:pt idx="3">
                  <c:v>242.471</c:v>
                </c:pt>
                <c:pt idx="4">
                  <c:v>244.03100000000001</c:v>
                </c:pt>
                <c:pt idx="5">
                  <c:v>243.90199999999999</c:v>
                </c:pt>
                <c:pt idx="6">
                  <c:v>244.07400000000001</c:v>
                </c:pt>
                <c:pt idx="7">
                  <c:v>243.648</c:v>
                </c:pt>
                <c:pt idx="8">
                  <c:v>244.13399999999999</c:v>
                </c:pt>
                <c:pt idx="9">
                  <c:v>244.279</c:v>
                </c:pt>
                <c:pt idx="10">
                  <c:v>243.52199999999999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Лист2!$D$3</c:f>
              <c:strCache>
                <c:ptCount val="1"/>
                <c:pt idx="0">
                  <c:v>Max</c:v>
                </c:pt>
              </c:strCache>
            </c:strRef>
          </c:tx>
          <c:spPr>
            <a:ln w="28575" cap="rnd">
              <a:solidFill>
                <a:srgbClr val="FF0000"/>
              </a:solidFill>
              <a:bevel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3"/>
            <c:marker>
              <c:symbol val="diamond"/>
              <c:size val="7"/>
              <c:spPr>
                <a:solidFill>
                  <a:srgbClr val="FF0000"/>
                </a:solidFill>
                <a:ln w="0">
                  <a:noFill/>
                </a:ln>
                <a:effectLst/>
              </c:spPr>
            </c:marker>
            <c:bubble3D val="0"/>
          </c:dPt>
          <c:cat>
            <c:numRef>
              <c:f>Лист2!$A$4:$A$14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Лист2!$D$4:$D$14</c:f>
              <c:numCache>
                <c:formatCode>0</c:formatCode>
                <c:ptCount val="11"/>
                <c:pt idx="0">
                  <c:v>172</c:v>
                </c:pt>
                <c:pt idx="1">
                  <c:v>599.41499999999996</c:v>
                </c:pt>
                <c:pt idx="2">
                  <c:v>912.32600000000002</c:v>
                </c:pt>
                <c:pt idx="3">
                  <c:v>927.53200000000004</c:v>
                </c:pt>
                <c:pt idx="4">
                  <c:v>945.91099999999994</c:v>
                </c:pt>
                <c:pt idx="5">
                  <c:v>944.23800000000006</c:v>
                </c:pt>
                <c:pt idx="6">
                  <c:v>956.02099999999996</c:v>
                </c:pt>
                <c:pt idx="7">
                  <c:v>944.03300000000002</c:v>
                </c:pt>
                <c:pt idx="8">
                  <c:v>925.31700000000001</c:v>
                </c:pt>
                <c:pt idx="9">
                  <c:v>921.57399999999996</c:v>
                </c:pt>
                <c:pt idx="10">
                  <c:v>933.06799999999998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42832"/>
        <c:axId val="209943392"/>
      </c:lineChart>
      <c:catAx>
        <c:axId val="20994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09943392"/>
        <c:crosses val="autoZero"/>
        <c:auto val="1"/>
        <c:lblAlgn val="ctr"/>
        <c:lblOffset val="100"/>
        <c:noMultiLvlLbl val="0"/>
      </c:catAx>
      <c:valAx>
        <c:axId val="209943392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0994283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56955380577427"/>
          <c:y val="0.85503334636861106"/>
          <c:w val="0.77163282221301288"/>
          <c:h val="0.1314525289768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b="1"/>
              <a:t>Изменение </a:t>
            </a:r>
            <a:r>
              <a:rPr lang="en-US" sz="1600" b="1"/>
              <a:t>S</a:t>
            </a:r>
            <a:r>
              <a:rPr lang="ru-RU" sz="1600" b="1"/>
              <a:t> </a:t>
            </a:r>
          </a:p>
        </c:rich>
      </c:tx>
      <c:layout>
        <c:manualLayout>
          <c:xMode val="edge"/>
          <c:yMode val="edge"/>
          <c:x val="0.34089020122484687"/>
          <c:y val="2.770875228534322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60953400561772"/>
          <c:y val="0.1512779437053127"/>
          <c:w val="0.83196380198464492"/>
          <c:h val="0.53114487586664316"/>
        </c:manualLayout>
      </c:layout>
      <c:lineChart>
        <c:grouping val="standard"/>
        <c:varyColors val="0"/>
        <c:ser>
          <c:idx val="0"/>
          <c:order val="0"/>
          <c:tx>
            <c:strRef>
              <c:f>С1const!$D$1</c:f>
              <c:strCache>
                <c:ptCount val="1"/>
                <c:pt idx="0">
                  <c:v>Осадка S, мм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cat>
            <c:numRef>
              <c:f>С1const!$A$2:$A$17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С1const!$D$2:$D$17</c:f>
              <c:numCache>
                <c:formatCode>0</c:formatCode>
                <c:ptCount val="16"/>
                <c:pt idx="0">
                  <c:v>29.09</c:v>
                </c:pt>
                <c:pt idx="1">
                  <c:v>34.950000000000003</c:v>
                </c:pt>
                <c:pt idx="2">
                  <c:v>40.79</c:v>
                </c:pt>
                <c:pt idx="3">
                  <c:v>46.63</c:v>
                </c:pt>
                <c:pt idx="4">
                  <c:v>52.45</c:v>
                </c:pt>
                <c:pt idx="5">
                  <c:v>58.28</c:v>
                </c:pt>
                <c:pt idx="6">
                  <c:v>64.09</c:v>
                </c:pt>
                <c:pt idx="7">
                  <c:v>69.900000000000006</c:v>
                </c:pt>
                <c:pt idx="8">
                  <c:v>75.709999999999994</c:v>
                </c:pt>
                <c:pt idx="9">
                  <c:v>81.510000000000005</c:v>
                </c:pt>
                <c:pt idx="10">
                  <c:v>87.31</c:v>
                </c:pt>
                <c:pt idx="11">
                  <c:v>93.1</c:v>
                </c:pt>
                <c:pt idx="12">
                  <c:v>98.89</c:v>
                </c:pt>
                <c:pt idx="13">
                  <c:v>104.67</c:v>
                </c:pt>
                <c:pt idx="14">
                  <c:v>110.45</c:v>
                </c:pt>
                <c:pt idx="15">
                  <c:v>116.23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45632"/>
        <c:axId val="209946192"/>
      </c:lineChart>
      <c:catAx>
        <c:axId val="20994563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09946192"/>
        <c:crosses val="autoZero"/>
        <c:auto val="1"/>
        <c:lblAlgn val="ctr"/>
        <c:lblOffset val="100"/>
        <c:tickLblSkip val="1"/>
        <c:noMultiLvlLbl val="0"/>
      </c:catAx>
      <c:valAx>
        <c:axId val="209946192"/>
        <c:scaling>
          <c:orientation val="minMax"/>
          <c:max val="125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09945632"/>
        <c:crossesAt val="1"/>
        <c:crossBetween val="midCat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936409264631394E-2"/>
          <c:y val="0.83851137720077318"/>
          <c:w val="0.95406795367684305"/>
          <c:h val="0.154287030052446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b="1" dirty="0"/>
              <a:t>Изменение </a:t>
            </a:r>
            <a:r>
              <a:rPr lang="en-US" sz="1600" b="1" dirty="0"/>
              <a:t>S </a:t>
            </a:r>
            <a:r>
              <a:rPr lang="ru-RU" sz="1600" b="1" dirty="0"/>
              <a:t>и С1 </a:t>
            </a:r>
          </a:p>
        </c:rich>
      </c:tx>
      <c:layout>
        <c:manualLayout>
          <c:xMode val="edge"/>
          <c:yMode val="edge"/>
          <c:x val="0.34793924412439026"/>
          <c:y val="5.722431355664076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996659508470533"/>
          <c:y val="8.093353908650866E-2"/>
          <c:w val="0.83196380198464492"/>
          <c:h val="0.80291004130524046"/>
        </c:manualLayout>
      </c:layout>
      <c:lineChart>
        <c:grouping val="standard"/>
        <c:varyColors val="0"/>
        <c:ser>
          <c:idx val="0"/>
          <c:order val="0"/>
          <c:tx>
            <c:strRef>
              <c:f>Лист3!$C$1</c:f>
              <c:strCache>
                <c:ptCount val="1"/>
                <c:pt idx="0">
                  <c:v>Осадка S, мм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FF0000"/>
                </a:solidFill>
                <a:prstDash val="dash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Лист3!$A$2:$A$18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cat>
          <c:val>
            <c:numRef>
              <c:f>Лист3!$C$2:$C$18</c:f>
              <c:numCache>
                <c:formatCode>0</c:formatCode>
                <c:ptCount val="17"/>
                <c:pt idx="0">
                  <c:v>14.696</c:v>
                </c:pt>
                <c:pt idx="1">
                  <c:v>20</c:v>
                </c:pt>
                <c:pt idx="2">
                  <c:v>25.629000000000001</c:v>
                </c:pt>
                <c:pt idx="3">
                  <c:v>31.498999999999999</c:v>
                </c:pt>
                <c:pt idx="4">
                  <c:v>37.551000000000002</c:v>
                </c:pt>
                <c:pt idx="5">
                  <c:v>43.741</c:v>
                </c:pt>
                <c:pt idx="6">
                  <c:v>50.034999999999997</c:v>
                </c:pt>
                <c:pt idx="7">
                  <c:v>56.41</c:v>
                </c:pt>
                <c:pt idx="8">
                  <c:v>62.845999999999997</c:v>
                </c:pt>
                <c:pt idx="9">
                  <c:v>69.328999999999994</c:v>
                </c:pt>
                <c:pt idx="10">
                  <c:v>75.849000000000004</c:v>
                </c:pt>
                <c:pt idx="11">
                  <c:v>82.397000000000006</c:v>
                </c:pt>
                <c:pt idx="12">
                  <c:v>88.965999999999994</c:v>
                </c:pt>
                <c:pt idx="13">
                  <c:v>95.55</c:v>
                </c:pt>
                <c:pt idx="14">
                  <c:v>102.212</c:v>
                </c:pt>
                <c:pt idx="15">
                  <c:v>109.197</c:v>
                </c:pt>
                <c:pt idx="16">
                  <c:v>116.22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Лист3!$D$1</c:f>
              <c:strCache>
                <c:ptCount val="1"/>
                <c:pt idx="0">
                  <c:v>Винкл. С1, Т/м3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numRef>
              <c:f>Лист3!$A$2:$A$18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cat>
          <c:val>
            <c:numRef>
              <c:f>Лист3!$D$2:$D$18</c:f>
              <c:numCache>
                <c:formatCode>0</c:formatCode>
                <c:ptCount val="17"/>
                <c:pt idx="0">
                  <c:v>272.18799999999999</c:v>
                </c:pt>
                <c:pt idx="1">
                  <c:v>250</c:v>
                </c:pt>
                <c:pt idx="2">
                  <c:v>234.11099999999999</c:v>
                </c:pt>
                <c:pt idx="3">
                  <c:v>222.22800000000001</c:v>
                </c:pt>
                <c:pt idx="4">
                  <c:v>213.04300000000001</c:v>
                </c:pt>
                <c:pt idx="5">
                  <c:v>205.75800000000001</c:v>
                </c:pt>
                <c:pt idx="6">
                  <c:v>199.86</c:v>
                </c:pt>
                <c:pt idx="7">
                  <c:v>195.00200000000001</c:v>
                </c:pt>
                <c:pt idx="8">
                  <c:v>190.94399999999999</c:v>
                </c:pt>
                <c:pt idx="9">
                  <c:v>187.511</c:v>
                </c:pt>
                <c:pt idx="10">
                  <c:v>184.577</c:v>
                </c:pt>
                <c:pt idx="11">
                  <c:v>182.04599999999999</c:v>
                </c:pt>
                <c:pt idx="12">
                  <c:v>179.84399999999999</c:v>
                </c:pt>
                <c:pt idx="13">
                  <c:v>177.917</c:v>
                </c:pt>
                <c:pt idx="14">
                  <c:v>176.10400000000001</c:v>
                </c:pt>
                <c:pt idx="15">
                  <c:v>173.99700000000001</c:v>
                </c:pt>
                <c:pt idx="16">
                  <c:v>172.08699999999999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48992"/>
        <c:axId val="271108944"/>
      </c:lineChart>
      <c:catAx>
        <c:axId val="2099489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71108944"/>
        <c:crosses val="autoZero"/>
        <c:auto val="1"/>
        <c:lblAlgn val="ctr"/>
        <c:lblOffset val="100"/>
        <c:tickLblSkip val="1"/>
        <c:noMultiLvlLbl val="0"/>
      </c:catAx>
      <c:valAx>
        <c:axId val="271108944"/>
        <c:scaling>
          <c:orientation val="minMax"/>
          <c:max val="27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09948992"/>
        <c:crossesAt val="1"/>
        <c:crossBetween val="midCat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890023828198191E-2"/>
          <c:y val="0.95825818637115034"/>
          <c:w val="0.95406795367684305"/>
          <c:h val="3.9845958649639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600" b="1"/>
              <a:t>Изменение </a:t>
            </a:r>
            <a:r>
              <a:rPr lang="en-US" sz="1600" b="1"/>
              <a:t>S </a:t>
            </a:r>
            <a:r>
              <a:rPr lang="ru-RU" sz="1600" b="1"/>
              <a:t>и</a:t>
            </a:r>
            <a:r>
              <a:rPr lang="ru-RU" sz="1600" b="1" baseline="0"/>
              <a:t> С</a:t>
            </a:r>
            <a:r>
              <a:rPr lang="ru-RU" sz="1600" b="1" baseline="-25000"/>
              <a:t>1 </a:t>
            </a:r>
          </a:p>
        </c:rich>
      </c:tx>
      <c:layout>
        <c:manualLayout>
          <c:xMode val="edge"/>
          <c:yMode val="edge"/>
          <c:x val="0.341963957129763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996659508470533"/>
          <c:y val="8.093353908650866E-2"/>
          <c:w val="0.83196380198464492"/>
          <c:h val="0.75781134404878026"/>
        </c:manualLayout>
      </c:layout>
      <c:lineChart>
        <c:grouping val="standard"/>
        <c:varyColors val="0"/>
        <c:ser>
          <c:idx val="0"/>
          <c:order val="0"/>
          <c:tx>
            <c:strRef>
              <c:f>'C1стадКросс'!$D$1</c:f>
              <c:strCache>
                <c:ptCount val="1"/>
                <c:pt idx="0">
                  <c:v>Осадка S, мм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trendline>
            <c:spPr>
              <a:ln w="12700" cap="rnd">
                <a:solidFill>
                  <a:srgbClr val="FF0000"/>
                </a:solidFill>
                <a:prstDash val="dashDot"/>
              </a:ln>
              <a:effectLst/>
            </c:spPr>
            <c:trendlineType val="linear"/>
            <c:dispRSqr val="0"/>
            <c:dispEq val="0"/>
          </c:trendline>
          <c:cat>
            <c:numRef>
              <c:f>'C1стадКросс'!$A$2:$A$17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'C1стадКросс'!$D$2:$D$17</c:f>
              <c:numCache>
                <c:formatCode>0</c:formatCode>
                <c:ptCount val="16"/>
                <c:pt idx="0">
                  <c:v>20.02</c:v>
                </c:pt>
                <c:pt idx="1">
                  <c:v>24.33</c:v>
                </c:pt>
                <c:pt idx="2">
                  <c:v>28.86</c:v>
                </c:pt>
                <c:pt idx="3">
                  <c:v>33.58</c:v>
                </c:pt>
                <c:pt idx="4">
                  <c:v>38.450000000000003</c:v>
                </c:pt>
                <c:pt idx="5">
                  <c:v>43.45</c:v>
                </c:pt>
                <c:pt idx="6">
                  <c:v>48.58</c:v>
                </c:pt>
                <c:pt idx="7">
                  <c:v>53.82</c:v>
                </c:pt>
                <c:pt idx="8">
                  <c:v>59.13</c:v>
                </c:pt>
                <c:pt idx="9">
                  <c:v>64.52</c:v>
                </c:pt>
                <c:pt idx="10">
                  <c:v>69.989999999999995</c:v>
                </c:pt>
                <c:pt idx="11">
                  <c:v>75.53</c:v>
                </c:pt>
                <c:pt idx="12">
                  <c:v>81.12</c:v>
                </c:pt>
                <c:pt idx="13">
                  <c:v>86.77</c:v>
                </c:pt>
                <c:pt idx="14">
                  <c:v>92.49</c:v>
                </c:pt>
                <c:pt idx="15">
                  <c:v>98.27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'C1стадКросс'!$C$1</c:f>
              <c:strCache>
                <c:ptCount val="1"/>
                <c:pt idx="0">
                  <c:v>Винкл. С1, Т/м3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numRef>
              <c:f>'C1стадКросс'!$A$2:$A$17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'C1стадКросс'!$C$2:$C$17</c:f>
              <c:numCache>
                <c:formatCode>0</c:formatCode>
                <c:ptCount val="16"/>
                <c:pt idx="0">
                  <c:v>250</c:v>
                </c:pt>
                <c:pt idx="1">
                  <c:v>234.11099999999999</c:v>
                </c:pt>
                <c:pt idx="2">
                  <c:v>222.22800000000001</c:v>
                </c:pt>
                <c:pt idx="3">
                  <c:v>213.04300000000001</c:v>
                </c:pt>
                <c:pt idx="4">
                  <c:v>205.75800000000001</c:v>
                </c:pt>
                <c:pt idx="5">
                  <c:v>199.86</c:v>
                </c:pt>
                <c:pt idx="6">
                  <c:v>195.00200000000001</c:v>
                </c:pt>
                <c:pt idx="7">
                  <c:v>190.94399999999999</c:v>
                </c:pt>
                <c:pt idx="8">
                  <c:v>187.511</c:v>
                </c:pt>
                <c:pt idx="9">
                  <c:v>184.577</c:v>
                </c:pt>
                <c:pt idx="10">
                  <c:v>182.04599999999999</c:v>
                </c:pt>
                <c:pt idx="11">
                  <c:v>179.84399999999999</c:v>
                </c:pt>
                <c:pt idx="12">
                  <c:v>177.917</c:v>
                </c:pt>
                <c:pt idx="13">
                  <c:v>176.10400000000001</c:v>
                </c:pt>
                <c:pt idx="14">
                  <c:v>173.99700000000001</c:v>
                </c:pt>
                <c:pt idx="15">
                  <c:v>172.08699999999999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111744"/>
        <c:axId val="271112304"/>
      </c:lineChart>
      <c:catAx>
        <c:axId val="2711117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71112304"/>
        <c:crosses val="autoZero"/>
        <c:auto val="1"/>
        <c:lblAlgn val="ctr"/>
        <c:lblOffset val="100"/>
        <c:tickLblSkip val="1"/>
        <c:noMultiLvlLbl val="0"/>
      </c:catAx>
      <c:valAx>
        <c:axId val="271112304"/>
        <c:scaling>
          <c:orientation val="minMax"/>
          <c:max val="2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71111744"/>
        <c:crossesAt val="1"/>
        <c:crossBetween val="midCat"/>
        <c:majorUnit val="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936409264631394E-2"/>
          <c:y val="0.91846529731359883"/>
          <c:w val="0.95406795367684305"/>
          <c:h val="7.4333111861914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940265377795434"/>
          <c:y val="1.1338879109550387E-2"/>
          <c:w val="0.83062285475715292"/>
          <c:h val="0.92653267753879165"/>
        </c:manualLayout>
      </c:layout>
      <c:line3DChart>
        <c:grouping val="standard"/>
        <c:varyColors val="0"/>
        <c:ser>
          <c:idx val="0"/>
          <c:order val="0"/>
          <c:tx>
            <c:strRef>
              <c:f>Лист4!$AC$2</c:f>
              <c:strCache>
                <c:ptCount val="1"/>
                <c:pt idx="0">
                  <c:v>C1min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cat>
            <c:strRef>
              <c:f>Лист4!$AB$3:$AB$18</c:f>
              <c:strCache>
                <c:ptCount val="16"/>
                <c:pt idx="0">
                  <c:v>1 этаж</c:v>
                </c:pt>
                <c:pt idx="1">
                  <c:v>2 этажа</c:v>
                </c:pt>
                <c:pt idx="2">
                  <c:v>3 этажа</c:v>
                </c:pt>
                <c:pt idx="3">
                  <c:v>4 этажа</c:v>
                </c:pt>
                <c:pt idx="4">
                  <c:v>5 этажей</c:v>
                </c:pt>
                <c:pt idx="5">
                  <c:v>6 этажей</c:v>
                </c:pt>
                <c:pt idx="6">
                  <c:v>7 этажей</c:v>
                </c:pt>
                <c:pt idx="7">
                  <c:v>8 этажей</c:v>
                </c:pt>
                <c:pt idx="8">
                  <c:v>9 этажей</c:v>
                </c:pt>
                <c:pt idx="9">
                  <c:v>10 этажей</c:v>
                </c:pt>
                <c:pt idx="10">
                  <c:v>11 этажей</c:v>
                </c:pt>
                <c:pt idx="11">
                  <c:v>12 этажей</c:v>
                </c:pt>
                <c:pt idx="12">
                  <c:v>13 этажей</c:v>
                </c:pt>
                <c:pt idx="13">
                  <c:v>14 этажей</c:v>
                </c:pt>
                <c:pt idx="14">
                  <c:v>15 этажей</c:v>
                </c:pt>
                <c:pt idx="15">
                  <c:v>16 этажей</c:v>
                </c:pt>
              </c:strCache>
            </c:strRef>
          </c:cat>
          <c:val>
            <c:numRef>
              <c:f>Лист4!$AC$3:$AC$18</c:f>
              <c:numCache>
                <c:formatCode>0</c:formatCode>
                <c:ptCount val="16"/>
                <c:pt idx="0">
                  <c:v>1376.5160000000001</c:v>
                </c:pt>
                <c:pt idx="1">
                  <c:v>1034.058</c:v>
                </c:pt>
                <c:pt idx="2">
                  <c:v>768.69600000000003</c:v>
                </c:pt>
                <c:pt idx="3">
                  <c:v>592.38099999999997</c:v>
                </c:pt>
                <c:pt idx="4">
                  <c:v>479.334</c:v>
                </c:pt>
                <c:pt idx="5">
                  <c:v>450.72800000000001</c:v>
                </c:pt>
                <c:pt idx="6">
                  <c:v>366.69799999999998</c:v>
                </c:pt>
                <c:pt idx="7">
                  <c:v>345.70699999999999</c:v>
                </c:pt>
                <c:pt idx="8">
                  <c:v>304.99700000000001</c:v>
                </c:pt>
                <c:pt idx="9">
                  <c:v>286.94900000000001</c:v>
                </c:pt>
                <c:pt idx="10">
                  <c:v>272.875</c:v>
                </c:pt>
                <c:pt idx="11">
                  <c:v>261.846</c:v>
                </c:pt>
                <c:pt idx="12">
                  <c:v>243.07599999999999</c:v>
                </c:pt>
                <c:pt idx="13">
                  <c:v>239.04499999999999</c:v>
                </c:pt>
                <c:pt idx="14">
                  <c:v>231.22800000000001</c:v>
                </c:pt>
                <c:pt idx="15">
                  <c:v>225.22800000000001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Лист4!$AD$2</c:f>
              <c:strCache>
                <c:ptCount val="1"/>
                <c:pt idx="0">
                  <c:v>C1cp</c:v>
                </c:pt>
              </c:strCache>
            </c:strRef>
          </c:tx>
          <c:spPr>
            <a:solidFill>
              <a:srgbClr val="3FB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cat>
            <c:strRef>
              <c:f>Лист4!$AB$3:$AB$18</c:f>
              <c:strCache>
                <c:ptCount val="16"/>
                <c:pt idx="0">
                  <c:v>1 этаж</c:v>
                </c:pt>
                <c:pt idx="1">
                  <c:v>2 этажа</c:v>
                </c:pt>
                <c:pt idx="2">
                  <c:v>3 этажа</c:v>
                </c:pt>
                <c:pt idx="3">
                  <c:v>4 этажа</c:v>
                </c:pt>
                <c:pt idx="4">
                  <c:v>5 этажей</c:v>
                </c:pt>
                <c:pt idx="5">
                  <c:v>6 этажей</c:v>
                </c:pt>
                <c:pt idx="6">
                  <c:v>7 этажей</c:v>
                </c:pt>
                <c:pt idx="7">
                  <c:v>8 этажей</c:v>
                </c:pt>
                <c:pt idx="8">
                  <c:v>9 этажей</c:v>
                </c:pt>
                <c:pt idx="9">
                  <c:v>10 этажей</c:v>
                </c:pt>
                <c:pt idx="10">
                  <c:v>11 этажей</c:v>
                </c:pt>
                <c:pt idx="11">
                  <c:v>12 этажей</c:v>
                </c:pt>
                <c:pt idx="12">
                  <c:v>13 этажей</c:v>
                </c:pt>
                <c:pt idx="13">
                  <c:v>14 этажей</c:v>
                </c:pt>
                <c:pt idx="14">
                  <c:v>15 этажей</c:v>
                </c:pt>
                <c:pt idx="15">
                  <c:v>16 этажей</c:v>
                </c:pt>
              </c:strCache>
            </c:strRef>
          </c:cat>
          <c:val>
            <c:numRef>
              <c:f>Лист4!$AD$3:$AD$18</c:f>
              <c:numCache>
                <c:formatCode>0</c:formatCode>
                <c:ptCount val="16"/>
                <c:pt idx="0">
                  <c:v>1942.9169999999999</c:v>
                </c:pt>
                <c:pt idx="1">
                  <c:v>1533.567</c:v>
                </c:pt>
                <c:pt idx="2">
                  <c:v>1235.9069999999999</c:v>
                </c:pt>
                <c:pt idx="3">
                  <c:v>974.94899999999996</c:v>
                </c:pt>
                <c:pt idx="4">
                  <c:v>801.30200000000002</c:v>
                </c:pt>
                <c:pt idx="5">
                  <c:v>727.99</c:v>
                </c:pt>
                <c:pt idx="6">
                  <c:v>610.87</c:v>
                </c:pt>
                <c:pt idx="7">
                  <c:v>586.58799999999997</c:v>
                </c:pt>
                <c:pt idx="8">
                  <c:v>494.19</c:v>
                </c:pt>
                <c:pt idx="9">
                  <c:v>468.35899999999998</c:v>
                </c:pt>
                <c:pt idx="10">
                  <c:v>448.05900000000003</c:v>
                </c:pt>
                <c:pt idx="11">
                  <c:v>419.64</c:v>
                </c:pt>
                <c:pt idx="12">
                  <c:v>378.84800000000001</c:v>
                </c:pt>
                <c:pt idx="13">
                  <c:v>380.33800000000002</c:v>
                </c:pt>
                <c:pt idx="14">
                  <c:v>366.43700000000001</c:v>
                </c:pt>
                <c:pt idx="15">
                  <c:v>351.69499999999999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Лист4!$AE$2</c:f>
              <c:strCache>
                <c:ptCount val="1"/>
                <c:pt idx="0">
                  <c:v>C1max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cat>
            <c:strRef>
              <c:f>Лист4!$AB$3:$AB$18</c:f>
              <c:strCache>
                <c:ptCount val="16"/>
                <c:pt idx="0">
                  <c:v>1 этаж</c:v>
                </c:pt>
                <c:pt idx="1">
                  <c:v>2 этажа</c:v>
                </c:pt>
                <c:pt idx="2">
                  <c:v>3 этажа</c:v>
                </c:pt>
                <c:pt idx="3">
                  <c:v>4 этажа</c:v>
                </c:pt>
                <c:pt idx="4">
                  <c:v>5 этажей</c:v>
                </c:pt>
                <c:pt idx="5">
                  <c:v>6 этажей</c:v>
                </c:pt>
                <c:pt idx="6">
                  <c:v>7 этажей</c:v>
                </c:pt>
                <c:pt idx="7">
                  <c:v>8 этажей</c:v>
                </c:pt>
                <c:pt idx="8">
                  <c:v>9 этажей</c:v>
                </c:pt>
                <c:pt idx="9">
                  <c:v>10 этажей</c:v>
                </c:pt>
                <c:pt idx="10">
                  <c:v>11 этажей</c:v>
                </c:pt>
                <c:pt idx="11">
                  <c:v>12 этажей</c:v>
                </c:pt>
                <c:pt idx="12">
                  <c:v>13 этажей</c:v>
                </c:pt>
                <c:pt idx="13">
                  <c:v>14 этажей</c:v>
                </c:pt>
                <c:pt idx="14">
                  <c:v>15 этажей</c:v>
                </c:pt>
                <c:pt idx="15">
                  <c:v>16 этажей</c:v>
                </c:pt>
              </c:strCache>
            </c:strRef>
          </c:cat>
          <c:val>
            <c:numRef>
              <c:f>Лист4!$AE$3:$AE$18</c:f>
              <c:numCache>
                <c:formatCode>0</c:formatCode>
                <c:ptCount val="16"/>
                <c:pt idx="0">
                  <c:v>2792.5189999999998</c:v>
                </c:pt>
                <c:pt idx="1">
                  <c:v>2282.8310000000001</c:v>
                </c:pt>
                <c:pt idx="2">
                  <c:v>1936.7239999999999</c:v>
                </c:pt>
                <c:pt idx="3">
                  <c:v>1548.8019999999999</c:v>
                </c:pt>
                <c:pt idx="4">
                  <c:v>1284.2529999999999</c:v>
                </c:pt>
                <c:pt idx="5">
                  <c:v>1143.883</c:v>
                </c:pt>
                <c:pt idx="6">
                  <c:v>977.12699999999995</c:v>
                </c:pt>
                <c:pt idx="7">
                  <c:v>947.91</c:v>
                </c:pt>
                <c:pt idx="8">
                  <c:v>777.97799999999995</c:v>
                </c:pt>
                <c:pt idx="9">
                  <c:v>740.47299999999996</c:v>
                </c:pt>
                <c:pt idx="10">
                  <c:v>710.83399999999995</c:v>
                </c:pt>
                <c:pt idx="11">
                  <c:v>656.33100000000002</c:v>
                </c:pt>
                <c:pt idx="12">
                  <c:v>582.50599999999997</c:v>
                </c:pt>
                <c:pt idx="13">
                  <c:v>592.279</c:v>
                </c:pt>
                <c:pt idx="14">
                  <c:v>569.25199999999995</c:v>
                </c:pt>
                <c:pt idx="15">
                  <c:v>541.39599999999996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115664"/>
        <c:axId val="271116224"/>
        <c:axId val="209001088"/>
      </c:line3DChart>
      <c:catAx>
        <c:axId val="27111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71116224"/>
        <c:crosses val="autoZero"/>
        <c:auto val="1"/>
        <c:lblAlgn val="ctr"/>
        <c:lblOffset val="100"/>
        <c:noMultiLvlLbl val="0"/>
      </c:catAx>
      <c:valAx>
        <c:axId val="27111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71115664"/>
        <c:crosses val="autoZero"/>
        <c:crossBetween val="between"/>
        <c:majorUnit val="250"/>
      </c:valAx>
      <c:serAx>
        <c:axId val="209001088"/>
        <c:scaling>
          <c:orientation val="minMax"/>
        </c:scaling>
        <c:delete val="1"/>
        <c:axPos val="b"/>
        <c:majorTickMark val="out"/>
        <c:minorTickMark val="none"/>
        <c:tickLblPos val="nextTo"/>
        <c:crossAx val="27111622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05807083291131"/>
          <c:y val="0.22721213713672764"/>
          <c:w val="0.85304207884578587"/>
          <c:h val="3.2463038633547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8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8FAF1-1EB2-404F-A878-E74CEC767B1A}" type="doc">
      <dgm:prSet loTypeId="urn:microsoft.com/office/officeart/2005/8/layout/radial3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1459DE3-E5D0-4E23-822B-7564E44247D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1. </a:t>
          </a: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Базовый курс</a:t>
          </a: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Office</a:t>
          </a:r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4C742D60-ABB9-40F4-9E7C-E15040100076}" type="parTrans" cxnId="{CB1633E7-A5AB-407E-8458-BC89CD47AB3E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8F321365-5037-4FD8-B703-7D24CD23218A}" type="sibTrans" cxnId="{CB1633E7-A5AB-407E-8458-BC89CD47AB3E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9A270BC7-FD82-4DE5-B63E-1FE38E05175D}">
      <dgm:prSet phldrT="[Текст]" custT="1"/>
      <dgm:spPr>
        <a:solidFill>
          <a:srgbClr val="FF0000">
            <a:alpha val="84000"/>
          </a:srgb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2</a:t>
          </a: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.1. </a:t>
          </a: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Углубленный курс</a:t>
          </a: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по специальным режимам и расчетам в </a:t>
          </a:r>
          <a:b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C3338A70-AD1F-4B22-9321-4BF6DEA5D3A1}" type="parTrans" cxnId="{48BDFE12-8BF3-46BB-A1AF-8DBF24D104E1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5AD43E10-EB15-4F5C-B739-DC06FCA47DAF}" type="sibTrans" cxnId="{48BDFE12-8BF3-46BB-A1AF-8DBF24D104E1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720A83A1-B272-4845-9627-5491EEDFF79B}">
      <dgm:prSet phldrT="[Текст]" custT="1"/>
      <dgm:spPr>
        <a:solidFill>
          <a:schemeClr val="bg2">
            <a:lumMod val="25000"/>
            <a:alpha val="50000"/>
          </a:scheme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5.2</a:t>
          </a: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. </a:t>
          </a:r>
          <a:b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Спецкурс по проектному обоснованию и расчету каменных  и железобетонных конструкций</a:t>
          </a:r>
          <a:r>
            <a:rPr lang="en-US" sz="1200" b="1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в </a:t>
          </a:r>
          <a:r>
            <a:rPr lang="en-US" sz="1200" b="1" dirty="0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  <a:p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906DE1EF-7B79-47E6-8160-FB3F81246444}" type="parTrans" cxnId="{6C87C6B0-7E13-4B1C-82BC-F4C8A6464ED5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1174DED6-81BD-4E2E-B671-54AEBEC003FF}" type="sibTrans" cxnId="{6C87C6B0-7E13-4B1C-82BC-F4C8A6464ED5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14D79003-538E-48D5-9B92-B4C35EE686A9}">
      <dgm:prSet phldrT="[Текст]" custT="1"/>
      <dgm:spPr>
        <a:solidFill>
          <a:srgbClr val="C00000">
            <a:alpha val="50000"/>
          </a:srgb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4.2.</a:t>
          </a:r>
          <a:b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 Практический курс по расчету и проектированию железобетонных конструкций в </a:t>
          </a:r>
          <a:r>
            <a:rPr lang="en-US" sz="1200" b="1" dirty="0">
              <a:solidFill>
                <a:schemeClr val="bg1"/>
              </a:solidFill>
              <a:latin typeface="Arial Narrow" panose="020B0606020202030204" pitchFamily="34" charset="0"/>
            </a:rPr>
            <a:t>SCAD </a:t>
          </a: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и </a:t>
          </a:r>
          <a:r>
            <a:rPr lang="en-US" sz="1200" b="1" dirty="0" err="1">
              <a:solidFill>
                <a:schemeClr val="bg1"/>
              </a:solidFill>
              <a:latin typeface="Arial Narrow" panose="020B0606020202030204" pitchFamily="34" charset="0"/>
            </a:rPr>
            <a:t>ALLPLAN</a:t>
          </a: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/</a:t>
          </a:r>
          <a:r>
            <a:rPr lang="en-US" sz="1200" b="1" dirty="0">
              <a:solidFill>
                <a:schemeClr val="bg1"/>
              </a:solidFill>
              <a:latin typeface="Arial Narrow" panose="020B0606020202030204" pitchFamily="34" charset="0"/>
            </a:rPr>
            <a:t>REVIT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D790B729-984A-40B3-8891-5976572CA845}" type="parTrans" cxnId="{255BB08B-600B-4822-AB37-364E105F9B94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798BA581-CBDA-430A-B792-D9C948A6E27A}" type="sibTrans" cxnId="{255BB08B-600B-4822-AB37-364E105F9B94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85864DA2-CDAE-4F48-959A-26B9F74518B4}">
      <dgm:prSet phldrT="[Текст]" custT="1"/>
      <dgm:spPr>
        <a:solidFill>
          <a:srgbClr val="7030A0">
            <a:alpha val="50000"/>
          </a:srgbClr>
        </a:solidFill>
        <a:ln w="25400">
          <a:solidFill>
            <a:schemeClr val="bg1"/>
          </a:solidFill>
        </a:ln>
      </dgm:spPr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  <a:p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2</a:t>
          </a: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.</a:t>
          </a: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2</a:t>
          </a: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. </a:t>
          </a:r>
          <a:b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Углубленный курс по расчетам оснований и фундаментов в </a:t>
          </a: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78C63ABB-6701-4ADF-9B9D-A56CD9D782BB}" type="parTrans" cxnId="{2F1C3A28-86A6-4F7B-A647-5B72266FF9A6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B1CA113D-882D-46E5-9DB7-7FF7F035F57A}" type="sibTrans" cxnId="{2F1C3A28-86A6-4F7B-A647-5B72266FF9A6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988E38BA-7357-4551-AD76-7664EE8EDE73}">
      <dgm:prSet phldrT="[Текст]" custT="1"/>
      <dgm:spPr>
        <a:solidFill>
          <a:srgbClr val="004F8A">
            <a:alpha val="49804"/>
          </a:srgbClr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5</a:t>
          </a:r>
          <a:r>
            <a:rPr lang="en-US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.1</a:t>
          </a:r>
          <a:r>
            <a:rPr lang="en-US" sz="1200" b="1" dirty="0">
              <a:solidFill>
                <a:schemeClr val="bg1"/>
              </a:solidFill>
              <a:latin typeface="Arial Narrow" panose="020B0606020202030204" pitchFamily="34" charset="0"/>
            </a:rPr>
            <a:t>. </a:t>
          </a: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Спецкурс по проектному обоснованию и расчету стальных конструкций</a:t>
          </a:r>
          <a:r>
            <a:rPr lang="en-US" sz="1200" b="1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в </a:t>
          </a:r>
          <a:r>
            <a:rPr lang="en-US" sz="1200" b="1" dirty="0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r>
            <a:rPr lang="ru-RU" sz="1200" b="1" dirty="0">
              <a:solidFill>
                <a:schemeClr val="bg1"/>
              </a:solidFill>
              <a:latin typeface="Arial Narrow" panose="020B0606020202030204" pitchFamily="34" charset="0"/>
            </a:rPr>
            <a:t> и Гепард-А</a:t>
          </a:r>
        </a:p>
        <a:p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D0FD31D-97E6-4D20-8707-263DFA47FA17}" type="parTrans" cxnId="{2F60AC01-CFCF-4A0F-BF3E-1B2E8DEB7D30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EF9F13DC-FA3D-4D7A-A606-FE6EDBD66472}" type="sibTrans" cxnId="{2F60AC01-CFCF-4A0F-BF3E-1B2E8DEB7D30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BE410593-C10C-4F79-83AF-C997C2FA7F29}">
      <dgm:prSet phldrT="[Текст]" custT="1"/>
      <dgm:spPr>
        <a:solidFill>
          <a:srgbClr val="007033">
            <a:alpha val="49804"/>
          </a:srgbClr>
        </a:solidFill>
        <a:ln w="25400">
          <a:solidFill>
            <a:schemeClr val="bg1"/>
          </a:solidFill>
        </a:ln>
      </dgm:spPr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  <a:p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4.1. </a:t>
          </a:r>
          <a:b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Практический курс по расчету и проектированию металлических конструкций в </a:t>
          </a: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SCAD </a:t>
          </a:r>
          <a:r>
            <a:rPr lang="ru-RU" sz="1200" b="1">
              <a:solidFill>
                <a:schemeClr val="bg1"/>
              </a:solidFill>
              <a:latin typeface="Arial Narrow" panose="020B0606020202030204" pitchFamily="34" charset="0"/>
            </a:rPr>
            <a:t>и </a:t>
          </a:r>
          <a:r>
            <a:rPr lang="en-US" sz="1200" b="1">
              <a:solidFill>
                <a:schemeClr val="bg1"/>
              </a:solidFill>
              <a:latin typeface="Arial Narrow" panose="020B0606020202030204" pitchFamily="34" charset="0"/>
            </a:rPr>
            <a:t>Advance Steel</a:t>
          </a:r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55B55886-C420-4ABB-82EA-23C04FAF0CD1}" type="parTrans" cxnId="{7E57663A-7677-49B4-BBF8-D8E1B8DCE8E0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CBF86277-194C-47F5-8074-52D7F0D79CF8}" type="sibTrans" cxnId="{7E57663A-7677-49B4-BBF8-D8E1B8DCE8E0}">
      <dgm:prSet/>
      <dgm:spPr/>
      <dgm:t>
        <a:bodyPr/>
        <a:lstStyle/>
        <a:p>
          <a:endParaRPr lang="ru-RU" sz="1200" b="1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E896D6ED-E263-48CF-A725-63BA3F52E77A}" type="pres">
      <dgm:prSet presAssocID="{ACC8FAF1-1EB2-404F-A878-E74CEC767B1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95FF1-AEB6-4AC0-889D-0B45EAAB4CCA}" type="pres">
      <dgm:prSet presAssocID="{ACC8FAF1-1EB2-404F-A878-E74CEC767B1A}" presName="radial" presStyleCnt="0">
        <dgm:presLayoutVars>
          <dgm:animLvl val="ctr"/>
        </dgm:presLayoutVars>
      </dgm:prSet>
      <dgm:spPr/>
    </dgm:pt>
    <dgm:pt modelId="{EB563A33-6BBD-4D38-92E9-BBAA2FDF6563}" type="pres">
      <dgm:prSet presAssocID="{F1459DE3-E5D0-4E23-822B-7564E44247D2}" presName="centerShape" presStyleLbl="vennNode1" presStyleIdx="0" presStyleCnt="7" custScaleX="90909" custScaleY="90909"/>
      <dgm:spPr/>
      <dgm:t>
        <a:bodyPr/>
        <a:lstStyle/>
        <a:p>
          <a:endParaRPr lang="ru-RU"/>
        </a:p>
      </dgm:t>
    </dgm:pt>
    <dgm:pt modelId="{04E1AB48-519D-46BA-BE2F-63465CADA85C}" type="pres">
      <dgm:prSet presAssocID="{9A270BC7-FD82-4DE5-B63E-1FE38E05175D}" presName="node" presStyleLbl="vennNode1" presStyleIdx="1" presStyleCnt="7" custScaleX="161051" custScaleY="161051" custRadScaleRad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9E0AD-6DDA-44D7-80B0-23934989903F}" type="pres">
      <dgm:prSet presAssocID="{720A83A1-B272-4845-9627-5491EEDFF79B}" presName="node" presStyleLbl="vennNode1" presStyleIdx="2" presStyleCnt="7" custScaleX="161051" custScaleY="161051" custRadScaleRad="101583" custRadScaleInc="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4A3B0-C02E-43DB-8D84-8B9335159464}" type="pres">
      <dgm:prSet presAssocID="{14D79003-538E-48D5-9B92-B4C35EE686A9}" presName="node" presStyleLbl="vennNode1" presStyleIdx="3" presStyleCnt="7" custScaleX="161051" custScaleY="161051" custRadScaleRad="103792" custRadScaleInc="-3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ABF97-9D9D-49E8-901F-9276FAD32535}" type="pres">
      <dgm:prSet presAssocID="{85864DA2-CDAE-4F48-959A-26B9F74518B4}" presName="node" presStyleLbl="vennNode1" presStyleIdx="4" presStyleCnt="7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720F8-0A9C-4717-9350-4EA7A47B7109}" type="pres">
      <dgm:prSet presAssocID="{BE410593-C10C-4F79-83AF-C997C2FA7F29}" presName="node" presStyleLbl="vennNode1" presStyleIdx="5" presStyleCnt="7" custScaleX="161051" custScaleY="161051" custRadScaleRad="101583" custRadScaleInc="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D0696-7DBF-4323-8A4A-C2F3C0C0F9D8}" type="pres">
      <dgm:prSet presAssocID="{988E38BA-7357-4551-AD76-7664EE8EDE73}" presName="node" presStyleLbl="vennNode1" presStyleIdx="6" presStyleCnt="7" custScaleX="161051" custScaleY="161051" custRadScaleRad="101583" custRadScaleInc="-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1C3A28-86A6-4F7B-A647-5B72266FF9A6}" srcId="{F1459DE3-E5D0-4E23-822B-7564E44247D2}" destId="{85864DA2-CDAE-4F48-959A-26B9F74518B4}" srcOrd="3" destOrd="0" parTransId="{78C63ABB-6701-4ADF-9B9D-A56CD9D782BB}" sibTransId="{B1CA113D-882D-46E5-9DB7-7FF7F035F57A}"/>
    <dgm:cxn modelId="{2E65D78F-853E-4E1A-B52B-6D19B4D5DBA0}" type="presOf" srcId="{720A83A1-B272-4845-9627-5491EEDFF79B}" destId="{3299E0AD-6DDA-44D7-80B0-23934989903F}" srcOrd="0" destOrd="0" presId="urn:microsoft.com/office/officeart/2005/8/layout/radial3"/>
    <dgm:cxn modelId="{D5A03EF9-0B57-47B0-812D-51F0EE229C45}" type="presOf" srcId="{988E38BA-7357-4551-AD76-7664EE8EDE73}" destId="{D31D0696-7DBF-4323-8A4A-C2F3C0C0F9D8}" srcOrd="0" destOrd="0" presId="urn:microsoft.com/office/officeart/2005/8/layout/radial3"/>
    <dgm:cxn modelId="{2F60AC01-CFCF-4A0F-BF3E-1B2E8DEB7D30}" srcId="{F1459DE3-E5D0-4E23-822B-7564E44247D2}" destId="{988E38BA-7357-4551-AD76-7664EE8EDE73}" srcOrd="5" destOrd="0" parTransId="{AD0FD31D-97E6-4D20-8707-263DFA47FA17}" sibTransId="{EF9F13DC-FA3D-4D7A-A606-FE6EDBD66472}"/>
    <dgm:cxn modelId="{7E57663A-7677-49B4-BBF8-D8E1B8DCE8E0}" srcId="{F1459DE3-E5D0-4E23-822B-7564E44247D2}" destId="{BE410593-C10C-4F79-83AF-C997C2FA7F29}" srcOrd="4" destOrd="0" parTransId="{55B55886-C420-4ABB-82EA-23C04FAF0CD1}" sibTransId="{CBF86277-194C-47F5-8074-52D7F0D79CF8}"/>
    <dgm:cxn modelId="{CB1633E7-A5AB-407E-8458-BC89CD47AB3E}" srcId="{ACC8FAF1-1EB2-404F-A878-E74CEC767B1A}" destId="{F1459DE3-E5D0-4E23-822B-7564E44247D2}" srcOrd="0" destOrd="0" parTransId="{4C742D60-ABB9-40F4-9E7C-E15040100076}" sibTransId="{8F321365-5037-4FD8-B703-7D24CD23218A}"/>
    <dgm:cxn modelId="{6C87C6B0-7E13-4B1C-82BC-F4C8A6464ED5}" srcId="{F1459DE3-E5D0-4E23-822B-7564E44247D2}" destId="{720A83A1-B272-4845-9627-5491EEDFF79B}" srcOrd="1" destOrd="0" parTransId="{906DE1EF-7B79-47E6-8160-FB3F81246444}" sibTransId="{1174DED6-81BD-4E2E-B671-54AEBEC003FF}"/>
    <dgm:cxn modelId="{A85DB592-5384-4847-AFF3-CCB75515E4F4}" type="presOf" srcId="{14D79003-538E-48D5-9B92-B4C35EE686A9}" destId="{C164A3B0-C02E-43DB-8D84-8B9335159464}" srcOrd="0" destOrd="0" presId="urn:microsoft.com/office/officeart/2005/8/layout/radial3"/>
    <dgm:cxn modelId="{141EB751-340B-4872-BD42-17CD8A19C7D1}" type="presOf" srcId="{85864DA2-CDAE-4F48-959A-26B9F74518B4}" destId="{81FABF97-9D9D-49E8-901F-9276FAD32535}" srcOrd="0" destOrd="0" presId="urn:microsoft.com/office/officeart/2005/8/layout/radial3"/>
    <dgm:cxn modelId="{255BB08B-600B-4822-AB37-364E105F9B94}" srcId="{F1459DE3-E5D0-4E23-822B-7564E44247D2}" destId="{14D79003-538E-48D5-9B92-B4C35EE686A9}" srcOrd="2" destOrd="0" parTransId="{D790B729-984A-40B3-8891-5976572CA845}" sibTransId="{798BA581-CBDA-430A-B792-D9C948A6E27A}"/>
    <dgm:cxn modelId="{B8A8CD4E-3F2A-416F-8589-98C766AB20CC}" type="presOf" srcId="{9A270BC7-FD82-4DE5-B63E-1FE38E05175D}" destId="{04E1AB48-519D-46BA-BE2F-63465CADA85C}" srcOrd="0" destOrd="0" presId="urn:microsoft.com/office/officeart/2005/8/layout/radial3"/>
    <dgm:cxn modelId="{A4278725-B4FD-49F7-BE20-F438A1539DFE}" type="presOf" srcId="{BE410593-C10C-4F79-83AF-C997C2FA7F29}" destId="{28D720F8-0A9C-4717-9350-4EA7A47B7109}" srcOrd="0" destOrd="0" presId="urn:microsoft.com/office/officeart/2005/8/layout/radial3"/>
    <dgm:cxn modelId="{48BDFE12-8BF3-46BB-A1AF-8DBF24D104E1}" srcId="{F1459DE3-E5D0-4E23-822B-7564E44247D2}" destId="{9A270BC7-FD82-4DE5-B63E-1FE38E05175D}" srcOrd="0" destOrd="0" parTransId="{C3338A70-AD1F-4B22-9321-4BF6DEA5D3A1}" sibTransId="{5AD43E10-EB15-4F5C-B739-DC06FCA47DAF}"/>
    <dgm:cxn modelId="{470F72D4-8EE6-459E-AD17-C44DFE830EFF}" type="presOf" srcId="{ACC8FAF1-1EB2-404F-A878-E74CEC767B1A}" destId="{E896D6ED-E263-48CF-A725-63BA3F52E77A}" srcOrd="0" destOrd="0" presId="urn:microsoft.com/office/officeart/2005/8/layout/radial3"/>
    <dgm:cxn modelId="{2FDA3C88-A308-4E3E-8837-FFB35B1CB9F9}" type="presOf" srcId="{F1459DE3-E5D0-4E23-822B-7564E44247D2}" destId="{EB563A33-6BBD-4D38-92E9-BBAA2FDF6563}" srcOrd="0" destOrd="0" presId="urn:microsoft.com/office/officeart/2005/8/layout/radial3"/>
    <dgm:cxn modelId="{36479201-437C-4DA5-9966-D5AA9406EC43}" type="presParOf" srcId="{E896D6ED-E263-48CF-A725-63BA3F52E77A}" destId="{07495FF1-AEB6-4AC0-889D-0B45EAAB4CCA}" srcOrd="0" destOrd="0" presId="urn:microsoft.com/office/officeart/2005/8/layout/radial3"/>
    <dgm:cxn modelId="{71704EA2-050B-42E6-AFAB-B08E4F32A726}" type="presParOf" srcId="{07495FF1-AEB6-4AC0-889D-0B45EAAB4CCA}" destId="{EB563A33-6BBD-4D38-92E9-BBAA2FDF6563}" srcOrd="0" destOrd="0" presId="urn:microsoft.com/office/officeart/2005/8/layout/radial3"/>
    <dgm:cxn modelId="{B93AFAD8-12BD-4670-B791-E9E31EE5003D}" type="presParOf" srcId="{07495FF1-AEB6-4AC0-889D-0B45EAAB4CCA}" destId="{04E1AB48-519D-46BA-BE2F-63465CADA85C}" srcOrd="1" destOrd="0" presId="urn:microsoft.com/office/officeart/2005/8/layout/radial3"/>
    <dgm:cxn modelId="{6CE00287-54C8-4A11-A362-CDB4BFC23784}" type="presParOf" srcId="{07495FF1-AEB6-4AC0-889D-0B45EAAB4CCA}" destId="{3299E0AD-6DDA-44D7-80B0-23934989903F}" srcOrd="2" destOrd="0" presId="urn:microsoft.com/office/officeart/2005/8/layout/radial3"/>
    <dgm:cxn modelId="{C6A01E32-77BF-44ED-97D2-5048636CFCAC}" type="presParOf" srcId="{07495FF1-AEB6-4AC0-889D-0B45EAAB4CCA}" destId="{C164A3B0-C02E-43DB-8D84-8B9335159464}" srcOrd="3" destOrd="0" presId="urn:microsoft.com/office/officeart/2005/8/layout/radial3"/>
    <dgm:cxn modelId="{DDDA579B-4B34-4DF6-BD99-A832199E6638}" type="presParOf" srcId="{07495FF1-AEB6-4AC0-889D-0B45EAAB4CCA}" destId="{81FABF97-9D9D-49E8-901F-9276FAD32535}" srcOrd="4" destOrd="0" presId="urn:microsoft.com/office/officeart/2005/8/layout/radial3"/>
    <dgm:cxn modelId="{663018F5-198D-4EC2-A8C0-2CABE7AB6875}" type="presParOf" srcId="{07495FF1-AEB6-4AC0-889D-0B45EAAB4CCA}" destId="{28D720F8-0A9C-4717-9350-4EA7A47B7109}" srcOrd="5" destOrd="0" presId="urn:microsoft.com/office/officeart/2005/8/layout/radial3"/>
    <dgm:cxn modelId="{2EF8D866-7421-4E38-888D-4206E45C0ABC}" type="presParOf" srcId="{07495FF1-AEB6-4AC0-889D-0B45EAAB4CCA}" destId="{D31D0696-7DBF-4323-8A4A-C2F3C0C0F9D8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A912DC-74AD-421F-9EC1-B8F22B819183}" type="doc">
      <dgm:prSet loTypeId="urn:microsoft.com/office/officeart/2005/8/layout/radial3" loCatId="relationship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7CA93F6-E94B-40BF-A9B1-63FAD556E34F}">
      <dgm:prSet phldrT="[Текст]" custT="1"/>
      <dgm:spPr>
        <a:gradFill rotWithShape="0">
          <a:gsLst>
            <a:gs pos="0">
              <a:srgbClr val="0DB711">
                <a:alpha val="50000"/>
              </a:srgbClr>
            </a:gs>
            <a:gs pos="80000">
              <a:srgbClr val="0DB711">
                <a:alpha val="50000"/>
              </a:srgbClr>
            </a:gs>
            <a:gs pos="100000">
              <a:srgbClr val="0DB711">
                <a:alpha val="50000"/>
              </a:srgbClr>
            </a:gs>
          </a:gsLst>
        </a:gradFill>
      </dgm:spPr>
      <dgm:t>
        <a:bodyPr/>
        <a:lstStyle/>
        <a:p>
          <a:pPr algn="ctr"/>
          <a:r>
            <a:rPr lang="ru-RU" sz="1200" dirty="0">
              <a:solidFill>
                <a:srgbClr val="09750C"/>
              </a:solidFill>
              <a:latin typeface="Arial Narrow" panose="020B0606020202030204" pitchFamily="34" charset="0"/>
            </a:rPr>
            <a:t> </a:t>
          </a:r>
          <a:r>
            <a:rPr lang="ru-RU" sz="1200" b="1" dirty="0">
              <a:solidFill>
                <a:srgbClr val="09750C"/>
              </a:solidFill>
              <a:latin typeface="Arial Narrow" panose="020B0606020202030204" pitchFamily="34" charset="0"/>
            </a:rPr>
            <a:t>Строительная механика в  решении задач динамики сооружений в </a:t>
          </a:r>
          <a:r>
            <a:rPr lang="en-US" sz="1200" b="1" dirty="0">
              <a:solidFill>
                <a:srgbClr val="09750C"/>
              </a:solidFill>
              <a:latin typeface="Arial Narrow" panose="020B0606020202030204" pitchFamily="34" charset="0"/>
            </a:rPr>
            <a:t>SCAD</a:t>
          </a:r>
          <a:endParaRPr lang="ru-RU" sz="1200" b="1" dirty="0">
            <a:solidFill>
              <a:srgbClr val="09750C"/>
            </a:solidFill>
            <a:latin typeface="Arial Narrow" panose="020B0606020202030204" pitchFamily="34" charset="0"/>
          </a:endParaRPr>
        </a:p>
      </dgm:t>
    </dgm:pt>
    <dgm:pt modelId="{BA64AB18-D818-4FAF-9F57-88A975837041}" type="parTrans" cxnId="{00E43005-DEEF-461D-BE86-69F7C411DA4E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0F6FB4E2-34A0-4958-884A-5B0384A90BB8}" type="sibTrans" cxnId="{00E43005-DEEF-461D-BE86-69F7C411DA4E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253DB97D-08CB-4464-842C-ED58182A593C}">
      <dgm:prSet phldrT="[Текст]" custT="1"/>
      <dgm:spPr>
        <a:gradFill rotWithShape="0">
          <a:gsLst>
            <a:gs pos="0">
              <a:srgbClr val="0DB711">
                <a:alpha val="50000"/>
              </a:srgbClr>
            </a:gs>
            <a:gs pos="80000">
              <a:srgbClr val="0DB711">
                <a:alpha val="50000"/>
              </a:srgbClr>
            </a:gs>
            <a:gs pos="100000">
              <a:srgbClr val="0DB711">
                <a:alpha val="50000"/>
              </a:srgbClr>
            </a:gs>
          </a:gsLst>
        </a:gradFill>
      </dgm:spPr>
      <dgm:t>
        <a:bodyPr/>
        <a:lstStyle/>
        <a:p>
          <a:pPr algn="ctr"/>
          <a:r>
            <a:rPr lang="ru-RU" sz="1200" b="1" dirty="0">
              <a:solidFill>
                <a:srgbClr val="09750C"/>
              </a:solidFill>
              <a:latin typeface="Arial Narrow" panose="020B0606020202030204" pitchFamily="34" charset="0"/>
            </a:rPr>
            <a:t>Строительная механика в решении задач статики стержневых систем в </a:t>
          </a:r>
          <a:r>
            <a:rPr lang="en-US" sz="1200" b="1" dirty="0">
              <a:solidFill>
                <a:srgbClr val="09750C"/>
              </a:solidFill>
              <a:latin typeface="Arial Narrow" panose="020B0606020202030204" pitchFamily="34" charset="0"/>
            </a:rPr>
            <a:t>SCAD</a:t>
          </a:r>
          <a:endParaRPr lang="ru-RU" sz="1200" b="1" dirty="0">
            <a:solidFill>
              <a:srgbClr val="09750C"/>
            </a:solidFill>
            <a:latin typeface="Arial Narrow" panose="020B0606020202030204" pitchFamily="34" charset="0"/>
          </a:endParaRPr>
        </a:p>
      </dgm:t>
    </dgm:pt>
    <dgm:pt modelId="{F0BF359D-6BE3-4440-A194-4E297691CD8A}" type="parTrans" cxnId="{C0EBE261-6AFC-4717-96ED-BCA9C7567424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C0B63141-487A-4A23-8C40-D398A15A3A0D}" type="sibTrans" cxnId="{C0EBE261-6AFC-4717-96ED-BCA9C7567424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516F24B9-E54B-4386-802B-3EDA74A31E1F}">
      <dgm:prSet phldrT="[Текст]" custT="1"/>
      <dgm:spPr>
        <a:gradFill rotWithShape="0">
          <a:gsLst>
            <a:gs pos="0">
              <a:srgbClr val="0DB711">
                <a:alpha val="50000"/>
              </a:srgbClr>
            </a:gs>
            <a:gs pos="80000">
              <a:srgbClr val="0DB711">
                <a:alpha val="50000"/>
              </a:srgbClr>
            </a:gs>
            <a:gs pos="100000">
              <a:srgbClr val="0DB711">
                <a:alpha val="50000"/>
              </a:srgbClr>
            </a:gs>
          </a:gsLst>
        </a:gradFill>
      </dgm:spPr>
      <dgm:t>
        <a:bodyPr/>
        <a:lstStyle/>
        <a:p>
          <a:pPr algn="ctr"/>
          <a:r>
            <a:rPr lang="ru-RU" sz="1200" b="1" dirty="0">
              <a:solidFill>
                <a:srgbClr val="09750C"/>
              </a:solidFill>
              <a:latin typeface="Arial Narrow" panose="020B0606020202030204" pitchFamily="34" charset="0"/>
            </a:rPr>
            <a:t> Теория упругости в расчете континуальных систем в </a:t>
          </a:r>
          <a:r>
            <a:rPr lang="en-US" sz="1200" b="1" dirty="0">
              <a:solidFill>
                <a:srgbClr val="09750C"/>
              </a:solidFill>
              <a:latin typeface="Arial Narrow" panose="020B0606020202030204" pitchFamily="34" charset="0"/>
            </a:rPr>
            <a:t>SCAD</a:t>
          </a:r>
          <a:endParaRPr lang="ru-RU" sz="1200" b="1" dirty="0">
            <a:solidFill>
              <a:srgbClr val="09750C"/>
            </a:solidFill>
            <a:latin typeface="Arial Narrow" panose="020B0606020202030204" pitchFamily="34" charset="0"/>
          </a:endParaRPr>
        </a:p>
      </dgm:t>
    </dgm:pt>
    <dgm:pt modelId="{CBB0DD2E-41F4-4A90-962E-D5B4BAC96525}" type="parTrans" cxnId="{1CE60FB4-C9C0-47BA-B9B6-65EE55379721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EAAF3EE4-7348-4725-89C1-AF8E9B9B4622}" type="sibTrans" cxnId="{1CE60FB4-C9C0-47BA-B9B6-65EE55379721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DB31E148-8FAA-47B2-AB45-D6EF2C2B3882}" type="pres">
      <dgm:prSet presAssocID="{FBA912DC-74AD-421F-9EC1-B8F22B8191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E3D001-B31C-4261-B09C-CE513703CA5A}" type="pres">
      <dgm:prSet presAssocID="{FBA912DC-74AD-421F-9EC1-B8F22B819183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A5EC6814-3C29-4E2B-B564-BB995A0D4BE1}" type="pres">
      <dgm:prSet presAssocID="{77CA93F6-E94B-40BF-A9B1-63FAD556E34F}" presName="centerShape" presStyleLbl="vennNode1" presStyleIdx="0" presStyleCnt="3" custScaleX="144438" custScaleY="144438" custLinFactNeighborX="989" custLinFactNeighborY="-989"/>
      <dgm:spPr/>
      <dgm:t>
        <a:bodyPr/>
        <a:lstStyle/>
        <a:p>
          <a:endParaRPr lang="ru-RU"/>
        </a:p>
      </dgm:t>
    </dgm:pt>
    <dgm:pt modelId="{B78CC410-7ACE-4321-B10B-EA776D78226A}" type="pres">
      <dgm:prSet presAssocID="{253DB97D-08CB-4464-842C-ED58182A593C}" presName="node" presStyleLbl="vennNode1" presStyleIdx="1" presStyleCnt="3" custScaleX="288877" custScaleY="288877" custRadScaleRad="187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1E60D-1A56-46AD-8BEA-0E4182C27DD4}" type="pres">
      <dgm:prSet presAssocID="{516F24B9-E54B-4386-802B-3EDA74A31E1F}" presName="node" presStyleLbl="vennNode1" presStyleIdx="2" presStyleCnt="3" custScaleX="288877" custScaleY="288877" custRadScaleRad="175226" custRadScaleInc="-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E60FB4-C9C0-47BA-B9B6-65EE55379721}" srcId="{77CA93F6-E94B-40BF-A9B1-63FAD556E34F}" destId="{516F24B9-E54B-4386-802B-3EDA74A31E1F}" srcOrd="1" destOrd="0" parTransId="{CBB0DD2E-41F4-4A90-962E-D5B4BAC96525}" sibTransId="{EAAF3EE4-7348-4725-89C1-AF8E9B9B4622}"/>
    <dgm:cxn modelId="{DD8B4D0C-6D06-45CB-9E60-F9D419A78169}" type="presOf" srcId="{FBA912DC-74AD-421F-9EC1-B8F22B819183}" destId="{DB31E148-8FAA-47B2-AB45-D6EF2C2B3882}" srcOrd="0" destOrd="0" presId="urn:microsoft.com/office/officeart/2005/8/layout/radial3"/>
    <dgm:cxn modelId="{00E43005-DEEF-461D-BE86-69F7C411DA4E}" srcId="{FBA912DC-74AD-421F-9EC1-B8F22B819183}" destId="{77CA93F6-E94B-40BF-A9B1-63FAD556E34F}" srcOrd="0" destOrd="0" parTransId="{BA64AB18-D818-4FAF-9F57-88A975837041}" sibTransId="{0F6FB4E2-34A0-4958-884A-5B0384A90BB8}"/>
    <dgm:cxn modelId="{E5C947EC-B4CD-4BEB-8FC3-707FBD497D26}" type="presOf" srcId="{516F24B9-E54B-4386-802B-3EDA74A31E1F}" destId="{7A41E60D-1A56-46AD-8BEA-0E4182C27DD4}" srcOrd="0" destOrd="0" presId="urn:microsoft.com/office/officeart/2005/8/layout/radial3"/>
    <dgm:cxn modelId="{C0EBE261-6AFC-4717-96ED-BCA9C7567424}" srcId="{77CA93F6-E94B-40BF-A9B1-63FAD556E34F}" destId="{253DB97D-08CB-4464-842C-ED58182A593C}" srcOrd="0" destOrd="0" parTransId="{F0BF359D-6BE3-4440-A194-4E297691CD8A}" sibTransId="{C0B63141-487A-4A23-8C40-D398A15A3A0D}"/>
    <dgm:cxn modelId="{F3B19AAB-F893-4A22-82BF-E6A21E4290E0}" type="presOf" srcId="{77CA93F6-E94B-40BF-A9B1-63FAD556E34F}" destId="{A5EC6814-3C29-4E2B-B564-BB995A0D4BE1}" srcOrd="0" destOrd="0" presId="urn:microsoft.com/office/officeart/2005/8/layout/radial3"/>
    <dgm:cxn modelId="{A295319A-ECA4-4384-9702-21B519830690}" type="presOf" srcId="{253DB97D-08CB-4464-842C-ED58182A593C}" destId="{B78CC410-7ACE-4321-B10B-EA776D78226A}" srcOrd="0" destOrd="0" presId="urn:microsoft.com/office/officeart/2005/8/layout/radial3"/>
    <dgm:cxn modelId="{BC5B44C6-92DD-49C2-9859-6E27F0387A47}" type="presParOf" srcId="{DB31E148-8FAA-47B2-AB45-D6EF2C2B3882}" destId="{BCE3D001-B31C-4261-B09C-CE513703CA5A}" srcOrd="0" destOrd="0" presId="urn:microsoft.com/office/officeart/2005/8/layout/radial3"/>
    <dgm:cxn modelId="{848DC6D4-70AD-46F0-8B2D-526884A06ADF}" type="presParOf" srcId="{BCE3D001-B31C-4261-B09C-CE513703CA5A}" destId="{A5EC6814-3C29-4E2B-B564-BB995A0D4BE1}" srcOrd="0" destOrd="0" presId="urn:microsoft.com/office/officeart/2005/8/layout/radial3"/>
    <dgm:cxn modelId="{56A1A61C-7411-40B5-9512-5BA802101A6F}" type="presParOf" srcId="{BCE3D001-B31C-4261-B09C-CE513703CA5A}" destId="{B78CC410-7ACE-4321-B10B-EA776D78226A}" srcOrd="1" destOrd="0" presId="urn:microsoft.com/office/officeart/2005/8/layout/radial3"/>
    <dgm:cxn modelId="{6CF5EBDD-D96D-4502-BDC7-1EE49647F811}" type="presParOf" srcId="{BCE3D001-B31C-4261-B09C-CE513703CA5A}" destId="{7A41E60D-1A56-46AD-8BEA-0E4182C27DD4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912DC-74AD-421F-9EC1-B8F22B819183}" type="doc">
      <dgm:prSet loTypeId="urn:microsoft.com/office/officeart/2005/8/layout/radial3" loCatId="relationship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53DB97D-08CB-4464-842C-ED58182A593C}">
      <dgm:prSet phldrT="[Текст]" custT="1"/>
      <dgm:spPr/>
      <dgm:t>
        <a:bodyPr lIns="0" rIns="0"/>
        <a:lstStyle/>
        <a:p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Металлические конструкции. Расчет элементов соединений в SCAD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F0BF359D-6BE3-4440-A194-4E297691CD8A}" type="parTrans" cxnId="{C0EBE261-6AFC-4717-96ED-BCA9C7567424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C0B63141-487A-4A23-8C40-D398A15A3A0D}" type="sibTrans" cxnId="{C0EBE261-6AFC-4717-96ED-BCA9C7567424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77CA93F6-E94B-40BF-A9B1-63FAD556E34F}">
      <dgm:prSet phldrT="[Текст]" custT="1"/>
      <dgm:spPr/>
      <dgm:t>
        <a:bodyPr lIns="0" tIns="0" rIns="0" bIns="0"/>
        <a:lstStyle/>
        <a:p>
          <a:pPr algn="ctr"/>
          <a:r>
            <a:rPr lang="ru-RU" sz="12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Железо- бетонные конструкции. Расчет элементов в SCAD</a:t>
          </a:r>
          <a:endParaRPr lang="ru-RU" sz="1200" b="1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0F6FB4E2-34A0-4958-884A-5B0384A90BB8}" type="sibTrans" cxnId="{00E43005-DEEF-461D-BE86-69F7C411DA4E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BA64AB18-D818-4FAF-9F57-88A975837041}" type="parTrans" cxnId="{00E43005-DEEF-461D-BE86-69F7C411DA4E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DB31E148-8FAA-47B2-AB45-D6EF2C2B3882}" type="pres">
      <dgm:prSet presAssocID="{FBA912DC-74AD-421F-9EC1-B8F22B8191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E3D001-B31C-4261-B09C-CE513703CA5A}" type="pres">
      <dgm:prSet presAssocID="{FBA912DC-74AD-421F-9EC1-B8F22B819183}" presName="radial" presStyleCnt="0">
        <dgm:presLayoutVars>
          <dgm:animLvl val="ctr"/>
        </dgm:presLayoutVars>
      </dgm:prSet>
      <dgm:spPr/>
    </dgm:pt>
    <dgm:pt modelId="{A5EC6814-3C29-4E2B-B564-BB995A0D4BE1}" type="pres">
      <dgm:prSet presAssocID="{77CA93F6-E94B-40BF-A9B1-63FAD556E34F}" presName="centerShape" presStyleLbl="vennNode1" presStyleIdx="0" presStyleCnt="2" custScaleX="144438" custScaleY="144438" custLinFactNeighborX="24930" custLinFactNeighborY="39668"/>
      <dgm:spPr/>
      <dgm:t>
        <a:bodyPr/>
        <a:lstStyle/>
        <a:p>
          <a:endParaRPr lang="ru-RU"/>
        </a:p>
      </dgm:t>
    </dgm:pt>
    <dgm:pt modelId="{B78CC410-7ACE-4321-B10B-EA776D78226A}" type="pres">
      <dgm:prSet presAssocID="{253DB97D-08CB-4464-842C-ED58182A593C}" presName="node" presStyleLbl="vennNode1" presStyleIdx="1" presStyleCnt="2" custScaleX="288877" custScaleY="288877" custRadScaleRad="101977" custRadScaleInc="-16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73DD51-20F3-4DE2-B53A-4C1C46288585}" type="presOf" srcId="{FBA912DC-74AD-421F-9EC1-B8F22B819183}" destId="{DB31E148-8FAA-47B2-AB45-D6EF2C2B3882}" srcOrd="0" destOrd="0" presId="urn:microsoft.com/office/officeart/2005/8/layout/radial3"/>
    <dgm:cxn modelId="{ACC8BAB0-822B-450D-9D0C-955CE97CD56B}" type="presOf" srcId="{253DB97D-08CB-4464-842C-ED58182A593C}" destId="{B78CC410-7ACE-4321-B10B-EA776D78226A}" srcOrd="0" destOrd="0" presId="urn:microsoft.com/office/officeart/2005/8/layout/radial3"/>
    <dgm:cxn modelId="{00E43005-DEEF-461D-BE86-69F7C411DA4E}" srcId="{FBA912DC-74AD-421F-9EC1-B8F22B819183}" destId="{77CA93F6-E94B-40BF-A9B1-63FAD556E34F}" srcOrd="0" destOrd="0" parTransId="{BA64AB18-D818-4FAF-9F57-88A975837041}" sibTransId="{0F6FB4E2-34A0-4958-884A-5B0384A90BB8}"/>
    <dgm:cxn modelId="{C0EBE261-6AFC-4717-96ED-BCA9C7567424}" srcId="{77CA93F6-E94B-40BF-A9B1-63FAD556E34F}" destId="{253DB97D-08CB-4464-842C-ED58182A593C}" srcOrd="0" destOrd="0" parTransId="{F0BF359D-6BE3-4440-A194-4E297691CD8A}" sibTransId="{C0B63141-487A-4A23-8C40-D398A15A3A0D}"/>
    <dgm:cxn modelId="{E6496142-4C77-4FF1-ACDC-C2EB97B1284D}" type="presOf" srcId="{77CA93F6-E94B-40BF-A9B1-63FAD556E34F}" destId="{A5EC6814-3C29-4E2B-B564-BB995A0D4BE1}" srcOrd="0" destOrd="0" presId="urn:microsoft.com/office/officeart/2005/8/layout/radial3"/>
    <dgm:cxn modelId="{EAB98FD0-ACB0-4A08-8DE9-9F665FD835A8}" type="presParOf" srcId="{DB31E148-8FAA-47B2-AB45-D6EF2C2B3882}" destId="{BCE3D001-B31C-4261-B09C-CE513703CA5A}" srcOrd="0" destOrd="0" presId="urn:microsoft.com/office/officeart/2005/8/layout/radial3"/>
    <dgm:cxn modelId="{73E492E8-B0CB-4C22-B113-14547A2A2091}" type="presParOf" srcId="{BCE3D001-B31C-4261-B09C-CE513703CA5A}" destId="{A5EC6814-3C29-4E2B-B564-BB995A0D4BE1}" srcOrd="0" destOrd="0" presId="urn:microsoft.com/office/officeart/2005/8/layout/radial3"/>
    <dgm:cxn modelId="{27EB657B-9F15-4506-B115-11C57D1936C1}" type="presParOf" srcId="{BCE3D001-B31C-4261-B09C-CE513703CA5A}" destId="{B78CC410-7ACE-4321-B10B-EA776D78226A}" srcOrd="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A912DC-74AD-421F-9EC1-B8F22B819183}" type="doc">
      <dgm:prSet loTypeId="urn:microsoft.com/office/officeart/2005/8/layout/radial3" loCatId="relationship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53DB97D-08CB-4464-842C-ED58182A593C}">
      <dgm:prSet phldrT="[Текст]" custT="1"/>
      <dgm:spPr>
        <a:gradFill rotWithShape="0">
          <a:gsLst>
            <a:gs pos="0">
              <a:srgbClr val="2E088E">
                <a:alpha val="50000"/>
              </a:srgbClr>
            </a:gs>
            <a:gs pos="80000">
              <a:srgbClr val="2E088E">
                <a:alpha val="50000"/>
              </a:srgbClr>
            </a:gs>
            <a:gs pos="100000">
              <a:srgbClr val="2E088E">
                <a:alpha val="50000"/>
              </a:srgbClr>
            </a:gs>
          </a:gsLst>
        </a:gradFill>
      </dgm:spPr>
      <dgm:t>
        <a:bodyPr lIns="0" rIns="0"/>
        <a:lstStyle/>
        <a:p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Основы сопротивления материалов в расчете строительных конструкций в SCAD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C0B63141-487A-4A23-8C40-D398A15A3A0D}" type="sibTrans" cxnId="{C0EBE261-6AFC-4717-96ED-BCA9C7567424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F0BF359D-6BE3-4440-A194-4E297691CD8A}" type="parTrans" cxnId="{C0EBE261-6AFC-4717-96ED-BCA9C7567424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DB31E148-8FAA-47B2-AB45-D6EF2C2B3882}" type="pres">
      <dgm:prSet presAssocID="{FBA912DC-74AD-421F-9EC1-B8F22B8191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E3D001-B31C-4261-B09C-CE513703CA5A}" type="pres">
      <dgm:prSet presAssocID="{FBA912DC-74AD-421F-9EC1-B8F22B819183}" presName="radial" presStyleCnt="0">
        <dgm:presLayoutVars>
          <dgm:animLvl val="ctr"/>
        </dgm:presLayoutVars>
      </dgm:prSet>
      <dgm:spPr/>
    </dgm:pt>
    <dgm:pt modelId="{E3EA412F-3A81-4F21-8793-0FAAB2E7FC88}" type="pres">
      <dgm:prSet presAssocID="{253DB97D-08CB-4464-842C-ED58182A593C}" presName="centerShape" presStyleLbl="vennNode1" presStyleIdx="0" presStyleCnt="1" custLinFactNeighborX="-1192" custLinFactNeighborY="593"/>
      <dgm:spPr/>
      <dgm:t>
        <a:bodyPr/>
        <a:lstStyle/>
        <a:p>
          <a:endParaRPr lang="ru-RU"/>
        </a:p>
      </dgm:t>
    </dgm:pt>
  </dgm:ptLst>
  <dgm:cxnLst>
    <dgm:cxn modelId="{5FCF5599-1DF3-4B07-9AD6-13F4FB47A4A3}" type="presOf" srcId="{253DB97D-08CB-4464-842C-ED58182A593C}" destId="{E3EA412F-3A81-4F21-8793-0FAAB2E7FC88}" srcOrd="0" destOrd="0" presId="urn:microsoft.com/office/officeart/2005/8/layout/radial3"/>
    <dgm:cxn modelId="{C0EBE261-6AFC-4717-96ED-BCA9C7567424}" srcId="{FBA912DC-74AD-421F-9EC1-B8F22B819183}" destId="{253DB97D-08CB-4464-842C-ED58182A593C}" srcOrd="0" destOrd="0" parTransId="{F0BF359D-6BE3-4440-A194-4E297691CD8A}" sibTransId="{C0B63141-487A-4A23-8C40-D398A15A3A0D}"/>
    <dgm:cxn modelId="{FA8F57DC-BB09-49A6-820A-03332104784D}" type="presOf" srcId="{FBA912DC-74AD-421F-9EC1-B8F22B819183}" destId="{DB31E148-8FAA-47B2-AB45-D6EF2C2B3882}" srcOrd="0" destOrd="0" presId="urn:microsoft.com/office/officeart/2005/8/layout/radial3"/>
    <dgm:cxn modelId="{DB9AC2CF-BFD5-4380-83B0-FA22F8F1BD21}" type="presParOf" srcId="{DB31E148-8FAA-47B2-AB45-D6EF2C2B3882}" destId="{BCE3D001-B31C-4261-B09C-CE513703CA5A}" srcOrd="0" destOrd="0" presId="urn:microsoft.com/office/officeart/2005/8/layout/radial3"/>
    <dgm:cxn modelId="{08B21AE2-407F-404D-8FAC-53B966787270}" type="presParOf" srcId="{BCE3D001-B31C-4261-B09C-CE513703CA5A}" destId="{E3EA412F-3A81-4F21-8793-0FAAB2E7FC88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A912DC-74AD-421F-9EC1-B8F22B819183}" type="doc">
      <dgm:prSet loTypeId="urn:microsoft.com/office/officeart/2005/8/layout/radial3" loCatId="relationship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7CA93F6-E94B-40BF-A9B1-63FAD556E34F}">
      <dgm:prSet phldrT="[Текст]" custT="1"/>
      <dgm:spPr>
        <a:gradFill rotWithShape="0">
          <a:gsLst>
            <a:gs pos="0">
              <a:srgbClr val="00B0F0">
                <a:alpha val="50000"/>
              </a:srgbClr>
            </a:gs>
            <a:gs pos="80000">
              <a:srgbClr val="00B0F0">
                <a:alpha val="50000"/>
              </a:srgbClr>
            </a:gs>
            <a:gs pos="100000">
              <a:srgbClr val="00B0F0">
                <a:alpha val="50000"/>
              </a:srgbClr>
            </a:gs>
          </a:gsLst>
        </a:gradFill>
      </dgm:spPr>
      <dgm:t>
        <a:bodyPr lIns="0" rIns="0"/>
        <a:lstStyle/>
        <a:p>
          <a:pPr algn="ctr"/>
          <a:r>
            <a:rPr lang="ru-RU" sz="1200" b="1" dirty="0" smtClean="0">
              <a:solidFill>
                <a:srgbClr val="0070C0"/>
              </a:solidFill>
              <a:latin typeface="Arial Narrow" panose="020B0606020202030204" pitchFamily="34" charset="0"/>
            </a:rPr>
            <a:t>5.3.</a:t>
          </a:r>
          <a:br>
            <a:rPr lang="ru-RU" sz="1200" b="1" dirty="0" smtClean="0">
              <a:solidFill>
                <a:srgbClr val="0070C0"/>
              </a:solidFill>
              <a:latin typeface="Arial Narrow" panose="020B0606020202030204" pitchFamily="34" charset="0"/>
            </a:rPr>
          </a:br>
          <a:r>
            <a:rPr lang="ru-RU" sz="1200" b="1" dirty="0" smtClean="0">
              <a:solidFill>
                <a:srgbClr val="0070C0"/>
              </a:solidFill>
              <a:latin typeface="Arial Narrow" panose="020B0606020202030204" pitchFamily="34" charset="0"/>
            </a:rPr>
            <a:t>Спецкурс по расчету многоэтажных и высотных монолитных железобетонных зданий </a:t>
          </a:r>
          <a:br>
            <a:rPr lang="ru-RU" sz="1200" b="1" dirty="0" smtClean="0">
              <a:solidFill>
                <a:srgbClr val="0070C0"/>
              </a:solidFill>
              <a:latin typeface="Arial Narrow" panose="020B0606020202030204" pitchFamily="34" charset="0"/>
            </a:rPr>
          </a:br>
          <a:r>
            <a:rPr lang="ru-RU" sz="1200" b="1" dirty="0" smtClean="0">
              <a:solidFill>
                <a:srgbClr val="0070C0"/>
              </a:solidFill>
              <a:latin typeface="Arial Narrow" panose="020B0606020202030204" pitchFamily="34" charset="0"/>
            </a:rPr>
            <a:t>в SCAD</a:t>
          </a:r>
          <a:endParaRPr lang="ru-RU" sz="1200" b="1" dirty="0">
            <a:solidFill>
              <a:srgbClr val="0070C0"/>
            </a:solidFill>
            <a:latin typeface="Arial Narrow" panose="020B0606020202030204" pitchFamily="34" charset="0"/>
          </a:endParaRPr>
        </a:p>
      </dgm:t>
    </dgm:pt>
    <dgm:pt modelId="{0F6FB4E2-34A0-4958-884A-5B0384A90BB8}" type="sibTrans" cxnId="{00E43005-DEEF-461D-BE86-69F7C411DA4E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BA64AB18-D818-4FAF-9F57-88A975837041}" type="parTrans" cxnId="{00E43005-DEEF-461D-BE86-69F7C411DA4E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DB31E148-8FAA-47B2-AB45-D6EF2C2B3882}" type="pres">
      <dgm:prSet presAssocID="{FBA912DC-74AD-421F-9EC1-B8F22B8191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E3D001-B31C-4261-B09C-CE513703CA5A}" type="pres">
      <dgm:prSet presAssocID="{FBA912DC-74AD-421F-9EC1-B8F22B819183}" presName="radial" presStyleCnt="0">
        <dgm:presLayoutVars>
          <dgm:animLvl val="ctr"/>
        </dgm:presLayoutVars>
      </dgm:prSet>
      <dgm:spPr/>
    </dgm:pt>
    <dgm:pt modelId="{A5EC6814-3C29-4E2B-B564-BB995A0D4BE1}" type="pres">
      <dgm:prSet presAssocID="{77CA93F6-E94B-40BF-A9B1-63FAD556E34F}" presName="centerShape" presStyleLbl="vennNode1" presStyleIdx="0" presStyleCnt="1" custScaleX="99989" custScaleY="99989" custLinFactNeighborX="24930" custLinFactNeighborY="39668"/>
      <dgm:spPr/>
      <dgm:t>
        <a:bodyPr/>
        <a:lstStyle/>
        <a:p>
          <a:endParaRPr lang="ru-RU"/>
        </a:p>
      </dgm:t>
    </dgm:pt>
  </dgm:ptLst>
  <dgm:cxnLst>
    <dgm:cxn modelId="{C3B173EE-98CB-40F1-B61D-C0AD05468FA8}" type="presOf" srcId="{77CA93F6-E94B-40BF-A9B1-63FAD556E34F}" destId="{A5EC6814-3C29-4E2B-B564-BB995A0D4BE1}" srcOrd="0" destOrd="0" presId="urn:microsoft.com/office/officeart/2005/8/layout/radial3"/>
    <dgm:cxn modelId="{00E43005-DEEF-461D-BE86-69F7C411DA4E}" srcId="{FBA912DC-74AD-421F-9EC1-B8F22B819183}" destId="{77CA93F6-E94B-40BF-A9B1-63FAD556E34F}" srcOrd="0" destOrd="0" parTransId="{BA64AB18-D818-4FAF-9F57-88A975837041}" sibTransId="{0F6FB4E2-34A0-4958-884A-5B0384A90BB8}"/>
    <dgm:cxn modelId="{F0459CB1-FA8E-4069-BC8C-543EA810A482}" type="presOf" srcId="{FBA912DC-74AD-421F-9EC1-B8F22B819183}" destId="{DB31E148-8FAA-47B2-AB45-D6EF2C2B3882}" srcOrd="0" destOrd="0" presId="urn:microsoft.com/office/officeart/2005/8/layout/radial3"/>
    <dgm:cxn modelId="{0546379B-FF73-4D84-A184-7A89324ABD31}" type="presParOf" srcId="{DB31E148-8FAA-47B2-AB45-D6EF2C2B3882}" destId="{BCE3D001-B31C-4261-B09C-CE513703CA5A}" srcOrd="0" destOrd="0" presId="urn:microsoft.com/office/officeart/2005/8/layout/radial3"/>
    <dgm:cxn modelId="{F6EBC919-EF7A-43D4-878C-C9E3F10076B1}" type="presParOf" srcId="{BCE3D001-B31C-4261-B09C-CE513703CA5A}" destId="{A5EC6814-3C29-4E2B-B564-BB995A0D4BE1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A912DC-74AD-421F-9EC1-B8F22B819183}" type="doc">
      <dgm:prSet loTypeId="urn:microsoft.com/office/officeart/2005/8/layout/radial3" loCatId="relationship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7CA93F6-E94B-40BF-A9B1-63FAD556E34F}">
      <dgm:prSet phldrT="[Текст]" custT="1"/>
      <dgm:spPr>
        <a:gradFill rotWithShape="0">
          <a:gsLst>
            <a:gs pos="0">
              <a:schemeClr val="tx2">
                <a:lumMod val="60000"/>
                <a:lumOff val="40000"/>
                <a:alpha val="50000"/>
              </a:schemeClr>
            </a:gs>
            <a:gs pos="80000">
              <a:schemeClr val="tx2">
                <a:lumMod val="60000"/>
                <a:lumOff val="40000"/>
                <a:alpha val="50000"/>
              </a:schemeClr>
            </a:gs>
            <a:gs pos="100000">
              <a:schemeClr val="tx2">
                <a:lumMod val="60000"/>
                <a:lumOff val="40000"/>
                <a:alpha val="50000"/>
              </a:schemeClr>
            </a:gs>
          </a:gsLst>
        </a:gradFill>
      </dgm:spPr>
      <dgm:t>
        <a:bodyPr/>
        <a:lstStyle/>
        <a:p>
          <a:pPr algn="ctr"/>
          <a:r>
            <a:rPr lang="ru-RU" sz="1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2.3.</a:t>
          </a:r>
          <a:br>
            <a:rPr lang="ru-RU" sz="1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</a:br>
          <a:r>
            <a:rPr lang="ru-RU" sz="1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Углубленный курс по методу </a:t>
          </a:r>
          <a:r>
            <a:rPr lang="ru-RU" sz="1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конечных элементов </a:t>
          </a:r>
          <a:r>
            <a:rPr lang="ru-RU" sz="1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и проблемам моделирования расчетных схем в </a:t>
          </a:r>
          <a:r>
            <a:rPr lang="en-US" sz="12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SCAD</a:t>
          </a:r>
          <a:endParaRPr lang="ru-RU" sz="1200" b="1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0F6FB4E2-34A0-4958-884A-5B0384A90BB8}" type="sibTrans" cxnId="{00E43005-DEEF-461D-BE86-69F7C411DA4E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BA64AB18-D818-4FAF-9F57-88A975837041}" type="parTrans" cxnId="{00E43005-DEEF-461D-BE86-69F7C411DA4E}">
      <dgm:prSet/>
      <dgm:spPr/>
      <dgm:t>
        <a:bodyPr/>
        <a:lstStyle/>
        <a:p>
          <a:pPr algn="ctr"/>
          <a:endParaRPr lang="ru-RU" sz="1200">
            <a:latin typeface="Arial Narrow" panose="020B0606020202030204" pitchFamily="34" charset="0"/>
          </a:endParaRPr>
        </a:p>
      </dgm:t>
    </dgm:pt>
    <dgm:pt modelId="{DB31E148-8FAA-47B2-AB45-D6EF2C2B3882}" type="pres">
      <dgm:prSet presAssocID="{FBA912DC-74AD-421F-9EC1-B8F22B8191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E3D001-B31C-4261-B09C-CE513703CA5A}" type="pres">
      <dgm:prSet presAssocID="{FBA912DC-74AD-421F-9EC1-B8F22B819183}" presName="radial" presStyleCnt="0">
        <dgm:presLayoutVars>
          <dgm:animLvl val="ctr"/>
        </dgm:presLayoutVars>
      </dgm:prSet>
      <dgm:spPr/>
    </dgm:pt>
    <dgm:pt modelId="{A5EC6814-3C29-4E2B-B564-BB995A0D4BE1}" type="pres">
      <dgm:prSet presAssocID="{77CA93F6-E94B-40BF-A9B1-63FAD556E34F}" presName="centerShape" presStyleLbl="vennNode1" presStyleIdx="0" presStyleCnt="1" custScaleX="99989" custScaleY="99989" custLinFactNeighborX="24930" custLinFactNeighborY="39668"/>
      <dgm:spPr/>
      <dgm:t>
        <a:bodyPr/>
        <a:lstStyle/>
        <a:p>
          <a:endParaRPr lang="ru-RU"/>
        </a:p>
      </dgm:t>
    </dgm:pt>
  </dgm:ptLst>
  <dgm:cxnLst>
    <dgm:cxn modelId="{F40D6B49-338E-4688-83D2-0316DF04B018}" type="presOf" srcId="{FBA912DC-74AD-421F-9EC1-B8F22B819183}" destId="{DB31E148-8FAA-47B2-AB45-D6EF2C2B3882}" srcOrd="0" destOrd="0" presId="urn:microsoft.com/office/officeart/2005/8/layout/radial3"/>
    <dgm:cxn modelId="{00E43005-DEEF-461D-BE86-69F7C411DA4E}" srcId="{FBA912DC-74AD-421F-9EC1-B8F22B819183}" destId="{77CA93F6-E94B-40BF-A9B1-63FAD556E34F}" srcOrd="0" destOrd="0" parTransId="{BA64AB18-D818-4FAF-9F57-88A975837041}" sibTransId="{0F6FB4E2-34A0-4958-884A-5B0384A90BB8}"/>
    <dgm:cxn modelId="{3A4F6863-CB20-4C44-BAB3-E82BD2B4AC01}" type="presOf" srcId="{77CA93F6-E94B-40BF-A9B1-63FAD556E34F}" destId="{A5EC6814-3C29-4E2B-B564-BB995A0D4BE1}" srcOrd="0" destOrd="0" presId="urn:microsoft.com/office/officeart/2005/8/layout/radial3"/>
    <dgm:cxn modelId="{E8F86A70-14F0-4E51-B07F-89CD81890BB1}" type="presParOf" srcId="{DB31E148-8FAA-47B2-AB45-D6EF2C2B3882}" destId="{BCE3D001-B31C-4261-B09C-CE513703CA5A}" srcOrd="0" destOrd="0" presId="urn:microsoft.com/office/officeart/2005/8/layout/radial3"/>
    <dgm:cxn modelId="{330B8002-19F2-4502-8F6F-832C76C87FA0}" type="presParOf" srcId="{BCE3D001-B31C-4261-B09C-CE513703CA5A}" destId="{A5EC6814-3C29-4E2B-B564-BB995A0D4BE1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63A33-6BBD-4D38-92E9-BBAA2FDF6563}">
      <dsp:nvSpPr>
        <dsp:cNvPr id="0" name=""/>
        <dsp:cNvSpPr/>
      </dsp:nvSpPr>
      <dsp:spPr>
        <a:xfrm>
          <a:off x="1031961" y="981672"/>
          <a:ext cx="1997094" cy="1997094"/>
        </a:xfrm>
        <a:prstGeom prst="ellipse">
          <a:avLst/>
        </a:prstGeom>
        <a:solidFill>
          <a:srgbClr val="00206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1. </a:t>
          </a: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Базовый курс</a:t>
          </a: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Office</a:t>
          </a:r>
          <a:endParaRPr lang="ru-RU" sz="1200" b="1" kern="120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324429" y="1274140"/>
        <a:ext cx="1412158" cy="1412158"/>
      </dsp:txXfrm>
    </dsp:sp>
    <dsp:sp modelId="{04E1AB48-519D-46BA-BE2F-63465CADA85C}">
      <dsp:nvSpPr>
        <dsp:cNvPr id="0" name=""/>
        <dsp:cNvSpPr/>
      </dsp:nvSpPr>
      <dsp:spPr>
        <a:xfrm>
          <a:off x="1146014" y="-334900"/>
          <a:ext cx="1768989" cy="1768989"/>
        </a:xfrm>
        <a:prstGeom prst="ellipse">
          <a:avLst/>
        </a:prstGeom>
        <a:solidFill>
          <a:srgbClr val="FF0000">
            <a:alpha val="84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2</a:t>
          </a: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.1. </a:t>
          </a: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Углубленный курс</a:t>
          </a: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по специальным режимам и расчетам в </a:t>
          </a:r>
          <a:b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endParaRPr lang="ru-RU" sz="1200" b="1" kern="120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405076" y="-75838"/>
        <a:ext cx="1250865" cy="1250865"/>
      </dsp:txXfrm>
    </dsp:sp>
    <dsp:sp modelId="{3299E0AD-6DDA-44D7-80B0-23934989903F}">
      <dsp:nvSpPr>
        <dsp:cNvPr id="0" name=""/>
        <dsp:cNvSpPr/>
      </dsp:nvSpPr>
      <dsp:spPr>
        <a:xfrm>
          <a:off x="2384972" y="380412"/>
          <a:ext cx="1768989" cy="1768989"/>
        </a:xfrm>
        <a:prstGeom prst="ellipse">
          <a:avLst/>
        </a:prstGeom>
        <a:solidFill>
          <a:schemeClr val="bg2">
            <a:lumMod val="25000"/>
            <a:alpha val="5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5.2</a:t>
          </a: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. </a:t>
          </a:r>
          <a:b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Спецкурс по проектному обоснованию и расчету каменных  и железобетонных конструкций</a:t>
          </a:r>
          <a:r>
            <a:rPr lang="en-US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в </a:t>
          </a:r>
          <a:r>
            <a:rPr lang="en-US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endParaRPr lang="ru-RU" sz="1200" b="1" kern="120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2644034" y="639474"/>
        <a:ext cx="1250865" cy="1250865"/>
      </dsp:txXfrm>
    </dsp:sp>
    <dsp:sp modelId="{C164A3B0-C02E-43DB-8D84-8B9335159464}">
      <dsp:nvSpPr>
        <dsp:cNvPr id="0" name=""/>
        <dsp:cNvSpPr/>
      </dsp:nvSpPr>
      <dsp:spPr>
        <a:xfrm>
          <a:off x="2384972" y="1796321"/>
          <a:ext cx="1768989" cy="1768989"/>
        </a:xfrm>
        <a:prstGeom prst="ellipse">
          <a:avLst/>
        </a:prstGeom>
        <a:solidFill>
          <a:srgbClr val="C00000">
            <a:alpha val="5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4.2.</a:t>
          </a:r>
          <a:b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 Практический курс по расчету и проектированию железобетонных конструкций в </a:t>
          </a:r>
          <a:r>
            <a:rPr lang="en-US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SCAD </a:t>
          </a: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и </a:t>
          </a:r>
          <a:r>
            <a:rPr lang="en-US" sz="1200" b="1" kern="1200" dirty="0" err="1">
              <a:solidFill>
                <a:schemeClr val="bg1"/>
              </a:solidFill>
              <a:latin typeface="Arial Narrow" panose="020B0606020202030204" pitchFamily="34" charset="0"/>
            </a:rPr>
            <a:t>ALLPLAN</a:t>
          </a: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/</a:t>
          </a:r>
          <a:r>
            <a:rPr lang="en-US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REVIT</a:t>
          </a:r>
          <a:endParaRPr lang="ru-RU" sz="12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2644034" y="2055383"/>
        <a:ext cx="1250865" cy="1250865"/>
      </dsp:txXfrm>
    </dsp:sp>
    <dsp:sp modelId="{81FABF97-9D9D-49E8-901F-9276FAD32535}">
      <dsp:nvSpPr>
        <dsp:cNvPr id="0" name=""/>
        <dsp:cNvSpPr/>
      </dsp:nvSpPr>
      <dsp:spPr>
        <a:xfrm>
          <a:off x="1146014" y="2526351"/>
          <a:ext cx="1768989" cy="1768989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2</a:t>
          </a: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.</a:t>
          </a: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2</a:t>
          </a: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. </a:t>
          </a:r>
          <a:b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Углубленный курс по расчетам оснований и фундаментов в </a:t>
          </a: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endParaRPr lang="ru-RU" sz="1200" b="1" kern="120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405076" y="2785413"/>
        <a:ext cx="1250865" cy="1250865"/>
      </dsp:txXfrm>
    </dsp:sp>
    <dsp:sp modelId="{28D720F8-0A9C-4717-9350-4EA7A47B7109}">
      <dsp:nvSpPr>
        <dsp:cNvPr id="0" name=""/>
        <dsp:cNvSpPr/>
      </dsp:nvSpPr>
      <dsp:spPr>
        <a:xfrm>
          <a:off x="-92944" y="1811037"/>
          <a:ext cx="1768989" cy="1768989"/>
        </a:xfrm>
        <a:prstGeom prst="ellipse">
          <a:avLst/>
        </a:prstGeom>
        <a:solidFill>
          <a:srgbClr val="007033">
            <a:alpha val="49804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>
            <a:solidFill>
              <a:schemeClr val="bg1"/>
            </a:solidFill>
            <a:latin typeface="Arial Narrow" panose="020B0606020202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4.1. </a:t>
          </a:r>
          <a:b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Практический курс по расчету и проектированию металлических конструкций в </a:t>
          </a: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SCAD </a:t>
          </a:r>
          <a:r>
            <a:rPr lang="ru-RU" sz="1200" b="1" kern="1200">
              <a:solidFill>
                <a:schemeClr val="bg1"/>
              </a:solidFill>
              <a:latin typeface="Arial Narrow" panose="020B0606020202030204" pitchFamily="34" charset="0"/>
            </a:rPr>
            <a:t>и </a:t>
          </a:r>
          <a:r>
            <a:rPr lang="en-US" sz="1200" b="1" kern="1200">
              <a:solidFill>
                <a:schemeClr val="bg1"/>
              </a:solidFill>
              <a:latin typeface="Arial Narrow" panose="020B0606020202030204" pitchFamily="34" charset="0"/>
            </a:rPr>
            <a:t>Advance Steel</a:t>
          </a:r>
          <a:endParaRPr lang="ru-RU" sz="1200" b="1" kern="120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66118" y="2070099"/>
        <a:ext cx="1250865" cy="1250865"/>
      </dsp:txXfrm>
    </dsp:sp>
    <dsp:sp modelId="{D31D0696-7DBF-4323-8A4A-C2F3C0C0F9D8}">
      <dsp:nvSpPr>
        <dsp:cNvPr id="0" name=""/>
        <dsp:cNvSpPr/>
      </dsp:nvSpPr>
      <dsp:spPr>
        <a:xfrm>
          <a:off x="-92944" y="380412"/>
          <a:ext cx="1768989" cy="1768989"/>
        </a:xfrm>
        <a:prstGeom prst="ellipse">
          <a:avLst/>
        </a:prstGeom>
        <a:solidFill>
          <a:srgbClr val="004F8A">
            <a:alpha val="49804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5</a:t>
          </a:r>
          <a:r>
            <a:rPr lang="en-US" sz="12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.1</a:t>
          </a:r>
          <a:r>
            <a:rPr lang="en-US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. </a:t>
          </a: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/>
          </a:r>
          <a:b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</a:b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Спецкурс по проектному обоснованию и расчету стальных конструкций</a:t>
          </a:r>
          <a:r>
            <a:rPr lang="en-US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в </a:t>
          </a:r>
          <a:r>
            <a:rPr lang="en-US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SCAD</a:t>
          </a:r>
          <a:r>
            <a:rPr lang="ru-RU" sz="1200" b="1" kern="1200" dirty="0">
              <a:solidFill>
                <a:schemeClr val="bg1"/>
              </a:solidFill>
              <a:latin typeface="Arial Narrow" panose="020B0606020202030204" pitchFamily="34" charset="0"/>
            </a:rPr>
            <a:t> и Гепард-А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66118" y="639474"/>
        <a:ext cx="1250865" cy="1250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6814-3C29-4E2B-B564-BB995A0D4BE1}">
      <dsp:nvSpPr>
        <dsp:cNvPr id="0" name=""/>
        <dsp:cNvSpPr/>
      </dsp:nvSpPr>
      <dsp:spPr>
        <a:xfrm>
          <a:off x="199493" y="1180851"/>
          <a:ext cx="1499974" cy="1499974"/>
        </a:xfrm>
        <a:prstGeom prst="ellipse">
          <a:avLst/>
        </a:prstGeom>
        <a:gradFill rotWithShape="0">
          <a:gsLst>
            <a:gs pos="0">
              <a:srgbClr val="0DB711">
                <a:alpha val="50000"/>
              </a:srgbClr>
            </a:gs>
            <a:gs pos="80000">
              <a:srgbClr val="0DB711">
                <a:alpha val="50000"/>
              </a:srgbClr>
            </a:gs>
            <a:gs pos="100000">
              <a:srgbClr val="0DB711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rgbClr val="09750C"/>
              </a:solidFill>
              <a:latin typeface="Arial Narrow" panose="020B0606020202030204" pitchFamily="34" charset="0"/>
            </a:rPr>
            <a:t> </a:t>
          </a:r>
          <a:r>
            <a:rPr lang="ru-RU" sz="1200" b="1" kern="1200" dirty="0">
              <a:solidFill>
                <a:srgbClr val="09750C"/>
              </a:solidFill>
              <a:latin typeface="Arial Narrow" panose="020B0606020202030204" pitchFamily="34" charset="0"/>
            </a:rPr>
            <a:t>Строительная механика в  решении задач динамики сооружений в </a:t>
          </a:r>
          <a:r>
            <a:rPr lang="en-US" sz="1200" b="1" kern="1200" dirty="0">
              <a:solidFill>
                <a:srgbClr val="09750C"/>
              </a:solidFill>
              <a:latin typeface="Arial Narrow" panose="020B0606020202030204" pitchFamily="34" charset="0"/>
            </a:rPr>
            <a:t>SCAD</a:t>
          </a:r>
          <a:endParaRPr lang="ru-RU" sz="1200" b="1" kern="1200" dirty="0">
            <a:solidFill>
              <a:srgbClr val="09750C"/>
            </a:solidFill>
            <a:latin typeface="Arial Narrow" panose="020B0606020202030204" pitchFamily="34" charset="0"/>
          </a:endParaRPr>
        </a:p>
      </dsp:txBody>
      <dsp:txXfrm>
        <a:off x="419159" y="1400517"/>
        <a:ext cx="1060642" cy="1060642"/>
      </dsp:txXfrm>
    </dsp:sp>
    <dsp:sp modelId="{B78CC410-7ACE-4321-B10B-EA776D78226A}">
      <dsp:nvSpPr>
        <dsp:cNvPr id="0" name=""/>
        <dsp:cNvSpPr/>
      </dsp:nvSpPr>
      <dsp:spPr>
        <a:xfrm>
          <a:off x="186114" y="0"/>
          <a:ext cx="1499979" cy="1499979"/>
        </a:xfrm>
        <a:prstGeom prst="ellipse">
          <a:avLst/>
        </a:prstGeom>
        <a:gradFill rotWithShape="0">
          <a:gsLst>
            <a:gs pos="0">
              <a:srgbClr val="0DB711">
                <a:alpha val="50000"/>
              </a:srgbClr>
            </a:gs>
            <a:gs pos="80000">
              <a:srgbClr val="0DB711">
                <a:alpha val="50000"/>
              </a:srgbClr>
            </a:gs>
            <a:gs pos="100000">
              <a:srgbClr val="0DB711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9750C"/>
              </a:solidFill>
              <a:latin typeface="Arial Narrow" panose="020B0606020202030204" pitchFamily="34" charset="0"/>
            </a:rPr>
            <a:t>Строительная механика в решении задач статики стержневых систем в </a:t>
          </a:r>
          <a:r>
            <a:rPr lang="en-US" sz="1200" b="1" kern="1200" dirty="0">
              <a:solidFill>
                <a:srgbClr val="09750C"/>
              </a:solidFill>
              <a:latin typeface="Arial Narrow" panose="020B0606020202030204" pitchFamily="34" charset="0"/>
            </a:rPr>
            <a:t>SCAD</a:t>
          </a:r>
          <a:endParaRPr lang="ru-RU" sz="1200" b="1" kern="1200" dirty="0">
            <a:solidFill>
              <a:srgbClr val="09750C"/>
            </a:solidFill>
            <a:latin typeface="Arial Narrow" panose="020B0606020202030204" pitchFamily="34" charset="0"/>
          </a:endParaRPr>
        </a:p>
      </dsp:txBody>
      <dsp:txXfrm>
        <a:off x="405781" y="219667"/>
        <a:ext cx="1060645" cy="1060645"/>
      </dsp:txXfrm>
    </dsp:sp>
    <dsp:sp modelId="{7A41E60D-1A56-46AD-8BEA-0E4182C27DD4}">
      <dsp:nvSpPr>
        <dsp:cNvPr id="0" name=""/>
        <dsp:cNvSpPr/>
      </dsp:nvSpPr>
      <dsp:spPr>
        <a:xfrm>
          <a:off x="199479" y="2379197"/>
          <a:ext cx="1499979" cy="1499979"/>
        </a:xfrm>
        <a:prstGeom prst="ellipse">
          <a:avLst/>
        </a:prstGeom>
        <a:gradFill rotWithShape="0">
          <a:gsLst>
            <a:gs pos="0">
              <a:srgbClr val="0DB711">
                <a:alpha val="50000"/>
              </a:srgbClr>
            </a:gs>
            <a:gs pos="80000">
              <a:srgbClr val="0DB711">
                <a:alpha val="50000"/>
              </a:srgbClr>
            </a:gs>
            <a:gs pos="100000">
              <a:srgbClr val="0DB711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09750C"/>
              </a:solidFill>
              <a:latin typeface="Arial Narrow" panose="020B0606020202030204" pitchFamily="34" charset="0"/>
            </a:rPr>
            <a:t> Теория упругости в расчете континуальных систем в </a:t>
          </a:r>
          <a:r>
            <a:rPr lang="en-US" sz="1200" b="1" kern="1200" dirty="0">
              <a:solidFill>
                <a:srgbClr val="09750C"/>
              </a:solidFill>
              <a:latin typeface="Arial Narrow" panose="020B0606020202030204" pitchFamily="34" charset="0"/>
            </a:rPr>
            <a:t>SCAD</a:t>
          </a:r>
          <a:endParaRPr lang="ru-RU" sz="1200" b="1" kern="1200" dirty="0">
            <a:solidFill>
              <a:srgbClr val="09750C"/>
            </a:solidFill>
            <a:latin typeface="Arial Narrow" panose="020B0606020202030204" pitchFamily="34" charset="0"/>
          </a:endParaRPr>
        </a:p>
      </dsp:txBody>
      <dsp:txXfrm>
        <a:off x="419146" y="2598864"/>
        <a:ext cx="1060645" cy="1060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6814-3C29-4E2B-B564-BB995A0D4BE1}">
      <dsp:nvSpPr>
        <dsp:cNvPr id="0" name=""/>
        <dsp:cNvSpPr/>
      </dsp:nvSpPr>
      <dsp:spPr>
        <a:xfrm>
          <a:off x="-1" y="1370188"/>
          <a:ext cx="1510131" cy="1510131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Железо- бетонные конструкции. Расчет элементов в SCAD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221153" y="1591342"/>
        <a:ext cx="1067823" cy="1067823"/>
      </dsp:txXfrm>
    </dsp:sp>
    <dsp:sp modelId="{B78CC410-7ACE-4321-B10B-EA776D78226A}">
      <dsp:nvSpPr>
        <dsp:cNvPr id="0" name=""/>
        <dsp:cNvSpPr/>
      </dsp:nvSpPr>
      <dsp:spPr>
        <a:xfrm>
          <a:off x="8" y="146048"/>
          <a:ext cx="1510136" cy="1510136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rPr>
            <a:t>Металлические конструкции. Расчет элементов соединений в SCAD</a:t>
          </a:r>
          <a:endParaRPr lang="ru-RU" sz="1200" b="1" kern="1200" dirty="0">
            <a:solidFill>
              <a:schemeClr val="accent6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221162" y="367202"/>
        <a:ext cx="1067828" cy="10678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A412F-3A81-4F21-8793-0FAAB2E7FC88}">
      <dsp:nvSpPr>
        <dsp:cNvPr id="0" name=""/>
        <dsp:cNvSpPr/>
      </dsp:nvSpPr>
      <dsp:spPr>
        <a:xfrm>
          <a:off x="0" y="83844"/>
          <a:ext cx="1512168" cy="1512168"/>
        </a:xfrm>
        <a:prstGeom prst="ellipse">
          <a:avLst/>
        </a:prstGeom>
        <a:gradFill rotWithShape="0">
          <a:gsLst>
            <a:gs pos="0">
              <a:srgbClr val="2E088E">
                <a:alpha val="50000"/>
              </a:srgbClr>
            </a:gs>
            <a:gs pos="80000">
              <a:srgbClr val="2E088E">
                <a:alpha val="50000"/>
              </a:srgbClr>
            </a:gs>
            <a:gs pos="100000">
              <a:srgbClr val="2E088E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Основы сопротивления материалов в расчете строительных конструкций в SCAD</a:t>
          </a:r>
          <a:endParaRPr lang="ru-RU" sz="12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221452" y="305296"/>
        <a:ext cx="1069264" cy="10692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6814-3C29-4E2B-B564-BB995A0D4BE1}">
      <dsp:nvSpPr>
        <dsp:cNvPr id="0" name=""/>
        <dsp:cNvSpPr/>
      </dsp:nvSpPr>
      <dsp:spPr>
        <a:xfrm>
          <a:off x="166" y="72174"/>
          <a:ext cx="1512001" cy="1512001"/>
        </a:xfrm>
        <a:prstGeom prst="ellipse">
          <a:avLst/>
        </a:prstGeom>
        <a:gradFill rotWithShape="0">
          <a:gsLst>
            <a:gs pos="0">
              <a:srgbClr val="00B0F0">
                <a:alpha val="50000"/>
              </a:srgbClr>
            </a:gs>
            <a:gs pos="80000">
              <a:srgbClr val="00B0F0">
                <a:alpha val="50000"/>
              </a:srgbClr>
            </a:gs>
            <a:gs pos="100000">
              <a:srgbClr val="00B0F0">
                <a:alpha val="50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5.3.</a:t>
          </a:r>
          <a:br>
            <a:rPr lang="ru-RU" sz="1200" b="1" kern="1200" dirty="0" smtClean="0">
              <a:solidFill>
                <a:srgbClr val="0070C0"/>
              </a:solidFill>
              <a:latin typeface="Arial Narrow" panose="020B0606020202030204" pitchFamily="34" charset="0"/>
            </a:rPr>
          </a:br>
          <a:r>
            <a:rPr lang="ru-RU" sz="1200" b="1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Спецкурс по расчету многоэтажных и высотных монолитных железобетонных зданий </a:t>
          </a:r>
          <a:br>
            <a:rPr lang="ru-RU" sz="1200" b="1" kern="1200" dirty="0" smtClean="0">
              <a:solidFill>
                <a:srgbClr val="0070C0"/>
              </a:solidFill>
              <a:latin typeface="Arial Narrow" panose="020B0606020202030204" pitchFamily="34" charset="0"/>
            </a:rPr>
          </a:br>
          <a:r>
            <a:rPr lang="ru-RU" sz="1200" b="1" kern="1200" dirty="0" smtClean="0">
              <a:solidFill>
                <a:srgbClr val="0070C0"/>
              </a:solidFill>
              <a:latin typeface="Arial Narrow" panose="020B0606020202030204" pitchFamily="34" charset="0"/>
            </a:rPr>
            <a:t>в SCAD</a:t>
          </a:r>
          <a:endParaRPr lang="ru-RU" sz="1200" b="1" kern="1200" dirty="0">
            <a:solidFill>
              <a:srgbClr val="0070C0"/>
            </a:solidFill>
            <a:latin typeface="Arial Narrow" panose="020B0606020202030204" pitchFamily="34" charset="0"/>
          </a:endParaRPr>
        </a:p>
      </dsp:txBody>
      <dsp:txXfrm>
        <a:off x="221593" y="293601"/>
        <a:ext cx="1069147" cy="10691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6814-3C29-4E2B-B564-BB995A0D4BE1}">
      <dsp:nvSpPr>
        <dsp:cNvPr id="0" name=""/>
        <dsp:cNvSpPr/>
      </dsp:nvSpPr>
      <dsp:spPr>
        <a:xfrm>
          <a:off x="166" y="72174"/>
          <a:ext cx="1512001" cy="1512001"/>
        </a:xfrm>
        <a:prstGeom prst="ellipse">
          <a:avLst/>
        </a:prstGeom>
        <a:gradFill rotWithShape="0">
          <a:gsLst>
            <a:gs pos="0">
              <a:schemeClr val="tx2">
                <a:lumMod val="60000"/>
                <a:lumOff val="40000"/>
                <a:alpha val="50000"/>
              </a:schemeClr>
            </a:gs>
            <a:gs pos="80000">
              <a:schemeClr val="tx2">
                <a:lumMod val="60000"/>
                <a:lumOff val="40000"/>
                <a:alpha val="50000"/>
              </a:schemeClr>
            </a:gs>
            <a:gs pos="100000">
              <a:schemeClr val="tx2">
                <a:lumMod val="60000"/>
                <a:lumOff val="40000"/>
                <a:alpha val="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2.3.</a:t>
          </a:r>
          <a:br>
            <a:rPr lang="ru-RU" sz="1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</a:b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Углубленный курс по методу </a:t>
          </a:r>
          <a:r>
            <a:rPr lang="ru-RU" sz="1200" b="1" kern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конечных элементов </a:t>
          </a: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и проблемам моделирования расчетных схем в </a:t>
          </a:r>
          <a:r>
            <a:rPr lang="en-US" sz="1200" b="1" kern="1200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rPr>
            <a:t>SCAD</a:t>
          </a:r>
          <a:endParaRPr lang="ru-RU" sz="1200" b="1" kern="1200" dirty="0">
            <a:solidFill>
              <a:schemeClr val="accent1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>
        <a:off x="221593" y="293601"/>
        <a:ext cx="1069147" cy="1069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vs@scadsoft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teplykh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31.wmf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10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openxmlformats.org/officeDocument/2006/relationships/image" Target="../media/image35.png"/><Relationship Id="rId1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8.png"/><Relationship Id="rId7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53.png"/><Relationship Id="rId5" Type="http://schemas.openxmlformats.org/officeDocument/2006/relationships/image" Target="../media/image6.png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9.png"/><Relationship Id="rId4" Type="http://schemas.openxmlformats.org/officeDocument/2006/relationships/image" Target="../media/image6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6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0" Type="http://schemas.openxmlformats.org/officeDocument/2006/relationships/image" Target="../media/image63.png"/><Relationship Id="rId4" Type="http://schemas.openxmlformats.org/officeDocument/2006/relationships/image" Target="../media/image6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hyperlink" Target="http://www.scadhelp.com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.png"/><Relationship Id="rId7" Type="http://schemas.openxmlformats.org/officeDocument/2006/relationships/image" Target="../media/image6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8.png"/><Relationship Id="rId9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1.png"/><Relationship Id="rId7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75.png"/><Relationship Id="rId4" Type="http://schemas.openxmlformats.org/officeDocument/2006/relationships/image" Target="../media/image6.png"/><Relationship Id="rId9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3.png"/><Relationship Id="rId7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88.png"/><Relationship Id="rId5" Type="http://schemas.openxmlformats.org/officeDocument/2006/relationships/image" Target="../media/image7.png"/><Relationship Id="rId10" Type="http://schemas.openxmlformats.org/officeDocument/2006/relationships/image" Target="../media/image87.png"/><Relationship Id="rId4" Type="http://schemas.openxmlformats.org/officeDocument/2006/relationships/image" Target="../media/image6.png"/><Relationship Id="rId9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jpeg"/><Relationship Id="rId1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emf"/><Relationship Id="rId17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11" Type="http://schemas.openxmlformats.org/officeDocument/2006/relationships/image" Target="../media/image13.emf"/><Relationship Id="rId5" Type="http://schemas.openxmlformats.org/officeDocument/2006/relationships/image" Target="../media/image9.emf"/><Relationship Id="rId1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7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6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8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7.png"/><Relationship Id="rId7" Type="http://schemas.openxmlformats.org/officeDocument/2006/relationships/chart" Target="../charts/chart3.xml"/><Relationship Id="rId12" Type="http://schemas.openxmlformats.org/officeDocument/2006/relationships/image" Target="../media/image10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11" Type="http://schemas.openxmlformats.org/officeDocument/2006/relationships/image" Target="../media/image37.png"/><Relationship Id="rId5" Type="http://schemas.openxmlformats.org/officeDocument/2006/relationships/chart" Target="../charts/chart1.xml"/><Relationship Id="rId10" Type="http://schemas.openxmlformats.org/officeDocument/2006/relationships/image" Target="../media/image95.png"/><Relationship Id="rId4" Type="http://schemas.openxmlformats.org/officeDocument/2006/relationships/image" Target="../media/image8.png"/><Relationship Id="rId9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7.png"/><Relationship Id="rId7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110.png"/><Relationship Id="rId4" Type="http://schemas.openxmlformats.org/officeDocument/2006/relationships/image" Target="../media/image8.png"/><Relationship Id="rId9" Type="http://schemas.openxmlformats.org/officeDocument/2006/relationships/image" Target="../media/image10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8.png"/><Relationship Id="rId9" Type="http://schemas.openxmlformats.org/officeDocument/2006/relationships/image" Target="../media/image2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image" Target="../media/image115.png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mvs@scadsoft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teplykh@mail.ru" TargetMode="Externa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diagramLayout" Target="../diagrams/layout5.xml"/><Relationship Id="rId3" Type="http://schemas.openxmlformats.org/officeDocument/2006/relationships/image" Target="../media/image7.png"/><Relationship Id="rId21" Type="http://schemas.openxmlformats.org/officeDocument/2006/relationships/diagramLayout" Target="../diagrams/layout4.xml"/><Relationship Id="rId34" Type="http://schemas.microsoft.com/office/2007/relationships/diagramDrawing" Target="../diagrams/drawing6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diagramData" Target="../diagrams/data5.xml"/><Relationship Id="rId33" Type="http://schemas.openxmlformats.org/officeDocument/2006/relationships/diagramColors" Target="../diagrams/colors6.xml"/><Relationship Id="rId2" Type="http://schemas.openxmlformats.org/officeDocument/2006/relationships/image" Target="../media/image6.png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29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32" Type="http://schemas.openxmlformats.org/officeDocument/2006/relationships/diagramQuickStyle" Target="../diagrams/quickStyle6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28" Type="http://schemas.openxmlformats.org/officeDocument/2006/relationships/diagramColors" Target="../diagrams/colors5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31" Type="http://schemas.openxmlformats.org/officeDocument/2006/relationships/diagramLayout" Target="../diagrams/layout6.xml"/><Relationship Id="rId4" Type="http://schemas.openxmlformats.org/officeDocument/2006/relationships/image" Target="../media/image8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Relationship Id="rId27" Type="http://schemas.openxmlformats.org/officeDocument/2006/relationships/diagramQuickStyle" Target="../diagrams/quickStyle5.xml"/><Relationship Id="rId30" Type="http://schemas.openxmlformats.org/officeDocument/2006/relationships/diagramData" Target="../diagrams/data6.xml"/><Relationship Id="rId8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4543" y="1988840"/>
            <a:ext cx="8313921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Обзор реализованных в </a:t>
            </a:r>
            <a:r>
              <a:rPr lang="en-US" sz="31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SCAD 21.1</a:t>
            </a:r>
            <a:r>
              <a:rPr lang="ru-RU" sz="31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/>
            </a:r>
            <a:br>
              <a:rPr lang="ru-RU" sz="31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</a:br>
            <a:r>
              <a:rPr lang="ru-RU" sz="31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методов моделирования грунтового основания</a:t>
            </a:r>
            <a:br>
              <a:rPr lang="ru-RU" sz="31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</a:br>
            <a:r>
              <a:rPr lang="ru-RU" sz="31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под фундаментной плитой</a:t>
            </a:r>
            <a:endParaRPr lang="ru-RU" sz="31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12783"/>
              </p:ext>
            </p:extLst>
          </p:nvPr>
        </p:nvGraphicFramePr>
        <p:xfrm>
          <a:off x="323528" y="260648"/>
          <a:ext cx="8424936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16624"/>
              </a:tblGrid>
              <a:tr h="45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0" marR="510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8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СЕТЬ ЦЕНТРОВ ТЕХНИЧЕСКОЙ ПОДДЕРЖКИ </a:t>
                      </a:r>
                      <a:r>
                        <a:rPr lang="en-US" sz="1400" b="1" dirty="0">
                          <a:solidFill>
                            <a:srgbClr val="C8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SCAD SOFT</a:t>
                      </a:r>
                      <a:r>
                        <a:rPr lang="ru-RU" sz="1400" b="1" dirty="0">
                          <a:effectLst/>
                          <a:latin typeface="Arial Narrow"/>
                          <a:ea typeface="Calibri"/>
                          <a:cs typeface="Arial"/>
                        </a:rPr>
                        <a:t/>
                      </a:r>
                      <a:br>
                        <a:rPr lang="ru-RU" sz="1400" b="1" dirty="0">
                          <a:effectLst/>
                          <a:latin typeface="Arial Narrow"/>
                          <a:ea typeface="Calibri"/>
                          <a:cs typeface="Arial"/>
                        </a:rPr>
                      </a:br>
                      <a:r>
                        <a:rPr lang="ru-RU" sz="1400" b="1" dirty="0">
                          <a:solidFill>
                            <a:srgbClr val="002274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ПРОЕКТНО-КОНСАЛТИНГОВАЯ АССОЦИАЦИЯ ПО РАЗВИТИЮ </a:t>
                      </a:r>
                      <a:br>
                        <a:rPr lang="ru-RU" sz="1400" b="1" dirty="0">
                          <a:solidFill>
                            <a:srgbClr val="002274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</a:br>
                      <a:r>
                        <a:rPr lang="ru-RU" sz="1400" b="1" dirty="0">
                          <a:solidFill>
                            <a:srgbClr val="002274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ИНФОРМАЦИОННЫХ ТЕХНОЛОГИЙ СТРОИТЕЛЬНОГО ПРОЕКТИРОВАНИЯ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1025" name="Рисунок 84" descr="logo_assoc_docs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434543" y="260648"/>
            <a:ext cx="25812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380" y="4077072"/>
            <a:ext cx="6984776" cy="2160240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274"/>
                </a:solidFill>
              </a:rPr>
              <a:t>Виктор Сергеевич</a:t>
            </a:r>
            <a:r>
              <a:rPr lang="en-US" sz="1600" dirty="0">
                <a:solidFill>
                  <a:srgbClr val="002274"/>
                </a:solidFill>
              </a:rPr>
              <a:t> </a:t>
            </a:r>
            <a:r>
              <a:rPr lang="ru-RU" sz="1600" dirty="0" smtClean="0">
                <a:solidFill>
                  <a:srgbClr val="002274"/>
                </a:solidFill>
              </a:rPr>
              <a:t>Михайлов</a:t>
            </a:r>
            <a:br>
              <a:rPr lang="ru-RU" sz="1600" dirty="0" smtClean="0">
                <a:solidFill>
                  <a:srgbClr val="002274"/>
                </a:solidFill>
              </a:rPr>
            </a:br>
            <a:r>
              <a:rPr lang="ru-RU" sz="1600" dirty="0" smtClean="0">
                <a:solidFill>
                  <a:srgbClr val="002274"/>
                </a:solidFill>
              </a:rPr>
              <a:t>Руководитель новосибирского центра технической поддержки </a:t>
            </a:r>
            <a:r>
              <a:rPr lang="en-US" sz="1600" dirty="0" smtClean="0">
                <a:solidFill>
                  <a:srgbClr val="002274"/>
                </a:solidFill>
              </a:rPr>
              <a:t>SCAD SOFT</a:t>
            </a:r>
            <a:endParaRPr lang="ru-RU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2274"/>
                </a:solidFill>
                <a:hlinkClick r:id="rId3"/>
              </a:rPr>
              <a:t>mvs@scadsoft.ru</a:t>
            </a:r>
            <a:endParaRPr lang="en-US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274"/>
                </a:solidFill>
              </a:rPr>
              <a:t>Андрей Владимирович Теплых</a:t>
            </a:r>
            <a:r>
              <a:rPr lang="en-US" sz="1600" dirty="0" smtClean="0">
                <a:solidFill>
                  <a:srgbClr val="002274"/>
                </a:solidFill>
              </a:rPr>
              <a:t/>
            </a:r>
            <a:br>
              <a:rPr lang="en-US" sz="1600" dirty="0" smtClean="0">
                <a:solidFill>
                  <a:srgbClr val="002274"/>
                </a:solidFill>
              </a:rPr>
            </a:br>
            <a:r>
              <a:rPr lang="ru-RU" sz="1600" dirty="0">
                <a:solidFill>
                  <a:srgbClr val="002274"/>
                </a:solidFill>
              </a:rPr>
              <a:t>Руководитель </a:t>
            </a:r>
            <a:r>
              <a:rPr lang="ru-RU" sz="1600" dirty="0" smtClean="0">
                <a:solidFill>
                  <a:srgbClr val="002274"/>
                </a:solidFill>
              </a:rPr>
              <a:t>самарского центра </a:t>
            </a:r>
            <a:r>
              <a:rPr lang="ru-RU" sz="1600" dirty="0">
                <a:solidFill>
                  <a:srgbClr val="002274"/>
                </a:solidFill>
              </a:rPr>
              <a:t>технической поддержки </a:t>
            </a:r>
            <a:r>
              <a:rPr lang="en-US" sz="1600" dirty="0">
                <a:solidFill>
                  <a:srgbClr val="002274"/>
                </a:solidFill>
              </a:rPr>
              <a:t>SCAD SOFT</a:t>
            </a:r>
            <a:endParaRPr lang="ru-RU" sz="1600" dirty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2274"/>
                </a:solidFill>
                <a:hlinkClick r:id="rId4"/>
              </a:rPr>
              <a:t>ateplykh@mail.ru</a:t>
            </a:r>
            <a:endParaRPr lang="ru-RU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274"/>
                </a:solidFill>
              </a:rPr>
              <a:t>19 апреля 2016 г.</a:t>
            </a:r>
            <a:endParaRPr lang="en-US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274"/>
                </a:solidFill>
              </a:rPr>
              <a:t>Москва</a:t>
            </a:r>
            <a:endParaRPr lang="en-US" sz="1600" dirty="0" smtClean="0">
              <a:solidFill>
                <a:srgbClr val="002274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Алгоритм расчета плитных фундаментов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05393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Плитный фундамент рассчитывается по двум схемам: </a:t>
            </a:r>
            <a:r>
              <a:rPr lang="ru-RU" sz="1600" dirty="0" smtClean="0">
                <a:latin typeface="Arial Narrow" panose="020B0606020202030204" pitchFamily="34" charset="0"/>
              </a:rPr>
              <a:t>1) как </a:t>
            </a:r>
            <a:r>
              <a:rPr lang="ru-RU" sz="1600" dirty="0" smtClean="0">
                <a:latin typeface="Arial Narrow" panose="020B0606020202030204" pitchFamily="34" charset="0"/>
              </a:rPr>
              <a:t>абсолютно жесткий фундамент в КРОСС и </a:t>
            </a:r>
            <a:r>
              <a:rPr lang="ru-RU" sz="1600" dirty="0" smtClean="0">
                <a:latin typeface="Arial Narrow" panose="020B0606020202030204" pitchFamily="34" charset="0"/>
              </a:rPr>
              <a:t>2) как </a:t>
            </a:r>
            <a:r>
              <a:rPr lang="ru-RU" sz="1600" dirty="0" smtClean="0">
                <a:latin typeface="Arial Narrow" panose="020B0606020202030204" pitchFamily="34" charset="0"/>
              </a:rPr>
              <a:t>фундамент конечной жесткости в </a:t>
            </a:r>
            <a:r>
              <a:rPr lang="en-US" sz="1600" dirty="0" smtClean="0">
                <a:latin typeface="Arial Narrow" panose="020B0606020202030204" pitchFamily="34" charset="0"/>
              </a:rPr>
              <a:t>SCAD</a:t>
            </a:r>
            <a:r>
              <a:rPr lang="ru-RU" sz="1600" dirty="0" smtClean="0">
                <a:latin typeface="Arial Narrow" panose="020B0606020202030204" pitchFamily="34" charset="0"/>
              </a:rPr>
              <a:t>. Из расчетов по первой схеме определяют размеры фундамента в плане и среднюю осадку. Из расчетов по второй схеме определяют внутренние усилия в плитном фундаменте и его осадки в плане.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ru-RU" sz="4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1.1. Действующие </a:t>
            </a:r>
            <a:r>
              <a:rPr lang="ru-RU" sz="1600" dirty="0">
                <a:latin typeface="Arial Narrow" panose="020B0606020202030204" pitchFamily="34" charset="0"/>
              </a:rPr>
              <a:t>на плитный фундамент нагрузки приводятся к </a:t>
            </a:r>
            <a:r>
              <a:rPr lang="ru-RU" sz="1600" dirty="0" smtClean="0">
                <a:latin typeface="Arial Narrow" panose="020B0606020202030204" pitchFamily="34" charset="0"/>
              </a:rPr>
              <a:t>продольной суммарной </a:t>
            </a:r>
            <a:r>
              <a:rPr lang="ru-RU" sz="1600" dirty="0">
                <a:latin typeface="Arial Narrow" panose="020B0606020202030204" pitchFamily="34" charset="0"/>
              </a:rPr>
              <a:t>силе N, действующей </a:t>
            </a:r>
            <a:r>
              <a:rPr lang="ru-RU" sz="1600" dirty="0" smtClean="0">
                <a:latin typeface="Arial Narrow" panose="020B0606020202030204" pitchFamily="34" charset="0"/>
              </a:rPr>
              <a:t>в точки проекции центра масс здания на плиту. </a:t>
            </a:r>
            <a:r>
              <a:rPr lang="ru-RU" sz="1600" dirty="0">
                <a:latin typeface="Arial Narrow" panose="020B0606020202030204" pitchFamily="34" charset="0"/>
              </a:rPr>
              <a:t>Размеры плиты в плане устанавливаются из условий ограничения средних давлений под </a:t>
            </a:r>
            <a:r>
              <a:rPr lang="ru-RU" sz="1600" dirty="0" smtClean="0">
                <a:latin typeface="Arial Narrow" panose="020B0606020202030204" pitchFamily="34" charset="0"/>
              </a:rPr>
              <a:t>плитой. </a:t>
            </a:r>
            <a:r>
              <a:rPr lang="ru-RU" sz="1600" dirty="0">
                <a:latin typeface="Arial Narrow" panose="020B0606020202030204" pitchFamily="34" charset="0"/>
              </a:rPr>
              <a:t>Расчеты </a:t>
            </a:r>
            <a:r>
              <a:rPr lang="ru-RU" sz="1600" dirty="0" smtClean="0">
                <a:latin typeface="Arial Narrow" panose="020B0606020202030204" pitchFamily="34" charset="0"/>
              </a:rPr>
              <a:t>плиты как абсолютно жесткого тела выполняются </a:t>
            </a:r>
            <a:r>
              <a:rPr lang="ru-RU" sz="1600" dirty="0">
                <a:latin typeface="Arial Narrow" panose="020B0606020202030204" pitchFamily="34" charset="0"/>
              </a:rPr>
              <a:t>по формулам для столбчатого </a:t>
            </a:r>
            <a:r>
              <a:rPr lang="ru-RU" sz="1600" dirty="0" smtClean="0">
                <a:latin typeface="Arial Narrow" panose="020B0606020202030204" pitchFamily="34" charset="0"/>
              </a:rPr>
              <a:t>фундамента.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ru-RU" sz="400" dirty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1.2. Средние </a:t>
            </a:r>
            <a:r>
              <a:rPr lang="ru-RU" sz="1600" dirty="0">
                <a:latin typeface="Arial Narrow" panose="020B0606020202030204" pitchFamily="34" charset="0"/>
              </a:rPr>
              <a:t>осадки вычисляются от действия обобщенной силы N как для столбчатого фундамента. Расчет осадки выполняется, как правило, по методу линейно деформируемого </a:t>
            </a:r>
            <a:r>
              <a:rPr lang="ru-RU" sz="1600" dirty="0" smtClean="0">
                <a:latin typeface="Arial Narrow" panose="020B0606020202030204" pitchFamily="34" charset="0"/>
              </a:rPr>
              <a:t>слоя или полупространства. 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При </a:t>
            </a:r>
            <a:r>
              <a:rPr lang="ru-RU" sz="1600" b="1" dirty="0">
                <a:latin typeface="Arial Narrow" panose="020B0606020202030204" pitchFamily="34" charset="0"/>
              </a:rPr>
              <a:t>этом в расчетах используют осредненные характеристики грунта в пределах сжимаемой толщи под подошвой </a:t>
            </a:r>
            <a:r>
              <a:rPr lang="ru-RU" sz="1600" b="1" dirty="0" smtClean="0">
                <a:latin typeface="Arial Narrow" panose="020B0606020202030204" pitchFamily="34" charset="0"/>
              </a:rPr>
              <a:t>фундамента.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ru-RU" sz="400" dirty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1.3. Как </a:t>
            </a:r>
            <a:r>
              <a:rPr lang="ru-RU" sz="1600" dirty="0">
                <a:latin typeface="Arial Narrow" panose="020B0606020202030204" pitchFamily="34" charset="0"/>
              </a:rPr>
              <a:t>правило, толщина фундаментной плиты определяется из расчетов ее на продавливание в зонах действия сосредоточенных нагрузок от колонн, столбов, стен и т.п. Расчеты на </a:t>
            </a:r>
            <a:r>
              <a:rPr lang="ru-RU" sz="1600" dirty="0" smtClean="0">
                <a:latin typeface="Arial Narrow" panose="020B0606020202030204" pitchFamily="34" charset="0"/>
              </a:rPr>
              <a:t>продавливание выполняются </a:t>
            </a:r>
            <a:r>
              <a:rPr lang="ru-RU" sz="1600" dirty="0" smtClean="0">
                <a:latin typeface="Arial Narrow" panose="020B0606020202030204" pitchFamily="34" charset="0"/>
              </a:rPr>
              <a:t>в АРБАТ согласно </a:t>
            </a:r>
            <a:r>
              <a:rPr lang="ru-RU" sz="1600" dirty="0" smtClean="0">
                <a:latin typeface="Arial Narrow" panose="020B0606020202030204" pitchFamily="34" charset="0"/>
              </a:rPr>
              <a:t>СП63.13330.2012 с учетом моментов, действующих в месте сопряжения колонны и фундаментной плиты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ru-RU" sz="4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2.1. Плита </a:t>
            </a:r>
            <a:r>
              <a:rPr lang="ru-RU" sz="1600" dirty="0">
                <a:latin typeface="Arial Narrow" panose="020B0606020202030204" pitchFamily="34" charset="0"/>
              </a:rPr>
              <a:t>рассчитывается </a:t>
            </a: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en-US" sz="1600" dirty="0" smtClean="0">
                <a:latin typeface="Arial Narrow" panose="020B0606020202030204" pitchFamily="34" charset="0"/>
              </a:rPr>
              <a:t>SCAD </a:t>
            </a:r>
            <a:r>
              <a:rPr lang="ru-RU" sz="1600" dirty="0" smtClean="0">
                <a:latin typeface="Arial Narrow" panose="020B0606020202030204" pitchFamily="34" charset="0"/>
              </a:rPr>
              <a:t>как </a:t>
            </a:r>
            <a:r>
              <a:rPr lang="ru-RU" sz="1600" dirty="0">
                <a:latin typeface="Arial Narrow" panose="020B0606020202030204" pitchFamily="34" charset="0"/>
              </a:rPr>
              <a:t>конструкция на упругом основании на действие фактически приложенных </a:t>
            </a:r>
            <a:r>
              <a:rPr lang="ru-RU" sz="1600" dirty="0" smtClean="0">
                <a:latin typeface="Arial Narrow" panose="020B0606020202030204" pitchFamily="34" charset="0"/>
              </a:rPr>
              <a:t>нагрузок методом конечных элементов. По вычисленным усилиям подбирается </a:t>
            </a:r>
            <a:r>
              <a:rPr lang="ru-RU" sz="1600" dirty="0" smtClean="0">
                <a:latin typeface="Arial Narrow" panose="020B0606020202030204" pitchFamily="34" charset="0"/>
              </a:rPr>
              <a:t>армирование.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2.2. Расчет на продавливание уточняется в </a:t>
            </a:r>
            <a:r>
              <a:rPr lang="en-US" sz="1600" dirty="0" smtClean="0">
                <a:latin typeface="Arial Narrow" panose="020B0606020202030204" pitchFamily="34" charset="0"/>
              </a:rPr>
              <a:t>SCAD </a:t>
            </a:r>
            <a:r>
              <a:rPr lang="ru-RU" sz="1600" dirty="0" smtClean="0">
                <a:latin typeface="Arial Narrow" panose="020B0606020202030204" pitchFamily="34" charset="0"/>
              </a:rPr>
              <a:t>с учетом нового функционала от 04.2016.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ru-RU" sz="1600" dirty="0">
              <a:latin typeface="Arial Narrow" panose="020B0606020202030204" pitchFamily="34" charset="0"/>
            </a:endParaRPr>
          </a:p>
          <a:p>
            <a:pPr algn="just"/>
            <a:endParaRPr lang="ru-RU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36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13671"/>
            <a:ext cx="1368152" cy="132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640960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Оценка осадки </a:t>
            </a:r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плиты </a:t>
            </a:r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и постоянного </a:t>
            </a:r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коэффициента постели по СП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84720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Расчет осадки абсолютно жесткого фундамента по </a:t>
            </a:r>
            <a:r>
              <a:rPr lang="ru-RU" sz="1600" b="1" dirty="0">
                <a:latin typeface="Arial Narrow" panose="020B0606020202030204" pitchFamily="34" charset="0"/>
              </a:rPr>
              <a:t>СП </a:t>
            </a:r>
            <a:r>
              <a:rPr lang="ru-RU" sz="1600" b="1" dirty="0" smtClean="0">
                <a:latin typeface="Arial Narrow" panose="020B0606020202030204" pitchFamily="34" charset="0"/>
              </a:rPr>
              <a:t>22.13330.2011 в </a:t>
            </a:r>
            <a:r>
              <a:rPr lang="ru-RU" sz="1600" b="1" dirty="0" smtClean="0">
                <a:latin typeface="Arial Narrow" panose="020B0606020202030204" pitchFamily="34" charset="0"/>
              </a:rPr>
              <a:t>ЗАПРОС</a:t>
            </a:r>
            <a:endParaRPr lang="ru-RU" sz="1600" b="1" dirty="0">
              <a:latin typeface="Arial Narrow" panose="020B0606020202030204" pitchFamily="34" charset="0"/>
            </a:endParaRP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Глубина заложения подошвы фундамента от уровня планировки, H </a:t>
            </a:r>
            <a:r>
              <a:rPr lang="ru-RU" sz="1600" dirty="0" smtClean="0">
                <a:latin typeface="Arial Narrow" panose="020B0606020202030204" pitchFamily="34" charset="0"/>
              </a:rPr>
              <a:t>= 0 </a:t>
            </a:r>
            <a:r>
              <a:rPr lang="ru-RU" sz="1600" dirty="0">
                <a:latin typeface="Arial Narrow" panose="020B0606020202030204" pitchFamily="34" charset="0"/>
              </a:rPr>
              <a:t>м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Глубина заложения подошвы фундамента относительно естественного рельефа, </a:t>
            </a:r>
            <a:r>
              <a:rPr lang="ru-RU" sz="1600" dirty="0" err="1">
                <a:latin typeface="Arial Narrow" panose="020B0606020202030204" pitchFamily="34" charset="0"/>
              </a:rPr>
              <a:t>Hz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= 0 </a:t>
            </a:r>
            <a:r>
              <a:rPr lang="ru-RU" sz="1600" dirty="0">
                <a:latin typeface="Arial Narrow" panose="020B0606020202030204" pitchFamily="34" charset="0"/>
              </a:rPr>
              <a:t>м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Предельная величина деформации фундамента  80 мм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027" y="2092147"/>
            <a:ext cx="1790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604788"/>
              </p:ext>
            </p:extLst>
          </p:nvPr>
        </p:nvGraphicFramePr>
        <p:xfrm>
          <a:off x="323528" y="2178379"/>
          <a:ext cx="5040560" cy="913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142"/>
                <a:gridCol w="865074"/>
                <a:gridCol w="792088"/>
                <a:gridCol w="792088"/>
                <a:gridCol w="1512168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Координаты центра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Размеры подошвы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Продольная сила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X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Y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Т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000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513895"/>
              </p:ext>
            </p:extLst>
          </p:nvPr>
        </p:nvGraphicFramePr>
        <p:xfrm>
          <a:off x="323528" y="3212976"/>
          <a:ext cx="5054372" cy="2739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9808"/>
                <a:gridCol w="465535"/>
                <a:gridCol w="399029"/>
              </a:tblGrid>
              <a:tr h="1460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Проверка для уровня подошвы удовлетворена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Расчетное сопротивление грунта в уровне подошвы фундамента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29,98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Т/м</a:t>
                      </a:r>
                      <a:r>
                        <a:rPr lang="ru-RU" sz="1400" baseline="30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Среднее давление от нагрузок </a:t>
                      </a: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(включая вес тела фундамента, грунта и пола) в уровне подошвы фундамента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Т/м</a:t>
                      </a:r>
                      <a:r>
                        <a:rPr lang="ru-RU" sz="1400" b="1" baseline="3000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</a:tr>
              <a:tr h="14605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Осадка определена для основания в виде упругого полупространства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Осадка основания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116,2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мм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Просадка от нагрузки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мм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Просадка от веса грунта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мм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Сумма осадки и просадки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116,2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мм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Глубина сжимаемой толщи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 Narrow" panose="020B0606020202030204" pitchFamily="34" charset="0"/>
                        </a:rPr>
                        <a:t>Винклеровский коэффициент постели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Т/м</a:t>
                      </a:r>
                      <a:r>
                        <a:rPr lang="ru-RU" sz="1400" baseline="300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6496"/>
              </p:ext>
            </p:extLst>
          </p:nvPr>
        </p:nvGraphicFramePr>
        <p:xfrm>
          <a:off x="5832850" y="3212976"/>
          <a:ext cx="2969877" cy="273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446"/>
                <a:gridCol w="363183"/>
                <a:gridCol w="504056"/>
                <a:gridCol w="504056"/>
                <a:gridCol w="720080"/>
                <a:gridCol w="504056"/>
              </a:tblGrid>
              <a:tr h="17729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Arial Narrow" panose="020B0606020202030204" pitchFamily="34" charset="0"/>
                        </a:rPr>
                        <a:t>№ слоя</a:t>
                      </a:r>
                      <a:endParaRPr lang="ru-RU" sz="14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Толщина слоя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Давление от нагрузки в средней точке слоя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Бытовое давление в средней точке слоя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Расчетное давление в уровне кровли разнородных слоев грунта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Осадка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/>
                </a:tc>
              </a:tr>
              <a:tr h="240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Т/м</a:t>
                      </a:r>
                      <a:r>
                        <a:rPr lang="ru-RU" sz="1400" baseline="300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Т/м</a:t>
                      </a:r>
                      <a:r>
                        <a:rPr lang="ru-RU" sz="1400" baseline="300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Т/м</a:t>
                      </a:r>
                      <a:r>
                        <a:rPr lang="ru-RU" sz="1400" baseline="300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мм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40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4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</a:tr>
              <a:tr h="240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6,245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76,742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</a:rPr>
                        <a:t>33,3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</a:tr>
              <a:tr h="2408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7,06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1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0" y="3617241"/>
            <a:ext cx="9144000" cy="2298358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2214531"/>
            <a:ext cx="9144000" cy="1256491"/>
          </a:xfrm>
          <a:prstGeom prst="rect">
            <a:avLst/>
          </a:prstGeom>
          <a:solidFill>
            <a:srgbClr val="FFC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Параметры в традиционных контактных моделях основания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0" y="872971"/>
            <a:ext cx="9144000" cy="1219400"/>
            <a:chOff x="0" y="1023408"/>
            <a:chExt cx="9144000" cy="121940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0" y="1023408"/>
              <a:ext cx="9144000" cy="1191037"/>
            </a:xfrm>
            <a:prstGeom prst="rect">
              <a:avLst/>
            </a:prstGeom>
            <a:solidFill>
              <a:srgbClr val="FF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 Narrow" panose="020B0606020202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7544" y="1165590"/>
              <a:ext cx="80648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600" dirty="0" smtClean="0">
                <a:latin typeface="Arial Narrow" panose="020B0606020202030204" pitchFamily="34" charset="0"/>
              </a:endParaRPr>
            </a:p>
            <a:p>
              <a:pPr algn="ctr"/>
              <a:endParaRPr lang="ru-RU" sz="1600" dirty="0">
                <a:latin typeface="Arial Narrow" panose="020B0606020202030204" pitchFamily="34" charset="0"/>
              </a:endParaRP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где </a:t>
              </a:r>
              <a:r>
                <a:rPr lang="ru-RU" sz="1600" dirty="0">
                  <a:latin typeface="Arial Narrow" panose="020B0606020202030204" pitchFamily="34" charset="0"/>
                </a:rPr>
                <a:t>w(x) – осадка основания, p(x) – функция нагрузки, а k – коэффициент пропорциональности, чаще всего называемый коэффициентом постели</a:t>
              </a:r>
              <a:r>
                <a:rPr lang="ru-RU" sz="1600" dirty="0" smtClean="0">
                  <a:latin typeface="Arial Narrow" panose="020B0606020202030204" pitchFamily="34" charset="0"/>
                </a:rPr>
                <a:t>.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  <p:graphicFrame>
          <p:nvGraphicFramePr>
            <p:cNvPr id="3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2723143"/>
                </p:ext>
              </p:extLst>
            </p:nvPr>
          </p:nvGraphicFramePr>
          <p:xfrm>
            <a:off x="3262313" y="1130300"/>
            <a:ext cx="2295525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3" name="Уравнение" r:id="rId6" imgW="952200" imgH="203040" progId="Equation.3">
                    <p:embed/>
                  </p:oleObj>
                </mc:Choice>
                <mc:Fallback>
                  <p:oleObj name="Уравнение" r:id="rId6" imgW="9522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2313" y="1130300"/>
                          <a:ext cx="2295525" cy="4762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173123" y="1093693"/>
              <a:ext cx="28083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latin typeface="Arial Narrow" panose="020B0606020202030204" pitchFamily="34" charset="0"/>
                </a:rPr>
                <a:t>Модель Винклера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0280" y="2288172"/>
            <a:ext cx="1745755" cy="715760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179512" y="2256162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Модель упругого полупространства (задача Буссинеска)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pic>
        <p:nvPicPr>
          <p:cNvPr id="4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4686" y="3033076"/>
            <a:ext cx="2409498" cy="36004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467544" y="3048556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где                                                             - функция расстояния от места приложения нагрузки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48" name="Picture 1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806" y="5128023"/>
            <a:ext cx="2968945" cy="43204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  <p:graphicFrame>
        <p:nvGraphicFramePr>
          <p:cNvPr id="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524359"/>
              </p:ext>
            </p:extLst>
          </p:nvPr>
        </p:nvGraphicFramePr>
        <p:xfrm>
          <a:off x="3528499" y="3713720"/>
          <a:ext cx="2339646" cy="49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4" name="Формула" r:id="rId11" imgW="1066800" imgH="228600" progId="Equation.3">
                  <p:embed/>
                </p:oleObj>
              </mc:Choice>
              <mc:Fallback>
                <p:oleObj name="Формула" r:id="rId11" imgW="106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499" y="3713720"/>
                        <a:ext cx="2339646" cy="4969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67544" y="42956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где К и С - параметры модели, а </a:t>
            </a:r>
            <a:r>
              <a:rPr lang="ru-RU" sz="1600" dirty="0" smtClean="0">
                <a:latin typeface="Arial Narrow" panose="020B0606020202030204" pitchFamily="34" charset="0"/>
              </a:rPr>
              <a:t>    - оператор </a:t>
            </a:r>
            <a:r>
              <a:rPr lang="ru-RU" sz="1600" dirty="0">
                <a:latin typeface="Arial Narrow" panose="020B0606020202030204" pitchFamily="34" charset="0"/>
              </a:rPr>
              <a:t>Лапласа. Первый параметр по смыслу аналогичен коэффициенту постели по гипотезе Винклера, а второй учитывает работу упругого основания на сдвиг (срез).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7544" y="5528393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где </a:t>
            </a:r>
            <a:r>
              <a:rPr lang="en-US" sz="1600" dirty="0">
                <a:latin typeface="Arial Narrow" panose="020B0606020202030204" pitchFamily="34" charset="0"/>
              </a:rPr>
              <a:t>H </a:t>
            </a:r>
            <a:r>
              <a:rPr lang="ru-RU" sz="1600" dirty="0">
                <a:latin typeface="Arial Narrow" panose="020B0606020202030204" pitchFamily="34" charset="0"/>
              </a:rPr>
              <a:t>– глубина сжимаемого слоя, </a:t>
            </a:r>
            <a:r>
              <a:rPr lang="en-US" sz="1600" dirty="0">
                <a:latin typeface="Arial Narrow" panose="020B0606020202030204" pitchFamily="34" charset="0"/>
              </a:rPr>
              <a:t>E </a:t>
            </a:r>
            <a:r>
              <a:rPr lang="ru-RU" sz="1600" dirty="0">
                <a:latin typeface="Arial Narrow" panose="020B0606020202030204" pitchFamily="34" charset="0"/>
              </a:rPr>
              <a:t>и </a:t>
            </a:r>
            <a:r>
              <a:rPr lang="en-US" sz="1600" dirty="0">
                <a:latin typeface="Arial Narrow" panose="020B0606020202030204" pitchFamily="34" charset="0"/>
              </a:rPr>
              <a:t>v</a:t>
            </a:r>
            <a:r>
              <a:rPr lang="en-US" sz="1600" baseline="-25000" dirty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–модуль деформации и коэффициент Пуассона грунта.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9512" y="3692061"/>
            <a:ext cx="3395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Двухконстантная контактная модель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213274"/>
              </p:ext>
            </p:extLst>
          </p:nvPr>
        </p:nvGraphicFramePr>
        <p:xfrm>
          <a:off x="3126086" y="4403431"/>
          <a:ext cx="1524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" name="Формула" r:id="rId13" imgW="152202" imgH="177569" progId="Equation.3">
                  <p:embed/>
                </p:oleObj>
              </mc:Choice>
              <mc:Fallback>
                <p:oleObj name="Формула" r:id="rId13" imgW="152202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086" y="4403431"/>
                        <a:ext cx="1524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3774158" y="5141187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- параметры модели по Власову-Леонтьеву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03" y="4941168"/>
            <a:ext cx="8784976" cy="8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4935" y="3356992"/>
            <a:ext cx="4320000" cy="16786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122" y="3356992"/>
            <a:ext cx="4320000" cy="16438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935" y="1628800"/>
            <a:ext cx="3024000" cy="1743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8935" y="899952"/>
            <a:ext cx="3276000" cy="1309667"/>
          </a:xfrm>
          <a:prstGeom prst="rect">
            <a:avLst/>
          </a:prstGeom>
        </p:spPr>
      </p:pic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1. Модель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Винклера с одним коэффициентом постели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55562"/>
            <a:ext cx="56886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Анализ осадок Винклеровского основания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По вертикали всем пластинчатым КЭ фундаментной плиты назначается единственный постоянный коэффициент  постели С1 = 172 Т/м3. Коэффициент получен делением среднего давления под подошвой плиты (20 Т/м2) на полученную в КРОСС осадку плиты как абсолютно жесткого фундамента (0,116 м).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По горизонтали по Х и </a:t>
            </a:r>
            <a:r>
              <a:rPr lang="en-US" sz="1600" dirty="0" smtClean="0">
                <a:latin typeface="Arial Narrow" panose="020B0606020202030204" pitchFamily="34" charset="0"/>
              </a:rPr>
              <a:t>Y </a:t>
            </a:r>
            <a:r>
              <a:rPr lang="ru-RU" sz="1600" dirty="0" smtClean="0">
                <a:latin typeface="Arial Narrow" panose="020B0606020202030204" pitchFamily="34" charset="0"/>
              </a:rPr>
              <a:t>каждый узел зафиксирован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упругой связью с узловой жесткостью 27,37 Т/м, принятую в размере 70% от величины С1 по вертикали и с учетом того, что в модели 4,41 узла приходятся на один </a:t>
            </a:r>
            <a:r>
              <a:rPr lang="ru-RU" sz="1600" dirty="0" err="1" smtClean="0">
                <a:latin typeface="Arial Narrow" panose="020B0606020202030204" pitchFamily="34" charset="0"/>
              </a:rPr>
              <a:t>кв.м</a:t>
            </a:r>
            <a:r>
              <a:rPr lang="ru-RU" sz="1600" dirty="0" smtClean="0">
                <a:latin typeface="Arial Narrow" panose="020B0606020202030204" pitchFamily="34" charset="0"/>
              </a:rPr>
              <a:t> фундаментной плиты.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663561"/>
            <a:ext cx="8640960" cy="337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Главный недостаток — неучёт </a:t>
            </a:r>
            <a:r>
              <a:rPr lang="ru-RU" sz="16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распределительной </a:t>
            </a:r>
            <a:r>
              <a:rPr lang="ru-RU" sz="16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способности основания</a:t>
            </a:r>
          </a:p>
        </p:txBody>
      </p:sp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894534" y="4739095"/>
            <a:ext cx="1509757" cy="337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 b="1" i="0" u="none" strike="noStrike" baseline="0" dirty="0" smtClean="0">
                <a:ln>
                  <a:noFill/>
                </a:ln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Δ</a:t>
            </a:r>
            <a:r>
              <a:rPr lang="en-US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S =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1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,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451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мм</a:t>
            </a:r>
            <a:r>
              <a:rPr lang="en-US" sz="1600" b="1" dirty="0" smtClean="0"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 </a:t>
            </a:r>
            <a:endParaRPr lang="ru-RU" sz="1600" b="1" i="0" u="none" strike="noStrike" baseline="0" dirty="0">
              <a:ln>
                <a:noFill/>
              </a:ln>
              <a:solidFill>
                <a:srgbClr val="002274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492" t="11700" r="3717" b="43742"/>
          <a:stretch/>
        </p:blipFill>
        <p:spPr>
          <a:xfrm>
            <a:off x="6748496" y="5601812"/>
            <a:ext cx="788709" cy="4206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894534" y="4513934"/>
            <a:ext cx="1685578" cy="337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S</a:t>
            </a:r>
            <a:r>
              <a:rPr lang="en-US" sz="1600" b="1" baseline="-25000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max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=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1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17,3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мм</a:t>
            </a:r>
            <a:r>
              <a:rPr lang="en-US" sz="1600" b="1" dirty="0" smtClean="0"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 </a:t>
            </a:r>
            <a:endParaRPr lang="ru-RU" sz="1600" b="1" i="0" u="none" strike="noStrike" baseline="0" dirty="0">
              <a:ln>
                <a:noFill/>
              </a:ln>
              <a:solidFill>
                <a:srgbClr val="002274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325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576806"/>
            <a:ext cx="5328592" cy="1947951"/>
          </a:xfrm>
          <a:prstGeom prst="rect">
            <a:avLst/>
          </a:prstGeom>
        </p:spPr>
      </p:pic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1б. Модель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уравновешивания внешних нагрузок и отпора грунта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47204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Модель уравновешивания внешних нагрузок и отпора грунта позволяет получить результаты близкие с моделью основания Винклера и применима в расчетах столбчатых и ленточных фундаментов.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При уравновешивании внешних нагрузок на плиту отбрасывается собственный вес плиты и его составляющая в среднем напряжении под плитой. Поэтому средний отпор грунта принимается 16 </a:t>
            </a:r>
            <a:r>
              <a:rPr lang="ru-RU" sz="1600" dirty="0" smtClean="0">
                <a:latin typeface="Arial Narrow" panose="020B0606020202030204" pitchFamily="34" charset="0"/>
              </a:rPr>
              <a:t>Т/м</a:t>
            </a:r>
            <a:r>
              <a:rPr lang="ru-RU" sz="1600" baseline="30000" dirty="0" smtClean="0">
                <a:latin typeface="Arial Narrow" panose="020B0606020202030204" pitchFamily="34" charset="0"/>
              </a:rPr>
              <a:t>2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вместо фактической </a:t>
            </a:r>
            <a:r>
              <a:rPr lang="ru-RU" sz="1600" dirty="0">
                <a:latin typeface="Arial Narrow" panose="020B0606020202030204" pitchFamily="34" charset="0"/>
              </a:rPr>
              <a:t>16 </a:t>
            </a:r>
            <a:r>
              <a:rPr lang="ru-RU" sz="1600" dirty="0" smtClean="0">
                <a:latin typeface="Arial Narrow" panose="020B0606020202030204" pitchFamily="34" charset="0"/>
              </a:rPr>
              <a:t>Т/м</a:t>
            </a:r>
            <a:r>
              <a:rPr lang="ru-RU" sz="1600" baseline="30000" dirty="0" smtClean="0">
                <a:latin typeface="Arial Narrow" panose="020B0606020202030204" pitchFamily="34" charset="0"/>
              </a:rPr>
              <a:t>2</a:t>
            </a:r>
            <a:r>
              <a:rPr lang="ru-RU" sz="1600" dirty="0" smtClean="0">
                <a:latin typeface="Arial Narrow" panose="020B0606020202030204" pitchFamily="34" charset="0"/>
              </a:rPr>
              <a:t>. Нагрузки </a:t>
            </a:r>
            <a:r>
              <a:rPr lang="ru-RU" sz="1600" dirty="0" smtClean="0">
                <a:latin typeface="Arial Narrow" panose="020B0606020202030204" pitchFamily="34" charset="0"/>
              </a:rPr>
              <a:t>от колонн принимаются в виде реакций в связях каркаса на абсолютно жестком основании.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Для исключения появления геометрической изменяемости системы в каждый узел плиты вводится связь конечной жесткости, с условным минимальным значением по </a:t>
            </a:r>
            <a:r>
              <a:rPr lang="en-US" sz="1600" dirty="0" smtClean="0">
                <a:latin typeface="Arial Narrow" panose="020B0606020202030204" pitchFamily="34" charset="0"/>
              </a:rPr>
              <a:t>Z</a:t>
            </a:r>
            <a:r>
              <a:rPr lang="ru-RU" sz="1600" dirty="0" smtClean="0">
                <a:latin typeface="Arial Narrow" panose="020B0606020202030204" pitchFamily="34" charset="0"/>
              </a:rPr>
              <a:t> равным 0,001 Т/м.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По горизонтали каждый узел зафиксирован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упругой связью в размере 70% от величины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err="1" smtClean="0">
                <a:latin typeface="Arial Narrow" panose="020B0606020202030204" pitchFamily="34" charset="0"/>
              </a:rPr>
              <a:t>винклеровского</a:t>
            </a:r>
            <a:r>
              <a:rPr lang="ru-RU" sz="1600" dirty="0" smtClean="0">
                <a:latin typeface="Arial Narrow" panose="020B0606020202030204" pitchFamily="34" charset="0"/>
              </a:rPr>
              <a:t> С1/(</a:t>
            </a:r>
            <a:r>
              <a:rPr lang="ru-RU" sz="1600" dirty="0" err="1" smtClean="0">
                <a:latin typeface="Arial Narrow" panose="020B0606020202030204" pitchFamily="34" charset="0"/>
              </a:rPr>
              <a:t>кол.узлов</a:t>
            </a:r>
            <a:r>
              <a:rPr lang="ru-RU" sz="1600" dirty="0" smtClean="0">
                <a:latin typeface="Arial Narrow" panose="020B0606020202030204" pitchFamily="34" charset="0"/>
              </a:rPr>
              <a:t> на 1 м</a:t>
            </a:r>
            <a:r>
              <a:rPr lang="ru-RU" sz="1600" baseline="30000" dirty="0" smtClean="0">
                <a:latin typeface="Arial Narrow" panose="020B0606020202030204" pitchFamily="34" charset="0"/>
              </a:rPr>
              <a:t>2</a:t>
            </a:r>
            <a:r>
              <a:rPr lang="ru-RU" sz="1600" dirty="0" smtClean="0">
                <a:latin typeface="Arial Narrow" panose="020B0606020202030204" pitchFamily="34" charset="0"/>
              </a:rPr>
              <a:t> плиты). </a:t>
            </a:r>
            <a:endParaRPr lang="ru-RU" sz="1600" dirty="0">
              <a:latin typeface="Arial Narrow" panose="020B0606020202030204" pitchFamily="34" charset="0"/>
            </a:endParaRPr>
          </a:p>
          <a:p>
            <a:pPr algn="just"/>
            <a:endParaRPr lang="ru-RU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5445224"/>
            <a:ext cx="8424936" cy="583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Главные недостатки – неучёт совместной работы здания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с основанием и</a:t>
            </a:r>
            <a:r>
              <a:rPr lang="en-US" sz="16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невозможность определения осадки. Доступен только анализ деформаций и армирования плиты.</a:t>
            </a:r>
            <a:r>
              <a:rPr lang="ru-RU" sz="1600" b="1" i="0" u="none" strike="noStrike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</a:t>
            </a:r>
            <a:endParaRPr lang="ru-RU" sz="1600" b="1" i="0" u="none" strike="noStrike" baseline="0" dirty="0">
              <a:ln>
                <a:noFill/>
              </a:ln>
              <a:solidFill>
                <a:srgbClr val="FF0000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4108" y="4894767"/>
            <a:ext cx="1764196" cy="583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S</a:t>
            </a:r>
            <a:r>
              <a:rPr lang="en-US" sz="1600" b="1" baseline="-25000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max</a:t>
            </a:r>
            <a:r>
              <a:rPr lang="en-US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- отсутствует</a:t>
            </a:r>
            <a:endParaRPr lang="ru-RU" sz="1600" b="1" dirty="0">
              <a:solidFill>
                <a:srgbClr val="002274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 b="1" i="0" u="none" strike="noStrike" baseline="0" dirty="0" smtClean="0">
                <a:ln>
                  <a:noFill/>
                </a:ln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Δ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S =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1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,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899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мм</a:t>
            </a:r>
            <a:r>
              <a:rPr lang="en-US" sz="1600" b="1" dirty="0" smtClean="0"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 </a:t>
            </a:r>
            <a:endParaRPr lang="ru-RU" sz="1600" b="1" i="0" u="none" strike="noStrike" baseline="0" dirty="0">
              <a:ln>
                <a:noFill/>
              </a:ln>
              <a:solidFill>
                <a:srgbClr val="002274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508"/>
          <a:stretch/>
        </p:blipFill>
        <p:spPr>
          <a:xfrm>
            <a:off x="3995936" y="2800063"/>
            <a:ext cx="3024336" cy="1825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0371" y="2768203"/>
            <a:ext cx="1676026" cy="270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9614" b="3015"/>
          <a:stretch/>
        </p:blipFill>
        <p:spPr>
          <a:xfrm>
            <a:off x="467544" y="4617112"/>
            <a:ext cx="8208912" cy="1476184"/>
          </a:xfrm>
          <a:prstGeom prst="rect">
            <a:avLst/>
          </a:prstGeom>
        </p:spPr>
      </p:pic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496944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Использование объёмных КЭ для моделирования оснований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77857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Применение моделей упругих оснований из объемных элементов имеет следующие </a:t>
            </a:r>
            <a:r>
              <a:rPr lang="ru-RU" sz="1600" b="1" dirty="0" smtClean="0">
                <a:latin typeface="Arial Narrow" panose="020B0606020202030204" pitchFamily="34" charset="0"/>
              </a:rPr>
              <a:t>преимущества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качестве упругих характеристик используются непосредственно данные геологических изысканий – модуль деформаций и коэффициент Пуассона, назначаемые непосредственно по результатам инженерно-геологических изысканий или согласно СНиП в зависимости от вида грунта. При этом если есть несколько слоев, то можно задать характеристики каждого слоя, без расчета среднего модуля деформации и коэффициента Пуассона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Для назначения геометрических параметров основания по глубине – сжимаемой толщи также используются формулы СНиП для линейно деформируемого слоя или для линейно деформируемого полупространства </a:t>
            </a:r>
            <a:r>
              <a:rPr lang="ru-RU" sz="1600" dirty="0" smtClean="0">
                <a:latin typeface="Arial Narrow" panose="020B0606020202030204" pitchFamily="34" charset="0"/>
              </a:rPr>
              <a:t>с </a:t>
            </a:r>
            <a:r>
              <a:rPr lang="ru-RU" sz="1600" dirty="0">
                <a:latin typeface="Arial Narrow" panose="020B0606020202030204" pitchFamily="34" charset="0"/>
              </a:rPr>
              <a:t>ограничением глубины сжимаемой толщи. Выбор  модели (слой или </a:t>
            </a:r>
            <a:r>
              <a:rPr lang="ru-RU" sz="1600" dirty="0" smtClean="0">
                <a:latin typeface="Arial Narrow" panose="020B0606020202030204" pitchFamily="34" charset="0"/>
              </a:rPr>
              <a:t>полупространство</a:t>
            </a:r>
            <a:r>
              <a:rPr lang="ru-RU" sz="1600" dirty="0">
                <a:latin typeface="Arial Narrow" panose="020B0606020202030204" pitchFamily="34" charset="0"/>
              </a:rPr>
              <a:t>) также выполняется по СНиП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Расчеты показывают совпадение результатов по перемещениям узлов дневной поверхности расчетной модели основания со средними значениями осадки рассчитанной по СНиП, как для модели линейно-деформируемого слоя, так и полупространства в пределах 10%.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Модели на объемных элементах обладают очень большой наглядностью как при анализе деформированного состояния, так и при анализе напряжений в основании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45317" t="24395" r="32399" b="67905"/>
          <a:stretch/>
        </p:blipFill>
        <p:spPr>
          <a:xfrm>
            <a:off x="6516216" y="4425583"/>
            <a:ext cx="2304256" cy="38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496944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Использование объёмных КЭ для моделирования оснований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77857"/>
            <a:ext cx="88569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Модель линейно-деформируемого основания (ЛДО) и ее сравнение с моделью Винклера</a:t>
            </a:r>
          </a:p>
          <a:p>
            <a:r>
              <a:rPr lang="ru-RU" sz="1600" b="1" dirty="0">
                <a:latin typeface="Arial Narrow" panose="020B0606020202030204" pitchFamily="34" charset="0"/>
              </a:rPr>
              <a:t/>
            </a:r>
            <a:br>
              <a:rPr lang="ru-RU" sz="1600" b="1" dirty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В СП 22.13333.2011 «Основания зданий и сооружений» (п.5.6.6.) предлагаются две такие модели: модель линейно-деформируемого полупространства и линейно-деформируемого слоя. При использовании модели ЛДО грунтовая среда представляется линейно деформируемой (средой линейной теории упругости).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В модели ЛДО также допускается два допущения: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1. Осадка </a:t>
            </a:r>
            <a:r>
              <a:rPr lang="en-US" sz="1600" b="1" i="1" dirty="0">
                <a:latin typeface="Arial Narrow" panose="020B0606020202030204" pitchFamily="34" charset="0"/>
              </a:rPr>
              <a:t>W(</a:t>
            </a:r>
            <a:r>
              <a:rPr lang="en-US" sz="1600" b="1" i="1" dirty="0" err="1">
                <a:latin typeface="Arial Narrow" panose="020B0606020202030204" pitchFamily="34" charset="0"/>
              </a:rPr>
              <a:t>x,y</a:t>
            </a:r>
            <a:r>
              <a:rPr lang="en-US" sz="1600" b="1" i="1" dirty="0">
                <a:latin typeface="Arial Narrow" panose="020B0606020202030204" pitchFamily="34" charset="0"/>
              </a:rPr>
              <a:t>)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точки поверхности основания прямо пропорциональна величине нагрузки </a:t>
            </a:r>
            <a:r>
              <a:rPr lang="en-US" sz="1600" b="1" i="1" dirty="0">
                <a:latin typeface="Arial Narrow" panose="020B0606020202030204" pitchFamily="34" charset="0"/>
              </a:rPr>
              <a:t>p(</a:t>
            </a:r>
            <a:r>
              <a:rPr lang="en-US" sz="1600" b="1" i="1" dirty="0" err="1">
                <a:latin typeface="Arial Narrow" panose="020B0606020202030204" pitchFamily="34" charset="0"/>
              </a:rPr>
              <a:t>x,y</a:t>
            </a:r>
            <a:r>
              <a:rPr lang="en-US" sz="1600" b="1" i="1" dirty="0">
                <a:latin typeface="Arial Narrow" panose="020B0606020202030204" pitchFamily="34" charset="0"/>
              </a:rPr>
              <a:t>) </a:t>
            </a:r>
            <a:r>
              <a:rPr lang="ru-RU" sz="1600" dirty="0">
                <a:latin typeface="Arial Narrow" panose="020B0606020202030204" pitchFamily="34" charset="0"/>
              </a:rPr>
              <a:t>в этой точке.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2. </a:t>
            </a:r>
            <a:r>
              <a:rPr lang="ru-RU" sz="1600" dirty="0" smtClean="0">
                <a:latin typeface="Arial Narrow" panose="020B0606020202030204" pitchFamily="34" charset="0"/>
              </a:rPr>
              <a:t>Осадки распространяются за пределы площади загружения.</a:t>
            </a:r>
            <a:r>
              <a:rPr lang="ru-RU" sz="1600" dirty="0">
                <a:latin typeface="Arial Narrow" panose="020B0606020202030204" pitchFamily="34" charset="0"/>
              </a:rPr>
              <a:t/>
            </a:r>
            <a:br>
              <a:rPr lang="ru-RU" sz="1600" dirty="0">
                <a:latin typeface="Arial Narrow" panose="020B0606020202030204" pitchFamily="34" charset="0"/>
              </a:rPr>
            </a:br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Согласно этой модели, от приложенной силы </a:t>
            </a:r>
            <a:r>
              <a:rPr lang="en-US" sz="1600" b="1" i="1" dirty="0" smtClean="0">
                <a:latin typeface="Arial Narrow" panose="020B0606020202030204" pitchFamily="34" charset="0"/>
              </a:rPr>
              <a:t>P</a:t>
            </a:r>
            <a:r>
              <a:rPr lang="el-GR" sz="1600" b="1" i="1" baseline="-25000" dirty="0" smtClean="0">
                <a:latin typeface="GreekS" panose="00000400000000000000" pitchFamily="2" charset="0"/>
                <a:cs typeface="GreekS" panose="00000400000000000000" pitchFamily="2" charset="0"/>
              </a:rPr>
              <a:t>ζ</a:t>
            </a:r>
            <a:r>
              <a:rPr lang="ru-RU" sz="1600" b="1" i="1" dirty="0" smtClean="0">
                <a:latin typeface="GreekS" panose="00000400000000000000" pitchFamily="2" charset="0"/>
                <a:cs typeface="GreekS" panose="00000400000000000000" pitchFamily="2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любая точка поверхности линейно-деформируемого основания с координатой </a:t>
            </a:r>
            <a:r>
              <a:rPr lang="ru-RU" sz="1600" b="1" i="1" dirty="0" smtClean="0">
                <a:latin typeface="Arial Narrow" panose="020B0606020202030204" pitchFamily="34" charset="0"/>
              </a:rPr>
              <a:t>х</a:t>
            </a:r>
            <a:r>
              <a:rPr lang="ru-RU" sz="1600" dirty="0" smtClean="0">
                <a:latin typeface="Arial Narrow" panose="020B0606020202030204" pitchFamily="34" charset="0"/>
              </a:rPr>
              <a:t> получает осадку </a:t>
            </a:r>
            <a:r>
              <a:rPr lang="en-US" sz="1600" b="1" i="1" dirty="0" smtClean="0">
                <a:latin typeface="Arial Narrow" panose="020B0606020202030204" pitchFamily="34" charset="0"/>
              </a:rPr>
              <a:t>W(x)</a:t>
            </a:r>
            <a:r>
              <a:rPr lang="ru-RU" sz="1600" dirty="0" smtClean="0">
                <a:latin typeface="Arial Narrow" panose="020B0606020202030204" pitchFamily="34" charset="0"/>
              </a:rPr>
              <a:t>, которая прямо пропорциональная величине силы </a:t>
            </a:r>
            <a:r>
              <a:rPr lang="en-US" sz="1600" b="1" i="1" dirty="0">
                <a:latin typeface="Arial Narrow" panose="020B0606020202030204" pitchFamily="34" charset="0"/>
              </a:rPr>
              <a:t>P</a:t>
            </a:r>
            <a:r>
              <a:rPr lang="el-GR" sz="1600" b="1" i="1" baseline="-25000" dirty="0">
                <a:latin typeface="GreekS" panose="00000400000000000000" pitchFamily="2" charset="0"/>
                <a:cs typeface="GreekS" panose="00000400000000000000" pitchFamily="2" charset="0"/>
              </a:rPr>
              <a:t>ζ</a:t>
            </a:r>
            <a:r>
              <a:rPr lang="ru-RU" sz="1600" b="1" i="1" dirty="0">
                <a:latin typeface="GreekS" panose="00000400000000000000" pitchFamily="2" charset="0"/>
                <a:cs typeface="GreekS" panose="00000400000000000000" pitchFamily="2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и зависит от расстояния между точной приложения нагрузки </a:t>
            </a:r>
            <a:r>
              <a:rPr lang="el-GR" sz="1600" b="1" i="1" dirty="0">
                <a:latin typeface="GreekS" panose="00000400000000000000" pitchFamily="2" charset="0"/>
                <a:cs typeface="GreekS" panose="00000400000000000000" pitchFamily="2" charset="0"/>
              </a:rPr>
              <a:t>ζ </a:t>
            </a:r>
            <a:r>
              <a:rPr lang="ru-RU" sz="1600" dirty="0" smtClean="0">
                <a:latin typeface="Arial Narrow" panose="020B0606020202030204" pitchFamily="34" charset="0"/>
              </a:rPr>
              <a:t>и точкой с координатой </a:t>
            </a:r>
            <a:r>
              <a:rPr lang="ru-RU" sz="1600" b="1" i="1" dirty="0">
                <a:latin typeface="Arial Narrow" panose="020B0606020202030204" pitchFamily="34" charset="0"/>
              </a:rPr>
              <a:t>х</a:t>
            </a:r>
            <a:r>
              <a:rPr lang="ru-RU" sz="1600" dirty="0" smtClean="0">
                <a:latin typeface="Arial Narrow" panose="020B0606020202030204" pitchFamily="34" charset="0"/>
              </a:rPr>
              <a:t>, т.е. осадку можно представить в виде:	</a:t>
            </a:r>
            <a:r>
              <a:rPr lang="en-US" sz="1600" b="1" i="1" dirty="0" smtClean="0">
                <a:latin typeface="Arial Narrow" panose="020B0606020202030204" pitchFamily="34" charset="0"/>
              </a:rPr>
              <a:t>W(x)</a:t>
            </a:r>
            <a:r>
              <a:rPr lang="ru-RU" sz="1600" b="1" i="1" dirty="0" smtClean="0">
                <a:latin typeface="Arial Narrow" panose="020B0606020202030204" pitchFamily="34" charset="0"/>
              </a:rPr>
              <a:t> = </a:t>
            </a:r>
            <a:r>
              <a:rPr lang="en-US" sz="1600" b="1" i="1" dirty="0">
                <a:latin typeface="Arial Narrow" panose="020B0606020202030204" pitchFamily="34" charset="0"/>
              </a:rPr>
              <a:t>P</a:t>
            </a:r>
            <a:r>
              <a:rPr lang="el-GR" sz="1600" b="1" i="1" baseline="-25000" dirty="0" smtClean="0">
                <a:latin typeface="GreekS" panose="00000400000000000000" pitchFamily="2" charset="0"/>
                <a:cs typeface="GreekS" panose="00000400000000000000" pitchFamily="2" charset="0"/>
              </a:rPr>
              <a:t>ζ</a:t>
            </a:r>
            <a:r>
              <a:rPr lang="en-US" sz="1600" b="1" i="1" dirty="0" smtClean="0">
                <a:latin typeface="Arial Narrow" panose="020B0606020202030204" pitchFamily="34" charset="0"/>
              </a:rPr>
              <a:t>• f(x-</a:t>
            </a:r>
            <a:r>
              <a:rPr lang="el-GR" sz="1600" b="1" i="1" dirty="0" smtClean="0">
                <a:latin typeface="GreekS" panose="00000400000000000000" pitchFamily="2" charset="0"/>
                <a:cs typeface="GreekS" panose="00000400000000000000" pitchFamily="2" charset="0"/>
              </a:rPr>
              <a:t>ζ</a:t>
            </a:r>
            <a:r>
              <a:rPr lang="en-US" sz="1600" b="1" i="1" dirty="0" smtClean="0">
                <a:latin typeface="Arial Narrow" panose="020B0606020202030204" pitchFamily="34" charset="0"/>
              </a:rPr>
              <a:t>)</a:t>
            </a:r>
            <a:r>
              <a:rPr lang="ru-RU" sz="1600" dirty="0" smtClean="0">
                <a:latin typeface="Arial Narrow" panose="020B0606020202030204" pitchFamily="34" charset="0"/>
              </a:rPr>
              <a:t>, 	где </a:t>
            </a:r>
            <a:r>
              <a:rPr lang="en-US" sz="1600" b="1" i="1" dirty="0">
                <a:latin typeface="Arial Narrow" panose="020B0606020202030204" pitchFamily="34" charset="0"/>
              </a:rPr>
              <a:t>f(x-</a:t>
            </a:r>
            <a:r>
              <a:rPr lang="el-GR" sz="1600" b="1" i="1" dirty="0">
                <a:latin typeface="GreekS" panose="00000400000000000000" pitchFamily="2" charset="0"/>
                <a:cs typeface="GreekS" panose="00000400000000000000" pitchFamily="2" charset="0"/>
              </a:rPr>
              <a:t>ζ</a:t>
            </a:r>
            <a:r>
              <a:rPr lang="en-US" sz="1600" b="1" i="1" dirty="0" smtClean="0">
                <a:latin typeface="Arial Narrow" panose="020B0606020202030204" pitchFamily="34" charset="0"/>
              </a:rPr>
              <a:t>)</a:t>
            </a:r>
            <a:r>
              <a:rPr lang="ru-RU" sz="1600" b="1" i="1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– функция от расстояния </a:t>
            </a:r>
            <a:r>
              <a:rPr lang="en-US" sz="1600" b="1" i="1" dirty="0">
                <a:latin typeface="Arial Narrow" panose="020B0606020202030204" pitchFamily="34" charset="0"/>
              </a:rPr>
              <a:t>f(x-</a:t>
            </a:r>
            <a:r>
              <a:rPr lang="el-GR" sz="1600" b="1" i="1" dirty="0">
                <a:latin typeface="GreekS" panose="00000400000000000000" pitchFamily="2" charset="0"/>
                <a:cs typeface="GreekS" panose="00000400000000000000" pitchFamily="2" charset="0"/>
              </a:rPr>
              <a:t>ζ</a:t>
            </a:r>
            <a:r>
              <a:rPr lang="en-US" sz="1600" b="1" i="1" dirty="0">
                <a:latin typeface="Arial Narrow" panose="020B0606020202030204" pitchFamily="34" charset="0"/>
              </a:rPr>
              <a:t>)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В отличии от модели Винклера модель ЛДО при совместном расчете сооружения с основанием позволяет определить, помимо контактных напряжений, напряженно деформируемое состояние грунта всего основания.</a:t>
            </a: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73492" t="56540" r="3717" b="-1"/>
          <a:stretch/>
        </p:blipFill>
        <p:spPr>
          <a:xfrm>
            <a:off x="7823212" y="5292958"/>
            <a:ext cx="1080120" cy="5618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79512" y="5303236"/>
            <a:ext cx="7974494" cy="583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Главный недостаток — завышение распределительной способности основания. </a:t>
            </a:r>
            <a:r>
              <a:rPr lang="ru-RU" sz="16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Также требует </a:t>
            </a:r>
            <a:r>
              <a:rPr lang="ru-RU" sz="16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применения объемных элементов, </a:t>
            </a:r>
            <a:r>
              <a:rPr lang="ru-RU" sz="16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увеличивая трудоемкость и размерность задачи.</a:t>
            </a:r>
            <a:endParaRPr lang="ru-RU" sz="1600" b="1" i="0" u="none" strike="noStrike" baseline="0" dirty="0">
              <a:ln>
                <a:noFill/>
              </a:ln>
              <a:solidFill>
                <a:srgbClr val="FF0000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863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440" y="764704"/>
            <a:ext cx="1116000" cy="1697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921" y="3725088"/>
            <a:ext cx="1665421" cy="180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r="27417"/>
          <a:stretch/>
        </p:blipFill>
        <p:spPr>
          <a:xfrm>
            <a:off x="5220360" y="979298"/>
            <a:ext cx="2592000" cy="1513598"/>
          </a:xfrm>
          <a:prstGeom prst="rect">
            <a:avLst/>
          </a:prstGeom>
        </p:spPr>
      </p:pic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496944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2. Модель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линейно-деформируемого основания с </a:t>
            </a:r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объёмными КЭ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1" y="805393"/>
            <a:ext cx="381642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Анализ </a:t>
            </a:r>
            <a:r>
              <a:rPr lang="ru-RU" sz="1600" b="1" dirty="0" smtClean="0">
                <a:latin typeface="Arial Narrow" panose="020B0606020202030204" pitchFamily="34" charset="0"/>
              </a:rPr>
              <a:t>метода моделирования ЛДО с использованием объемных КЭ с законтурным объемом</a:t>
            </a:r>
            <a:endParaRPr lang="ru-RU" sz="1600" b="1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Модель </a:t>
            </a:r>
            <a:r>
              <a:rPr lang="ru-RU" sz="1600" dirty="0">
                <a:latin typeface="Arial Narrow" panose="020B0606020202030204" pitchFamily="34" charset="0"/>
              </a:rPr>
              <a:t>с наличием законтурного объема ЛДО завышает распределительную способность основания за пределами плиты.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Под </a:t>
            </a:r>
            <a:r>
              <a:rPr lang="ru-RU" sz="1600" dirty="0">
                <a:latin typeface="Arial Narrow" panose="020B0606020202030204" pitchFamily="34" charset="0"/>
              </a:rPr>
              <a:t>краям фундаментной плиты возникают </a:t>
            </a:r>
            <a:r>
              <a:rPr lang="ru-RU" sz="1600" dirty="0" smtClean="0">
                <a:latin typeface="Arial Narrow" panose="020B0606020202030204" pitchFamily="34" charset="0"/>
              </a:rPr>
              <a:t>фиктивные </a:t>
            </a:r>
            <a:r>
              <a:rPr lang="ru-RU" sz="1600" dirty="0">
                <a:latin typeface="Arial Narrow" panose="020B0606020202030204" pitchFamily="34" charset="0"/>
              </a:rPr>
              <a:t>поперечные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силы</a:t>
            </a:r>
            <a:r>
              <a:rPr lang="ru-RU" sz="1600" dirty="0">
                <a:latin typeface="Arial Narrow" panose="020B0606020202030204" pitchFamily="34" charset="0"/>
              </a:rPr>
              <a:t>, которые приводят к общему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выгибу </a:t>
            </a:r>
            <a:r>
              <a:rPr lang="ru-RU" sz="1600" dirty="0">
                <a:latin typeface="Arial Narrow" panose="020B0606020202030204" pitchFamily="34" charset="0"/>
              </a:rPr>
              <a:t>плиты </a:t>
            </a:r>
            <a:r>
              <a:rPr lang="ru-RU" sz="1600" dirty="0" smtClean="0">
                <a:latin typeface="Arial Narrow" panose="020B0606020202030204" pitchFamily="34" charset="0"/>
              </a:rPr>
              <a:t>вниз, поэтому нижнее армирование плиты получаем завышенным.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отличии от модели Винклера модель ЛДО при совместном расчете сооружения с основанием позволяет определить, помимо контактных напряжений, напряженно деформируемое состояние грунта всего основания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76056" y="730684"/>
            <a:ext cx="2805901" cy="337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S</a:t>
            </a:r>
            <a:r>
              <a:rPr lang="en-US" sz="1600" b="1" baseline="-25000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max</a:t>
            </a:r>
            <a:r>
              <a:rPr lang="en-US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=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104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,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5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</a:t>
            </a:r>
            <a:r>
              <a:rPr lang="ru-RU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мм</a:t>
            </a:r>
            <a:r>
              <a:rPr lang="en-US" sz="1600" b="1" dirty="0"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 </a:t>
            </a:r>
            <a:r>
              <a:rPr lang="el-GR" sz="1600" b="1" i="0" u="none" strike="noStrike" baseline="0" dirty="0" smtClean="0">
                <a:ln>
                  <a:noFill/>
                </a:ln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Δ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S =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3,201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мм</a:t>
            </a:r>
            <a:r>
              <a:rPr lang="en-US" sz="1600" b="1" dirty="0" smtClean="0"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 </a:t>
            </a:r>
            <a:endParaRPr lang="ru-RU" sz="1600" b="1" i="0" u="none" strike="noStrike" baseline="0" dirty="0">
              <a:ln>
                <a:noFill/>
              </a:ln>
              <a:solidFill>
                <a:srgbClr val="002274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144" y="4077072"/>
            <a:ext cx="3035297" cy="169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8143" y="2420888"/>
            <a:ext cx="3035297" cy="1692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942" y="899234"/>
            <a:ext cx="2036760" cy="28177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7906" y="5500414"/>
            <a:ext cx="9180000" cy="5833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Главный недостаток — завышение распределительной способности основания. </a:t>
            </a:r>
            <a:r>
              <a:rPr lang="ru-RU" sz="16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/>
            </a:r>
            <a:br>
              <a:rPr lang="ru-RU" sz="16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</a:br>
            <a:r>
              <a:rPr lang="ru-RU" sz="16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Также требует </a:t>
            </a:r>
            <a:r>
              <a:rPr lang="ru-RU" sz="16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применения объемных элементов, </a:t>
            </a:r>
            <a:r>
              <a:rPr lang="ru-RU" sz="16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увеличивая трудоемкость и размерность задачи.</a:t>
            </a:r>
            <a:endParaRPr lang="ru-RU" sz="1600" b="1" i="0" u="none" strike="noStrike" baseline="0" dirty="0">
              <a:ln>
                <a:noFill/>
              </a:ln>
              <a:solidFill>
                <a:srgbClr val="FF0000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4352" y="2208669"/>
            <a:ext cx="2556000" cy="2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546" y="944912"/>
            <a:ext cx="4239906" cy="1692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79" y="3793596"/>
            <a:ext cx="2476281" cy="1800000"/>
          </a:xfrm>
          <a:prstGeom prst="rect">
            <a:avLst/>
          </a:prstGeom>
        </p:spPr>
      </p:pic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64096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1в. Модель </a:t>
            </a:r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ЛДО с </a:t>
            </a:r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объёмными </a:t>
            </a:r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КЭ по контуру плиты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03681"/>
            <a:ext cx="37450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Анализ </a:t>
            </a:r>
            <a:r>
              <a:rPr lang="ru-RU" sz="1600" b="1" dirty="0" smtClean="0">
                <a:latin typeface="Arial Narrow" panose="020B0606020202030204" pitchFamily="34" charset="0"/>
              </a:rPr>
              <a:t>метода моделирования ЛДО с использованием объемных КЭ по контуру плиты</a:t>
            </a:r>
            <a:endParaRPr lang="ru-RU" sz="1600" b="1" dirty="0">
              <a:latin typeface="Arial Narrow" panose="020B0606020202030204" pitchFamily="34" charset="0"/>
            </a:endParaRPr>
          </a:p>
          <a:p>
            <a:endParaRPr lang="ru-RU" sz="10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Модель </a:t>
            </a:r>
            <a:r>
              <a:rPr lang="ru-RU" sz="1600" dirty="0">
                <a:latin typeface="Arial Narrow" panose="020B0606020202030204" pitchFamily="34" charset="0"/>
              </a:rPr>
              <a:t>с ЛДО </a:t>
            </a:r>
            <a:r>
              <a:rPr lang="ru-RU" sz="1600" dirty="0" smtClean="0">
                <a:latin typeface="Arial Narrow" panose="020B0606020202030204" pitchFamily="34" charset="0"/>
              </a:rPr>
              <a:t>из объемных элементов по </a:t>
            </a:r>
            <a:r>
              <a:rPr lang="ru-RU" sz="1600" dirty="0">
                <a:latin typeface="Arial Narrow" panose="020B0606020202030204" pitchFamily="34" charset="0"/>
              </a:rPr>
              <a:t>контуру плиты</a:t>
            </a:r>
            <a:r>
              <a:rPr lang="ru-RU" sz="1600" dirty="0" smtClean="0">
                <a:latin typeface="Arial Narrow" panose="020B0606020202030204" pitchFamily="34" charset="0"/>
              </a:rPr>
              <a:t>, </a:t>
            </a:r>
            <a:r>
              <a:rPr lang="ru-RU" sz="1600" dirty="0">
                <a:latin typeface="Arial Narrow" panose="020B0606020202030204" pitchFamily="34" charset="0"/>
              </a:rPr>
              <a:t>не учитывает совсем распределительную способность основания за пределами плиты, что для связанных грунтов </a:t>
            </a:r>
            <a:r>
              <a:rPr lang="ru-RU" sz="1600" dirty="0" smtClean="0">
                <a:latin typeface="Arial Narrow" panose="020B0606020202030204" pitchFamily="34" charset="0"/>
              </a:rPr>
              <a:t>недопустимо.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Характер деформации плиты и напряжений </a:t>
            </a:r>
            <a:r>
              <a:rPr lang="en-US" sz="1600" dirty="0" err="1" smtClean="0">
                <a:latin typeface="Arial Narrow" panose="020B0606020202030204" pitchFamily="34" charset="0"/>
              </a:rPr>
              <a:t>Nz</a:t>
            </a:r>
            <a:r>
              <a:rPr lang="ru-RU" sz="1600" dirty="0" smtClean="0">
                <a:latin typeface="Arial Narrow" panose="020B0606020202030204" pitchFamily="34" charset="0"/>
              </a:rPr>
              <a:t> под плитой согласуются с моделью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Винклера, но осадка основания завышена до 50%.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Верхнее армирование плиты, </a:t>
            </a:r>
            <a:r>
              <a:rPr lang="ru-RU" sz="1600" dirty="0">
                <a:latin typeface="Arial Narrow" panose="020B0606020202030204" pitchFamily="34" charset="0"/>
              </a:rPr>
              <a:t>полученное по </a:t>
            </a:r>
            <a:r>
              <a:rPr lang="ru-RU" sz="1600" dirty="0" smtClean="0">
                <a:latin typeface="Arial Narrow" panose="020B0606020202030204" pitchFamily="34" charset="0"/>
              </a:rPr>
              <a:t>данной модели, получается завышенным за счет большей осадки краев плиты и общего выгиба плиты вверх.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Напряженно-деформированное состояние грунта не правдоподобно.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04048" y="784117"/>
            <a:ext cx="2986965" cy="337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S</a:t>
            </a:r>
            <a:r>
              <a:rPr lang="en-US" sz="1600" b="1" baseline="-25000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max</a:t>
            </a:r>
            <a:r>
              <a:rPr lang="en-US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=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169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,3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мм    </a:t>
            </a:r>
            <a:r>
              <a:rPr lang="el-GR" sz="1600" b="1" i="0" u="none" strike="noStrike" baseline="0" dirty="0" smtClean="0">
                <a:ln>
                  <a:noFill/>
                </a:ln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Δ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S =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1,387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мм</a:t>
            </a:r>
            <a:r>
              <a:rPr lang="en-US" sz="1600" b="1" dirty="0" smtClean="0"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 </a:t>
            </a:r>
            <a:endParaRPr lang="ru-RU" sz="1600" b="1" i="0" u="none" strike="noStrike" baseline="0" dirty="0">
              <a:ln>
                <a:noFill/>
              </a:ln>
              <a:solidFill>
                <a:srgbClr val="002274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877857"/>
            <a:ext cx="930455" cy="309304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8927" y="2636912"/>
            <a:ext cx="2514525" cy="165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8379" y="2393519"/>
            <a:ext cx="3148814" cy="3565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9512" y="5724998"/>
            <a:ext cx="8640960" cy="337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Главный недостаток — </a:t>
            </a:r>
            <a:r>
              <a:rPr lang="ru-RU" sz="16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неучет распределительной </a:t>
            </a:r>
            <a:r>
              <a:rPr lang="ru-RU" sz="16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способности </a:t>
            </a:r>
            <a:r>
              <a:rPr lang="ru-RU" sz="16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основания за контуром плиты</a:t>
            </a:r>
            <a:endParaRPr lang="ru-RU" sz="1600" b="1" i="0" u="none" strike="noStrike" baseline="0" dirty="0">
              <a:ln>
                <a:noFill/>
              </a:ln>
              <a:solidFill>
                <a:srgbClr val="FF0000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4094" y="4221088"/>
            <a:ext cx="2514525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768" y="1102685"/>
            <a:ext cx="3662022" cy="4189174"/>
          </a:xfrm>
          <a:prstGeom prst="rect">
            <a:avLst/>
          </a:prstGeom>
        </p:spPr>
      </p:pic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1" y="116632"/>
            <a:ext cx="8704403" cy="28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2б.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Модель ЛДО с промежуточным Винклеровским слоем 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5375646" y="5311441"/>
            <a:ext cx="3508269" cy="480059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Применение модели</a:t>
            </a:r>
            <a:r>
              <a:rPr 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с промежуточным</a:t>
            </a:r>
            <a:b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винклеровским слоем КЭ</a:t>
            </a:r>
            <a:endParaRPr lang="ru-RU" sz="16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</a:endParaRPr>
          </a:p>
        </p:txBody>
      </p:sp>
      <p:graphicFrame>
        <p:nvGraphicFramePr>
          <p:cNvPr id="3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125475"/>
              </p:ext>
            </p:extLst>
          </p:nvPr>
        </p:nvGraphicFramePr>
        <p:xfrm>
          <a:off x="3754630" y="4296027"/>
          <a:ext cx="1554163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7" name="Уравнение" r:id="rId7" imgW="126720" imgH="126720" progId="Equation.3">
                  <p:embed/>
                </p:oleObj>
              </mc:Choice>
              <mc:Fallback>
                <p:oleObj name="Уравнение" r:id="rId7" imgW="126720" imgH="12672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630" y="4296027"/>
                        <a:ext cx="1554163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4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r="4739"/>
          <a:stretch>
            <a:fillRect/>
          </a:stretch>
        </p:blipFill>
        <p:spPr bwMode="auto">
          <a:xfrm>
            <a:off x="273016" y="4578897"/>
            <a:ext cx="3700462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766193" y="4056625"/>
            <a:ext cx="30031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</a:rPr>
              <a:t>Модель с тремя</a:t>
            </a:r>
          </a:p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коэффициентами постели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5723" y="877857"/>
            <a:ext cx="1484367" cy="15322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9512" y="877857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Решить проблему больших напряжений под краями плиты можно следующими </a:t>
            </a:r>
            <a:r>
              <a:rPr lang="ru-RU" sz="1600" b="1" dirty="0" smtClean="0">
                <a:latin typeface="Arial Narrow" panose="020B0606020202030204" pitchFamily="34" charset="0"/>
              </a:rPr>
              <a:t>способами: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Учесть пластические деформации грунта основания путем решения задачи в нелинейной постановке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Применить специальные подходы, позволяющие регулировать напряжения в основании под плитой, но задачу решать в линейной постановке. Например ввести промежуточный </a:t>
            </a:r>
            <a:r>
              <a:rPr lang="ru-RU" sz="1600" dirty="0" err="1" smtClean="0">
                <a:latin typeface="Arial Narrow" panose="020B0606020202030204" pitchFamily="34" charset="0"/>
              </a:rPr>
              <a:t>винклеровский</a:t>
            </a:r>
            <a:r>
              <a:rPr lang="ru-RU" sz="1600" dirty="0" smtClean="0">
                <a:latin typeface="Arial Narrow" panose="020B0606020202030204" pitchFamily="34" charset="0"/>
              </a:rPr>
              <a:t> слой КЭ.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8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Рисунок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492" y="4914006"/>
            <a:ext cx="2076722" cy="110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Рисунок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/>
          <a:stretch>
            <a:fillRect/>
          </a:stretch>
        </p:blipFill>
        <p:spPr bwMode="auto">
          <a:xfrm>
            <a:off x="6761416" y="3589822"/>
            <a:ext cx="2155825" cy="12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Рисунок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8283"/>
            <a:ext cx="2079746" cy="10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9512" y="847204"/>
            <a:ext cx="7128792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Темы для рассмотрения в рамках профессиональной дискуссии:</a:t>
            </a:r>
            <a:endParaRPr lang="ru-RU" sz="1600" b="1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CA410"/>
                </a:solidFill>
                <a:latin typeface="Arial Narrow" panose="020B0606020202030204" pitchFamily="34" charset="0"/>
              </a:rPr>
              <a:t>Теоретические основы и сравнительный анализ традиционных </a:t>
            </a:r>
            <a:r>
              <a:rPr lang="ru-RU" sz="1600" b="1" dirty="0" smtClean="0">
                <a:solidFill>
                  <a:srgbClr val="0CA410"/>
                </a:solidFill>
                <a:latin typeface="Arial Narrow" panose="020B0606020202030204" pitchFamily="34" charset="0"/>
              </a:rPr>
              <a:t>моделей основания </a:t>
            </a:r>
            <a:r>
              <a:rPr lang="ru-RU" sz="1600" b="1" dirty="0" smtClean="0">
                <a:solidFill>
                  <a:srgbClr val="0CA410"/>
                </a:solidFill>
                <a:latin typeface="Arial Narrow" panose="020B0606020202030204" pitchFamily="34" charset="0"/>
              </a:rPr>
              <a:t>(</a:t>
            </a:r>
            <a:r>
              <a:rPr lang="ru-RU" sz="1600" b="1" dirty="0" smtClean="0">
                <a:solidFill>
                  <a:srgbClr val="0CA410"/>
                </a:solidFill>
                <a:latin typeface="Arial Narrow" panose="020B0606020202030204" pitchFamily="34" charset="0"/>
              </a:rPr>
              <a:t>Винклера, ЛДО, Пастернака).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CA410"/>
                </a:solidFill>
                <a:latin typeface="Arial Narrow" panose="020B0606020202030204" pitchFamily="34" charset="0"/>
              </a:rPr>
              <a:t>Билинейная модель упруго-пластического основания в КРОСС.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Влияние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стадийности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загружения основания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режиме МОНТАЖ.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Использование серии моделей в режиме ВАРИАЦИЯ или режима МОНТАЖ 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для учета упругой работы грунта при динамических воздействиях.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Учет взаимного влияния двух зданий на плитных фундаментах и расчет крена.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Расчет фундаментной плиты на продавливание.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Методы расчета фундаментных плит на основаниях с переменными характеристиками (карстовые провалы, увлажняемые грунты). 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Особенности расчета ленточных </a:t>
            </a:r>
            <a:r>
              <a:rPr lang="ru-RU" sz="1600" dirty="0" smtClean="0">
                <a:latin typeface="Arial Narrow" panose="020B0606020202030204" pitchFamily="34" charset="0"/>
              </a:rPr>
              <a:t>и столбчатых фундаментов на </a:t>
            </a:r>
            <a:r>
              <a:rPr lang="ru-RU" sz="1600" dirty="0" err="1" smtClean="0">
                <a:latin typeface="Arial Narrow" panose="020B0606020202030204" pitchFamily="34" charset="0"/>
              </a:rPr>
              <a:t>ест.основании</a:t>
            </a:r>
            <a:r>
              <a:rPr lang="ru-RU" sz="1600" dirty="0" smtClean="0">
                <a:latin typeface="Arial Narrow" panose="020B0606020202030204" pitchFamily="34" charset="0"/>
              </a:rPr>
              <a:t>.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Проблема </a:t>
            </a:r>
            <a:r>
              <a:rPr lang="ru-RU" sz="1600" dirty="0">
                <a:latin typeface="Arial Narrow" panose="020B0606020202030204" pitchFamily="34" charset="0"/>
              </a:rPr>
              <a:t>расчета фундаментов на разных отметках в КРОСС.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Расчет нагрузок на столбчатые фундаменты. Анализ работы столбчатого фундамента с учетом бокового отпора грунта.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Методы моделирования свайных фундаментов.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Расчет полов по грунту как плит на упругом основании. </a:t>
            </a:r>
          </a:p>
          <a:p>
            <a:pPr marL="342900" indent="-342900">
              <a:buFontTx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Расчет устойчивости откосов и подпорных стен</a:t>
            </a:r>
            <a:r>
              <a:rPr lang="ru-RU" sz="1600" dirty="0">
                <a:latin typeface="Arial Narrow" panose="020B0606020202030204" pitchFamily="34" charset="0"/>
              </a:rPr>
              <a:t>. Расчет шпунтовых стен в грунте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Расчет устойчивости формы и устойчивости положения здания или сооружения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Прочие темы по вопросам решения задач </a:t>
            </a:r>
            <a:r>
              <a:rPr lang="ru-RU" sz="1600" dirty="0" smtClean="0">
                <a:latin typeface="Arial Narrow" panose="020B0606020202030204" pitchFamily="34" charset="0"/>
              </a:rPr>
              <a:t>для </a:t>
            </a:r>
            <a:r>
              <a:rPr lang="ru-RU" sz="1600" dirty="0" smtClean="0">
                <a:latin typeface="Arial Narrow" panose="020B0606020202030204" pitchFamily="34" charset="0"/>
              </a:rPr>
              <a:t>пользователей </a:t>
            </a:r>
            <a:r>
              <a:rPr lang="en-US" sz="1600" dirty="0" smtClean="0">
                <a:latin typeface="Arial Narrow" panose="020B0606020202030204" pitchFamily="34" charset="0"/>
              </a:rPr>
              <a:t>SCAD Office.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Подробная </a:t>
            </a:r>
            <a:r>
              <a:rPr lang="ru-RU" sz="1600" b="1" dirty="0" smtClean="0">
                <a:latin typeface="Arial Narrow" panose="020B0606020202030204" pitchFamily="34" charset="0"/>
              </a:rPr>
              <a:t>программа и форма заявки </a:t>
            </a:r>
            <a:r>
              <a:rPr lang="ru-RU" sz="1600" b="1" dirty="0" smtClean="0">
                <a:latin typeface="Arial Narrow" panose="020B0606020202030204" pitchFamily="34" charset="0"/>
              </a:rPr>
              <a:t>на </a:t>
            </a:r>
            <a:r>
              <a:rPr lang="ru-RU" sz="1600" b="1" dirty="0" smtClean="0">
                <a:latin typeface="Arial Narrow" panose="020B0606020202030204" pitchFamily="34" charset="0"/>
              </a:rPr>
              <a:t>сайте </a:t>
            </a:r>
            <a:r>
              <a:rPr lang="en-US" sz="1600" b="1" dirty="0" smtClean="0">
                <a:latin typeface="Arial Narrow" panose="020B0606020202030204" pitchFamily="34" charset="0"/>
                <a:hlinkClick r:id="rId5"/>
              </a:rPr>
              <a:t>WWW.S</a:t>
            </a:r>
            <a:r>
              <a:rPr lang="en-US" sz="1600" b="1" dirty="0" smtClean="0">
                <a:latin typeface="Arial Narrow" panose="020B0606020202030204" pitchFamily="34" charset="0"/>
                <a:hlinkClick r:id="rId5"/>
              </a:rPr>
              <a:t>CADHELP.COM</a:t>
            </a:r>
            <a:endParaRPr lang="en-US" sz="1600" b="1" dirty="0" smtClean="0">
              <a:latin typeface="Arial Narrow" panose="020B0606020202030204" pitchFamily="34" charset="0"/>
            </a:endParaRPr>
          </a:p>
          <a:p>
            <a:endParaRPr lang="en-US" sz="1600" b="1" dirty="0">
              <a:latin typeface="Arial Narrow" panose="020B0606020202030204" pitchFamily="34" charset="0"/>
            </a:endParaRPr>
          </a:p>
          <a:p>
            <a:endParaRPr lang="en-US" sz="1600" b="1" dirty="0" smtClean="0">
              <a:latin typeface="Arial Narrow" panose="020B0606020202030204" pitchFamily="34" charset="0"/>
            </a:endParaRPr>
          </a:p>
          <a:p>
            <a:endParaRPr lang="en-US" sz="1600" b="1" dirty="0" smtClean="0">
              <a:latin typeface="Arial Narrow" panose="020B0606020202030204" pitchFamily="34" charset="0"/>
            </a:endParaRPr>
          </a:p>
          <a:p>
            <a:endParaRPr lang="en-US" sz="1600" b="1" dirty="0" smtClean="0">
              <a:latin typeface="Arial Narrow" panose="020B0606020202030204" pitchFamily="34" charset="0"/>
            </a:endParaRPr>
          </a:p>
          <a:p>
            <a:endParaRPr lang="en-US" sz="1600" b="1" dirty="0" smtClean="0">
              <a:latin typeface="Arial Narrow" panose="020B0606020202030204" pitchFamily="34" charset="0"/>
            </a:endParaRPr>
          </a:p>
          <a:p>
            <a:endParaRPr lang="en-US" sz="16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ru-RU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7177" name="Picture 9" descr="2015-04-17 09-42-53 Скриншот экра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30" y="1124744"/>
            <a:ext cx="1918596" cy="139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640960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Серия </a:t>
            </a:r>
            <a:r>
              <a:rPr lang="ru-RU" sz="2400" b="1" dirty="0" err="1" smtClean="0">
                <a:solidFill>
                  <a:srgbClr val="002274"/>
                </a:solidFill>
                <a:latin typeface="Arial Narrow" panose="020B0606020202030204" pitchFamily="34" charset="0"/>
              </a:rPr>
              <a:t>вэбинаров</a:t>
            </a:r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 по вопросам расчета оснований и фундаментов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0539462" y="816123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0539462" y="94105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799711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Применение и подбор параметров </a:t>
            </a:r>
            <a:r>
              <a:rPr lang="ru-RU" sz="1600" b="1" dirty="0" smtClean="0">
                <a:latin typeface="Arial Narrow" panose="020B0606020202030204" pitchFamily="34" charset="0"/>
              </a:rPr>
              <a:t>промежуточного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винклеровского</a:t>
            </a:r>
            <a:r>
              <a:rPr lang="ru-RU" sz="1600" b="1" dirty="0" smtClean="0">
                <a:latin typeface="Arial Narrow" panose="020B0606020202030204" pitchFamily="34" charset="0"/>
              </a:rPr>
              <a:t> слоя </a:t>
            </a:r>
            <a:r>
              <a:rPr lang="ru-RU" sz="1600" b="1" dirty="0" err="1" smtClean="0">
                <a:latin typeface="Arial Narrow" panose="020B0606020202030204" pitchFamily="34" charset="0"/>
              </a:rPr>
              <a:t>трехконстантной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</a:rPr>
              <a:t>модели.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Критерием </a:t>
            </a:r>
            <a:r>
              <a:rPr lang="ru-RU" sz="1600" dirty="0">
                <a:latin typeface="Arial Narrow" panose="020B0606020202030204" pitchFamily="34" charset="0"/>
              </a:rPr>
              <a:t>толщины </a:t>
            </a:r>
            <a:r>
              <a:rPr lang="ru-RU" sz="1600" dirty="0" err="1">
                <a:latin typeface="Arial Narrow" panose="020B0606020202030204" pitchFamily="34" charset="0"/>
              </a:rPr>
              <a:t>винклеровского</a:t>
            </a:r>
            <a:r>
              <a:rPr lang="ru-RU" sz="1600" dirty="0">
                <a:latin typeface="Arial Narrow" panose="020B0606020202030204" pitchFamily="34" charset="0"/>
              </a:rPr>
              <a:t> слоя может служить </a:t>
            </a:r>
            <a:r>
              <a:rPr lang="ru-RU" sz="1600" dirty="0" smtClean="0">
                <a:latin typeface="Arial Narrow" panose="020B0606020202030204" pitchFamily="34" charset="0"/>
              </a:rPr>
              <a:t>ограничение </a:t>
            </a:r>
            <a:r>
              <a:rPr lang="ru-RU" sz="1600" dirty="0">
                <a:latin typeface="Arial Narrow" panose="020B0606020202030204" pitchFamily="34" charset="0"/>
              </a:rPr>
              <a:t>давления под углами плиты 1.5R </a:t>
            </a:r>
            <a:r>
              <a:rPr lang="ru-RU" sz="1600" dirty="0" smtClean="0">
                <a:latin typeface="Arial Narrow" panose="020B0606020202030204" pitchFamily="34" charset="0"/>
              </a:rPr>
              <a:t>согласно требованиям СНиП, </a:t>
            </a:r>
            <a:r>
              <a:rPr lang="ru-RU" sz="1600" dirty="0">
                <a:latin typeface="Arial Narrow" panose="020B0606020202030204" pitchFamily="34" charset="0"/>
              </a:rPr>
              <a:t>или </a:t>
            </a:r>
            <a:r>
              <a:rPr lang="ru-RU" sz="1600" dirty="0" smtClean="0">
                <a:latin typeface="Arial Narrow" panose="020B0606020202030204" pitchFamily="34" charset="0"/>
              </a:rPr>
              <a:t>с </a:t>
            </a:r>
            <a:r>
              <a:rPr lang="ru-RU" sz="1600" dirty="0">
                <a:latin typeface="Arial Narrow" panose="020B0606020202030204" pitchFamily="34" charset="0"/>
              </a:rPr>
              <a:t>некоторым </a:t>
            </a:r>
            <a:r>
              <a:rPr lang="ru-RU" sz="1600" dirty="0" smtClean="0">
                <a:latin typeface="Arial Narrow" panose="020B0606020202030204" pitchFamily="34" charset="0"/>
              </a:rPr>
              <a:t>гарантированным </a:t>
            </a:r>
            <a:r>
              <a:rPr lang="ru-RU" sz="1600" dirty="0">
                <a:latin typeface="Arial Narrow" panose="020B0606020202030204" pitchFamily="34" charset="0"/>
              </a:rPr>
              <a:t>запасом – </a:t>
            </a:r>
            <a:r>
              <a:rPr lang="ru-RU" sz="1600" dirty="0" smtClean="0">
                <a:latin typeface="Arial Narrow" panose="020B0606020202030204" pitchFamily="34" charset="0"/>
              </a:rPr>
              <a:t>1.7-1.8R.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79511" y="116632"/>
            <a:ext cx="8704403" cy="28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2б.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Модель ЛДО с промежуточным Винклеровским слоем 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528" y="3712440"/>
            <a:ext cx="2745887" cy="1686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208" y="3751482"/>
            <a:ext cx="2700000" cy="16391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039" y="3759940"/>
            <a:ext cx="2700000" cy="16391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7528" y="2222880"/>
            <a:ext cx="2700000" cy="9840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4265" y="2226093"/>
            <a:ext cx="2700000" cy="984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096" y="2249351"/>
            <a:ext cx="2700000" cy="106584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75656" y="4427845"/>
            <a:ext cx="1296144" cy="286421"/>
          </a:xfrm>
          <a:prstGeom prst="roundRect">
            <a:avLst/>
          </a:prstGeom>
          <a:solidFill>
            <a:srgbClr val="F62818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400" dirty="0" smtClean="0">
                <a:latin typeface="Arial Narrow" panose="020B0606020202030204" pitchFamily="34" charset="0"/>
              </a:rPr>
              <a:t>N</a:t>
            </a:r>
            <a:r>
              <a:rPr lang="en-US" sz="1400" baseline="-25000" dirty="0" smtClean="0">
                <a:latin typeface="Arial Narrow" panose="020B0606020202030204" pitchFamily="34" charset="0"/>
              </a:rPr>
              <a:t>z.max</a:t>
            </a:r>
            <a:r>
              <a:rPr lang="en-US" sz="1400" dirty="0" smtClean="0">
                <a:latin typeface="Arial Narrow" panose="020B0606020202030204" pitchFamily="34" charset="0"/>
              </a:rPr>
              <a:t>= -63.8</a:t>
            </a:r>
            <a:r>
              <a:rPr lang="ru-RU" sz="1400" dirty="0" smtClean="0">
                <a:latin typeface="Arial Narrow" panose="020B0606020202030204" pitchFamily="34" charset="0"/>
              </a:rPr>
              <a:t> Т/м</a:t>
            </a:r>
            <a:r>
              <a:rPr lang="ru-RU" sz="1400" baseline="30000" dirty="0" smtClean="0">
                <a:latin typeface="Arial Narrow" panose="020B0606020202030204" pitchFamily="34" charset="0"/>
              </a:rPr>
              <a:t>2</a:t>
            </a:r>
            <a:endParaRPr lang="ru-RU" sz="1400" baseline="30000" dirty="0">
              <a:latin typeface="Arial Narrow" panose="020B060602020203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27984" y="4427846"/>
            <a:ext cx="1296144" cy="286421"/>
          </a:xfrm>
          <a:prstGeom prst="roundRect">
            <a:avLst/>
          </a:prstGeom>
          <a:solidFill>
            <a:srgbClr val="F62818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400" dirty="0" smtClean="0">
                <a:latin typeface="Arial Narrow" panose="020B0606020202030204" pitchFamily="34" charset="0"/>
              </a:rPr>
              <a:t>N</a:t>
            </a:r>
            <a:r>
              <a:rPr lang="en-US" sz="1400" baseline="-25000" dirty="0" smtClean="0">
                <a:latin typeface="Arial Narrow" panose="020B0606020202030204" pitchFamily="34" charset="0"/>
              </a:rPr>
              <a:t>z.max</a:t>
            </a:r>
            <a:r>
              <a:rPr lang="en-US" sz="1400" dirty="0" smtClean="0">
                <a:latin typeface="Arial Narrow" panose="020B0606020202030204" pitchFamily="34" charset="0"/>
              </a:rPr>
              <a:t>= -</a:t>
            </a:r>
            <a:r>
              <a:rPr lang="ru-RU" sz="1400" dirty="0" smtClean="0">
                <a:latin typeface="Arial Narrow" panose="020B0606020202030204" pitchFamily="34" charset="0"/>
              </a:rPr>
              <a:t>96.8 Т/м</a:t>
            </a:r>
            <a:r>
              <a:rPr lang="ru-RU" sz="1400" baseline="30000" dirty="0" smtClean="0">
                <a:latin typeface="Arial Narrow" panose="020B0606020202030204" pitchFamily="34" charset="0"/>
              </a:rPr>
              <a:t>2</a:t>
            </a:r>
            <a:endParaRPr lang="ru-RU" sz="1400" baseline="30000" dirty="0">
              <a:latin typeface="Arial Narrow" panose="020B0606020202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80312" y="4436306"/>
            <a:ext cx="1296144" cy="286421"/>
          </a:xfrm>
          <a:prstGeom prst="roundRect">
            <a:avLst/>
          </a:prstGeom>
          <a:solidFill>
            <a:srgbClr val="F62818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400" dirty="0" smtClean="0">
                <a:latin typeface="Arial Narrow" panose="020B0606020202030204" pitchFamily="34" charset="0"/>
              </a:rPr>
              <a:t>N</a:t>
            </a:r>
            <a:r>
              <a:rPr lang="en-US" sz="1400" baseline="-25000" dirty="0" smtClean="0">
                <a:latin typeface="Arial Narrow" panose="020B0606020202030204" pitchFamily="34" charset="0"/>
              </a:rPr>
              <a:t>z.max</a:t>
            </a:r>
            <a:r>
              <a:rPr lang="en-US" sz="1400" dirty="0" smtClean="0">
                <a:latin typeface="Arial Narrow" panose="020B0606020202030204" pitchFamily="34" charset="0"/>
              </a:rPr>
              <a:t>= -</a:t>
            </a:r>
            <a:r>
              <a:rPr lang="ru-RU" sz="1400" dirty="0" smtClean="0">
                <a:latin typeface="Arial Narrow" panose="020B0606020202030204" pitchFamily="34" charset="0"/>
              </a:rPr>
              <a:t>59</a:t>
            </a:r>
            <a:r>
              <a:rPr lang="en-US" sz="1400" dirty="0" smtClean="0">
                <a:latin typeface="Arial Narrow" panose="020B0606020202030204" pitchFamily="34" charset="0"/>
              </a:rPr>
              <a:t>.</a:t>
            </a:r>
            <a:r>
              <a:rPr lang="ru-RU" sz="1400" dirty="0" smtClean="0">
                <a:latin typeface="Arial Narrow" panose="020B0606020202030204" pitchFamily="34" charset="0"/>
              </a:rPr>
              <a:t>3 Т/м</a:t>
            </a:r>
            <a:r>
              <a:rPr lang="ru-RU" sz="1400" baseline="30000" dirty="0" smtClean="0">
                <a:latin typeface="Arial Narrow" panose="020B0606020202030204" pitchFamily="34" charset="0"/>
              </a:rPr>
              <a:t>2</a:t>
            </a:r>
            <a:endParaRPr lang="ru-RU" sz="1400" baseline="30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119" y="3821592"/>
            <a:ext cx="1740788" cy="18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288" y="962912"/>
            <a:ext cx="3981192" cy="1674000"/>
          </a:xfrm>
          <a:prstGeom prst="rect">
            <a:avLst/>
          </a:prstGeom>
        </p:spPr>
      </p:pic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640960" cy="360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2б.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Модель ЛДО с промежуточным Винклеровским слоем 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77857"/>
            <a:ext cx="34563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Анализ метода моделирования ЛДО с использованием объемных КЭ </a:t>
            </a:r>
            <a:r>
              <a:rPr lang="ru-RU" sz="1600" b="1" dirty="0" smtClean="0">
                <a:latin typeface="Arial Narrow" panose="020B0606020202030204" pitchFamily="34" charset="0"/>
              </a:rPr>
              <a:t>с промежуточным Винклеровским слоем.</a:t>
            </a:r>
            <a:endParaRPr lang="ru-RU" sz="1600" b="1" dirty="0">
              <a:latin typeface="Arial Narrow" panose="020B0606020202030204" pitchFamily="34" charset="0"/>
            </a:endParaRP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Модель с Винклеровским слоем имеет все преимущества модели ЛДО с законтурным объемом, при этом фиктивные поперечные силы отсутствуют и менее влияют на характер деформаций плиты. 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Общая разность осадок плиты </a:t>
            </a:r>
            <a:r>
              <a:rPr lang="el-GR" sz="1600" dirty="0">
                <a:latin typeface="Arial Narrow" panose="020B0606020202030204" pitchFamily="34" charset="0"/>
              </a:rPr>
              <a:t>Δ </a:t>
            </a:r>
            <a:r>
              <a:rPr lang="en-US" sz="1600" dirty="0">
                <a:latin typeface="Arial Narrow" panose="020B0606020202030204" pitchFamily="34" charset="0"/>
              </a:rPr>
              <a:t>S </a:t>
            </a:r>
            <a:r>
              <a:rPr lang="ru-RU" sz="1600" dirty="0" smtClean="0">
                <a:latin typeface="Arial Narrow" panose="020B0606020202030204" pitchFamily="34" charset="0"/>
              </a:rPr>
              <a:t>сокращается в три раза по сравнению с ЛДО с законтурным объемом.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Совмещая данные армирования двух моделей можно получить гарантированно надежные результаты.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36096" y="692696"/>
            <a:ext cx="3096344" cy="337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S</a:t>
            </a:r>
            <a:r>
              <a:rPr lang="en-US" sz="1600" b="1" baseline="-25000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max</a:t>
            </a:r>
            <a:r>
              <a:rPr lang="en-US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= </a:t>
            </a:r>
            <a:r>
              <a:rPr lang="ru-RU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1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1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9,5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мм   </a:t>
            </a:r>
            <a:r>
              <a:rPr lang="el-GR" sz="1600" b="1" i="0" u="none" strike="noStrike" baseline="0" dirty="0" smtClean="0">
                <a:ln>
                  <a:noFill/>
                </a:ln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Δ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S =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0,984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мм</a:t>
            </a:r>
            <a:r>
              <a:rPr lang="en-US" sz="1600" b="1" dirty="0" smtClean="0"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 </a:t>
            </a:r>
            <a:endParaRPr lang="ru-RU" sz="1600" b="1" i="0" u="none" strike="noStrike" baseline="0" dirty="0">
              <a:ln>
                <a:noFill/>
              </a:ln>
              <a:solidFill>
                <a:srgbClr val="002274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631" y="4275280"/>
            <a:ext cx="3039429" cy="167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631" y="2619096"/>
            <a:ext cx="3039429" cy="1674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0119" y="775677"/>
            <a:ext cx="2046511" cy="305222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9512" y="5663561"/>
            <a:ext cx="8640960" cy="337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Главный недостаток — </a:t>
            </a:r>
            <a:r>
              <a:rPr lang="ru-RU" sz="16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неучет упругой работы</a:t>
            </a:r>
            <a:r>
              <a:rPr lang="ru-RU" sz="1600" b="1" i="0" u="none" strike="noStrike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грунтового массива.</a:t>
            </a:r>
            <a:endParaRPr lang="ru-RU" sz="1600" b="1" i="0" u="none" strike="noStrike" baseline="0" dirty="0">
              <a:ln>
                <a:noFill/>
              </a:ln>
              <a:solidFill>
                <a:srgbClr val="FF0000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8752" y="2161866"/>
            <a:ext cx="2920504" cy="4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511" y="827749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Выводы по применимости моделей ЛДО с использованием объемных КЭ</a:t>
            </a:r>
          </a:p>
          <a:p>
            <a:endParaRPr lang="ru-RU" sz="1600" b="1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Распределительную способность модели основания из объемных элементов с учетом законтурных, а также напряжения в основании под  плитой можно регулировать с применением специального </a:t>
            </a:r>
            <a:r>
              <a:rPr lang="ru-RU" sz="1600" dirty="0" err="1">
                <a:latin typeface="Arial Narrow" panose="020B0606020202030204" pitchFamily="34" charset="0"/>
              </a:rPr>
              <a:t>винклеровского</a:t>
            </a:r>
            <a:r>
              <a:rPr lang="ru-RU" sz="1600" dirty="0">
                <a:latin typeface="Arial Narrow" panose="020B0606020202030204" pitchFamily="34" charset="0"/>
              </a:rPr>
              <a:t> слоя из объемных элементов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В качестве критерия, определяющего высоту </a:t>
            </a:r>
            <a:r>
              <a:rPr lang="ru-RU" sz="1600" dirty="0" err="1">
                <a:latin typeface="Arial Narrow" panose="020B0606020202030204" pitchFamily="34" charset="0"/>
              </a:rPr>
              <a:t>винклеровского</a:t>
            </a:r>
            <a:r>
              <a:rPr lang="ru-RU" sz="1600" dirty="0">
                <a:latin typeface="Arial Narrow" panose="020B0606020202030204" pitchFamily="34" charset="0"/>
              </a:rPr>
              <a:t> слоя, предлагается использовать расчетное сопротивление грунтов основания определяемое по СНиП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Толщину </a:t>
            </a:r>
            <a:r>
              <a:rPr lang="ru-RU" sz="1600" dirty="0" err="1">
                <a:latin typeface="Arial Narrow" panose="020B0606020202030204" pitchFamily="34" charset="0"/>
              </a:rPr>
              <a:t>винклеровского</a:t>
            </a:r>
            <a:r>
              <a:rPr lang="ru-RU" sz="1600" dirty="0">
                <a:latin typeface="Arial Narrow" panose="020B0606020202030204" pitchFamily="34" charset="0"/>
              </a:rPr>
              <a:t> слоя предлагается назначать, ограничивая напряжения в объемных элементах упругого основания в угловых точках 1,7÷1,8R по аналогии со СНиП, но с некоторым гарантированным запасом, принимая во внимание, что значения напряжений в этих зонах, получаемые в расчетной модели зависят от размеров объемных элементов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Для  назначения армирования следует также использовать данные расчетов модели у которой объемные элементы за пределами плиты отсутствуют, что полностью согласуется с рекомендацией пункта 12.5.5. СП 50-101-2004, в соответствии с которым расчет сечения верхней арматуры необходимо производить при постоянном коэффициенте постели, а нижней - при переменном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9511" y="116632"/>
            <a:ext cx="8704403" cy="281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Выводы по применимости моделей ЛДО с </a:t>
            </a:r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объемными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КЭ</a:t>
            </a:r>
          </a:p>
          <a:p>
            <a:pPr algn="l"/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655" y="5363805"/>
            <a:ext cx="867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Наличие более современной билинейной модели 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основания в КРОСС оставляет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 моделями ЛДО 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 использованием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объемных 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элементов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только задачи учета кренов и взаимных осадок зданий.</a:t>
            </a:r>
          </a:p>
        </p:txBody>
      </p:sp>
    </p:spTree>
    <p:extLst>
      <p:ext uri="{BB962C8B-B14F-4D97-AF65-F5344CB8AC3E}">
        <p14:creationId xmlns:p14="http://schemas.microsoft.com/office/powerpoint/2010/main" val="108606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3. Модель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Пастернака с двумя коэффициентами постели</a:t>
            </a:r>
          </a:p>
        </p:txBody>
      </p:sp>
      <p:pic>
        <p:nvPicPr>
          <p:cNvPr id="55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179512" y="847204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Методики определения </a:t>
            </a:r>
            <a:r>
              <a:rPr lang="ru-RU" sz="1600" b="1" dirty="0">
                <a:latin typeface="Arial Narrow" panose="020B0606020202030204" pitchFamily="34" charset="0"/>
              </a:rPr>
              <a:t>С</a:t>
            </a:r>
            <a:r>
              <a:rPr lang="ru-RU" sz="1600" b="1" baseline="-25000" dirty="0">
                <a:latin typeface="Arial Narrow" panose="020B0606020202030204" pitchFamily="34" charset="0"/>
              </a:rPr>
              <a:t>1</a:t>
            </a:r>
            <a:r>
              <a:rPr lang="ru-RU" sz="1600" b="1" dirty="0">
                <a:latin typeface="Arial Narrow" panose="020B0606020202030204" pitchFamily="34" charset="0"/>
              </a:rPr>
              <a:t> и </a:t>
            </a:r>
            <a:r>
              <a:rPr lang="ru-RU" sz="1600" b="1" dirty="0" smtClean="0">
                <a:latin typeface="Arial Narrow" panose="020B0606020202030204" pitchFamily="34" charset="0"/>
              </a:rPr>
              <a:t>С</a:t>
            </a:r>
            <a:r>
              <a:rPr lang="ru-RU" sz="1600" b="1" baseline="-25000" dirty="0" smtClean="0">
                <a:latin typeface="Arial Narrow" panose="020B0606020202030204" pitchFamily="34" charset="0"/>
              </a:rPr>
              <a:t>2</a:t>
            </a:r>
          </a:p>
          <a:p>
            <a:endParaRPr lang="ru-RU" sz="1600" b="1" dirty="0" smtClean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Наиболее обоснованным является способ назначения коэффициентов С</a:t>
            </a:r>
            <a:r>
              <a:rPr lang="ru-RU" sz="1600" baseline="-25000" dirty="0">
                <a:latin typeface="Arial Narrow" panose="020B0606020202030204" pitchFamily="34" charset="0"/>
              </a:rPr>
              <a:t>1</a:t>
            </a:r>
            <a:r>
              <a:rPr lang="ru-RU" sz="1600" dirty="0">
                <a:latin typeface="Arial Narrow" panose="020B0606020202030204" pitchFamily="34" charset="0"/>
              </a:rPr>
              <a:t> и С</a:t>
            </a:r>
            <a:r>
              <a:rPr lang="ru-RU" sz="1600" baseline="-25000" dirty="0">
                <a:latin typeface="Arial Narrow" panose="020B0606020202030204" pitchFamily="34" charset="0"/>
              </a:rPr>
              <a:t>2</a:t>
            </a:r>
            <a:r>
              <a:rPr lang="ru-RU" sz="1600" dirty="0">
                <a:latin typeface="Arial Narrow" panose="020B0606020202030204" pitchFamily="34" charset="0"/>
              </a:rPr>
              <a:t>  по результатам штамповых испытаний. Именно так и предполагал определять С</a:t>
            </a:r>
            <a:r>
              <a:rPr lang="ru-RU" sz="1600" baseline="-25000" dirty="0">
                <a:latin typeface="Arial Narrow" panose="020B0606020202030204" pitchFamily="34" charset="0"/>
              </a:rPr>
              <a:t>1</a:t>
            </a:r>
            <a:r>
              <a:rPr lang="ru-RU" sz="1600" dirty="0">
                <a:latin typeface="Arial Narrow" panose="020B0606020202030204" pitchFamily="34" charset="0"/>
              </a:rPr>
              <a:t> и С</a:t>
            </a:r>
            <a:r>
              <a:rPr lang="ru-RU" sz="1600" baseline="-25000" dirty="0">
                <a:latin typeface="Arial Narrow" panose="020B0606020202030204" pitchFamily="34" charset="0"/>
              </a:rPr>
              <a:t>2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П.Л</a:t>
            </a:r>
            <a:r>
              <a:rPr lang="ru-RU" sz="1600" dirty="0">
                <a:latin typeface="Arial Narrow" panose="020B0606020202030204" pitchFamily="34" charset="0"/>
              </a:rPr>
              <a:t>. </a:t>
            </a:r>
            <a:r>
              <a:rPr lang="ru-RU" sz="1600" dirty="0" smtClean="0">
                <a:latin typeface="Arial Narrow" panose="020B0606020202030204" pitchFamily="34" charset="0"/>
              </a:rPr>
              <a:t>Пастернак. Несмотря </a:t>
            </a:r>
            <a:r>
              <a:rPr lang="ru-RU" sz="1600" dirty="0">
                <a:latin typeface="Arial Narrow" panose="020B0606020202030204" pitchFamily="34" charset="0"/>
              </a:rPr>
              <a:t>на наличие методик, в отчетах по инженерно-геологическим изысканиям </a:t>
            </a:r>
            <a:r>
              <a:rPr lang="ru-RU" sz="1600" dirty="0" smtClean="0">
                <a:latin typeface="Arial Narrow" panose="020B0606020202030204" pitchFamily="34" charset="0"/>
              </a:rPr>
              <a:t>как правило информация </a:t>
            </a:r>
            <a:r>
              <a:rPr lang="ru-RU" sz="1600" dirty="0">
                <a:latin typeface="Arial Narrow" panose="020B0606020202030204" pitchFamily="34" charset="0"/>
              </a:rPr>
              <a:t>по С</a:t>
            </a:r>
            <a:r>
              <a:rPr lang="ru-RU" sz="1600" baseline="-25000" dirty="0">
                <a:latin typeface="Arial Narrow" panose="020B0606020202030204" pitchFamily="34" charset="0"/>
              </a:rPr>
              <a:t>1</a:t>
            </a:r>
            <a:r>
              <a:rPr lang="ru-RU" sz="1600" dirty="0">
                <a:latin typeface="Arial Narrow" panose="020B0606020202030204" pitchFamily="34" charset="0"/>
              </a:rPr>
              <a:t> и С</a:t>
            </a:r>
            <a:r>
              <a:rPr lang="ru-RU" sz="1600" baseline="-25000" dirty="0">
                <a:latin typeface="Arial Narrow" panose="020B0606020202030204" pitchFamily="34" charset="0"/>
              </a:rPr>
              <a:t>2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отсутствует.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Однако имеется достаточно много методик позволяющих по заданным E, H и ν, определить С</a:t>
            </a:r>
            <a:r>
              <a:rPr lang="ru-RU" sz="1600" baseline="-25000" dirty="0">
                <a:latin typeface="Arial Narrow" panose="020B0606020202030204" pitchFamily="34" charset="0"/>
              </a:rPr>
              <a:t>1</a:t>
            </a:r>
            <a:r>
              <a:rPr lang="ru-RU" sz="1600" dirty="0">
                <a:latin typeface="Arial Narrow" panose="020B0606020202030204" pitchFamily="34" charset="0"/>
              </a:rPr>
              <a:t> и С</a:t>
            </a:r>
            <a:r>
              <a:rPr lang="ru-RU" sz="1600" baseline="-25000" dirty="0">
                <a:latin typeface="Arial Narrow" panose="020B0606020202030204" pitchFamily="34" charset="0"/>
              </a:rPr>
              <a:t>2</a:t>
            </a:r>
            <a:r>
              <a:rPr lang="ru-RU" sz="1600" dirty="0">
                <a:latin typeface="Arial Narrow" panose="020B0606020202030204" pitchFamily="34" charset="0"/>
              </a:rPr>
              <a:t> так, </a:t>
            </a:r>
            <a:r>
              <a:rPr lang="ru-RU" sz="1600" b="1" i="1" dirty="0">
                <a:latin typeface="Arial Narrow" panose="020B0606020202030204" pitchFamily="34" charset="0"/>
              </a:rPr>
              <a:t>чтобы </a:t>
            </a:r>
            <a:r>
              <a:rPr lang="ru-RU" sz="1600" b="1" i="1" dirty="0" err="1">
                <a:latin typeface="Arial Narrow" panose="020B0606020202030204" pitchFamily="34" charset="0"/>
              </a:rPr>
              <a:t>двухпараметровая</a:t>
            </a:r>
            <a:r>
              <a:rPr lang="ru-RU" sz="1600" b="1" i="1" dirty="0">
                <a:latin typeface="Arial Narrow" panose="020B0606020202030204" pitchFamily="34" charset="0"/>
              </a:rPr>
              <a:t> модель в каком-то смысле наилучшим образом приближала модель упругого слоя или полупространства</a:t>
            </a:r>
            <a:r>
              <a:rPr lang="ru-RU" sz="1600" dirty="0">
                <a:latin typeface="Arial Narrow" panose="020B0606020202030204" pitchFamily="34" charset="0"/>
              </a:rPr>
              <a:t>. </a:t>
            </a:r>
            <a:r>
              <a:rPr lang="ru-RU" sz="1600" dirty="0" smtClean="0">
                <a:latin typeface="Arial Narrow" panose="020B0606020202030204" pitchFamily="34" charset="0"/>
              </a:rPr>
              <a:t>Ниже указаны некоторые </a:t>
            </a:r>
            <a:r>
              <a:rPr lang="ru-RU" sz="1600" dirty="0">
                <a:latin typeface="Arial Narrow" panose="020B0606020202030204" pitchFamily="34" charset="0"/>
              </a:rPr>
              <a:t>из </a:t>
            </a:r>
            <a:r>
              <a:rPr lang="ru-RU" sz="1600" dirty="0" smtClean="0">
                <a:latin typeface="Arial Narrow" panose="020B0606020202030204" pitchFamily="34" charset="0"/>
              </a:rPr>
              <a:t>методик, отличающиеся используемыми аналитическими зависимостями для калибровки коэффициентов двухконстантной контактной модели основания: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Методика </a:t>
            </a:r>
            <a:r>
              <a:rPr lang="ru-RU" sz="1600" dirty="0" err="1">
                <a:latin typeface="Arial Narrow" panose="020B0606020202030204" pitchFamily="34" charset="0"/>
              </a:rPr>
              <a:t>В.З</a:t>
            </a:r>
            <a:r>
              <a:rPr lang="ru-RU" sz="1600" dirty="0">
                <a:latin typeface="Arial Narrow" panose="020B0606020202030204" pitchFamily="34" charset="0"/>
              </a:rPr>
              <a:t>. </a:t>
            </a:r>
            <a:r>
              <a:rPr lang="ru-RU" sz="1600" dirty="0" smtClean="0">
                <a:latin typeface="Arial Narrow" panose="020B0606020202030204" pitchFamily="34" charset="0"/>
              </a:rPr>
              <a:t>Власова;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Методика </a:t>
            </a:r>
            <a:r>
              <a:rPr lang="ru-RU" sz="1600" dirty="0" err="1">
                <a:latin typeface="Arial Narrow" panose="020B0606020202030204" pitchFamily="34" charset="0"/>
              </a:rPr>
              <a:t>В.И</a:t>
            </a:r>
            <a:r>
              <a:rPr lang="ru-RU" sz="1600" dirty="0">
                <a:latin typeface="Arial Narrow" panose="020B0606020202030204" pitchFamily="34" charset="0"/>
              </a:rPr>
              <a:t>. </a:t>
            </a:r>
            <a:r>
              <a:rPr lang="ru-RU" sz="1600" dirty="0" err="1" smtClean="0">
                <a:latin typeface="Arial Narrow" panose="020B0606020202030204" pitchFamily="34" charset="0"/>
              </a:rPr>
              <a:t>Сливкера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Методика </a:t>
            </a:r>
            <a:r>
              <a:rPr lang="ru-RU" sz="1600" dirty="0" err="1">
                <a:latin typeface="Arial Narrow" panose="020B0606020202030204" pitchFamily="34" charset="0"/>
              </a:rPr>
              <a:t>В.А</a:t>
            </a:r>
            <a:r>
              <a:rPr lang="ru-RU" sz="1600" dirty="0">
                <a:latin typeface="Arial Narrow" panose="020B0606020202030204" pitchFamily="34" charset="0"/>
              </a:rPr>
              <a:t>. </a:t>
            </a:r>
            <a:r>
              <a:rPr lang="ru-RU" sz="1600" dirty="0" err="1" smtClean="0">
                <a:latin typeface="Arial Narrow" panose="020B0606020202030204" pitchFamily="34" charset="0"/>
              </a:rPr>
              <a:t>Барвашова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SCAD </a:t>
            </a:r>
            <a:r>
              <a:rPr lang="ru-RU" sz="1600" dirty="0" err="1">
                <a:latin typeface="Arial Narrow" panose="020B0606020202030204" pitchFamily="34" charset="0"/>
              </a:rPr>
              <a:t>Office</a:t>
            </a:r>
            <a:r>
              <a:rPr lang="ru-RU" sz="1600" dirty="0">
                <a:latin typeface="Arial Narrow" panose="020B0606020202030204" pitchFamily="34" charset="0"/>
              </a:rPr>
              <a:t> в программе-сателлите ПАСТЕРНАК используется методика, предложенная </a:t>
            </a:r>
            <a:r>
              <a:rPr lang="ru-RU" sz="1600" dirty="0" err="1">
                <a:latin typeface="Arial Narrow" panose="020B0606020202030204" pitchFamily="34" charset="0"/>
              </a:rPr>
              <a:t>М.И</a:t>
            </a:r>
            <a:r>
              <a:rPr lang="ru-RU" sz="1600" dirty="0">
                <a:latin typeface="Arial Narrow" panose="020B0606020202030204" pitchFamily="34" charset="0"/>
              </a:rPr>
              <a:t>. Горбуновым-</a:t>
            </a:r>
            <a:r>
              <a:rPr lang="ru-RU" sz="1600" dirty="0" err="1">
                <a:latin typeface="Arial Narrow" panose="020B0606020202030204" pitchFamily="34" charset="0"/>
              </a:rPr>
              <a:t>Посадовым</a:t>
            </a:r>
            <a:r>
              <a:rPr lang="ru-RU" sz="1600" dirty="0">
                <a:latin typeface="Arial Narrow" panose="020B0606020202030204" pitchFamily="34" charset="0"/>
              </a:rPr>
              <a:t>, </a:t>
            </a:r>
            <a:r>
              <a:rPr lang="ru-RU" sz="1600" dirty="0" err="1">
                <a:latin typeface="Arial Narrow" panose="020B0606020202030204" pitchFamily="34" charset="0"/>
              </a:rPr>
              <a:t>В.З</a:t>
            </a:r>
            <a:r>
              <a:rPr lang="ru-RU" sz="1600" dirty="0">
                <a:latin typeface="Arial Narrow" panose="020B0606020202030204" pitchFamily="34" charset="0"/>
              </a:rPr>
              <a:t>. Власовым и </a:t>
            </a:r>
            <a:r>
              <a:rPr lang="ru-RU" sz="1600" dirty="0" err="1">
                <a:latin typeface="Arial Narrow" panose="020B0606020202030204" pitchFamily="34" charset="0"/>
              </a:rPr>
              <a:t>П.Л</a:t>
            </a:r>
            <a:r>
              <a:rPr lang="ru-RU" sz="1600" dirty="0">
                <a:latin typeface="Arial Narrow" panose="020B0606020202030204" pitchFamily="34" charset="0"/>
              </a:rPr>
              <a:t>. Пастернаком. Данная методика справедлива только для однородного в плане многослойного основания, состоящего из конечного числа слоев, каждый из которых является линейно-деформируемым и постоянным по толщине. В качестве коэффициентов жесткости используются два постоянных коэффициента постели: </a:t>
            </a:r>
            <a:r>
              <a:rPr lang="ru-RU" sz="1600" b="1" dirty="0">
                <a:latin typeface="Arial Narrow" panose="020B0606020202030204" pitchFamily="34" charset="0"/>
              </a:rPr>
              <a:t>С</a:t>
            </a:r>
            <a:r>
              <a:rPr lang="ru-RU" sz="1600" b="1" baseline="-25000" dirty="0">
                <a:latin typeface="Arial Narrow" panose="020B0606020202030204" pitchFamily="34" charset="0"/>
              </a:rPr>
              <a:t>1</a:t>
            </a:r>
            <a:r>
              <a:rPr lang="ru-RU" sz="1600" b="1" dirty="0">
                <a:latin typeface="Arial Narrow" panose="020B0606020202030204" pitchFamily="34" charset="0"/>
              </a:rPr>
              <a:t> – коэффициент сжатия </a:t>
            </a:r>
            <a:r>
              <a:rPr lang="ru-RU" sz="1600" dirty="0">
                <a:latin typeface="Arial Narrow" panose="020B0606020202030204" pitchFamily="34" charset="0"/>
              </a:rPr>
              <a:t>и </a:t>
            </a:r>
            <a:r>
              <a:rPr lang="ru-RU" sz="1600" b="1" dirty="0">
                <a:latin typeface="Arial Narrow" panose="020B0606020202030204" pitchFamily="34" charset="0"/>
              </a:rPr>
              <a:t>С</a:t>
            </a:r>
            <a:r>
              <a:rPr lang="ru-RU" sz="1600" b="1" baseline="-25000" dirty="0">
                <a:latin typeface="Arial Narrow" panose="020B0606020202030204" pitchFamily="34" charset="0"/>
              </a:rPr>
              <a:t>2</a:t>
            </a:r>
            <a:r>
              <a:rPr lang="ru-RU" sz="1600" b="1" dirty="0">
                <a:latin typeface="Arial Narrow" panose="020B0606020202030204" pitchFamily="34" charset="0"/>
              </a:rPr>
              <a:t> – коэффициент сдвига</a:t>
            </a:r>
            <a:r>
              <a:rPr lang="ru-RU" sz="1600" dirty="0">
                <a:latin typeface="Arial Narrow" panose="020B0606020202030204" pitchFamily="34" charset="0"/>
              </a:rPr>
              <a:t>.</a:t>
            </a:r>
          </a:p>
          <a:p>
            <a:endParaRPr lang="ru-RU" sz="16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179512" y="847204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Расчет коэффициентов С</a:t>
            </a:r>
            <a:r>
              <a:rPr lang="ru-RU" sz="1600" b="1" baseline="-25000" dirty="0" smtClean="0">
                <a:latin typeface="Arial Narrow" panose="020B0606020202030204" pitchFamily="34" charset="0"/>
              </a:rPr>
              <a:t>1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</a:rPr>
              <a:t>и </a:t>
            </a:r>
            <a:r>
              <a:rPr lang="ru-RU" sz="1600" b="1" dirty="0" smtClean="0">
                <a:latin typeface="Arial Narrow" panose="020B0606020202030204" pitchFamily="34" charset="0"/>
              </a:rPr>
              <a:t>С</a:t>
            </a:r>
            <a:r>
              <a:rPr lang="ru-RU" sz="1600" b="1" baseline="-25000" dirty="0" smtClean="0">
                <a:latin typeface="Arial Narrow" panose="020B0606020202030204" pitchFamily="34" charset="0"/>
              </a:rPr>
              <a:t>2</a:t>
            </a:r>
            <a:r>
              <a:rPr lang="ru-RU" sz="1600" b="1" dirty="0" smtClean="0">
                <a:latin typeface="Arial Narrow" panose="020B0606020202030204" pitchFamily="34" charset="0"/>
              </a:rPr>
              <a:t> в программе-сателлите </a:t>
            </a:r>
            <a:r>
              <a:rPr lang="ru-RU" sz="1600" b="1" dirty="0">
                <a:latin typeface="Arial Narrow" panose="020B0606020202030204" pitchFamily="34" charset="0"/>
              </a:rPr>
              <a:t>«Пастернак» в составе </a:t>
            </a:r>
            <a:r>
              <a:rPr lang="en-US" sz="1600" b="1" dirty="0" smtClean="0">
                <a:latin typeface="Arial Narrow" panose="020B0606020202030204" pitchFamily="34" charset="0"/>
              </a:rPr>
              <a:t>SCAD </a:t>
            </a:r>
            <a:r>
              <a:rPr lang="ru-RU" sz="1600" b="1" dirty="0" err="1" smtClean="0">
                <a:latin typeface="Arial Narrow" panose="020B0606020202030204" pitchFamily="34" charset="0"/>
              </a:rPr>
              <a:t>Office</a:t>
            </a:r>
            <a:endParaRPr lang="ru-RU" sz="1600" b="1" dirty="0" smtClean="0">
              <a:latin typeface="Arial Narrow" panose="020B0606020202030204" pitchFamily="34" charset="0"/>
            </a:endParaRPr>
          </a:p>
        </p:txBody>
      </p:sp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3. Модель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Пастернака с двумя коэффициентами постели</a:t>
            </a:r>
          </a:p>
        </p:txBody>
      </p:sp>
      <p:pic>
        <p:nvPicPr>
          <p:cNvPr id="55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131520" y="3906741"/>
            <a:ext cx="5760000" cy="2071631"/>
            <a:chOff x="278015" y="4165188"/>
            <a:chExt cx="5755098" cy="209486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/>
            <a:srcRect b="72024"/>
            <a:stretch/>
          </p:blipFill>
          <p:spPr>
            <a:xfrm>
              <a:off x="278015" y="4165188"/>
              <a:ext cx="5755098" cy="120802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/>
            <a:srcRect t="78997"/>
            <a:stretch/>
          </p:blipFill>
          <p:spPr>
            <a:xfrm>
              <a:off x="278015" y="5353129"/>
              <a:ext cx="5755098" cy="906923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6124818" y="1414990"/>
            <a:ext cx="28012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В двухконстантной модели основания используются те же характеристики грунта, что и в модели ЛДО.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В графе «Толщина слоя» учитываются  только слои </a:t>
            </a:r>
            <a:r>
              <a:rPr lang="ru-RU" sz="1600" dirty="0">
                <a:latin typeface="Arial Narrow" panose="020B0606020202030204" pitchFamily="34" charset="0"/>
              </a:rPr>
              <a:t>грунта в пределах сжимаемой толщи.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1184740"/>
            <a:ext cx="5760000" cy="2600940"/>
            <a:chOff x="251520" y="1184740"/>
            <a:chExt cx="5760000" cy="260094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6"/>
            <a:srcRect b="68064"/>
            <a:stretch/>
          </p:blipFill>
          <p:spPr>
            <a:xfrm>
              <a:off x="251520" y="1184740"/>
              <a:ext cx="5760000" cy="1380164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/>
            <a:srcRect t="62170" b="17836"/>
            <a:stretch/>
          </p:blipFill>
          <p:spPr>
            <a:xfrm>
              <a:off x="251520" y="2564904"/>
              <a:ext cx="5760000" cy="86409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6"/>
            <a:srcRect t="90742"/>
            <a:stretch/>
          </p:blipFill>
          <p:spPr>
            <a:xfrm>
              <a:off x="251520" y="3385591"/>
              <a:ext cx="5760000" cy="400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29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176248" y="852405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Расчет коэффициентов упругого основания С</a:t>
            </a:r>
            <a:r>
              <a:rPr lang="ru-RU" sz="1600" b="1" baseline="-25000" dirty="0" smtClean="0">
                <a:latin typeface="Arial Narrow" panose="020B0606020202030204" pitchFamily="34" charset="0"/>
              </a:rPr>
              <a:t>1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</a:rPr>
              <a:t>и </a:t>
            </a:r>
            <a:r>
              <a:rPr lang="ru-RU" sz="1600" b="1" dirty="0" smtClean="0">
                <a:latin typeface="Arial Narrow" panose="020B0606020202030204" pitchFamily="34" charset="0"/>
              </a:rPr>
              <a:t>С</a:t>
            </a:r>
            <a:r>
              <a:rPr lang="ru-RU" sz="1600" b="1" baseline="-25000" dirty="0" smtClean="0">
                <a:latin typeface="Arial Narrow" panose="020B0606020202030204" pitchFamily="34" charset="0"/>
              </a:rPr>
              <a:t>2</a:t>
            </a:r>
            <a:r>
              <a:rPr lang="ru-RU" sz="1600" b="1" dirty="0" smtClean="0">
                <a:latin typeface="Arial Narrow" panose="020B0606020202030204" pitchFamily="34" charset="0"/>
              </a:rPr>
              <a:t> модели Пастернака непосредственно в </a:t>
            </a:r>
            <a:r>
              <a:rPr lang="en-US" sz="1600" b="1" dirty="0" smtClean="0">
                <a:latin typeface="Arial Narrow" panose="020B0606020202030204" pitchFamily="34" charset="0"/>
              </a:rPr>
              <a:t>SCAD </a:t>
            </a:r>
            <a:r>
              <a:rPr lang="ru-RU" sz="1600" b="1" dirty="0" smtClean="0">
                <a:latin typeface="Arial Narrow" panose="020B0606020202030204" pitchFamily="34" charset="0"/>
              </a:rPr>
              <a:t>++</a:t>
            </a:r>
          </a:p>
        </p:txBody>
      </p:sp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3. Модель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Пастернака с двумя коэффициентами постели</a:t>
            </a:r>
          </a:p>
        </p:txBody>
      </p:sp>
      <p:pic>
        <p:nvPicPr>
          <p:cNvPr id="55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6248" y="4347121"/>
            <a:ext cx="88658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При вводе данных следует помнить о следующем. Податливость грунтового основания (и коэффициенты постели) выражаются через модуль деформации грунта, если нагрузка на основание действует длительное время и неупругая часть осадки грунта успевает реализоваться. При кратковременных динамических нагрузках податливость основания определяется модулем упругости грунта. В программе наименование </a:t>
            </a:r>
            <a:r>
              <a:rPr lang="ru-RU" sz="1600" dirty="0" err="1">
                <a:latin typeface="Arial Narrow" panose="020B0606020202030204" pitchFamily="34" charset="0"/>
              </a:rPr>
              <a:t>соответствущей</a:t>
            </a:r>
            <a:r>
              <a:rPr lang="ru-RU" sz="1600" dirty="0">
                <a:latin typeface="Arial Narrow" panose="020B0606020202030204" pitchFamily="34" charset="0"/>
              </a:rPr>
              <a:t> колонки (модуль деформации) не меняется и пользователь должен сам на основании типа нагрузки принять решение об использовании модуля упругости или модуля деформации.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995779" y="1336394"/>
            <a:ext cx="4951675" cy="2905377"/>
            <a:chOff x="601994" y="896755"/>
            <a:chExt cx="8220075" cy="466616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/>
            <a:srcRect b="73147"/>
            <a:stretch/>
          </p:blipFill>
          <p:spPr>
            <a:xfrm>
              <a:off x="601994" y="896755"/>
              <a:ext cx="8220075" cy="1810896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5"/>
            <a:srcRect t="57660"/>
            <a:stretch/>
          </p:blipFill>
          <p:spPr>
            <a:xfrm>
              <a:off x="601994" y="2707651"/>
              <a:ext cx="8220075" cy="2855268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b="58384"/>
          <a:stretch/>
        </p:blipFill>
        <p:spPr>
          <a:xfrm>
            <a:off x="248971" y="1336394"/>
            <a:ext cx="3756055" cy="14445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/>
          <a:srcRect t="57880"/>
          <a:stretch/>
        </p:blipFill>
        <p:spPr>
          <a:xfrm>
            <a:off x="258061" y="2757152"/>
            <a:ext cx="3746965" cy="146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3. Модель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Пастернака с двумя коэффициентами постели</a:t>
            </a:r>
          </a:p>
        </p:txBody>
      </p:sp>
      <p:pic>
        <p:nvPicPr>
          <p:cNvPr id="55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179512" y="795822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Законтурные элементы двухпараметрической </a:t>
            </a:r>
            <a:r>
              <a:rPr lang="ru-RU" sz="1600" b="1" dirty="0">
                <a:latin typeface="Arial Narrow" panose="020B0606020202030204" pitchFamily="34" charset="0"/>
              </a:rPr>
              <a:t>модели </a:t>
            </a:r>
            <a:r>
              <a:rPr lang="ru-RU" sz="1600" b="1" dirty="0" smtClean="0">
                <a:latin typeface="Arial Narrow" panose="020B0606020202030204" pitchFamily="34" charset="0"/>
              </a:rPr>
              <a:t>основания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060" y="2431762"/>
            <a:ext cx="8194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Ввод </a:t>
            </a:r>
            <a:r>
              <a:rPr lang="ru-RU" sz="1600" b="1" dirty="0" err="1">
                <a:latin typeface="Arial Narrow" panose="020B0606020202030204" pitchFamily="34" charset="0"/>
              </a:rPr>
              <a:t>двухузловых</a:t>
            </a:r>
            <a:r>
              <a:rPr lang="ru-RU" sz="1600" b="1" dirty="0">
                <a:latin typeface="Arial Narrow" panose="020B0606020202030204" pitchFamily="34" charset="0"/>
              </a:rPr>
              <a:t> законтурных элементов </a:t>
            </a:r>
            <a:r>
              <a:rPr lang="ru-RU" sz="1600" b="1" dirty="0" smtClean="0">
                <a:latin typeface="Arial Narrow" panose="020B0606020202030204" pitchFamily="34" charset="0"/>
              </a:rPr>
              <a:t>плиты</a:t>
            </a:r>
            <a:r>
              <a:rPr lang="ru-RU" sz="1600" dirty="0" smtClean="0">
                <a:latin typeface="Arial Narrow" panose="020B0606020202030204" pitchFamily="34" charset="0"/>
              </a:rPr>
              <a:t>. Операция </a:t>
            </a:r>
            <a:r>
              <a:rPr lang="ru-RU" sz="1600" dirty="0">
                <a:latin typeface="Arial Narrow" panose="020B0606020202030204" pitchFamily="34" charset="0"/>
              </a:rPr>
              <a:t>используется для задания характеристик и ввода </a:t>
            </a:r>
            <a:r>
              <a:rPr lang="ru-RU" sz="1600" dirty="0" err="1">
                <a:latin typeface="Arial Narrow" panose="020B0606020202030204" pitchFamily="34" charset="0"/>
              </a:rPr>
              <a:t>двухузловых</a:t>
            </a:r>
            <a:r>
              <a:rPr lang="ru-RU" sz="1600" dirty="0">
                <a:latin typeface="Arial Narrow" panose="020B0606020202030204" pitchFamily="34" charset="0"/>
              </a:rPr>
              <a:t> конечных элементов, моделирующих отпор грунта за пределами плиты. Характеристики элементов задаются в диалоговом окне </a:t>
            </a:r>
            <a:r>
              <a:rPr lang="ru-RU" sz="1600" dirty="0" err="1">
                <a:latin typeface="Arial Narrow" panose="020B0606020202030204" pitchFamily="34" charset="0"/>
              </a:rPr>
              <a:t>Двухузловой</a:t>
            </a:r>
            <a:r>
              <a:rPr lang="ru-RU" sz="1600" dirty="0">
                <a:latin typeface="Arial Narrow" panose="020B0606020202030204" pitchFamily="34" charset="0"/>
              </a:rPr>
              <a:t> законтурный элемент плиты. При вводе новых </a:t>
            </a: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появившемся диалоговом окне </a:t>
            </a:r>
            <a:r>
              <a:rPr lang="ru-RU" sz="1600" dirty="0" smtClean="0">
                <a:latin typeface="Arial Narrow" panose="020B0606020202030204" pitchFamily="34" charset="0"/>
              </a:rPr>
              <a:t>задаются </a:t>
            </a:r>
            <a:r>
              <a:rPr lang="ru-RU" sz="1600" dirty="0">
                <a:latin typeface="Arial Narrow" panose="020B0606020202030204" pitchFamily="34" charset="0"/>
              </a:rPr>
              <a:t>характеристики упругого основания, которые описываются парой коэффициентов С1 и </a:t>
            </a:r>
            <a:r>
              <a:rPr lang="ru-RU" sz="1600" dirty="0" smtClean="0">
                <a:latin typeface="Arial Narrow" panose="020B0606020202030204" pitchFamily="34" charset="0"/>
              </a:rPr>
              <a:t>С2. Элементы </a:t>
            </a:r>
            <a:r>
              <a:rPr lang="ru-RU" sz="1600" dirty="0">
                <a:latin typeface="Arial Narrow" panose="020B0606020202030204" pitchFamily="34" charset="0"/>
              </a:rPr>
              <a:t>вводятся по тем же правилам, что и стержни с учетом пересекаемых ими узлов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132" y="4174772"/>
            <a:ext cx="84400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Ввод одноузловых законтурных элементов </a:t>
            </a:r>
            <a:r>
              <a:rPr lang="ru-RU" sz="1600" b="1" dirty="0" smtClean="0">
                <a:latin typeface="Arial Narrow" panose="020B0606020202030204" pitchFamily="34" charset="0"/>
              </a:rPr>
              <a:t>плиты. </a:t>
            </a:r>
            <a:r>
              <a:rPr lang="ru-RU" sz="1600" dirty="0" smtClean="0">
                <a:latin typeface="Arial Narrow" panose="020B0606020202030204" pitchFamily="34" charset="0"/>
              </a:rPr>
              <a:t>Операция </a:t>
            </a:r>
            <a:r>
              <a:rPr lang="ru-RU" sz="1600" dirty="0">
                <a:latin typeface="Arial Narrow" panose="020B0606020202030204" pitchFamily="34" charset="0"/>
              </a:rPr>
              <a:t>используется для задания характеристик и ввода одноузловых конечных элементов, моделирующих отпор грунта угловой зоны фундаментной плиты (тип 54). Характеристики элементов задаются в диалоговом окне Одноузловой законтурный элемент плиты и включают коэффициент постели С2 и угол зоны </a:t>
            </a:r>
            <a:r>
              <a:rPr lang="ru-RU" sz="1600" dirty="0" smtClean="0">
                <a:latin typeface="Arial Narrow" panose="020B0606020202030204" pitchFamily="34" charset="0"/>
              </a:rPr>
              <a:t>грунта </a:t>
            </a:r>
            <a:r>
              <a:rPr lang="el-GR" sz="1600" dirty="0" smtClean="0">
                <a:latin typeface="Arial Narrow" panose="020B0606020202030204" pitchFamily="34" charset="0"/>
              </a:rPr>
              <a:t>φ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(в градусах</a:t>
            </a:r>
            <a:r>
              <a:rPr lang="ru-RU" sz="1600" dirty="0" smtClean="0">
                <a:latin typeface="Arial Narrow" panose="020B0606020202030204" pitchFamily="34" charset="0"/>
              </a:rPr>
              <a:t>). </a:t>
            </a:r>
            <a:r>
              <a:rPr lang="ru-RU" sz="1600" dirty="0">
                <a:latin typeface="Arial Narrow" panose="020B0606020202030204" pitchFamily="34" charset="0"/>
              </a:rPr>
              <a:t>Ввод элементов выполняется аналогично одноузловым элементам, моделирующим связь конечной жесткости (тип 51).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64" y="4274455"/>
            <a:ext cx="360000" cy="3681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99" y="2537206"/>
            <a:ext cx="356087" cy="360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79512" y="1220738"/>
            <a:ext cx="8837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Учет части основания, расположенного по внешней области </a:t>
            </a:r>
            <a:r>
              <a:rPr lang="el-GR" sz="1600" b="1" dirty="0" smtClean="0">
                <a:latin typeface="Arial Narrow" panose="020B0606020202030204" pitchFamily="34" charset="0"/>
              </a:rPr>
              <a:t>Ω</a:t>
            </a:r>
            <a:r>
              <a:rPr lang="en-US" sz="1600" b="1" baseline="-25000" dirty="0" smtClean="0">
                <a:latin typeface="Arial Narrow" panose="020B0606020202030204" pitchFamily="34" charset="0"/>
              </a:rPr>
              <a:t>e</a:t>
            </a:r>
            <a:r>
              <a:rPr lang="en-US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за внешним контуром фундаментной плиты, может выполняться с использованием «</a:t>
            </a:r>
            <a:r>
              <a:rPr lang="ru-RU" sz="1600" dirty="0" err="1" smtClean="0">
                <a:latin typeface="Arial Narrow" panose="020B0606020202030204" pitchFamily="34" charset="0"/>
              </a:rPr>
              <a:t>полубесконечных</a:t>
            </a:r>
            <a:r>
              <a:rPr lang="ru-RU" sz="1600" dirty="0" smtClean="0">
                <a:latin typeface="Arial Narrow" panose="020B0606020202030204" pitchFamily="34" charset="0"/>
              </a:rPr>
              <a:t> конечных элементов» типа КЛИН или ПОЛОСА. Эти законтурные элементы позволяют смоделировать все окружение области фундаментной плиты, если она является выпуклой и многоугольной. 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3. Модель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Пастернака с двумя коэффициентами постели</a:t>
            </a:r>
          </a:p>
        </p:txBody>
      </p:sp>
      <p:pic>
        <p:nvPicPr>
          <p:cNvPr id="55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181472" y="788138"/>
            <a:ext cx="79239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Особенности моделирования </a:t>
            </a:r>
            <a:r>
              <a:rPr lang="ru-RU" sz="1600" b="1" dirty="0">
                <a:latin typeface="Arial Narrow" panose="020B0606020202030204" pitchFamily="34" charset="0"/>
              </a:rPr>
              <a:t>законтурных </a:t>
            </a:r>
            <a:r>
              <a:rPr lang="ru-RU" sz="1600" b="1" dirty="0" smtClean="0">
                <a:latin typeface="Arial Narrow" panose="020B0606020202030204" pitchFamily="34" charset="0"/>
              </a:rPr>
              <a:t>элементов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570342" y="5076430"/>
            <a:ext cx="43596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Расположение законтурных конечных элементов типа «клин» и «полоса»: 1 – плита; 2 – дополнение области </a:t>
            </a:r>
            <a:r>
              <a:rPr lang="el-GR" sz="1400" b="1" dirty="0">
                <a:latin typeface="Arial Narrow" panose="020B0606020202030204" pitchFamily="34" charset="0"/>
              </a:rPr>
              <a:t>Ω</a:t>
            </a:r>
            <a:r>
              <a:rPr lang="ru-RU" sz="1400" dirty="0" smtClean="0">
                <a:latin typeface="Arial Narrow" panose="020B0606020202030204" pitchFamily="34" charset="0"/>
              </a:rPr>
              <a:t> до выпуклой; 3 – элемент-полоса; 4 – элемент-клин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99766" y="1126692"/>
            <a:ext cx="415572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Законтурные </a:t>
            </a:r>
            <a:r>
              <a:rPr lang="ru-RU" sz="1600" dirty="0">
                <a:latin typeface="Arial Narrow" panose="020B0606020202030204" pitchFamily="34" charset="0"/>
              </a:rPr>
              <a:t>элементы способны лишь приближенно описывать поведение упругого основания за пределами плана плиты, и сводятся к решению близкой задачи, отличающейся от исходной за счет некоторого искажения работы основания во </a:t>
            </a:r>
            <a:r>
              <a:rPr lang="ru-RU" sz="1600" dirty="0" smtClean="0">
                <a:latin typeface="Arial Narrow" panose="020B0606020202030204" pitchFamily="34" charset="0"/>
              </a:rPr>
              <a:t>внешней </a:t>
            </a:r>
            <a:r>
              <a:rPr lang="ru-RU" sz="1600" dirty="0">
                <a:latin typeface="Arial Narrow" panose="020B0606020202030204" pitchFamily="34" charset="0"/>
              </a:rPr>
              <a:t>области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к </a:t>
            </a:r>
            <a:r>
              <a:rPr lang="el-GR" sz="1600" b="1" dirty="0" smtClean="0">
                <a:latin typeface="Arial Narrow" panose="020B0606020202030204" pitchFamily="34" charset="0"/>
              </a:rPr>
              <a:t>Ω</a:t>
            </a:r>
            <a:r>
              <a:rPr lang="ru-RU" sz="1600" dirty="0" smtClean="0">
                <a:latin typeface="Arial Narrow" panose="020B0606020202030204" pitchFamily="34" charset="0"/>
              </a:rPr>
              <a:t>. 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Влияние этого искажения может быть снижено, за счет окружения области </a:t>
            </a:r>
            <a:r>
              <a:rPr lang="el-GR" sz="1600" b="1" dirty="0" smtClean="0">
                <a:latin typeface="Arial Narrow" panose="020B0606020202030204" pitchFamily="34" charset="0"/>
              </a:rPr>
              <a:t>Ω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двумя-тремя или более дополнительными рядами обычных конечных элементов с нулевой жесткостью. 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dirty="0" err="1" smtClean="0">
                <a:latin typeface="Arial Narrow" panose="020B0606020202030204" pitchFamily="34" charset="0"/>
              </a:rPr>
              <a:t>Многоугольность</a:t>
            </a:r>
            <a:r>
              <a:rPr lang="ru-RU" sz="1600" dirty="0" smtClean="0">
                <a:latin typeface="Arial Narrow" panose="020B0606020202030204" pitchFamily="34" charset="0"/>
              </a:rPr>
              <a:t> области практически всегда обеспечивается с той или иной степенью точности. Если же область </a:t>
            </a:r>
            <a:r>
              <a:rPr lang="el-GR" sz="1600" b="1" dirty="0">
                <a:latin typeface="Arial Narrow" panose="020B0606020202030204" pitchFamily="34" charset="0"/>
              </a:rPr>
              <a:t>Ω 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является невыпуклой, то она должна быть дополнена до выпуклой области конечными элементами ограниченных размеров. При этом в дополняемых частях толщина плиты принимается равной нулю.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572000" y="1275464"/>
            <a:ext cx="4239188" cy="3737712"/>
            <a:chOff x="4572000" y="1275464"/>
            <a:chExt cx="4239188" cy="373771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4572000" y="1275464"/>
              <a:ext cx="4239188" cy="3737712"/>
              <a:chOff x="-5217161" y="905732"/>
              <a:chExt cx="4239188" cy="3737712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-3861609" y="3711657"/>
                <a:ext cx="900471" cy="6459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-2961138" y="3711335"/>
                <a:ext cx="752066" cy="6459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rot="5400000" flipH="1">
                <a:off x="-2201732" y="3720087"/>
                <a:ext cx="630000" cy="644681"/>
              </a:xfrm>
              <a:prstGeom prst="rt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" name="Прямоугольный треугольник 24"/>
              <p:cNvSpPr/>
              <p:nvPr/>
            </p:nvSpPr>
            <p:spPr>
              <a:xfrm rot="5400000">
                <a:off x="-2448704" y="905732"/>
                <a:ext cx="684000" cy="684000"/>
              </a:xfrm>
              <a:prstGeom prst="rt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 rot="2700000">
                <a:off x="-2235932" y="1128027"/>
                <a:ext cx="1008000" cy="936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Трапеция 14"/>
              <p:cNvSpPr/>
              <p:nvPr/>
            </p:nvSpPr>
            <p:spPr>
              <a:xfrm rot="16200000">
                <a:off x="-2482819" y="2418926"/>
                <a:ext cx="2232246" cy="651998"/>
              </a:xfrm>
              <a:prstGeom prst="trapezoid">
                <a:avLst>
                  <a:gd name="adj" fmla="val 10069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000</a:t>
                </a:r>
                <a:endParaRPr lang="ru-RU" dirty="0"/>
              </a:p>
            </p:txBody>
          </p:sp>
          <p:sp>
            <p:nvSpPr>
              <p:cNvPr id="3" name="Прямоугольник с двумя усеченными противолежащими углами 2"/>
              <p:cNvSpPr/>
              <p:nvPr/>
            </p:nvSpPr>
            <p:spPr>
              <a:xfrm>
                <a:off x="-4573016" y="1556792"/>
                <a:ext cx="2880000" cy="2160000"/>
              </a:xfrm>
              <a:prstGeom prst="snip2DiagRect">
                <a:avLst>
                  <a:gd name="adj1" fmla="val 0"/>
                  <a:gd name="adj2" fmla="val 3347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latin typeface="Arial Narrow" panose="020B0606020202030204" pitchFamily="34" charset="0"/>
                  </a:rPr>
                  <a:t>Область плиты </a:t>
                </a:r>
                <a:r>
                  <a:rPr lang="el-GR" sz="2000" b="1" dirty="0">
                    <a:latin typeface="Arial Narrow" panose="020B0606020202030204" pitchFamily="34" charset="0"/>
                  </a:rPr>
                  <a:t>Ω</a:t>
                </a:r>
                <a:r>
                  <a:rPr lang="ru-RU" sz="2000" dirty="0" smtClean="0">
                    <a:latin typeface="Arial Narrow" panose="020B0606020202030204" pitchFamily="34" charset="0"/>
                  </a:rPr>
                  <a:t> </a:t>
                </a:r>
                <a:endParaRPr lang="ru-RU" sz="20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6" name="Прямоугольный треугольник 5"/>
              <p:cNvSpPr/>
              <p:nvPr/>
            </p:nvSpPr>
            <p:spPr>
              <a:xfrm flipH="1" flipV="1">
                <a:off x="-4572936" y="2996952"/>
                <a:ext cx="720000" cy="720080"/>
              </a:xfrm>
              <a:prstGeom prst="rtTriangle">
                <a:avLst/>
              </a:prstGeom>
              <a:pattFill prst="lgGrid">
                <a:fgClr>
                  <a:schemeClr val="tx1"/>
                </a:fgClr>
                <a:bgClr>
                  <a:schemeClr val="accent5">
                    <a:lumMod val="60000"/>
                    <a:lumOff val="40000"/>
                  </a:schemeClr>
                </a:bgClr>
              </a:patt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ый треугольник 16"/>
              <p:cNvSpPr/>
              <p:nvPr/>
            </p:nvSpPr>
            <p:spPr>
              <a:xfrm rot="16200000">
                <a:off x="-1694381" y="1617424"/>
                <a:ext cx="655200" cy="644311"/>
              </a:xfrm>
              <a:prstGeom prst="rt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-3192427" y="907099"/>
                <a:ext cx="752066" cy="6459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-3939772" y="907099"/>
                <a:ext cx="752066" cy="6459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-4573337" y="907099"/>
                <a:ext cx="628843" cy="6459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-5215267" y="908719"/>
                <a:ext cx="641930" cy="6494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-5217161" y="1556552"/>
                <a:ext cx="643823" cy="64945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-5215267" y="2205341"/>
                <a:ext cx="641930" cy="79299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 rot="2700000">
                <a:off x="-5049057" y="3232914"/>
                <a:ext cx="1022276" cy="903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ый треугольник 36"/>
              <p:cNvSpPr/>
              <p:nvPr/>
            </p:nvSpPr>
            <p:spPr>
              <a:xfrm rot="5400000" flipH="1" flipV="1">
                <a:off x="-4499619" y="3714989"/>
                <a:ext cx="640800" cy="644400"/>
              </a:xfrm>
              <a:prstGeom prst="rtTriangle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8" name="Прямоугольный треугольник 37"/>
              <p:cNvSpPr/>
              <p:nvPr/>
            </p:nvSpPr>
            <p:spPr>
              <a:xfrm rot="5400000">
                <a:off x="-5216339" y="2986438"/>
                <a:ext cx="643082" cy="644726"/>
              </a:xfrm>
              <a:prstGeom prst="rt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Выноска 1 (без границы) 19"/>
              <p:cNvSpPr/>
              <p:nvPr/>
            </p:nvSpPr>
            <p:spPr>
              <a:xfrm rot="10800000" flipH="1" flipV="1">
                <a:off x="-3133016" y="4360796"/>
                <a:ext cx="383991" cy="282648"/>
              </a:xfrm>
              <a:prstGeom prst="callout1">
                <a:avLst>
                  <a:gd name="adj1" fmla="val 89162"/>
                  <a:gd name="adj2" fmla="val 63650"/>
                  <a:gd name="adj3" fmla="val -452570"/>
                  <a:gd name="adj4" fmla="val 278170"/>
                </a:avLst>
              </a:prstGeom>
              <a:noFill/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u="sng" dirty="0" smtClean="0">
                    <a:solidFill>
                      <a:schemeClr val="tx1"/>
                    </a:solidFill>
                  </a:rPr>
                  <a:t>1</a:t>
                </a:r>
                <a:endParaRPr lang="ru-RU" u="sng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Выноска 1 (без границы) 39"/>
              <p:cNvSpPr/>
              <p:nvPr/>
            </p:nvSpPr>
            <p:spPr>
              <a:xfrm rot="10800000" flipV="1">
                <a:off x="-1270086" y="4470915"/>
                <a:ext cx="292113" cy="62409"/>
              </a:xfrm>
              <a:prstGeom prst="callout1">
                <a:avLst>
                  <a:gd name="adj1" fmla="val 227539"/>
                  <a:gd name="adj2" fmla="val 68867"/>
                  <a:gd name="adj3" fmla="val -1013767"/>
                  <a:gd name="adj4" fmla="val 196277"/>
                </a:avLst>
              </a:prstGeom>
              <a:noFill/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u="sng" dirty="0" smtClean="0">
                    <a:solidFill>
                      <a:schemeClr val="tx1"/>
                    </a:solidFill>
                  </a:rPr>
                  <a:t>3</a:t>
                </a:r>
                <a:endParaRPr lang="ru-RU" u="sng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Выноска 1 (без границы) 41"/>
              <p:cNvSpPr/>
              <p:nvPr/>
            </p:nvSpPr>
            <p:spPr>
              <a:xfrm rot="10800000" flipH="1" flipV="1">
                <a:off x="-5198199" y="4445103"/>
                <a:ext cx="440186" cy="119766"/>
              </a:xfrm>
              <a:prstGeom prst="callout1">
                <a:avLst>
                  <a:gd name="adj1" fmla="val 143121"/>
                  <a:gd name="adj2" fmla="val 62784"/>
                  <a:gd name="adj3" fmla="val -1066797"/>
                  <a:gd name="adj4" fmla="val 256214"/>
                </a:avLst>
              </a:prstGeom>
              <a:noFill/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u="sng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3" name="Выноска 1 (без границы) 42"/>
              <p:cNvSpPr/>
              <p:nvPr/>
            </p:nvSpPr>
            <p:spPr>
              <a:xfrm rot="10800000" flipH="1" flipV="1">
                <a:off x="-4758012" y="4450850"/>
                <a:ext cx="440186" cy="119766"/>
              </a:xfrm>
              <a:prstGeom prst="callout1">
                <a:avLst>
                  <a:gd name="adj1" fmla="val 142181"/>
                  <a:gd name="adj2" fmla="val 61919"/>
                  <a:gd name="adj3" fmla="val -253215"/>
                  <a:gd name="adj4" fmla="val 151224"/>
                </a:avLst>
              </a:prstGeom>
              <a:noFill/>
              <a:ln w="127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u="sng" dirty="0" smtClean="0">
                    <a:solidFill>
                      <a:schemeClr val="tx1"/>
                    </a:solidFill>
                  </a:rPr>
                  <a:t>4</a:t>
                </a:r>
                <a:endParaRPr lang="ru-RU" u="sng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 rot="-2700000">
                <a:off x="-1979937" y="3335101"/>
                <a:ext cx="718213" cy="90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9" name="Прямоугольный треугольник 38"/>
            <p:cNvSpPr/>
            <p:nvPr/>
          </p:nvSpPr>
          <p:spPr>
            <a:xfrm rot="16200000" flipH="1">
              <a:off x="8106464" y="3568213"/>
              <a:ext cx="639688" cy="644311"/>
            </a:xfrm>
            <a:prstGeom prst="rtTriangl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462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75" y="3375001"/>
            <a:ext cx="4320000" cy="1891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275" y="3389076"/>
            <a:ext cx="4320000" cy="1891971"/>
          </a:xfrm>
          <a:prstGeom prst="rect">
            <a:avLst/>
          </a:prstGeom>
        </p:spPr>
      </p:pic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3. Модель Пастернака с двумя коэффициентами постели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1" y="855562"/>
            <a:ext cx="87849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Анализ осадок Винклеровского основания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По нормали ко всем пластинчатым КЭ </a:t>
            </a:r>
            <a:r>
              <a:rPr lang="ru-RU" sz="1600" dirty="0" err="1" smtClean="0">
                <a:latin typeface="Arial Narrow" panose="020B0606020202030204" pitchFamily="34" charset="0"/>
              </a:rPr>
              <a:t>фунд.плиты</a:t>
            </a:r>
            <a:r>
              <a:rPr lang="ru-RU" sz="1600" dirty="0" smtClean="0">
                <a:latin typeface="Arial Narrow" panose="020B0606020202030204" pitchFamily="34" charset="0"/>
              </a:rPr>
              <a:t> назначается первый коэф. постели на сжатие 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С</a:t>
            </a:r>
            <a:r>
              <a:rPr lang="ru-RU" sz="1600" baseline="-25000" dirty="0" smtClean="0">
                <a:latin typeface="Arial Narrow" panose="020B0606020202030204" pitchFamily="34" charset="0"/>
              </a:rPr>
              <a:t>1</a:t>
            </a:r>
            <a:r>
              <a:rPr lang="ru-RU" sz="1600" dirty="0" smtClean="0">
                <a:latin typeface="Arial Narrow" panose="020B0606020202030204" pitchFamily="34" charset="0"/>
              </a:rPr>
              <a:t> = 119 Т/м3, и второй коэф. на сдвиг С</a:t>
            </a:r>
            <a:r>
              <a:rPr lang="ru-RU" sz="1600" baseline="-25000" dirty="0" smtClean="0">
                <a:latin typeface="Arial Narrow" panose="020B0606020202030204" pitchFamily="34" charset="0"/>
              </a:rPr>
              <a:t>2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= </a:t>
            </a:r>
            <a:r>
              <a:rPr lang="ru-RU" sz="1600" dirty="0" smtClean="0">
                <a:latin typeface="Arial Narrow" panose="020B0606020202030204" pitchFamily="34" charset="0"/>
              </a:rPr>
              <a:t>1114 </a:t>
            </a:r>
            <a:r>
              <a:rPr lang="ru-RU" sz="1600" dirty="0">
                <a:latin typeface="Arial Narrow" panose="020B0606020202030204" pitchFamily="34" charset="0"/>
              </a:rPr>
              <a:t>Т/м3. </a:t>
            </a:r>
            <a:r>
              <a:rPr lang="ru-RU" sz="1600" dirty="0" smtClean="0">
                <a:latin typeface="Arial Narrow" panose="020B0606020202030204" pitchFamily="34" charset="0"/>
              </a:rPr>
              <a:t>По периметру с теми же параметрами задаются законтурные элементы типа «Полоса» с С</a:t>
            </a:r>
            <a:r>
              <a:rPr lang="ru-RU" sz="1600" baseline="-25000" dirty="0" smtClean="0">
                <a:latin typeface="Arial Narrow" panose="020B0606020202030204" pitchFamily="34" charset="0"/>
              </a:rPr>
              <a:t>1 </a:t>
            </a:r>
            <a:r>
              <a:rPr lang="ru-RU" sz="1600" dirty="0">
                <a:latin typeface="Arial Narrow" panose="020B0606020202030204" pitchFamily="34" charset="0"/>
              </a:rPr>
              <a:t>и </a:t>
            </a:r>
            <a:r>
              <a:rPr lang="ru-RU" sz="1600" dirty="0" smtClean="0">
                <a:latin typeface="Arial Narrow" panose="020B0606020202030204" pitchFamily="34" charset="0"/>
              </a:rPr>
              <a:t>С</a:t>
            </a:r>
            <a:r>
              <a:rPr lang="ru-RU" sz="1600" baseline="-25000" dirty="0" smtClean="0">
                <a:latin typeface="Arial Narrow" panose="020B0606020202030204" pitchFamily="34" charset="0"/>
              </a:rPr>
              <a:t>2</a:t>
            </a:r>
            <a:r>
              <a:rPr lang="ru-RU" sz="1600" dirty="0" smtClean="0">
                <a:latin typeface="Arial Narrow" panose="020B0606020202030204" pitchFamily="34" charset="0"/>
              </a:rPr>
              <a:t> , и типа «Клин» с </a:t>
            </a:r>
            <a:r>
              <a:rPr lang="ru-RU" sz="1600" dirty="0">
                <a:latin typeface="Arial Narrow" panose="020B0606020202030204" pitchFamily="34" charset="0"/>
              </a:rPr>
              <a:t>С</a:t>
            </a:r>
            <a:r>
              <a:rPr lang="ru-RU" sz="1600" baseline="-25000" dirty="0">
                <a:latin typeface="Arial Narrow" panose="020B0606020202030204" pitchFamily="34" charset="0"/>
              </a:rPr>
              <a:t>1 </a:t>
            </a:r>
            <a:r>
              <a:rPr lang="ru-RU" sz="1600" dirty="0">
                <a:latin typeface="Arial Narrow" panose="020B0606020202030204" pitchFamily="34" charset="0"/>
              </a:rPr>
              <a:t>и </a:t>
            </a:r>
            <a:r>
              <a:rPr lang="ru-RU" sz="1600" dirty="0" smtClean="0">
                <a:latin typeface="Arial Narrow" panose="020B0606020202030204" pitchFamily="34" charset="0"/>
              </a:rPr>
              <a:t>размером угла каждого клина.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По горизонтали по Х и </a:t>
            </a:r>
            <a:r>
              <a:rPr lang="en-US" sz="1600" dirty="0" smtClean="0">
                <a:latin typeface="Arial Narrow" panose="020B0606020202030204" pitchFamily="34" charset="0"/>
              </a:rPr>
              <a:t>Y </a:t>
            </a:r>
            <a:r>
              <a:rPr lang="ru-RU" sz="1600" dirty="0" smtClean="0">
                <a:latin typeface="Arial Narrow" panose="020B0606020202030204" pitchFamily="34" charset="0"/>
              </a:rPr>
              <a:t>каждый узел зафиксирован упругой связью с узловой жесткостью 27,37 Т/м.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496044"/>
            <a:ext cx="8640960" cy="583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Главный недостаток </a:t>
            </a:r>
            <a:r>
              <a:rPr lang="ru-RU" sz="16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— 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приближенность калибровки модели в разных методиках расчета С1 и С2, а также применимость только к однородному в плане и по толщине грунтовому массиву.</a:t>
            </a:r>
            <a:endParaRPr lang="ru-RU" sz="1600" b="1" i="0" u="none" strike="noStrike" baseline="0" dirty="0">
              <a:ln>
                <a:noFill/>
              </a:ln>
              <a:solidFill>
                <a:srgbClr val="FF0000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347864" y="4781308"/>
            <a:ext cx="2880320" cy="337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S</a:t>
            </a:r>
            <a:r>
              <a:rPr lang="en-US" sz="1600" b="1" baseline="-25000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max</a:t>
            </a:r>
            <a:r>
              <a:rPr lang="en-US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=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70.98 мм     </a:t>
            </a:r>
            <a:r>
              <a:rPr lang="el-GR" sz="1600" b="1" i="0" u="none" strike="noStrike" baseline="0" dirty="0" smtClean="0">
                <a:ln>
                  <a:noFill/>
                </a:ln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Δ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S =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7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,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451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мм</a:t>
            </a:r>
            <a:r>
              <a:rPr lang="en-US" sz="1600" b="1" dirty="0" smtClean="0"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 </a:t>
            </a:r>
            <a:endParaRPr lang="ru-RU" sz="1600" b="1" i="0" u="none" strike="noStrike" baseline="0" dirty="0">
              <a:ln>
                <a:noFill/>
              </a:ln>
              <a:solidFill>
                <a:srgbClr val="002274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9538" y="4860947"/>
            <a:ext cx="6373474" cy="6730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275" y="2217348"/>
            <a:ext cx="2700000" cy="9400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5693" y="2233726"/>
            <a:ext cx="2700000" cy="9400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5693" y="2281592"/>
            <a:ext cx="1884255" cy="9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4488" y="2229363"/>
            <a:ext cx="1440000" cy="10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3. Модель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Пастернака с двумя коэффициентами постели</a:t>
            </a:r>
          </a:p>
        </p:txBody>
      </p:sp>
      <p:pic>
        <p:nvPicPr>
          <p:cNvPr id="55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179512" y="847204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Способ определения усредненных </a:t>
            </a:r>
            <a:r>
              <a:rPr lang="ru-RU" sz="1600" b="1" dirty="0">
                <a:latin typeface="Arial Narrow" panose="020B0606020202030204" pitchFamily="34" charset="0"/>
              </a:rPr>
              <a:t>С</a:t>
            </a:r>
            <a:r>
              <a:rPr lang="ru-RU" sz="1600" b="1" baseline="-25000" dirty="0">
                <a:latin typeface="Arial Narrow" panose="020B0606020202030204" pitchFamily="34" charset="0"/>
              </a:rPr>
              <a:t>1</a:t>
            </a:r>
            <a:r>
              <a:rPr lang="ru-RU" sz="1600" b="1" dirty="0">
                <a:latin typeface="Arial Narrow" panose="020B0606020202030204" pitchFamily="34" charset="0"/>
              </a:rPr>
              <a:t> и </a:t>
            </a:r>
            <a:r>
              <a:rPr lang="ru-RU" sz="1600" b="1" dirty="0" smtClean="0">
                <a:latin typeface="Arial Narrow" panose="020B0606020202030204" pitchFamily="34" charset="0"/>
              </a:rPr>
              <a:t>С</a:t>
            </a:r>
            <a:r>
              <a:rPr lang="ru-RU" sz="1600" b="1" baseline="-25000" dirty="0" smtClean="0">
                <a:latin typeface="Arial Narrow" panose="020B0606020202030204" pitchFamily="34" charset="0"/>
              </a:rPr>
              <a:t>2 </a:t>
            </a:r>
            <a:r>
              <a:rPr lang="ru-RU" sz="1600" b="1" dirty="0" smtClean="0">
                <a:latin typeface="Arial Narrow" panose="020B0606020202030204" pitchFamily="34" charset="0"/>
              </a:rPr>
              <a:t>для неоднородного в плане или с непостоянными по толщине </a:t>
            </a:r>
            <a:r>
              <a:rPr lang="ru-RU" sz="1600" b="1" dirty="0">
                <a:latin typeface="Arial Narrow" panose="020B0606020202030204" pitchFamily="34" charset="0"/>
              </a:rPr>
              <a:t>слоями многослойного основания</a:t>
            </a:r>
            <a:endParaRPr lang="ru-RU" sz="1600" b="1" dirty="0" smtClean="0">
              <a:latin typeface="Arial Narrow" panose="020B0606020202030204" pitchFamily="34" charset="0"/>
            </a:endParaRP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В программе КРОСС реализована возможность расчета усредненных </a:t>
            </a:r>
            <a:r>
              <a:rPr lang="ru-RU" sz="1600" dirty="0">
                <a:latin typeface="Arial Narrow" panose="020B0606020202030204" pitchFamily="34" charset="0"/>
              </a:rPr>
              <a:t>С</a:t>
            </a:r>
            <a:r>
              <a:rPr lang="ru-RU" sz="1600" baseline="-25000" dirty="0">
                <a:latin typeface="Arial Narrow" panose="020B0606020202030204" pitchFamily="34" charset="0"/>
              </a:rPr>
              <a:t>1</a:t>
            </a:r>
            <a:r>
              <a:rPr lang="ru-RU" sz="1600" dirty="0">
                <a:latin typeface="Arial Narrow" panose="020B0606020202030204" pitchFamily="34" charset="0"/>
              </a:rPr>
              <a:t> и С</a:t>
            </a:r>
            <a:r>
              <a:rPr lang="ru-RU" sz="1600" baseline="-25000" dirty="0">
                <a:latin typeface="Arial Narrow" panose="020B0606020202030204" pitchFamily="34" charset="0"/>
              </a:rPr>
              <a:t>2 </a:t>
            </a:r>
            <a:r>
              <a:rPr lang="ru-RU" sz="1600" baseline="-25000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для любых грунтовых условий, не смотря на то, что заложенная в программе ПАСТЕРНАК методика двухконстантной модели </a:t>
            </a:r>
            <a:r>
              <a:rPr lang="ru-RU" sz="1600" dirty="0">
                <a:latin typeface="Arial Narrow" panose="020B0606020202030204" pitchFamily="34" charset="0"/>
              </a:rPr>
              <a:t>справедлива только для однородного в плане многослойного основания, состоящего из конечного числа слоев, каждый из которых является линейно-деформируемым и постоянным по </a:t>
            </a:r>
            <a:r>
              <a:rPr lang="ru-RU" sz="1600" dirty="0" smtClean="0">
                <a:latin typeface="Arial Narrow" panose="020B0606020202030204" pitchFamily="34" charset="0"/>
              </a:rPr>
              <a:t>толщине.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В диалоговом окне «Расчет» программы КРОСС имеется кнопка «С</a:t>
            </a:r>
            <a:r>
              <a:rPr lang="ru-RU" sz="1600" baseline="-25000" dirty="0" smtClean="0">
                <a:latin typeface="Arial Narrow" panose="020B0606020202030204" pitchFamily="34" charset="0"/>
              </a:rPr>
              <a:t>2</a:t>
            </a:r>
            <a:r>
              <a:rPr lang="ru-RU" sz="1600" dirty="0" smtClean="0">
                <a:latin typeface="Arial Narrow" panose="020B0606020202030204" pitchFamily="34" charset="0"/>
              </a:rPr>
              <a:t>», которая позволяет определить два коэффициента постели </a:t>
            </a:r>
            <a:r>
              <a:rPr lang="ru-RU" sz="1600" dirty="0" smtClean="0">
                <a:latin typeface="Arial Narrow" panose="020B0606020202030204" pitchFamily="34" charset="0"/>
              </a:rPr>
              <a:t>(Сжатия C</a:t>
            </a:r>
            <a:r>
              <a:rPr lang="ru-RU" sz="1600" baseline="-25000" dirty="0" smtClean="0">
                <a:latin typeface="Arial Narrow" panose="020B0606020202030204" pitchFamily="34" charset="0"/>
              </a:rPr>
              <a:t>1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и </a:t>
            </a:r>
            <a:r>
              <a:rPr lang="ru-RU" sz="1600" dirty="0" smtClean="0">
                <a:latin typeface="Arial Narrow" panose="020B0606020202030204" pitchFamily="34" charset="0"/>
              </a:rPr>
              <a:t>Сдвига C</a:t>
            </a:r>
            <a:r>
              <a:rPr lang="ru-RU" sz="1600" baseline="-25000" dirty="0" smtClean="0">
                <a:latin typeface="Arial Narrow" panose="020B0606020202030204" pitchFamily="34" charset="0"/>
              </a:rPr>
              <a:t>2</a:t>
            </a:r>
            <a:r>
              <a:rPr lang="ru-RU" sz="1600" dirty="0" smtClean="0">
                <a:latin typeface="Arial Narrow" panose="020B0606020202030204" pitchFamily="34" charset="0"/>
              </a:rPr>
              <a:t>). Этот расчет производится в предположении, что грунтовой массив однороден в плане.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При этом данные формируются следующим образом. Вычисляется объем каждого из видов грунтов под фундаментной плитой. Каждый из объемов делится на площадь фундаментной плиты и полученное значение интерпретируется как толщина слоя многослойного основания, однородного по координатам X, Y. В результате расчета получаем усредненное значение второго (</a:t>
            </a:r>
            <a:r>
              <a:rPr lang="ru-RU" sz="1600" dirty="0" err="1">
                <a:latin typeface="Arial Narrow" panose="020B0606020202030204" pitchFamily="34" charset="0"/>
              </a:rPr>
              <a:t>Пастернаковского</a:t>
            </a:r>
            <a:r>
              <a:rPr lang="ru-RU" sz="1600" dirty="0">
                <a:latin typeface="Arial Narrow" panose="020B0606020202030204" pitchFamily="34" charset="0"/>
              </a:rPr>
              <a:t>) коэффициента постели. Отметим, что данная модель работы грунта отличается от модели, которая используется в программе КРОСС, поэтому не следует удивляться, если полученные значения коэффициента </a:t>
            </a:r>
            <a:r>
              <a:rPr lang="ru-RU" sz="1600" dirty="0" smtClean="0">
                <a:latin typeface="Arial Narrow" panose="020B0606020202030204" pitchFamily="34" charset="0"/>
              </a:rPr>
              <a:t>Сжатия в модели Пастернака будут </a:t>
            </a:r>
            <a:r>
              <a:rPr lang="ru-RU" sz="1600" dirty="0">
                <a:latin typeface="Arial Narrow" panose="020B0606020202030204" pitchFamily="34" charset="0"/>
              </a:rPr>
              <a:t>значительно отличаться от тех значений, которые вычислены программой КРОСС </a:t>
            </a:r>
            <a:r>
              <a:rPr lang="ru-RU" sz="1600" dirty="0" smtClean="0">
                <a:latin typeface="Arial Narrow" panose="020B0606020202030204" pitchFamily="34" charset="0"/>
              </a:rPr>
              <a:t>или в модели Винклера даже </a:t>
            </a:r>
            <a:r>
              <a:rPr lang="ru-RU" sz="1600" dirty="0">
                <a:latin typeface="Arial Narrow" panose="020B0606020202030204" pitchFamily="34" charset="0"/>
              </a:rPr>
              <a:t>в случае однородного в плане основания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Дистанционная программа магистратуры по расчетам в </a:t>
            </a:r>
            <a:r>
              <a:rPr lang="en-US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SCAD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64" y="730572"/>
            <a:ext cx="9142035" cy="53408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52480" y="816261"/>
            <a:ext cx="68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ТОМСКИЙ ГОСУДАРСТВЕННЫЙ АРХИТЕКТУРНО-СТРОИТЕЛЬНЫЙ УНИВЕРСИТЕТ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2479" y="1034152"/>
            <a:ext cx="684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САНКТ-ПЕТЕРБУРГСКИЙ ПОЛИТЕХНИЧЕСКИЙ НАЦИОНАЛЬНЫЙ ИССЛЕДОВАТЕЛЬСКИЙ УНИВЕРСИТЕТ ПЕТРА ВЕЛИКОГО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2479" y="2276872"/>
            <a:ext cx="68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УФИМСКИЙ ГОСУДАРСТВЕННЫЙ НЕФТЯНОЙ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ТЕХНИЧЕСКИЙ УНИВЕРСИТЕТ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2479" y="2728830"/>
            <a:ext cx="68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СИБИРСКАЯ ГОСУДАРСТВЕННАЯ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АВТОМОБИЛЬНО-ДОРОЖНАЯ АКАДЕМИЯ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2479" y="3193812"/>
            <a:ext cx="68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en-US" sz="1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EF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ENGLISH FIRST –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МИРОВОЙ ЭКСПЕРТ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ОБУЧЕНИИ АНГЛИЙСКОМУ ЯЗЫКУ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2478" y="3625860"/>
            <a:ext cx="68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SCAD SOFT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– РАЗРАБОТЧИК ПРОЕКТНО-ВЫЧИСЛИТЕЛЬНОГО КОМПЛЕКСА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2478" y="4058488"/>
            <a:ext cx="684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STRUTEC –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АССОЦИАЦИЯ ПО РАЗВИТИЮ ТЕХНОЛОГИЙ, </a:t>
            </a:r>
            <a:b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ИНТЕГРИРУЕМЫХ СО 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SCAD OFFICE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2476" y="4713228"/>
            <a:ext cx="684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en-US" sz="1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GRAITEC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–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ПРЕДСТАВИТЕЛЬ В СНГ </a:t>
            </a:r>
            <a:b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BIM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СИСТЕМЫ 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ADVANCE STEEL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ДЛЯ МК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2478" y="5332725"/>
            <a:ext cx="684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en-US" sz="1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ALLBAU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SOFTWARE –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ПРЕДСТАВИТЕЛЬ </a:t>
            </a:r>
            <a:b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СНГ 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BIM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СИСТЕМЫ </a:t>
            </a:r>
            <a:r>
              <a:rPr lang="en-US" sz="14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ALLPLAN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ДЛЯ ЖБК </a:t>
            </a: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2479" y="1682224"/>
            <a:ext cx="684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•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МОСКОВСКИЙ ГОСУДАРСТВЕННЫЙ НАЦИОНАЛЬНЫЙ ИССЛЕДОВАТЕЛЬСКИЙ СТРОИТЕЛЬНЫЙ УНИВЕРСИТЕТ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3" name="Рисунок 22"/>
          <p:cNvPicPr/>
          <p:nvPr/>
        </p:nvPicPr>
        <p:blipFill rotWithShape="1">
          <a:blip r:embed="rId5">
            <a:lum bright="-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9"/>
          <a:stretch/>
        </p:blipFill>
        <p:spPr bwMode="auto">
          <a:xfrm>
            <a:off x="251520" y="4005064"/>
            <a:ext cx="4137600" cy="201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оле 50"/>
          <p:cNvSpPr txBox="1"/>
          <p:nvPr/>
        </p:nvSpPr>
        <p:spPr>
          <a:xfrm>
            <a:off x="666264" y="4665296"/>
            <a:ext cx="805781" cy="2514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ru-RU" sz="9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Москва</a:t>
            </a:r>
            <a:endParaRPr lang="ru-RU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оле 53"/>
          <p:cNvSpPr txBox="1"/>
          <p:nvPr/>
        </p:nvSpPr>
        <p:spPr>
          <a:xfrm>
            <a:off x="666264" y="4378175"/>
            <a:ext cx="1457464" cy="26125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ru-RU" sz="900" b="1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Санкт-Петербург</a:t>
            </a:r>
            <a:endParaRPr lang="ru-RU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оле 50"/>
          <p:cNvSpPr txBox="1"/>
          <p:nvPr/>
        </p:nvSpPr>
        <p:spPr>
          <a:xfrm>
            <a:off x="341806" y="5013463"/>
            <a:ext cx="805781" cy="2514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Самара</a:t>
            </a:r>
            <a:r>
              <a:rPr lang="ru-RU" sz="11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endParaRPr lang="ru-RU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оле 50"/>
          <p:cNvSpPr txBox="1"/>
          <p:nvPr/>
        </p:nvSpPr>
        <p:spPr>
          <a:xfrm>
            <a:off x="1751474" y="5281373"/>
            <a:ext cx="1185565" cy="3044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ru-RU" sz="9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Новосибирск</a:t>
            </a:r>
            <a:endParaRPr lang="ru-RU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оле 50"/>
          <p:cNvSpPr txBox="1"/>
          <p:nvPr/>
        </p:nvSpPr>
        <p:spPr>
          <a:xfrm>
            <a:off x="1881249" y="5163828"/>
            <a:ext cx="805781" cy="2514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ru-RU" sz="9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Томск</a:t>
            </a:r>
            <a:endParaRPr lang="ru-RU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оле 50"/>
          <p:cNvSpPr txBox="1"/>
          <p:nvPr/>
        </p:nvSpPr>
        <p:spPr>
          <a:xfrm>
            <a:off x="1191389" y="5207748"/>
            <a:ext cx="805781" cy="25143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Омск</a:t>
            </a:r>
            <a:r>
              <a:rPr lang="ru-RU" sz="12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ru-RU" sz="9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9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оле 50"/>
          <p:cNvSpPr txBox="1"/>
          <p:nvPr/>
        </p:nvSpPr>
        <p:spPr>
          <a:xfrm>
            <a:off x="1061422" y="5070673"/>
            <a:ext cx="589995" cy="2524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ru-RU" sz="9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Уфа</a:t>
            </a:r>
            <a:endParaRPr lang="ru-RU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2" y="814155"/>
            <a:ext cx="745490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16" descr="http://edu.glavsprav.ru/_static/_profiles/9/logo.jpg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34" r="74049" b="14499"/>
          <a:stretch/>
        </p:blipFill>
        <p:spPr bwMode="auto">
          <a:xfrm>
            <a:off x="1044257" y="1109221"/>
            <a:ext cx="720000" cy="719455"/>
          </a:xfrm>
          <a:prstGeom prst="rect">
            <a:avLst/>
          </a:prstGeom>
          <a:noFill/>
          <a:extLst/>
        </p:spPr>
      </p:pic>
      <p:pic>
        <p:nvPicPr>
          <p:cNvPr id="33" name="Рисунок 32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98" t="9581" r="19514" b="31291"/>
          <a:stretch/>
        </p:blipFill>
        <p:spPr>
          <a:xfrm>
            <a:off x="1043893" y="2047548"/>
            <a:ext cx="719455" cy="710565"/>
          </a:xfrm>
          <a:prstGeom prst="rect">
            <a:avLst/>
          </a:prstGeom>
        </p:spPr>
      </p:pic>
      <p:pic>
        <p:nvPicPr>
          <p:cNvPr id="34" name="Рисунок 33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62"/>
          <a:stretch/>
        </p:blipFill>
        <p:spPr bwMode="auto">
          <a:xfrm>
            <a:off x="1770637" y="3175734"/>
            <a:ext cx="720000" cy="46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7" y="3536684"/>
            <a:ext cx="1656000" cy="562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https://cdn.evbuc.com/eventlogos/125441915/logograitecrvb.jpg"/>
          <p:cNvPicPr/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1" r="1995" b="6373"/>
          <a:stretch/>
        </p:blipFill>
        <p:spPr bwMode="auto">
          <a:xfrm>
            <a:off x="4427984" y="4766864"/>
            <a:ext cx="1591945" cy="389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 descr="http://cs651.vk.me/u15417559/121838235/x_766e0bdc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28" y="5517232"/>
            <a:ext cx="1440000" cy="48149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Поле 53"/>
          <p:cNvSpPr txBox="1"/>
          <p:nvPr/>
        </p:nvSpPr>
        <p:spPr>
          <a:xfrm rot="20446523">
            <a:off x="2605919" y="4337473"/>
            <a:ext cx="1728000" cy="864000"/>
          </a:xfrm>
          <a:prstGeom prst="rect">
            <a:avLst/>
          </a:prstGeom>
          <a:noFill/>
          <a:ln w="63500" cmpd="thinThick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ПАРТНЕРОВ</a:t>
            </a:r>
            <a:br>
              <a:rPr lang="ru-RU" sz="1200" b="1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ГОРОДОВ</a:t>
            </a:r>
            <a:br>
              <a:rPr lang="ru-RU" sz="1200" b="1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УНИВЕРСИТЕТОВ</a:t>
            </a:r>
            <a:br>
              <a:rPr lang="ru-RU" sz="1200" b="1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ТЕХНОЛОГИИ</a:t>
            </a:r>
            <a:endParaRPr lang="ru-RU" sz="1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18" descr="http://sunshineagency.ae/wp-content/uploads/2015/03/sibadi.png"/>
          <p:cNvPicPr/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2" y="2521535"/>
            <a:ext cx="71945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steel-development.ru/upload/resize_cache/iblock/a67/412_255_2/a67f61a7a153f217613c58ea3c4d1bb8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85" t="4731" r="35963" b="11516"/>
          <a:stretch/>
        </p:blipFill>
        <p:spPr bwMode="auto">
          <a:xfrm>
            <a:off x="359813" y="1661999"/>
            <a:ext cx="41739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4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3" accel="80000" decel="2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4. Билинейная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модель основания с переменным </a:t>
            </a:r>
            <a:r>
              <a:rPr lang="ru-RU" sz="2400" b="1" dirty="0" err="1" smtClean="0">
                <a:solidFill>
                  <a:srgbClr val="002274"/>
                </a:solidFill>
                <a:latin typeface="Arial Narrow" panose="020B0606020202030204" pitchFamily="34" charset="0"/>
              </a:rPr>
              <a:t>коэф.постели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796470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Билинейная упругопластическая модель переменного коэффициента </a:t>
            </a:r>
            <a:r>
              <a:rPr lang="ru-RU" sz="1600" b="1" dirty="0" smtClean="0">
                <a:latin typeface="Arial Narrow" panose="020B0606020202030204" pitchFamily="34" charset="0"/>
              </a:rPr>
              <a:t>постели в </a:t>
            </a:r>
            <a:r>
              <a:rPr lang="ru-RU" sz="1600" b="1" dirty="0">
                <a:latin typeface="Arial Narrow" panose="020B0606020202030204" pitchFamily="34" charset="0"/>
              </a:rPr>
              <a:t>программе </a:t>
            </a:r>
            <a:r>
              <a:rPr lang="ru-RU" sz="1600" b="1" dirty="0" smtClean="0">
                <a:latin typeface="Arial Narrow" panose="020B0606020202030204" pitchFamily="34" charset="0"/>
              </a:rPr>
              <a:t>КРОСС</a:t>
            </a:r>
            <a:endParaRPr lang="en-US" sz="1600" b="1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Билинейная  модель </a:t>
            </a:r>
            <a:r>
              <a:rPr lang="en-US" sz="1600" dirty="0" smtClean="0">
                <a:latin typeface="Arial Narrow" panose="020B0606020202030204" pitchFamily="34" charset="0"/>
              </a:rPr>
              <a:t>- </a:t>
            </a:r>
            <a:r>
              <a:rPr lang="ru-RU" sz="1600" dirty="0" smtClean="0">
                <a:latin typeface="Arial Narrow" panose="020B0606020202030204" pitchFamily="34" charset="0"/>
              </a:rPr>
              <a:t>это  </a:t>
            </a:r>
            <a:r>
              <a:rPr lang="ru-RU" sz="1600" dirty="0">
                <a:latin typeface="Arial Narrow" panose="020B0606020202030204" pitchFamily="34" charset="0"/>
              </a:rPr>
              <a:t>упругопластическая  модель, которая  </a:t>
            </a:r>
            <a:r>
              <a:rPr lang="ru-RU" sz="1600" dirty="0" smtClean="0">
                <a:latin typeface="Arial Narrow" panose="020B0606020202030204" pitchFamily="34" charset="0"/>
              </a:rPr>
              <a:t>является дальнейшим  </a:t>
            </a:r>
            <a:r>
              <a:rPr lang="ru-RU" sz="1600" dirty="0">
                <a:latin typeface="Arial Narrow" panose="020B0606020202030204" pitchFamily="34" charset="0"/>
              </a:rPr>
              <a:t>усложнением  модели  ЛДО  и  учитывает  наличие  у  грунта  </a:t>
            </a:r>
            <a:r>
              <a:rPr lang="ru-RU" sz="1600" dirty="0" smtClean="0">
                <a:latin typeface="Arial Narrow" panose="020B0606020202030204" pitchFamily="34" charset="0"/>
              </a:rPr>
              <a:t>структурной прочности. 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endParaRPr lang="en-US" sz="1600" dirty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Модель  </a:t>
            </a:r>
            <a:r>
              <a:rPr lang="ru-RU" sz="1600" dirty="0">
                <a:latin typeface="Arial Narrow" panose="020B0606020202030204" pitchFamily="34" charset="0"/>
              </a:rPr>
              <a:t>основания  представлена  в  виде  слоя, опирающегося  на  значительно  </a:t>
            </a:r>
            <a:r>
              <a:rPr lang="ru-RU" sz="1600" dirty="0" smtClean="0">
                <a:latin typeface="Arial Narrow" panose="020B0606020202030204" pitchFamily="34" charset="0"/>
              </a:rPr>
              <a:t>более жёсткое  </a:t>
            </a:r>
            <a:r>
              <a:rPr lang="ru-RU" sz="1600" dirty="0">
                <a:latin typeface="Arial Narrow" panose="020B0606020202030204" pitchFamily="34" charset="0"/>
              </a:rPr>
              <a:t>полупространство. Толщина  слоя  зависит  от  нагрузки  и  структурной  </a:t>
            </a:r>
            <a:r>
              <a:rPr lang="ru-RU" sz="1600" dirty="0" smtClean="0">
                <a:latin typeface="Arial Narrow" panose="020B0606020202030204" pitchFamily="34" charset="0"/>
              </a:rPr>
              <a:t>прочности грунта</a:t>
            </a:r>
            <a:r>
              <a:rPr lang="ru-RU" sz="1600" dirty="0">
                <a:latin typeface="Arial Narrow" panose="020B0606020202030204" pitchFamily="34" charset="0"/>
              </a:rPr>
              <a:t>, а модуль деформации слоя получается осреднением по </a:t>
            </a:r>
            <a:r>
              <a:rPr lang="ru-RU" sz="1600" dirty="0" smtClean="0">
                <a:latin typeface="Arial Narrow" panose="020B0606020202030204" pitchFamily="34" charset="0"/>
              </a:rPr>
              <a:t>глубине. 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endParaRPr lang="en-US" sz="1600" dirty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Осадка  </a:t>
            </a:r>
            <a:r>
              <a:rPr lang="ru-RU" sz="1600" dirty="0">
                <a:latin typeface="Arial Narrow" panose="020B0606020202030204" pitchFamily="34" charset="0"/>
              </a:rPr>
              <a:t>какой-либо  точки  поверхности  основания (подошвы  плиты) может  </a:t>
            </a:r>
            <a:r>
              <a:rPr lang="ru-RU" sz="1600" dirty="0" smtClean="0">
                <a:latin typeface="Arial Narrow" panose="020B0606020202030204" pitchFamily="34" charset="0"/>
              </a:rPr>
              <a:t>быть записана </a:t>
            </a:r>
            <a:r>
              <a:rPr lang="ru-RU" sz="1600" dirty="0">
                <a:latin typeface="Arial Narrow" panose="020B0606020202030204" pitchFamily="34" charset="0"/>
              </a:rPr>
              <a:t>в виде</a:t>
            </a:r>
            <a:r>
              <a:rPr lang="ru-RU" sz="1600" dirty="0" smtClean="0">
                <a:latin typeface="Arial Narrow" panose="020B0606020202030204" pitchFamily="34" charset="0"/>
              </a:rPr>
              <a:t>:</a:t>
            </a:r>
          </a:p>
        </p:txBody>
      </p:sp>
      <p:pic>
        <p:nvPicPr>
          <p:cNvPr id="17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3490047"/>
            <a:ext cx="1368152" cy="83395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72000" y="4436128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где </a:t>
            </a:r>
            <a:r>
              <a:rPr lang="el-GR" sz="1600" i="1" dirty="0" smtClean="0">
                <a:latin typeface="Arial Narrow" panose="020B0606020202030204" pitchFamily="34" charset="0"/>
              </a:rPr>
              <a:t>ε</a:t>
            </a:r>
            <a:r>
              <a:rPr lang="ru-RU" sz="1600" i="1" baseline="-25000" dirty="0" smtClean="0">
                <a:latin typeface="Arial Narrow" panose="020B0606020202030204" pitchFamily="34" charset="0"/>
              </a:rPr>
              <a:t>z</a:t>
            </a:r>
            <a:r>
              <a:rPr lang="ru-RU" sz="1600" i="1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- послойные деформации грунта; 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r>
              <a:rPr lang="ru-RU" sz="1600" i="1" dirty="0" smtClean="0">
                <a:latin typeface="Arial Narrow" panose="020B0606020202030204" pitchFamily="34" charset="0"/>
              </a:rPr>
              <a:t>z</a:t>
            </a:r>
            <a:r>
              <a:rPr lang="ru-RU" sz="1600" dirty="0" smtClean="0">
                <a:latin typeface="Arial Narrow" panose="020B0606020202030204" pitchFamily="34" charset="0"/>
              </a:rPr>
              <a:t>  </a:t>
            </a:r>
            <a:r>
              <a:rPr lang="ru-RU" sz="1600" dirty="0">
                <a:latin typeface="Arial Narrow" panose="020B0606020202030204" pitchFamily="34" charset="0"/>
              </a:rPr>
              <a:t>- вертикальная координата, </a:t>
            </a:r>
            <a:r>
              <a:rPr lang="ru-RU" sz="1600" dirty="0" smtClean="0">
                <a:latin typeface="Arial Narrow" panose="020B0606020202030204" pitchFamily="34" charset="0"/>
              </a:rPr>
              <a:t>возрастающая вниз</a:t>
            </a:r>
            <a:r>
              <a:rPr lang="ru-RU" sz="1600" dirty="0">
                <a:latin typeface="Arial Narrow" panose="020B0606020202030204" pitchFamily="34" charset="0"/>
              </a:rPr>
              <a:t>; 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r>
              <a:rPr lang="ru-RU" sz="1600" i="1" dirty="0" smtClean="0">
                <a:latin typeface="Arial Narrow" panose="020B0606020202030204" pitchFamily="34" charset="0"/>
              </a:rPr>
              <a:t>z </a:t>
            </a:r>
            <a:r>
              <a:rPr lang="ru-RU" sz="1600" i="1" baseline="-25000" dirty="0">
                <a:latin typeface="Arial Narrow" panose="020B0606020202030204" pitchFamily="34" charset="0"/>
              </a:rPr>
              <a:t>f</a:t>
            </a:r>
            <a:r>
              <a:rPr lang="ru-RU" sz="1600" i="1" dirty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- координата подошвы; 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r>
              <a:rPr lang="ru-RU" sz="1600" i="1" dirty="0" err="1" smtClean="0">
                <a:latin typeface="Arial Narrow" panose="020B0606020202030204" pitchFamily="34" charset="0"/>
              </a:rPr>
              <a:t>z</a:t>
            </a:r>
            <a:r>
              <a:rPr lang="ru-RU" sz="1600" i="1" baseline="-25000" dirty="0" err="1" smtClean="0">
                <a:latin typeface="Arial Narrow" panose="020B0606020202030204" pitchFamily="34" charset="0"/>
              </a:rPr>
              <a:t>d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= </a:t>
            </a:r>
            <a:r>
              <a:rPr lang="ru-RU" sz="1600" i="1" dirty="0">
                <a:latin typeface="Arial Narrow" panose="020B0606020202030204" pitchFamily="34" charset="0"/>
              </a:rPr>
              <a:t>z </a:t>
            </a:r>
            <a:r>
              <a:rPr lang="ru-RU" sz="1600" i="1" baseline="-25000" dirty="0">
                <a:latin typeface="Arial Narrow" panose="020B0606020202030204" pitchFamily="34" charset="0"/>
              </a:rPr>
              <a:t>f</a:t>
            </a:r>
            <a:r>
              <a:rPr lang="ru-RU" sz="1600" i="1" dirty="0">
                <a:latin typeface="Arial Narrow" panose="020B0606020202030204" pitchFamily="34" charset="0"/>
              </a:rPr>
              <a:t> + H </a:t>
            </a:r>
            <a:r>
              <a:rPr lang="ru-RU" sz="1600" dirty="0">
                <a:latin typeface="Arial Narrow" panose="020B0606020202030204" pitchFamily="34" charset="0"/>
              </a:rPr>
              <a:t>- нижняя граница интегрирования;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i="1" dirty="0" smtClean="0">
                <a:latin typeface="Arial Narrow" panose="020B0606020202030204" pitchFamily="34" charset="0"/>
              </a:rPr>
              <a:t>Н</a:t>
            </a:r>
            <a:r>
              <a:rPr lang="ru-RU" sz="1600" dirty="0" smtClean="0">
                <a:latin typeface="Arial Narrow" panose="020B0606020202030204" pitchFamily="34" charset="0"/>
              </a:rPr>
              <a:t> – глубина сжимаемой </a:t>
            </a:r>
            <a:r>
              <a:rPr lang="ru-RU" sz="1600" dirty="0">
                <a:latin typeface="Arial Narrow" panose="020B0606020202030204" pitchFamily="34" charset="0"/>
              </a:rPr>
              <a:t>толщи.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1002"/>
          <a:stretch/>
        </p:blipFill>
        <p:spPr>
          <a:xfrm>
            <a:off x="333486" y="3140856"/>
            <a:ext cx="3864452" cy="2376376"/>
          </a:xfrm>
          <a:prstGeom prst="rect">
            <a:avLst/>
          </a:prstGeom>
        </p:spPr>
      </p:pic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4. Билинейная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модель основания с переменным </a:t>
            </a:r>
            <a:r>
              <a:rPr lang="ru-RU" sz="2400" b="1" dirty="0" err="1" smtClean="0">
                <a:solidFill>
                  <a:srgbClr val="002274"/>
                </a:solidFill>
                <a:latin typeface="Arial Narrow" panose="020B0606020202030204" pitchFamily="34" charset="0"/>
              </a:rPr>
              <a:t>коэф.постели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935712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Билинейная упругопластическая модель переменного коэффициента постели, реализованная в программе </a:t>
            </a:r>
            <a:r>
              <a:rPr lang="ru-RU" sz="1600" b="1" dirty="0" smtClean="0">
                <a:latin typeface="Arial Narrow" panose="020B0606020202030204" pitchFamily="34" charset="0"/>
              </a:rPr>
              <a:t>КРОСС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Выражение  </a:t>
            </a:r>
            <a:r>
              <a:rPr lang="ru-RU" sz="1600" dirty="0">
                <a:latin typeface="Arial Narrow" panose="020B0606020202030204" pitchFamily="34" charset="0"/>
              </a:rPr>
              <a:t>для </a:t>
            </a:r>
            <a:r>
              <a:rPr lang="el-GR" sz="1600" i="1" dirty="0" smtClean="0">
                <a:latin typeface="Arial Narrow" panose="020B0606020202030204" pitchFamily="34" charset="0"/>
              </a:rPr>
              <a:t>ε</a:t>
            </a:r>
            <a:r>
              <a:rPr lang="ru-RU" sz="1600" i="1" dirty="0" smtClean="0">
                <a:latin typeface="Arial Narrow" panose="020B0606020202030204" pitchFamily="34" charset="0"/>
              </a:rPr>
              <a:t> </a:t>
            </a:r>
            <a:r>
              <a:rPr lang="ru-RU" sz="1600" i="1" baseline="-25000" dirty="0" smtClean="0">
                <a:latin typeface="Arial Narrow" panose="020B0606020202030204" pitchFamily="34" charset="0"/>
              </a:rPr>
              <a:t>z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отображает  нелинейные  свойства  грунта, для  </a:t>
            </a:r>
            <a:r>
              <a:rPr lang="ru-RU" sz="1600" dirty="0" smtClean="0">
                <a:latin typeface="Arial Narrow" panose="020B0606020202030204" pitchFamily="34" charset="0"/>
              </a:rPr>
              <a:t>которого принимаются  </a:t>
            </a:r>
            <a:r>
              <a:rPr lang="ru-RU" sz="1600" dirty="0">
                <a:latin typeface="Arial Narrow" panose="020B0606020202030204" pitchFamily="34" charset="0"/>
              </a:rPr>
              <a:t>различные  модули  деформации, определенные  при  </a:t>
            </a:r>
            <a:r>
              <a:rPr lang="ru-RU" sz="1600" dirty="0" smtClean="0">
                <a:latin typeface="Arial Narrow" panose="020B0606020202030204" pitchFamily="34" charset="0"/>
              </a:rPr>
              <a:t>компрессионных испытаниях  </a:t>
            </a:r>
            <a:r>
              <a:rPr lang="ru-RU" sz="1600" dirty="0">
                <a:latin typeface="Arial Narrow" panose="020B0606020202030204" pitchFamily="34" charset="0"/>
              </a:rPr>
              <a:t>грунта, обладающего  структурной  прочностью, для  выявления  </a:t>
            </a:r>
            <a:r>
              <a:rPr lang="ru-RU" sz="1600" dirty="0" smtClean="0">
                <a:latin typeface="Arial Narrow" panose="020B0606020202030204" pitchFamily="34" charset="0"/>
              </a:rPr>
              <a:t>которой </a:t>
            </a:r>
            <a:r>
              <a:rPr lang="ru-RU" sz="1600" dirty="0" err="1" smtClean="0">
                <a:latin typeface="Arial Narrow" panose="020B0606020202030204" pitchFamily="34" charset="0"/>
              </a:rPr>
              <a:t>нагружения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</a:rPr>
              <a:t>осуществляются малыми ступенями </a:t>
            </a:r>
            <a:r>
              <a:rPr lang="el-GR" sz="1600" i="1" dirty="0">
                <a:latin typeface="Arial Narrow" panose="020B0606020202030204" pitchFamily="34" charset="0"/>
              </a:rPr>
              <a:t>σ</a:t>
            </a:r>
            <a:r>
              <a:rPr lang="ru-RU" sz="1600" i="1" dirty="0">
                <a:latin typeface="Arial Narrow" panose="020B0606020202030204" pitchFamily="34" charset="0"/>
              </a:rPr>
              <a:t> </a:t>
            </a:r>
            <a:r>
              <a:rPr lang="ru-RU" sz="1600" i="1" baseline="-25000" dirty="0">
                <a:latin typeface="Arial Narrow" panose="020B0606020202030204" pitchFamily="34" charset="0"/>
              </a:rPr>
              <a:t>z</a:t>
            </a:r>
            <a:r>
              <a:rPr lang="ru-RU" sz="1600" dirty="0" smtClean="0">
                <a:latin typeface="Arial Narrow" panose="020B0606020202030204" pitchFamily="34" charset="0"/>
              </a:rPr>
              <a:t>  (см. рис.) 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Модуль </a:t>
            </a:r>
            <a:r>
              <a:rPr lang="ru-RU" sz="1600" dirty="0">
                <a:latin typeface="Arial Narrow" panose="020B0606020202030204" pitchFamily="34" charset="0"/>
              </a:rPr>
              <a:t>деформации – ключевой элемент модели, то, что связывает модель </a:t>
            </a:r>
            <a:r>
              <a:rPr lang="ru-RU" sz="1600" dirty="0" smtClean="0">
                <a:latin typeface="Arial Narrow" panose="020B0606020202030204" pitchFamily="34" charset="0"/>
              </a:rPr>
              <a:t>основания с </a:t>
            </a:r>
            <a:r>
              <a:rPr lang="ru-RU" sz="1600" dirty="0">
                <a:latin typeface="Arial Narrow" panose="020B0606020202030204" pitchFamily="34" charset="0"/>
              </a:rPr>
              <a:t>моделями грунтов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17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376093" y="4203031"/>
            <a:ext cx="43939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Непосредственное  </a:t>
            </a:r>
            <a:r>
              <a:rPr lang="ru-RU" sz="1600" dirty="0">
                <a:latin typeface="Arial Narrow" panose="020B0606020202030204" pitchFamily="34" charset="0"/>
              </a:rPr>
              <a:t>использование  компрессионной  зависимости </a:t>
            </a:r>
            <a:r>
              <a:rPr lang="el-GR" sz="1600" i="1" dirty="0" smtClean="0">
                <a:latin typeface="Arial Narrow" panose="020B0606020202030204" pitchFamily="34" charset="0"/>
              </a:rPr>
              <a:t>ε</a:t>
            </a:r>
            <a:r>
              <a:rPr lang="ru-RU" sz="1600" i="1" dirty="0" smtClean="0">
                <a:latin typeface="Arial Narrow" panose="020B0606020202030204" pitchFamily="34" charset="0"/>
              </a:rPr>
              <a:t> </a:t>
            </a:r>
            <a:r>
              <a:rPr lang="ru-RU" sz="1600" i="1" baseline="-25000" dirty="0" smtClean="0">
                <a:latin typeface="Arial Narrow" panose="020B0606020202030204" pitchFamily="34" charset="0"/>
              </a:rPr>
              <a:t>z</a:t>
            </a:r>
            <a:r>
              <a:rPr lang="ru-RU" sz="1600" i="1" dirty="0" smtClean="0">
                <a:latin typeface="Arial Narrow" panose="020B0606020202030204" pitchFamily="34" charset="0"/>
              </a:rPr>
              <a:t> </a:t>
            </a:r>
            <a:r>
              <a:rPr lang="ru-RU" sz="1600" i="1" dirty="0">
                <a:latin typeface="Arial Narrow" panose="020B0606020202030204" pitchFamily="34" charset="0"/>
              </a:rPr>
              <a:t>= f </a:t>
            </a:r>
            <a:r>
              <a:rPr lang="ru-RU" sz="1600" i="1" dirty="0" smtClean="0">
                <a:latin typeface="Arial Narrow" panose="020B0606020202030204" pitchFamily="34" charset="0"/>
              </a:rPr>
              <a:t>( </a:t>
            </a:r>
            <a:r>
              <a:rPr lang="el-GR" sz="1600" i="1" dirty="0" smtClean="0">
                <a:latin typeface="Arial Narrow" panose="020B0606020202030204" pitchFamily="34" charset="0"/>
              </a:rPr>
              <a:t>σ</a:t>
            </a:r>
            <a:r>
              <a:rPr lang="ru-RU" sz="1600" i="1" dirty="0" smtClean="0">
                <a:latin typeface="Arial Narrow" panose="020B0606020202030204" pitchFamily="34" charset="0"/>
              </a:rPr>
              <a:t> </a:t>
            </a:r>
            <a:r>
              <a:rPr lang="ru-RU" sz="1600" i="1" baseline="-25000" dirty="0">
                <a:latin typeface="Arial Narrow" panose="020B0606020202030204" pitchFamily="34" charset="0"/>
              </a:rPr>
              <a:t>z</a:t>
            </a:r>
            <a:r>
              <a:rPr lang="ru-RU" sz="1600" i="1" dirty="0">
                <a:latin typeface="Arial Narrow" panose="020B0606020202030204" pitchFamily="34" charset="0"/>
              </a:rPr>
              <a:t> </a:t>
            </a:r>
            <a:r>
              <a:rPr lang="ru-RU" sz="1600" i="1" dirty="0" smtClean="0">
                <a:latin typeface="Arial Narrow" panose="020B0606020202030204" pitchFamily="34" charset="0"/>
              </a:rPr>
              <a:t>)  </a:t>
            </a:r>
            <a:r>
              <a:rPr lang="ru-RU" sz="1600" dirty="0" smtClean="0">
                <a:latin typeface="Arial Narrow" panose="020B0606020202030204" pitchFamily="34" charset="0"/>
              </a:rPr>
              <a:t>в программе КРОСС для определения  </a:t>
            </a:r>
            <a:r>
              <a:rPr lang="ru-RU" sz="1600" dirty="0">
                <a:latin typeface="Arial Narrow" panose="020B0606020202030204" pitchFamily="34" charset="0"/>
              </a:rPr>
              <a:t>осадки </a:t>
            </a:r>
            <a:r>
              <a:rPr lang="ru-RU" sz="1600" i="1" dirty="0" smtClean="0">
                <a:latin typeface="Arial Narrow" panose="020B0606020202030204" pitchFamily="34" charset="0"/>
              </a:rPr>
              <a:t>W</a:t>
            </a:r>
            <a:r>
              <a:rPr lang="ru-RU" sz="1600" dirty="0" smtClean="0">
                <a:latin typeface="Arial Narrow" panose="020B0606020202030204" pitchFamily="34" charset="0"/>
              </a:rPr>
              <a:t>  </a:t>
            </a:r>
            <a:r>
              <a:rPr lang="ru-RU" sz="1600" dirty="0">
                <a:latin typeface="Arial Narrow" panose="020B0606020202030204" pitchFamily="34" charset="0"/>
              </a:rPr>
              <a:t>позволяет  более  четко  отразить  нелинейное  </a:t>
            </a:r>
            <a:r>
              <a:rPr lang="ru-RU" sz="1600" dirty="0" smtClean="0">
                <a:latin typeface="Arial Narrow" panose="020B0606020202030204" pitchFamily="34" charset="0"/>
              </a:rPr>
              <a:t>деформирование грунта</a:t>
            </a:r>
            <a:r>
              <a:rPr lang="ru-RU" sz="1600" dirty="0">
                <a:latin typeface="Arial Narrow" panose="020B0606020202030204" pitchFamily="34" charset="0"/>
              </a:rPr>
              <a:t>, чем на зависимости, представленной на </a:t>
            </a:r>
            <a:r>
              <a:rPr lang="ru-RU" sz="1600" dirty="0" smtClean="0">
                <a:latin typeface="Arial Narrow" panose="020B0606020202030204" pitchFamily="34" charset="0"/>
              </a:rPr>
              <a:t>графике слева.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90436" t="88994"/>
          <a:stretch/>
        </p:blipFill>
        <p:spPr>
          <a:xfrm>
            <a:off x="3828325" y="5526470"/>
            <a:ext cx="369613" cy="2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4. Билинейная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модель основания с переменным </a:t>
            </a:r>
            <a:r>
              <a:rPr lang="ru-RU" sz="2400" b="1" dirty="0" err="1" smtClean="0">
                <a:solidFill>
                  <a:srgbClr val="002274"/>
                </a:solidFill>
                <a:latin typeface="Arial Narrow" panose="020B0606020202030204" pitchFamily="34" charset="0"/>
              </a:rPr>
              <a:t>коэф.постели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22862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Особенности задания параметров грунтов в КРОСС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>
                <a:latin typeface="Arial Narrow" panose="020B0606020202030204" pitchFamily="34" charset="0"/>
              </a:rPr>
              <a:t>Для контроля заданных параметров скважин можно воспользоваться режимом построения геологических разрезов или режимом объемного отображения грунта. </a:t>
            </a:r>
            <a:r>
              <a:rPr lang="ru-RU" sz="1600" dirty="0" smtClean="0">
                <a:latin typeface="Arial Narrow" panose="020B0606020202030204" pitchFamily="34" charset="0"/>
              </a:rPr>
              <a:t>В случае присутствия в соседних скважинах различных грунтов, например как в таблице справа, </a:t>
            </a:r>
            <a:r>
              <a:rPr lang="ru-RU" sz="1600" dirty="0">
                <a:latin typeface="Arial Narrow" panose="020B0606020202030204" pitchFamily="34" charset="0"/>
              </a:rPr>
              <a:t>однозначно восстановить </a:t>
            </a:r>
            <a:r>
              <a:rPr lang="ru-RU" sz="1600" dirty="0" smtClean="0">
                <a:latin typeface="Arial Narrow" panose="020B0606020202030204" pitchFamily="34" charset="0"/>
              </a:rPr>
              <a:t>пространственную структуру </a:t>
            </a:r>
            <a:r>
              <a:rPr lang="ru-RU" sz="1600" dirty="0">
                <a:latin typeface="Arial Narrow" panose="020B0606020202030204" pitchFamily="34" charset="0"/>
              </a:rPr>
              <a:t>грунтового массива по информации о структуре скважин </a:t>
            </a:r>
            <a:r>
              <a:rPr lang="ru-RU" sz="1600" dirty="0" smtClean="0">
                <a:latin typeface="Arial Narrow" panose="020B0606020202030204" pitchFamily="34" charset="0"/>
              </a:rPr>
              <a:t>невозможно</a:t>
            </a:r>
            <a:r>
              <a:rPr lang="ru-RU" sz="1600" dirty="0">
                <a:latin typeface="Arial Narrow" panose="020B0606020202030204" pitchFamily="34" charset="0"/>
              </a:rPr>
              <a:t>. Геологический разрез может иметь </a:t>
            </a:r>
            <a:r>
              <a:rPr lang="ru-RU" sz="1600" dirty="0" smtClean="0">
                <a:latin typeface="Arial Narrow" panose="020B0606020202030204" pitchFamily="34" charset="0"/>
              </a:rPr>
              <a:t>вид как на первом или втором разрезе.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endParaRPr lang="ru-RU" sz="1600" dirty="0" smtClean="0"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Неоднозначность </a:t>
            </a:r>
            <a:r>
              <a:rPr lang="ru-RU" sz="1600" b="1" dirty="0">
                <a:latin typeface="Arial Narrow" panose="020B0606020202030204" pitchFamily="34" charset="0"/>
              </a:rPr>
              <a:t>подобного рода может быть устранена, если в каждой скважине задавать единый пакет грунтов. То есть в каждой скважине набор грунтов и их последовательность одна и та же (отличаются только отметки верхней границы), а отсутствие какого-либо грунта (например, i-</a:t>
            </a:r>
            <a:r>
              <a:rPr lang="ru-RU" sz="1600" b="1" dirty="0" err="1">
                <a:latin typeface="Arial Narrow" panose="020B0606020202030204" pitchFamily="34" charset="0"/>
              </a:rPr>
              <a:t>го</a:t>
            </a:r>
            <a:r>
              <a:rPr lang="ru-RU" sz="1600" b="1" dirty="0">
                <a:latin typeface="Arial Narrow" panose="020B0606020202030204" pitchFamily="34" charset="0"/>
              </a:rPr>
              <a:t>) в некоторой скважине задается посредством одинаковой отметки уровня i-</a:t>
            </a:r>
            <a:r>
              <a:rPr lang="ru-RU" sz="1600" b="1" dirty="0" err="1">
                <a:latin typeface="Arial Narrow" panose="020B0606020202030204" pitchFamily="34" charset="0"/>
              </a:rPr>
              <a:t>го</a:t>
            </a:r>
            <a:r>
              <a:rPr lang="ru-RU" sz="1600" b="1" dirty="0">
                <a:latin typeface="Arial Narrow" panose="020B0606020202030204" pitchFamily="34" charset="0"/>
              </a:rPr>
              <a:t> и (i+1)-го грунтов.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Ввод </a:t>
            </a:r>
            <a:r>
              <a:rPr lang="ru-RU" sz="1600" dirty="0">
                <a:latin typeface="Arial Narrow" panose="020B0606020202030204" pitchFamily="34" charset="0"/>
              </a:rPr>
              <a:t>параметров скважин </a:t>
            </a:r>
            <a:r>
              <a:rPr lang="ru-RU" sz="1600" dirty="0" smtClean="0">
                <a:latin typeface="Arial Narrow" panose="020B0606020202030204" pitchFamily="34" charset="0"/>
              </a:rPr>
              <a:t>в КРОСС можно </a:t>
            </a:r>
            <a:r>
              <a:rPr lang="ru-RU" sz="1600" dirty="0">
                <a:latin typeface="Arial Narrow" panose="020B0606020202030204" pitchFamily="34" charset="0"/>
              </a:rPr>
              <a:t>облегчить, если ввести только одну скважину и задать ей параметры. После чего выполнить ввод остальных скважин. Их параметры по умолчанию получат значения параметров первой скважины и их достаточно только откорректировать. Кроме того, нажатие кнопки Копировать приводит к появлению диалогового окна, в котором пользователь может выбрать "скважину-аналог" и скопировать из нее отметки слоев.</a:t>
            </a:r>
          </a:p>
          <a:p>
            <a:endParaRPr lang="ru-RU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17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47036"/>
              </p:ext>
            </p:extLst>
          </p:nvPr>
        </p:nvGraphicFramePr>
        <p:xfrm>
          <a:off x="5841256" y="2251380"/>
          <a:ext cx="2925172" cy="13716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31293"/>
                <a:gridCol w="731293"/>
                <a:gridCol w="731293"/>
                <a:gridCol w="731293"/>
              </a:tblGrid>
              <a:tr h="2402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Скважина 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>
                          <a:latin typeface="Arial Narrow" panose="020B0606020202030204" pitchFamily="34" charset="0"/>
                        </a:rPr>
                        <a:t>Скважина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62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Грунт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Отметка верхней границы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Грунт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Отметка верхней границы</a:t>
                      </a:r>
                    </a:p>
                  </a:txBody>
                  <a:tcPr anchor="ctr"/>
                </a:tc>
              </a:tr>
              <a:tr h="24026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Суглинок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Песок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anchor="ctr"/>
                </a:tc>
              </a:tr>
              <a:tr h="24026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Глина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Суглинок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 Narrow" panose="020B0606020202030204" pitchFamily="34" charset="0"/>
                        </a:rPr>
                        <a:t>-10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52301"/>
          <a:stretch/>
        </p:blipFill>
        <p:spPr>
          <a:xfrm>
            <a:off x="3017033" y="2348880"/>
            <a:ext cx="2644711" cy="13484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r="52607"/>
          <a:stretch/>
        </p:blipFill>
        <p:spPr>
          <a:xfrm>
            <a:off x="249401" y="2348880"/>
            <a:ext cx="2627784" cy="134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4. Билинейная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модель основания с переменным </a:t>
            </a:r>
            <a:r>
              <a:rPr lang="ru-RU" sz="2400" b="1" dirty="0" err="1" smtClean="0">
                <a:solidFill>
                  <a:srgbClr val="002274"/>
                </a:solidFill>
                <a:latin typeface="Arial Narrow" panose="020B0606020202030204" pitchFamily="34" charset="0"/>
              </a:rPr>
              <a:t>коэф.постели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11276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Итерационная технология взаимодействия </a:t>
            </a:r>
            <a:r>
              <a:rPr lang="en-US" sz="1600" b="1" dirty="0" smtClean="0">
                <a:latin typeface="Arial Narrow" panose="020B0606020202030204" pitchFamily="34" charset="0"/>
              </a:rPr>
              <a:t>SCAD </a:t>
            </a:r>
            <a:r>
              <a:rPr lang="ru-RU" sz="1600" b="1" dirty="0" smtClean="0">
                <a:latin typeface="Arial Narrow" panose="020B0606020202030204" pitchFamily="34" charset="0"/>
              </a:rPr>
              <a:t>с программой КРОСС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17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370336"/>
            <a:ext cx="1656184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Оценка в ЗАПРОС средней осадки и </a:t>
            </a:r>
            <a:r>
              <a:rPr lang="en-US" sz="1600" b="1" dirty="0" smtClean="0">
                <a:latin typeface="Arial Narrow" panose="020B0606020202030204" pitchFamily="34" charset="0"/>
              </a:rPr>
              <a:t>C1=</a:t>
            </a:r>
            <a:r>
              <a:rPr lang="en-US" sz="1600" b="1" dirty="0" err="1" smtClean="0">
                <a:latin typeface="Arial Narrow" panose="020B0606020202030204" pitchFamily="34" charset="0"/>
              </a:rPr>
              <a:t>const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4566" y="1496380"/>
            <a:ext cx="720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С1 </a:t>
            </a:r>
            <a:r>
              <a:rPr lang="ru-RU" sz="2000" b="1" baseline="-25000" dirty="0" smtClean="0">
                <a:latin typeface="Arial Narrow" panose="020B0606020202030204" pitchFamily="34" charset="0"/>
              </a:rPr>
              <a:t>00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1429" y="1370336"/>
            <a:ext cx="165618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Исходная модель </a:t>
            </a:r>
            <a:r>
              <a:rPr lang="en-US" sz="1600" b="1" dirty="0" smtClean="0">
                <a:latin typeface="Arial Narrow" panose="020B0606020202030204" pitchFamily="34" charset="0"/>
              </a:rPr>
              <a:t>SCAD (C1=</a:t>
            </a:r>
            <a:r>
              <a:rPr lang="en-US" sz="1600" b="1" dirty="0" err="1" smtClean="0">
                <a:latin typeface="Arial Narrow" panose="020B0606020202030204" pitchFamily="34" charset="0"/>
              </a:rPr>
              <a:t>const</a:t>
            </a:r>
            <a:r>
              <a:rPr lang="en-US" sz="1600" b="1" dirty="0" smtClean="0">
                <a:latin typeface="Arial Narrow" panose="020B0606020202030204" pitchFamily="34" charset="0"/>
              </a:rPr>
              <a:t>)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51339" y="1370336"/>
            <a:ext cx="1656184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Модель геологии КРОСС 01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4476" y="1496380"/>
            <a:ext cx="720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 Narrow" panose="020B0606020202030204" pitchFamily="34" charset="0"/>
              </a:rPr>
              <a:t>RZ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baseline="-25000" dirty="0" smtClean="0">
                <a:latin typeface="Arial Narrow" panose="020B0606020202030204" pitchFamily="34" charset="0"/>
              </a:rPr>
              <a:t>00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19431" y="2615962"/>
            <a:ext cx="720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С1 </a:t>
            </a:r>
            <a:r>
              <a:rPr lang="ru-RU" sz="2000" b="1" baseline="-25000" dirty="0" smtClean="0">
                <a:latin typeface="Arial Narrow" panose="020B0606020202030204" pitchFamily="34" charset="0"/>
              </a:rPr>
              <a:t>01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26384" y="2489918"/>
            <a:ext cx="165618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Модель </a:t>
            </a:r>
            <a:r>
              <a:rPr lang="en-US" sz="1600" b="1" dirty="0" smtClean="0">
                <a:latin typeface="Arial Narrow" panose="020B0606020202030204" pitchFamily="34" charset="0"/>
              </a:rPr>
              <a:t>SCAD </a:t>
            </a:r>
            <a:r>
              <a:rPr lang="ru-RU" sz="1600" b="1" dirty="0" smtClean="0">
                <a:latin typeface="Arial Narrow" panose="020B0606020202030204" pitchFamily="34" charset="0"/>
              </a:rPr>
              <a:t>Итерация 01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80686" y="2615962"/>
            <a:ext cx="720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 Narrow" panose="020B0606020202030204" pitchFamily="34" charset="0"/>
              </a:rPr>
              <a:t>RZ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baseline="-25000" dirty="0" smtClean="0">
                <a:latin typeface="Arial Narrow" panose="020B0606020202030204" pitchFamily="34" charset="0"/>
              </a:rPr>
              <a:t>01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76474" y="2489918"/>
            <a:ext cx="1656184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Модель геологии КРОСС 02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9612" y="2615962"/>
            <a:ext cx="720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С1 </a:t>
            </a:r>
            <a:r>
              <a:rPr lang="ru-RU" sz="2000" b="1" baseline="-25000" dirty="0" smtClean="0">
                <a:latin typeface="Arial Narrow" panose="020B0606020202030204" pitchFamily="34" charset="0"/>
              </a:rPr>
              <a:t>02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3609500"/>
            <a:ext cx="165618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Модель </a:t>
            </a:r>
            <a:r>
              <a:rPr lang="en-US" sz="1600" b="1" dirty="0" smtClean="0">
                <a:latin typeface="Arial Narrow" panose="020B0606020202030204" pitchFamily="34" charset="0"/>
              </a:rPr>
              <a:t>SCAD </a:t>
            </a:r>
            <a:r>
              <a:rPr lang="ru-RU" sz="1600" b="1" dirty="0" smtClean="0">
                <a:latin typeface="Arial Narrow" panose="020B0606020202030204" pitchFamily="34" charset="0"/>
              </a:rPr>
              <a:t>Итерация 02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44566" y="3735544"/>
            <a:ext cx="720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 Narrow" panose="020B0606020202030204" pitchFamily="34" charset="0"/>
              </a:rPr>
              <a:t>RZ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baseline="-25000" dirty="0" smtClean="0">
                <a:latin typeface="Arial Narrow" panose="020B0606020202030204" pitchFamily="34" charset="0"/>
              </a:rPr>
              <a:t>02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12594" y="3609500"/>
            <a:ext cx="1656184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Модель геологии КРОСС 03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16806" y="3735544"/>
            <a:ext cx="720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С1 </a:t>
            </a:r>
            <a:r>
              <a:rPr lang="ru-RU" sz="2000" b="1" baseline="-25000" dirty="0" smtClean="0">
                <a:latin typeface="Arial Narrow" panose="020B0606020202030204" pitchFamily="34" charset="0"/>
              </a:rPr>
              <a:t>03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51339" y="3609500"/>
            <a:ext cx="165618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Модель </a:t>
            </a:r>
            <a:r>
              <a:rPr lang="en-US" sz="1600" b="1" dirty="0" smtClean="0">
                <a:latin typeface="Arial Narrow" panose="020B0606020202030204" pitchFamily="34" charset="0"/>
              </a:rPr>
              <a:t>SCAD </a:t>
            </a:r>
            <a:r>
              <a:rPr lang="ru-RU" sz="1600" b="1" dirty="0" smtClean="0">
                <a:latin typeface="Arial Narrow" panose="020B0606020202030204" pitchFamily="34" charset="0"/>
              </a:rPr>
              <a:t>Итерация 03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19431" y="4855126"/>
            <a:ext cx="720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 Narrow" panose="020B0606020202030204" pitchFamily="34" charset="0"/>
              </a:rPr>
              <a:t>RZ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baseline="-25000" dirty="0" smtClean="0">
                <a:latin typeface="Arial Narrow" panose="020B0606020202030204" pitchFamily="34" charset="0"/>
              </a:rPr>
              <a:t>03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48714" y="4729082"/>
            <a:ext cx="1656184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Модель геологии КРОСС 04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80686" y="4855126"/>
            <a:ext cx="720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С1 </a:t>
            </a:r>
            <a:r>
              <a:rPr lang="ru-RU" sz="2000" b="1" baseline="-25000" dirty="0" smtClean="0">
                <a:latin typeface="Arial Narrow" panose="020B0606020202030204" pitchFamily="34" charset="0"/>
              </a:rPr>
              <a:t>04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76474" y="4729082"/>
            <a:ext cx="165618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Модель </a:t>
            </a:r>
            <a:r>
              <a:rPr lang="en-US" sz="1600" b="1" dirty="0" smtClean="0">
                <a:latin typeface="Arial Narrow" panose="020B0606020202030204" pitchFamily="34" charset="0"/>
              </a:rPr>
              <a:t>SCAD </a:t>
            </a:r>
            <a:r>
              <a:rPr lang="ru-RU" sz="1600" b="1" dirty="0" smtClean="0">
                <a:latin typeface="Arial Narrow" panose="020B0606020202030204" pitchFamily="34" charset="0"/>
              </a:rPr>
              <a:t>Итерация 04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>
            <a:stCxn id="4" idx="3"/>
          </p:cNvCxnSpPr>
          <p:nvPr/>
        </p:nvCxnSpPr>
        <p:spPr>
          <a:xfrm>
            <a:off x="1907704" y="1766380"/>
            <a:ext cx="5368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1" idx="3"/>
            <a:endCxn id="15" idx="1"/>
          </p:cNvCxnSpPr>
          <p:nvPr/>
        </p:nvCxnSpPr>
        <p:spPr>
          <a:xfrm>
            <a:off x="3164566" y="1766380"/>
            <a:ext cx="5368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5" idx="3"/>
            <a:endCxn id="18" idx="1"/>
          </p:cNvCxnSpPr>
          <p:nvPr/>
        </p:nvCxnSpPr>
        <p:spPr>
          <a:xfrm>
            <a:off x="5357613" y="1766380"/>
            <a:ext cx="5368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8" idx="3"/>
            <a:endCxn id="16" idx="1"/>
          </p:cNvCxnSpPr>
          <p:nvPr/>
        </p:nvCxnSpPr>
        <p:spPr>
          <a:xfrm>
            <a:off x="6614476" y="1766380"/>
            <a:ext cx="5368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6" idx="2"/>
            <a:endCxn id="19" idx="0"/>
          </p:cNvCxnSpPr>
          <p:nvPr/>
        </p:nvCxnSpPr>
        <p:spPr>
          <a:xfrm>
            <a:off x="7979431" y="2162424"/>
            <a:ext cx="0" cy="453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9" idx="1"/>
            <a:endCxn id="20" idx="3"/>
          </p:cNvCxnSpPr>
          <p:nvPr/>
        </p:nvCxnSpPr>
        <p:spPr>
          <a:xfrm flipH="1">
            <a:off x="7082568" y="2885962"/>
            <a:ext cx="5368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0" idx="1"/>
            <a:endCxn id="21" idx="3"/>
          </p:cNvCxnSpPr>
          <p:nvPr/>
        </p:nvCxnSpPr>
        <p:spPr>
          <a:xfrm flipH="1">
            <a:off x="4900686" y="2885962"/>
            <a:ext cx="5256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1" idx="1"/>
            <a:endCxn id="22" idx="3"/>
          </p:cNvCxnSpPr>
          <p:nvPr/>
        </p:nvCxnSpPr>
        <p:spPr>
          <a:xfrm flipH="1">
            <a:off x="3632658" y="2885962"/>
            <a:ext cx="548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2" idx="1"/>
            <a:endCxn id="23" idx="3"/>
          </p:cNvCxnSpPr>
          <p:nvPr/>
        </p:nvCxnSpPr>
        <p:spPr>
          <a:xfrm flipH="1">
            <a:off x="1439612" y="2885962"/>
            <a:ext cx="5368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3" idx="2"/>
            <a:endCxn id="24" idx="0"/>
          </p:cNvCxnSpPr>
          <p:nvPr/>
        </p:nvCxnSpPr>
        <p:spPr>
          <a:xfrm>
            <a:off x="1079612" y="3155962"/>
            <a:ext cx="0" cy="453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24" idx="3"/>
            <a:endCxn id="25" idx="1"/>
          </p:cNvCxnSpPr>
          <p:nvPr/>
        </p:nvCxnSpPr>
        <p:spPr>
          <a:xfrm>
            <a:off x="1907704" y="4005544"/>
            <a:ext cx="5368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5" idx="3"/>
            <a:endCxn id="26" idx="1"/>
          </p:cNvCxnSpPr>
          <p:nvPr/>
        </p:nvCxnSpPr>
        <p:spPr>
          <a:xfrm>
            <a:off x="3164566" y="4005544"/>
            <a:ext cx="548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26" idx="3"/>
            <a:endCxn id="27" idx="1"/>
          </p:cNvCxnSpPr>
          <p:nvPr/>
        </p:nvCxnSpPr>
        <p:spPr>
          <a:xfrm>
            <a:off x="5368778" y="4005544"/>
            <a:ext cx="548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27" idx="3"/>
            <a:endCxn id="28" idx="1"/>
          </p:cNvCxnSpPr>
          <p:nvPr/>
        </p:nvCxnSpPr>
        <p:spPr>
          <a:xfrm>
            <a:off x="6636806" y="4005544"/>
            <a:ext cx="514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28" idx="2"/>
            <a:endCxn id="29" idx="0"/>
          </p:cNvCxnSpPr>
          <p:nvPr/>
        </p:nvCxnSpPr>
        <p:spPr>
          <a:xfrm>
            <a:off x="7979431" y="4401588"/>
            <a:ext cx="0" cy="453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29" idx="1"/>
            <a:endCxn id="30" idx="3"/>
          </p:cNvCxnSpPr>
          <p:nvPr/>
        </p:nvCxnSpPr>
        <p:spPr>
          <a:xfrm flipH="1">
            <a:off x="7104898" y="5125126"/>
            <a:ext cx="514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30" idx="1"/>
            <a:endCxn id="31" idx="3"/>
          </p:cNvCxnSpPr>
          <p:nvPr/>
        </p:nvCxnSpPr>
        <p:spPr>
          <a:xfrm flipH="1">
            <a:off x="4900686" y="5125126"/>
            <a:ext cx="548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>
            <a:stCxn id="31" idx="1"/>
            <a:endCxn id="32" idx="3"/>
          </p:cNvCxnSpPr>
          <p:nvPr/>
        </p:nvCxnSpPr>
        <p:spPr>
          <a:xfrm flipH="1">
            <a:off x="3632658" y="5125126"/>
            <a:ext cx="548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431680" y="4855126"/>
            <a:ext cx="1260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2000" b="1" dirty="0" err="1" smtClean="0">
                <a:latin typeface="Arial Narrow" panose="020B0606020202030204" pitchFamily="34" charset="0"/>
              </a:rPr>
              <a:t>RZ</a:t>
            </a:r>
            <a:r>
              <a:rPr lang="en-US" sz="2000" b="1" baseline="-25000" dirty="0" err="1" smtClean="0">
                <a:latin typeface="Arial Narrow" panose="020B0606020202030204" pitchFamily="34" charset="0"/>
              </a:rPr>
              <a:t>max</a:t>
            </a:r>
            <a:r>
              <a:rPr lang="en-US" sz="2000" b="1" dirty="0" smtClean="0">
                <a:latin typeface="Arial Narrow" panose="020B0606020202030204" pitchFamily="34" charset="0"/>
              </a:rPr>
              <a:t>&lt;5%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31680" y="5662917"/>
            <a:ext cx="1260000" cy="2714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US" sz="2000" b="1" dirty="0" smtClean="0">
                <a:latin typeface="Arial Narrow" panose="020B0606020202030204" pitchFamily="34" charset="0"/>
              </a:rPr>
              <a:t>STOP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2051" name="Прямая со стрелкой 2050"/>
          <p:cNvCxnSpPr>
            <a:stCxn id="32" idx="1"/>
            <a:endCxn id="67" idx="3"/>
          </p:cNvCxnSpPr>
          <p:nvPr/>
        </p:nvCxnSpPr>
        <p:spPr>
          <a:xfrm flipH="1">
            <a:off x="1691680" y="5125126"/>
            <a:ext cx="2847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 стрелкой 2052"/>
          <p:cNvCxnSpPr>
            <a:stCxn id="67" idx="2"/>
            <a:endCxn id="68" idx="0"/>
          </p:cNvCxnSpPr>
          <p:nvPr/>
        </p:nvCxnSpPr>
        <p:spPr>
          <a:xfrm>
            <a:off x="1061680" y="5395126"/>
            <a:ext cx="0" cy="267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7151338" y="805392"/>
            <a:ext cx="1669133" cy="3948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 Narrow" panose="020B0606020202030204" pitchFamily="34" charset="0"/>
              </a:rPr>
              <a:t>RZ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baseline="-25000" dirty="0" err="1" smtClean="0">
                <a:latin typeface="Arial Narrow" panose="020B0606020202030204" pitchFamily="34" charset="0"/>
              </a:rPr>
              <a:t>Ср.под.</a:t>
            </a:r>
            <a:r>
              <a:rPr lang="ru-RU" sz="2000" b="1" baseline="-25000" dirty="0" err="1" smtClean="0">
                <a:latin typeface="Arial Narrow" panose="020B0606020202030204" pitchFamily="34" charset="0"/>
              </a:rPr>
              <a:t>плитой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cxnSp>
        <p:nvCxnSpPr>
          <p:cNvPr id="53" name="Прямая со стрелкой 52"/>
          <p:cNvCxnSpPr>
            <a:stCxn id="51" idx="2"/>
            <a:endCxn id="16" idx="0"/>
          </p:cNvCxnSpPr>
          <p:nvPr/>
        </p:nvCxnSpPr>
        <p:spPr>
          <a:xfrm flipH="1">
            <a:off x="7979431" y="1200208"/>
            <a:ext cx="6474" cy="170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0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4. Билинейная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модель основания с переменным </a:t>
            </a:r>
            <a:r>
              <a:rPr lang="ru-RU" sz="2400" b="1" dirty="0" err="1" smtClean="0">
                <a:solidFill>
                  <a:srgbClr val="002274"/>
                </a:solidFill>
                <a:latin typeface="Arial Narrow" panose="020B0606020202030204" pitchFamily="34" charset="0"/>
              </a:rPr>
              <a:t>коэф.постели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761541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Изменение параметров С1, </a:t>
            </a:r>
            <a:r>
              <a:rPr lang="en-US" sz="1600" b="1" dirty="0" smtClean="0">
                <a:latin typeface="Arial Narrow" panose="020B0606020202030204" pitchFamily="34" charset="0"/>
              </a:rPr>
              <a:t>S</a:t>
            </a:r>
            <a:r>
              <a:rPr lang="ru-RU" sz="1600" b="1" dirty="0" smtClean="0">
                <a:latin typeface="Arial Narrow" panose="020B0606020202030204" pitchFamily="34" charset="0"/>
              </a:rPr>
              <a:t> и </a:t>
            </a:r>
            <a:r>
              <a:rPr lang="en-US" sz="1600" b="1" dirty="0" err="1" smtClean="0">
                <a:latin typeface="Arial Narrow" panose="020B0606020202030204" pitchFamily="34" charset="0"/>
              </a:rPr>
              <a:t>RZ</a:t>
            </a:r>
            <a:r>
              <a:rPr lang="en-US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</a:rPr>
              <a:t>в процессе итераций в КРОСС и </a:t>
            </a:r>
            <a:r>
              <a:rPr lang="en-US" sz="1600" b="1" dirty="0" smtClean="0">
                <a:latin typeface="Arial Narrow" panose="020B0606020202030204" pitchFamily="34" charset="0"/>
              </a:rPr>
              <a:t>SCAD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17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/>
          <a:srcRect l="37400"/>
          <a:stretch/>
        </p:blipFill>
        <p:spPr>
          <a:xfrm>
            <a:off x="322201" y="4458485"/>
            <a:ext cx="1440000" cy="144000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6"/>
          <a:srcRect l="38227" t="120" r="-479" b="-120"/>
          <a:stretch/>
        </p:blipFill>
        <p:spPr>
          <a:xfrm>
            <a:off x="2012834" y="1277865"/>
            <a:ext cx="1440000" cy="1440000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 rotWithShape="1">
          <a:blip r:embed="rId7"/>
          <a:srcRect l="38858" r="1"/>
          <a:stretch/>
        </p:blipFill>
        <p:spPr>
          <a:xfrm>
            <a:off x="2005329" y="4455348"/>
            <a:ext cx="1440000" cy="1440000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8"/>
          <a:srcRect l="38853" r="1"/>
          <a:stretch/>
        </p:blipFill>
        <p:spPr>
          <a:xfrm>
            <a:off x="2012834" y="2868175"/>
            <a:ext cx="1440000" cy="1440000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 rotWithShape="1">
          <a:blip r:embed="rId9"/>
          <a:srcRect l="36027" r="1"/>
          <a:stretch/>
        </p:blipFill>
        <p:spPr>
          <a:xfrm>
            <a:off x="323418" y="1277865"/>
            <a:ext cx="1440000" cy="144000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 rotWithShape="1">
          <a:blip r:embed="rId10"/>
          <a:srcRect l="37799"/>
          <a:stretch/>
        </p:blipFill>
        <p:spPr>
          <a:xfrm>
            <a:off x="323418" y="2868175"/>
            <a:ext cx="1440000" cy="1440000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 rotWithShape="1">
          <a:blip r:embed="rId11"/>
          <a:srcRect l="38590" r="1"/>
          <a:stretch/>
        </p:blipFill>
        <p:spPr>
          <a:xfrm>
            <a:off x="3702251" y="2868175"/>
            <a:ext cx="1440000" cy="1440000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 rotWithShape="1">
          <a:blip r:embed="rId12"/>
          <a:srcRect l="38952"/>
          <a:stretch/>
        </p:blipFill>
        <p:spPr>
          <a:xfrm>
            <a:off x="5391668" y="2868175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 rotWithShape="1">
          <a:blip r:embed="rId13"/>
          <a:srcRect l="38533" r="1"/>
          <a:stretch/>
        </p:blipFill>
        <p:spPr>
          <a:xfrm>
            <a:off x="7303372" y="2868175"/>
            <a:ext cx="1440000" cy="1440000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 rotWithShape="1">
          <a:blip r:embed="rId14"/>
          <a:srcRect l="38613"/>
          <a:stretch/>
        </p:blipFill>
        <p:spPr>
          <a:xfrm>
            <a:off x="7306010" y="4453633"/>
            <a:ext cx="1440000" cy="1440000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 rotWithShape="1">
          <a:blip r:embed="rId15"/>
          <a:srcRect l="37905"/>
          <a:stretch/>
        </p:blipFill>
        <p:spPr>
          <a:xfrm>
            <a:off x="7303372" y="1277865"/>
            <a:ext cx="1440000" cy="1440000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 rotWithShape="1">
          <a:blip r:embed="rId16"/>
          <a:srcRect l="38044"/>
          <a:stretch/>
        </p:blipFill>
        <p:spPr>
          <a:xfrm>
            <a:off x="3698499" y="1266224"/>
            <a:ext cx="1440000" cy="1440000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 rotWithShape="1">
          <a:blip r:embed="rId17"/>
          <a:srcRect l="39145"/>
          <a:stretch/>
        </p:blipFill>
        <p:spPr>
          <a:xfrm>
            <a:off x="3704889" y="4462562"/>
            <a:ext cx="1440000" cy="1440000"/>
          </a:xfrm>
          <a:prstGeom prst="rect">
            <a:avLst/>
          </a:prstGeom>
        </p:spPr>
      </p:pic>
      <p:pic>
        <p:nvPicPr>
          <p:cNvPr id="27" name="Рисунок 26"/>
          <p:cNvPicPr/>
          <p:nvPr/>
        </p:nvPicPr>
        <p:blipFill rotWithShape="1">
          <a:blip r:embed="rId18"/>
          <a:srcRect l="38371"/>
          <a:stretch/>
        </p:blipFill>
        <p:spPr>
          <a:xfrm>
            <a:off x="5384164" y="1266224"/>
            <a:ext cx="1440000" cy="1440000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 rotWithShape="1">
          <a:blip r:embed="rId19"/>
          <a:srcRect l="39066"/>
          <a:stretch/>
        </p:blipFill>
        <p:spPr>
          <a:xfrm>
            <a:off x="5391668" y="4467430"/>
            <a:ext cx="1440000" cy="1440000"/>
          </a:xfrm>
          <a:prstGeom prst="rect">
            <a:avLst/>
          </a:prstGeom>
        </p:spPr>
      </p:pic>
      <p:cxnSp>
        <p:nvCxnSpPr>
          <p:cNvPr id="6" name="Соединительная линия уступом 5"/>
          <p:cNvCxnSpPr>
            <a:stCxn id="10" idx="3"/>
            <a:endCxn id="11" idx="1"/>
          </p:cNvCxnSpPr>
          <p:nvPr/>
        </p:nvCxnSpPr>
        <p:spPr>
          <a:xfrm flipV="1">
            <a:off x="1762201" y="1997865"/>
            <a:ext cx="250633" cy="3180620"/>
          </a:xfrm>
          <a:prstGeom prst="bentConnector3">
            <a:avLst>
              <a:gd name="adj1" fmla="val 37839"/>
            </a:avLst>
          </a:prstGeom>
          <a:ln w="38100">
            <a:solidFill>
              <a:srgbClr val="0022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>
            <a:stCxn id="15" idx="3"/>
            <a:endCxn id="25" idx="1"/>
          </p:cNvCxnSpPr>
          <p:nvPr/>
        </p:nvCxnSpPr>
        <p:spPr>
          <a:xfrm flipV="1">
            <a:off x="3445329" y="1986224"/>
            <a:ext cx="253170" cy="3189124"/>
          </a:xfrm>
          <a:prstGeom prst="bentConnector3">
            <a:avLst>
              <a:gd name="adj1" fmla="val 40970"/>
            </a:avLst>
          </a:prstGeom>
          <a:ln w="38100">
            <a:solidFill>
              <a:srgbClr val="0022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26" idx="3"/>
            <a:endCxn id="27" idx="1"/>
          </p:cNvCxnSpPr>
          <p:nvPr/>
        </p:nvCxnSpPr>
        <p:spPr>
          <a:xfrm flipV="1">
            <a:off x="5144889" y="1986224"/>
            <a:ext cx="239275" cy="3196338"/>
          </a:xfrm>
          <a:prstGeom prst="bentConnector3">
            <a:avLst>
              <a:gd name="adj1" fmla="val 38323"/>
            </a:avLst>
          </a:prstGeom>
          <a:ln w="38100">
            <a:solidFill>
              <a:srgbClr val="0022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28" idx="3"/>
            <a:endCxn id="24" idx="1"/>
          </p:cNvCxnSpPr>
          <p:nvPr/>
        </p:nvCxnSpPr>
        <p:spPr>
          <a:xfrm flipV="1">
            <a:off x="6831668" y="1997865"/>
            <a:ext cx="471704" cy="3189565"/>
          </a:xfrm>
          <a:prstGeom prst="bentConnector3">
            <a:avLst/>
          </a:prstGeom>
          <a:ln w="38100">
            <a:solidFill>
              <a:srgbClr val="00227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8" idx="2"/>
            <a:endCxn id="19" idx="0"/>
          </p:cNvCxnSpPr>
          <p:nvPr/>
        </p:nvCxnSpPr>
        <p:spPr>
          <a:xfrm>
            <a:off x="1043418" y="2717865"/>
            <a:ext cx="0" cy="150310"/>
          </a:xfrm>
          <a:prstGeom prst="straightConnector1">
            <a:avLst/>
          </a:prstGeom>
          <a:ln w="38100">
            <a:solidFill>
              <a:srgbClr val="0022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9" idx="2"/>
            <a:endCxn id="10" idx="0"/>
          </p:cNvCxnSpPr>
          <p:nvPr/>
        </p:nvCxnSpPr>
        <p:spPr>
          <a:xfrm flipH="1">
            <a:off x="1042201" y="4308175"/>
            <a:ext cx="1217" cy="150310"/>
          </a:xfrm>
          <a:prstGeom prst="straightConnector1">
            <a:avLst/>
          </a:prstGeom>
          <a:ln w="38100">
            <a:solidFill>
              <a:srgbClr val="0022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1" idx="2"/>
            <a:endCxn id="16" idx="0"/>
          </p:cNvCxnSpPr>
          <p:nvPr/>
        </p:nvCxnSpPr>
        <p:spPr>
          <a:xfrm>
            <a:off x="2732834" y="2717865"/>
            <a:ext cx="0" cy="150310"/>
          </a:xfrm>
          <a:prstGeom prst="straightConnector1">
            <a:avLst/>
          </a:prstGeom>
          <a:ln w="38100">
            <a:solidFill>
              <a:srgbClr val="0022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6" idx="2"/>
            <a:endCxn id="15" idx="0"/>
          </p:cNvCxnSpPr>
          <p:nvPr/>
        </p:nvCxnSpPr>
        <p:spPr>
          <a:xfrm flipH="1">
            <a:off x="2725329" y="4308175"/>
            <a:ext cx="7505" cy="147173"/>
          </a:xfrm>
          <a:prstGeom prst="straightConnector1">
            <a:avLst/>
          </a:prstGeom>
          <a:ln w="38100">
            <a:solidFill>
              <a:srgbClr val="0022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5" idx="2"/>
            <a:endCxn id="20" idx="0"/>
          </p:cNvCxnSpPr>
          <p:nvPr/>
        </p:nvCxnSpPr>
        <p:spPr>
          <a:xfrm>
            <a:off x="4418499" y="2706224"/>
            <a:ext cx="3752" cy="161951"/>
          </a:xfrm>
          <a:prstGeom prst="straightConnector1">
            <a:avLst/>
          </a:prstGeom>
          <a:ln w="38100">
            <a:solidFill>
              <a:srgbClr val="0022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0" idx="2"/>
            <a:endCxn id="26" idx="0"/>
          </p:cNvCxnSpPr>
          <p:nvPr/>
        </p:nvCxnSpPr>
        <p:spPr>
          <a:xfrm>
            <a:off x="4422251" y="4308175"/>
            <a:ext cx="2638" cy="154387"/>
          </a:xfrm>
          <a:prstGeom prst="straightConnector1">
            <a:avLst/>
          </a:prstGeom>
          <a:ln w="38100">
            <a:solidFill>
              <a:srgbClr val="0022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7" idx="2"/>
            <a:endCxn id="21" idx="0"/>
          </p:cNvCxnSpPr>
          <p:nvPr/>
        </p:nvCxnSpPr>
        <p:spPr>
          <a:xfrm>
            <a:off x="6104164" y="2706224"/>
            <a:ext cx="7504" cy="161951"/>
          </a:xfrm>
          <a:prstGeom prst="straightConnector1">
            <a:avLst/>
          </a:prstGeom>
          <a:ln w="38100">
            <a:solidFill>
              <a:srgbClr val="0022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1" idx="2"/>
            <a:endCxn id="28" idx="0"/>
          </p:cNvCxnSpPr>
          <p:nvPr/>
        </p:nvCxnSpPr>
        <p:spPr>
          <a:xfrm>
            <a:off x="6111668" y="4308175"/>
            <a:ext cx="0" cy="159255"/>
          </a:xfrm>
          <a:prstGeom prst="straightConnector1">
            <a:avLst/>
          </a:prstGeom>
          <a:ln w="38100">
            <a:solidFill>
              <a:srgbClr val="0022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24" idx="2"/>
            <a:endCxn id="22" idx="0"/>
          </p:cNvCxnSpPr>
          <p:nvPr/>
        </p:nvCxnSpPr>
        <p:spPr>
          <a:xfrm>
            <a:off x="8023372" y="2717865"/>
            <a:ext cx="0" cy="150310"/>
          </a:xfrm>
          <a:prstGeom prst="straightConnector1">
            <a:avLst/>
          </a:prstGeom>
          <a:ln w="38100">
            <a:solidFill>
              <a:srgbClr val="0022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2" idx="2"/>
            <a:endCxn id="23" idx="0"/>
          </p:cNvCxnSpPr>
          <p:nvPr/>
        </p:nvCxnSpPr>
        <p:spPr>
          <a:xfrm>
            <a:off x="8023372" y="4308175"/>
            <a:ext cx="2638" cy="145458"/>
          </a:xfrm>
          <a:prstGeom prst="straightConnector1">
            <a:avLst/>
          </a:prstGeom>
          <a:ln w="38100">
            <a:solidFill>
              <a:srgbClr val="0022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Выноска 2 (без границы) 55"/>
          <p:cNvSpPr/>
          <p:nvPr/>
        </p:nvSpPr>
        <p:spPr>
          <a:xfrm flipH="1">
            <a:off x="371492" y="4055972"/>
            <a:ext cx="1224136" cy="144016"/>
          </a:xfrm>
          <a:prstGeom prst="callout2">
            <a:avLst>
              <a:gd name="adj1" fmla="val 59426"/>
              <a:gd name="adj2" fmla="val 91818"/>
              <a:gd name="adj3" fmla="val 58936"/>
              <a:gd name="adj4" fmla="val 4430"/>
              <a:gd name="adj5" fmla="val 129579"/>
              <a:gd name="adj6" fmla="val -8854"/>
            </a:avLst>
          </a:prstGeom>
          <a:noFill/>
          <a:ln w="12700">
            <a:solidFill>
              <a:schemeClr val="tx1"/>
            </a:solidFill>
            <a:headEnd type="none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max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7,3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мм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8" name="Выноска 2 (без границы) 57"/>
          <p:cNvSpPr/>
          <p:nvPr/>
        </p:nvSpPr>
        <p:spPr>
          <a:xfrm>
            <a:off x="572834" y="2972314"/>
            <a:ext cx="1152128" cy="288031"/>
          </a:xfrm>
          <a:prstGeom prst="callout2">
            <a:avLst>
              <a:gd name="adj1" fmla="val 58544"/>
              <a:gd name="adj2" fmla="val 92622"/>
              <a:gd name="adj3" fmla="val 58936"/>
              <a:gd name="adj4" fmla="val 4430"/>
              <a:gd name="adj5" fmla="val 213354"/>
              <a:gd name="adj6" fmla="val 40828"/>
            </a:avLst>
          </a:prstGeom>
          <a:noFill/>
          <a:ln w="12700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min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115,8мм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168786" y="5417977"/>
            <a:ext cx="720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 Narrow" panose="020B0606020202030204" pitchFamily="34" charset="0"/>
              </a:rPr>
              <a:t>RZ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baseline="-25000" dirty="0" smtClean="0">
                <a:latin typeface="Arial Narrow" panose="020B0606020202030204" pitchFamily="34" charset="0"/>
              </a:rPr>
              <a:t>00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63560" y="1227470"/>
            <a:ext cx="720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С1 </a:t>
            </a:r>
            <a:r>
              <a:rPr lang="ru-RU" sz="2000" b="1" baseline="-25000" dirty="0" smtClean="0">
                <a:latin typeface="Arial Narrow" panose="020B0606020202030204" pitchFamily="34" charset="0"/>
              </a:rPr>
              <a:t>00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887517" y="1233117"/>
            <a:ext cx="720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С1 </a:t>
            </a:r>
            <a:r>
              <a:rPr lang="ru-RU" sz="2000" b="1" baseline="-25000" dirty="0" smtClean="0">
                <a:latin typeface="Arial Narrow" panose="020B0606020202030204" pitchFamily="34" charset="0"/>
              </a:rPr>
              <a:t>01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841872" y="5417977"/>
            <a:ext cx="720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 Narrow" panose="020B0606020202030204" pitchFamily="34" charset="0"/>
              </a:rPr>
              <a:t>RZ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baseline="-25000" dirty="0" smtClean="0">
                <a:latin typeface="Arial Narrow" panose="020B0606020202030204" pitchFamily="34" charset="0"/>
              </a:rPr>
              <a:t>01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71914" y="1233117"/>
            <a:ext cx="720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С1 </a:t>
            </a:r>
            <a:r>
              <a:rPr lang="ru-RU" sz="2000" b="1" baseline="-25000" dirty="0" smtClean="0">
                <a:latin typeface="Arial Narrow" panose="020B0606020202030204" pitchFamily="34" charset="0"/>
              </a:rPr>
              <a:t>02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536950" y="5417977"/>
            <a:ext cx="720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 Narrow" panose="020B0606020202030204" pitchFamily="34" charset="0"/>
              </a:rPr>
              <a:t>RZ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baseline="-25000" dirty="0" smtClean="0">
                <a:latin typeface="Arial Narrow" panose="020B0606020202030204" pitchFamily="34" charset="0"/>
              </a:rPr>
              <a:t>02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264526" y="1233117"/>
            <a:ext cx="720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С1 </a:t>
            </a:r>
            <a:r>
              <a:rPr lang="ru-RU" sz="2000" b="1" baseline="-25000" dirty="0" smtClean="0">
                <a:latin typeface="Arial Narrow" panose="020B0606020202030204" pitchFamily="34" charset="0"/>
              </a:rPr>
              <a:t>03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232028" y="5418721"/>
            <a:ext cx="720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 Narrow" panose="020B0606020202030204" pitchFamily="34" charset="0"/>
              </a:rPr>
              <a:t>RZ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baseline="-25000" dirty="0" smtClean="0">
                <a:latin typeface="Arial Narrow" panose="020B0606020202030204" pitchFamily="34" charset="0"/>
              </a:rPr>
              <a:t>03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179621" y="1223215"/>
            <a:ext cx="720000" cy="54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С1 </a:t>
            </a:r>
            <a:r>
              <a:rPr lang="en-US" sz="2000" b="1" baseline="-25000" dirty="0" smtClean="0">
                <a:latin typeface="Arial Narrow" panose="020B0606020202030204" pitchFamily="34" charset="0"/>
              </a:rPr>
              <a:t>10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147123" y="5408819"/>
            <a:ext cx="720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Arial Narrow" panose="020B0606020202030204" pitchFamily="34" charset="0"/>
              </a:rPr>
              <a:t>RZ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en-US" sz="2000" b="1" baseline="-25000" dirty="0" smtClean="0">
                <a:latin typeface="Arial Narrow" panose="020B0606020202030204" pitchFamily="34" charset="0"/>
              </a:rPr>
              <a:t>10</a:t>
            </a:r>
            <a:endParaRPr lang="ru-RU" sz="2000" b="1" baseline="-25000" dirty="0">
              <a:latin typeface="Arial Narrow" panose="020B0606020202030204" pitchFamily="34" charset="0"/>
            </a:endParaRPr>
          </a:p>
        </p:txBody>
      </p:sp>
      <p:sp>
        <p:nvSpPr>
          <p:cNvPr id="70" name="Выноска 2 (без границы) 69"/>
          <p:cNvSpPr/>
          <p:nvPr/>
        </p:nvSpPr>
        <p:spPr>
          <a:xfrm>
            <a:off x="2174177" y="3138824"/>
            <a:ext cx="1263648" cy="162937"/>
          </a:xfrm>
          <a:prstGeom prst="callout2">
            <a:avLst>
              <a:gd name="adj1" fmla="val 59426"/>
              <a:gd name="adj2" fmla="val 91818"/>
              <a:gd name="adj3" fmla="val 58936"/>
              <a:gd name="adj4" fmla="val 4430"/>
              <a:gd name="adj5" fmla="val -85547"/>
              <a:gd name="adj6" fmla="val -5839"/>
            </a:avLst>
          </a:prstGeom>
          <a:noFill/>
          <a:ln w="12700">
            <a:solidFill>
              <a:schemeClr val="tx1"/>
            </a:solidFill>
            <a:headEnd type="none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max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=88,9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мм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1" name="Выноска 2 (без границы) 70"/>
          <p:cNvSpPr/>
          <p:nvPr/>
        </p:nvSpPr>
        <p:spPr>
          <a:xfrm flipH="1">
            <a:off x="2071180" y="3898829"/>
            <a:ext cx="1166768" cy="288031"/>
          </a:xfrm>
          <a:prstGeom prst="callout2">
            <a:avLst>
              <a:gd name="adj1" fmla="val 58544"/>
              <a:gd name="adj2" fmla="val 92622"/>
              <a:gd name="adj3" fmla="val 58936"/>
              <a:gd name="adj4" fmla="val 4430"/>
              <a:gd name="adj5" fmla="val 110178"/>
              <a:gd name="adj6" fmla="val -10766"/>
            </a:avLst>
          </a:prstGeom>
          <a:noFill/>
          <a:ln w="12700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min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=84,6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мм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2" name="Выноска 2 (без границы) 71"/>
          <p:cNvSpPr/>
          <p:nvPr/>
        </p:nvSpPr>
        <p:spPr>
          <a:xfrm flipH="1">
            <a:off x="3770472" y="3036758"/>
            <a:ext cx="1166768" cy="288031"/>
          </a:xfrm>
          <a:prstGeom prst="callout2">
            <a:avLst>
              <a:gd name="adj1" fmla="val 58544"/>
              <a:gd name="adj2" fmla="val 92622"/>
              <a:gd name="adj3" fmla="val 58936"/>
              <a:gd name="adj4" fmla="val 4430"/>
              <a:gd name="adj5" fmla="val -24745"/>
              <a:gd name="adj6" fmla="val -11419"/>
            </a:avLst>
          </a:prstGeom>
          <a:noFill/>
          <a:ln w="12700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min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=79,7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мм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Выноска 2 (без границы) 72"/>
          <p:cNvSpPr/>
          <p:nvPr/>
        </p:nvSpPr>
        <p:spPr>
          <a:xfrm>
            <a:off x="3847538" y="3963320"/>
            <a:ext cx="1263648" cy="162937"/>
          </a:xfrm>
          <a:prstGeom prst="callout2">
            <a:avLst>
              <a:gd name="adj1" fmla="val 59426"/>
              <a:gd name="adj2" fmla="val 91818"/>
              <a:gd name="adj3" fmla="val 58936"/>
              <a:gd name="adj4" fmla="val 4430"/>
              <a:gd name="adj5" fmla="val 157639"/>
              <a:gd name="adj6" fmla="val -5236"/>
            </a:avLst>
          </a:prstGeom>
          <a:noFill/>
          <a:ln w="12700">
            <a:solidFill>
              <a:schemeClr val="tx1"/>
            </a:solidFill>
            <a:headEnd type="none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max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=82,0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мм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4" name="Выноска 2 (без границы) 73"/>
          <p:cNvSpPr/>
          <p:nvPr/>
        </p:nvSpPr>
        <p:spPr>
          <a:xfrm flipH="1">
            <a:off x="5474961" y="3036758"/>
            <a:ext cx="1166768" cy="288031"/>
          </a:xfrm>
          <a:prstGeom prst="callout2">
            <a:avLst>
              <a:gd name="adj1" fmla="val 58544"/>
              <a:gd name="adj2" fmla="val 92622"/>
              <a:gd name="adj3" fmla="val 58936"/>
              <a:gd name="adj4" fmla="val 4430"/>
              <a:gd name="adj5" fmla="val -24745"/>
              <a:gd name="adj6" fmla="val -11419"/>
            </a:avLst>
          </a:prstGeom>
          <a:noFill/>
          <a:ln w="12700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min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=76,9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мм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5" name="Выноска 2 (без границы) 74"/>
          <p:cNvSpPr/>
          <p:nvPr/>
        </p:nvSpPr>
        <p:spPr>
          <a:xfrm>
            <a:off x="5537238" y="3963320"/>
            <a:ext cx="1263648" cy="162937"/>
          </a:xfrm>
          <a:prstGeom prst="callout2">
            <a:avLst>
              <a:gd name="adj1" fmla="val 59426"/>
              <a:gd name="adj2" fmla="val 91818"/>
              <a:gd name="adj3" fmla="val 58936"/>
              <a:gd name="adj4" fmla="val 4430"/>
              <a:gd name="adj5" fmla="val 157639"/>
              <a:gd name="adj6" fmla="val -5236"/>
            </a:avLst>
          </a:prstGeom>
          <a:noFill/>
          <a:ln w="12700">
            <a:solidFill>
              <a:schemeClr val="tx1"/>
            </a:solidFill>
            <a:headEnd type="none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max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=80,6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мм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6" name="Выноска 2 (без границы) 75"/>
          <p:cNvSpPr/>
          <p:nvPr/>
        </p:nvSpPr>
        <p:spPr>
          <a:xfrm flipH="1">
            <a:off x="7360409" y="3039475"/>
            <a:ext cx="1166768" cy="288031"/>
          </a:xfrm>
          <a:prstGeom prst="callout2">
            <a:avLst>
              <a:gd name="adj1" fmla="val 58544"/>
              <a:gd name="adj2" fmla="val 92622"/>
              <a:gd name="adj3" fmla="val 58936"/>
              <a:gd name="adj4" fmla="val 4430"/>
              <a:gd name="adj5" fmla="val -24745"/>
              <a:gd name="adj6" fmla="val -11419"/>
            </a:avLst>
          </a:prstGeom>
          <a:noFill/>
          <a:ln w="12700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min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=77,7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мм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7" name="Выноска 2 (без границы) 76"/>
          <p:cNvSpPr/>
          <p:nvPr/>
        </p:nvSpPr>
        <p:spPr>
          <a:xfrm>
            <a:off x="7459488" y="3976281"/>
            <a:ext cx="1263648" cy="162937"/>
          </a:xfrm>
          <a:prstGeom prst="callout2">
            <a:avLst>
              <a:gd name="adj1" fmla="val 59426"/>
              <a:gd name="adj2" fmla="val 91818"/>
              <a:gd name="adj3" fmla="val 58936"/>
              <a:gd name="adj4" fmla="val 4430"/>
              <a:gd name="adj5" fmla="val 157639"/>
              <a:gd name="adj6" fmla="val -5236"/>
            </a:avLst>
          </a:prstGeom>
          <a:noFill/>
          <a:ln w="12700">
            <a:solidFill>
              <a:schemeClr val="tx1"/>
            </a:solidFill>
            <a:headEnd type="none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max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=81,1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мм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8" name="Выноска 2 (без границы) 77"/>
          <p:cNvSpPr/>
          <p:nvPr/>
        </p:nvSpPr>
        <p:spPr>
          <a:xfrm flipH="1">
            <a:off x="2077468" y="1926749"/>
            <a:ext cx="1124733" cy="145370"/>
          </a:xfrm>
          <a:prstGeom prst="callout2">
            <a:avLst>
              <a:gd name="adj1" fmla="val 59426"/>
              <a:gd name="adj2" fmla="val 91818"/>
              <a:gd name="adj3" fmla="val 58936"/>
              <a:gd name="adj4" fmla="val 4430"/>
              <a:gd name="adj5" fmla="val -404771"/>
              <a:gd name="adj6" fmla="val -16415"/>
            </a:avLst>
          </a:prstGeom>
          <a:noFill/>
          <a:ln w="12700">
            <a:solidFill>
              <a:schemeClr val="tx1"/>
            </a:solidFill>
            <a:headEnd type="none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С1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max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=530,6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9" name="Выноска 2 (без границы) 78"/>
          <p:cNvSpPr/>
          <p:nvPr/>
        </p:nvSpPr>
        <p:spPr>
          <a:xfrm flipH="1">
            <a:off x="2103270" y="2163543"/>
            <a:ext cx="1037427" cy="288031"/>
          </a:xfrm>
          <a:prstGeom prst="callout2">
            <a:avLst>
              <a:gd name="adj1" fmla="val 58544"/>
              <a:gd name="adj2" fmla="val 92622"/>
              <a:gd name="adj3" fmla="val 58936"/>
              <a:gd name="adj4" fmla="val 4430"/>
              <a:gd name="adj5" fmla="val 83723"/>
              <a:gd name="adj6" fmla="val 38730"/>
            </a:avLst>
          </a:prstGeom>
          <a:noFill/>
          <a:ln w="12700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С1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min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=185,9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0" name="Выноска 2 (без границы) 79"/>
          <p:cNvSpPr/>
          <p:nvPr/>
        </p:nvSpPr>
        <p:spPr>
          <a:xfrm flipH="1">
            <a:off x="434901" y="2013556"/>
            <a:ext cx="1222476" cy="288031"/>
          </a:xfrm>
          <a:prstGeom prst="callout2">
            <a:avLst>
              <a:gd name="adj1" fmla="val 58544"/>
              <a:gd name="adj2" fmla="val 92622"/>
              <a:gd name="adj3" fmla="val 58936"/>
              <a:gd name="adj4" fmla="val 4430"/>
              <a:gd name="adj5" fmla="val 83723"/>
              <a:gd name="adj6" fmla="val 38730"/>
            </a:avLst>
          </a:prstGeom>
          <a:noFill/>
          <a:ln w="12700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С1</a:t>
            </a:r>
            <a:r>
              <a:rPr lang="ru-RU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средн.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172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1" name="Выноска 2 (без границы) 80"/>
          <p:cNvSpPr/>
          <p:nvPr/>
        </p:nvSpPr>
        <p:spPr>
          <a:xfrm flipH="1">
            <a:off x="3757466" y="1919716"/>
            <a:ext cx="1124733" cy="145370"/>
          </a:xfrm>
          <a:prstGeom prst="callout2">
            <a:avLst>
              <a:gd name="adj1" fmla="val 59426"/>
              <a:gd name="adj2" fmla="val 91818"/>
              <a:gd name="adj3" fmla="val 58936"/>
              <a:gd name="adj4" fmla="val 4430"/>
              <a:gd name="adj5" fmla="val -404771"/>
              <a:gd name="adj6" fmla="val -16415"/>
            </a:avLst>
          </a:prstGeom>
          <a:noFill/>
          <a:ln w="12700">
            <a:solidFill>
              <a:schemeClr val="tx1"/>
            </a:solidFill>
            <a:headEnd type="none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С1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max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=660,4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2" name="Выноска 2 (без границы) 81"/>
          <p:cNvSpPr/>
          <p:nvPr/>
        </p:nvSpPr>
        <p:spPr>
          <a:xfrm flipH="1">
            <a:off x="3789556" y="2147197"/>
            <a:ext cx="1037427" cy="288031"/>
          </a:xfrm>
          <a:prstGeom prst="callout2">
            <a:avLst>
              <a:gd name="adj1" fmla="val 58544"/>
              <a:gd name="adj2" fmla="val 92622"/>
              <a:gd name="adj3" fmla="val 58936"/>
              <a:gd name="adj4" fmla="val 4430"/>
              <a:gd name="adj5" fmla="val 83723"/>
              <a:gd name="adj6" fmla="val 38730"/>
            </a:avLst>
          </a:prstGeom>
          <a:noFill/>
          <a:ln w="12700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С1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min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=186,7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3" name="Выноска 2 (без границы) 82"/>
          <p:cNvSpPr/>
          <p:nvPr/>
        </p:nvSpPr>
        <p:spPr>
          <a:xfrm flipH="1">
            <a:off x="5446870" y="1920263"/>
            <a:ext cx="1124733" cy="145370"/>
          </a:xfrm>
          <a:prstGeom prst="callout2">
            <a:avLst>
              <a:gd name="adj1" fmla="val 59426"/>
              <a:gd name="adj2" fmla="val 91818"/>
              <a:gd name="adj3" fmla="val 58936"/>
              <a:gd name="adj4" fmla="val 4430"/>
              <a:gd name="adj5" fmla="val -404771"/>
              <a:gd name="adj6" fmla="val -16415"/>
            </a:avLst>
          </a:prstGeom>
          <a:noFill/>
          <a:ln w="12700">
            <a:solidFill>
              <a:schemeClr val="tx1"/>
            </a:solidFill>
            <a:headEnd type="none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С1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max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=673,3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4" name="Выноска 2 (без границы) 83"/>
          <p:cNvSpPr/>
          <p:nvPr/>
        </p:nvSpPr>
        <p:spPr>
          <a:xfrm flipH="1">
            <a:off x="5478960" y="2147744"/>
            <a:ext cx="1037427" cy="288031"/>
          </a:xfrm>
          <a:prstGeom prst="callout2">
            <a:avLst>
              <a:gd name="adj1" fmla="val 58544"/>
              <a:gd name="adj2" fmla="val 92622"/>
              <a:gd name="adj3" fmla="val 58936"/>
              <a:gd name="adj4" fmla="val 4430"/>
              <a:gd name="adj5" fmla="val 83723"/>
              <a:gd name="adj6" fmla="val 38730"/>
            </a:avLst>
          </a:prstGeom>
          <a:noFill/>
          <a:ln w="12700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С1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min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=191,1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5" name="Выноска 2 (без границы) 84"/>
          <p:cNvSpPr/>
          <p:nvPr/>
        </p:nvSpPr>
        <p:spPr>
          <a:xfrm flipH="1">
            <a:off x="7380312" y="1936062"/>
            <a:ext cx="1124733" cy="145370"/>
          </a:xfrm>
          <a:prstGeom prst="callout2">
            <a:avLst>
              <a:gd name="adj1" fmla="val 59426"/>
              <a:gd name="adj2" fmla="val 91818"/>
              <a:gd name="adj3" fmla="val 58936"/>
              <a:gd name="adj4" fmla="val 4430"/>
              <a:gd name="adj5" fmla="val -404771"/>
              <a:gd name="adj6" fmla="val -16415"/>
            </a:avLst>
          </a:prstGeom>
          <a:noFill/>
          <a:ln w="12700">
            <a:solidFill>
              <a:schemeClr val="tx1"/>
            </a:solidFill>
            <a:headEnd type="none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С1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max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=672,9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6" name="Выноска 2 (без границы) 85"/>
          <p:cNvSpPr/>
          <p:nvPr/>
        </p:nvSpPr>
        <p:spPr>
          <a:xfrm flipH="1">
            <a:off x="7412402" y="2163543"/>
            <a:ext cx="1037427" cy="288031"/>
          </a:xfrm>
          <a:prstGeom prst="callout2">
            <a:avLst>
              <a:gd name="adj1" fmla="val 58544"/>
              <a:gd name="adj2" fmla="val 92622"/>
              <a:gd name="adj3" fmla="val 58936"/>
              <a:gd name="adj4" fmla="val 4430"/>
              <a:gd name="adj5" fmla="val 83723"/>
              <a:gd name="adj6" fmla="val 38730"/>
            </a:avLst>
          </a:prstGeom>
          <a:noFill/>
          <a:ln w="12700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С1</a:t>
            </a:r>
            <a:r>
              <a:rPr lang="en-US" sz="1600" baseline="-25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min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=189,2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7" name="Выноска 2 (без границы) 86"/>
          <p:cNvSpPr/>
          <p:nvPr/>
        </p:nvSpPr>
        <p:spPr>
          <a:xfrm flipH="1">
            <a:off x="384298" y="4730019"/>
            <a:ext cx="1124733" cy="145370"/>
          </a:xfrm>
          <a:prstGeom prst="callout2">
            <a:avLst>
              <a:gd name="adj1" fmla="val 59426"/>
              <a:gd name="adj2" fmla="val 91818"/>
              <a:gd name="adj3" fmla="val 58936"/>
              <a:gd name="adj4" fmla="val 4430"/>
              <a:gd name="adj5" fmla="val -137440"/>
              <a:gd name="adj6" fmla="val -16415"/>
            </a:avLst>
          </a:prstGeom>
          <a:noFill/>
          <a:ln w="12700">
            <a:solidFill>
              <a:schemeClr val="tx1"/>
            </a:solidFill>
            <a:headEnd type="none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RZ</a:t>
            </a:r>
            <a:r>
              <a:rPr lang="en-US" sz="1600" baseline="-25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max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=20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Выноска 2 (без границы) 87"/>
          <p:cNvSpPr/>
          <p:nvPr/>
        </p:nvSpPr>
        <p:spPr>
          <a:xfrm flipH="1">
            <a:off x="403054" y="5083719"/>
            <a:ext cx="1037427" cy="288031"/>
          </a:xfrm>
          <a:prstGeom prst="callout2">
            <a:avLst>
              <a:gd name="adj1" fmla="val 58544"/>
              <a:gd name="adj2" fmla="val 92622"/>
              <a:gd name="adj3" fmla="val 58936"/>
              <a:gd name="adj4" fmla="val 4430"/>
              <a:gd name="adj5" fmla="val 83723"/>
              <a:gd name="adj6" fmla="val 38730"/>
            </a:avLst>
          </a:prstGeom>
          <a:noFill/>
          <a:ln w="12700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RZ</a:t>
            </a:r>
            <a:r>
              <a:rPr lang="en-US" sz="1600" baseline="-25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min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=19,9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1" name="Выноска 2 (без границы) 90"/>
          <p:cNvSpPr/>
          <p:nvPr/>
        </p:nvSpPr>
        <p:spPr>
          <a:xfrm flipH="1">
            <a:off x="2045150" y="4730019"/>
            <a:ext cx="1124733" cy="145370"/>
          </a:xfrm>
          <a:prstGeom prst="callout2">
            <a:avLst>
              <a:gd name="adj1" fmla="val 59426"/>
              <a:gd name="adj2" fmla="val 91818"/>
              <a:gd name="adj3" fmla="val 58936"/>
              <a:gd name="adj4" fmla="val 4430"/>
              <a:gd name="adj5" fmla="val -137440"/>
              <a:gd name="adj6" fmla="val -16415"/>
            </a:avLst>
          </a:prstGeom>
          <a:noFill/>
          <a:ln w="12700">
            <a:solidFill>
              <a:schemeClr val="tx1"/>
            </a:solidFill>
            <a:headEnd type="none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RZ</a:t>
            </a:r>
            <a:r>
              <a:rPr lang="en-US" sz="1600" baseline="-25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max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=45,2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2" name="Выноска 2 (без границы) 91"/>
          <p:cNvSpPr/>
          <p:nvPr/>
        </p:nvSpPr>
        <p:spPr>
          <a:xfrm flipH="1">
            <a:off x="2063906" y="5083719"/>
            <a:ext cx="1037427" cy="288031"/>
          </a:xfrm>
          <a:prstGeom prst="callout2">
            <a:avLst>
              <a:gd name="adj1" fmla="val 58544"/>
              <a:gd name="adj2" fmla="val 92622"/>
              <a:gd name="adj3" fmla="val 58936"/>
              <a:gd name="adj4" fmla="val 4430"/>
              <a:gd name="adj5" fmla="val 83723"/>
              <a:gd name="adj6" fmla="val 38730"/>
            </a:avLst>
          </a:prstGeom>
          <a:noFill/>
          <a:ln w="12700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RZ</a:t>
            </a:r>
            <a:r>
              <a:rPr lang="en-US" sz="1600" baseline="-25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min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15,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9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3" name="Выноска 2 (без границы) 92"/>
          <p:cNvSpPr/>
          <p:nvPr/>
        </p:nvSpPr>
        <p:spPr>
          <a:xfrm flipH="1">
            <a:off x="3768038" y="4730019"/>
            <a:ext cx="1124733" cy="145370"/>
          </a:xfrm>
          <a:prstGeom prst="callout2">
            <a:avLst>
              <a:gd name="adj1" fmla="val 59426"/>
              <a:gd name="adj2" fmla="val 91818"/>
              <a:gd name="adj3" fmla="val 58936"/>
              <a:gd name="adj4" fmla="val 4430"/>
              <a:gd name="adj5" fmla="val -137440"/>
              <a:gd name="adj6" fmla="val -16415"/>
            </a:avLst>
          </a:prstGeom>
          <a:noFill/>
          <a:ln w="12700">
            <a:solidFill>
              <a:schemeClr val="tx1"/>
            </a:solidFill>
            <a:headEnd type="none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RZ</a:t>
            </a:r>
            <a:r>
              <a:rPr lang="en-US" sz="1600" baseline="-25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max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=53,2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4" name="Выноска 2 (без границы) 93"/>
          <p:cNvSpPr/>
          <p:nvPr/>
        </p:nvSpPr>
        <p:spPr>
          <a:xfrm flipH="1">
            <a:off x="3786794" y="5083719"/>
            <a:ext cx="1037427" cy="288031"/>
          </a:xfrm>
          <a:prstGeom prst="callout2">
            <a:avLst>
              <a:gd name="adj1" fmla="val 58544"/>
              <a:gd name="adj2" fmla="val 92622"/>
              <a:gd name="adj3" fmla="val 58936"/>
              <a:gd name="adj4" fmla="val 4430"/>
              <a:gd name="adj5" fmla="val 83723"/>
              <a:gd name="adj6" fmla="val 38730"/>
            </a:avLst>
          </a:prstGeom>
          <a:noFill/>
          <a:ln w="12700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RZ</a:t>
            </a:r>
            <a:r>
              <a:rPr lang="en-US" sz="1600" baseline="-25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min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=15,0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5" name="Выноска 2 (без границы) 94"/>
          <p:cNvSpPr/>
          <p:nvPr/>
        </p:nvSpPr>
        <p:spPr>
          <a:xfrm flipH="1">
            <a:off x="5465557" y="4730019"/>
            <a:ext cx="1124733" cy="145370"/>
          </a:xfrm>
          <a:prstGeom prst="callout2">
            <a:avLst>
              <a:gd name="adj1" fmla="val 59426"/>
              <a:gd name="adj2" fmla="val 91818"/>
              <a:gd name="adj3" fmla="val 58936"/>
              <a:gd name="adj4" fmla="val 4430"/>
              <a:gd name="adj5" fmla="val -137440"/>
              <a:gd name="adj6" fmla="val -16415"/>
            </a:avLst>
          </a:prstGeom>
          <a:noFill/>
          <a:ln w="12700">
            <a:solidFill>
              <a:schemeClr val="tx1"/>
            </a:solidFill>
            <a:headEnd type="none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RZ</a:t>
            </a:r>
            <a:r>
              <a:rPr lang="en-US" sz="1600" baseline="-25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max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=54,0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6" name="Выноска 2 (без границы) 95"/>
          <p:cNvSpPr/>
          <p:nvPr/>
        </p:nvSpPr>
        <p:spPr>
          <a:xfrm flipH="1">
            <a:off x="5484313" y="5083719"/>
            <a:ext cx="1037427" cy="288031"/>
          </a:xfrm>
          <a:prstGeom prst="callout2">
            <a:avLst>
              <a:gd name="adj1" fmla="val 58544"/>
              <a:gd name="adj2" fmla="val 92622"/>
              <a:gd name="adj3" fmla="val 58936"/>
              <a:gd name="adj4" fmla="val 4430"/>
              <a:gd name="adj5" fmla="val 83723"/>
              <a:gd name="adj6" fmla="val 38730"/>
            </a:avLst>
          </a:prstGeom>
          <a:noFill/>
          <a:ln w="12700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RZ</a:t>
            </a:r>
            <a:r>
              <a:rPr lang="en-US" sz="1600" baseline="-25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min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,8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7" name="Выноска 2 (без границы) 96"/>
          <p:cNvSpPr/>
          <p:nvPr/>
        </p:nvSpPr>
        <p:spPr>
          <a:xfrm flipH="1">
            <a:off x="7378799" y="4711979"/>
            <a:ext cx="1124733" cy="145370"/>
          </a:xfrm>
          <a:prstGeom prst="callout2">
            <a:avLst>
              <a:gd name="adj1" fmla="val 59426"/>
              <a:gd name="adj2" fmla="val 91818"/>
              <a:gd name="adj3" fmla="val 58936"/>
              <a:gd name="adj4" fmla="val 4430"/>
              <a:gd name="adj5" fmla="val -137440"/>
              <a:gd name="adj6" fmla="val -16415"/>
            </a:avLst>
          </a:prstGeom>
          <a:noFill/>
          <a:ln w="12700">
            <a:solidFill>
              <a:schemeClr val="tx1"/>
            </a:solidFill>
            <a:headEnd type="none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RZ</a:t>
            </a:r>
            <a:r>
              <a:rPr lang="en-US" sz="1600" baseline="-25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max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=54,5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8" name="Выноска 2 (без границы) 97"/>
          <p:cNvSpPr/>
          <p:nvPr/>
        </p:nvSpPr>
        <p:spPr>
          <a:xfrm flipH="1">
            <a:off x="7397555" y="5065679"/>
            <a:ext cx="1037427" cy="288031"/>
          </a:xfrm>
          <a:prstGeom prst="callout2">
            <a:avLst>
              <a:gd name="adj1" fmla="val 58544"/>
              <a:gd name="adj2" fmla="val 92622"/>
              <a:gd name="adj3" fmla="val 58936"/>
              <a:gd name="adj4" fmla="val 4430"/>
              <a:gd name="adj5" fmla="val 83723"/>
              <a:gd name="adj6" fmla="val 38730"/>
            </a:avLst>
          </a:prstGeom>
          <a:noFill/>
          <a:ln w="12700">
            <a:solidFill>
              <a:schemeClr val="tx1"/>
            </a:solidFill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RZ</a:t>
            </a:r>
            <a:r>
              <a:rPr lang="en-US" sz="1600" baseline="-25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min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=14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9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4. Билинейная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модель основания с переменным </a:t>
            </a:r>
            <a:r>
              <a:rPr lang="ru-RU" sz="2400" b="1" dirty="0" err="1" smtClean="0">
                <a:solidFill>
                  <a:srgbClr val="002274"/>
                </a:solidFill>
                <a:latin typeface="Arial Narrow" panose="020B0606020202030204" pitchFamily="34" charset="0"/>
              </a:rPr>
              <a:t>коэф.постели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763805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Анализ итераций от</a:t>
            </a:r>
            <a:r>
              <a:rPr lang="en-US" sz="1600" b="1" dirty="0" smtClean="0">
                <a:latin typeface="Arial Narrow" panose="020B0606020202030204" pitchFamily="34" charset="0"/>
              </a:rPr>
              <a:t> 0 </a:t>
            </a:r>
            <a:r>
              <a:rPr lang="ru-RU" sz="1600" b="1" dirty="0" smtClean="0">
                <a:latin typeface="Arial Narrow" panose="020B0606020202030204" pitchFamily="34" charset="0"/>
              </a:rPr>
              <a:t>до 10 в КРОСС и </a:t>
            </a:r>
            <a:r>
              <a:rPr lang="en-US" sz="1600" b="1" dirty="0" smtClean="0">
                <a:latin typeface="Arial Narrow" panose="020B0606020202030204" pitchFamily="34" charset="0"/>
              </a:rPr>
              <a:t>SCAD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17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83131"/>
              </p:ext>
            </p:extLst>
          </p:nvPr>
        </p:nvGraphicFramePr>
        <p:xfrm>
          <a:off x="289656" y="1147435"/>
          <a:ext cx="5638801" cy="3116580"/>
        </p:xfrm>
        <a:graphic>
          <a:graphicData uri="http://schemas.openxmlformats.org/drawingml/2006/table">
            <a:tbl>
              <a:tblPr/>
              <a:tblGrid>
                <a:gridCol w="593558"/>
                <a:gridCol w="593558"/>
                <a:gridCol w="593558"/>
                <a:gridCol w="593558"/>
                <a:gridCol w="296779"/>
                <a:gridCol w="593558"/>
                <a:gridCol w="593558"/>
                <a:gridCol w="296779"/>
                <a:gridCol w="593558"/>
                <a:gridCol w="593558"/>
                <a:gridCol w="296779"/>
              </a:tblGrid>
              <a:tr h="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ите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-рации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Значения коэффициентов постели С1, Т/м</a:t>
                      </a:r>
                      <a:r>
                        <a:rPr lang="ru-RU" sz="12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l-GR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Δ,</a:t>
                      </a:r>
                      <a:br>
                        <a:rPr lang="el-GR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l-GR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Значения осадки S узлов фунд. плиты, мм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l-GR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Δ,</a:t>
                      </a:r>
                      <a:br>
                        <a:rPr lang="el-GR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l-GR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Значения реакций грунта RZ, Т/м</a:t>
                      </a:r>
                      <a:r>
                        <a:rPr lang="ru-RU" sz="12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l-GR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Δ,</a:t>
                      </a:r>
                      <a:br>
                        <a:rPr lang="el-GR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l-GR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Min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Среднее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Min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-7,7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-1,7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B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B000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-0,8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-0,2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-0,7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-1,3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-0,4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-1,1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-3,6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0,9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792997"/>
              </p:ext>
            </p:extLst>
          </p:nvPr>
        </p:nvGraphicFramePr>
        <p:xfrm>
          <a:off x="5977264" y="2636912"/>
          <a:ext cx="2895600" cy="176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741854"/>
              </p:ext>
            </p:extLst>
          </p:nvPr>
        </p:nvGraphicFramePr>
        <p:xfrm>
          <a:off x="6012160" y="4324063"/>
          <a:ext cx="2895600" cy="184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193715"/>
              </p:ext>
            </p:extLst>
          </p:nvPr>
        </p:nvGraphicFramePr>
        <p:xfrm>
          <a:off x="5993626" y="778445"/>
          <a:ext cx="2895600" cy="187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50662" y="4267002"/>
            <a:ext cx="5689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Сравнение деформаций на 0, на 1 и на 10 итерации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27" name="Рисунок 26"/>
          <p:cNvPicPr/>
          <p:nvPr/>
        </p:nvPicPr>
        <p:blipFill rotWithShape="1">
          <a:blip r:embed="rId8"/>
          <a:srcRect l="38533" r="1"/>
          <a:stretch/>
        </p:blipFill>
        <p:spPr>
          <a:xfrm>
            <a:off x="4205023" y="4581128"/>
            <a:ext cx="1080000" cy="1080000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 rotWithShape="1">
          <a:blip r:embed="rId9"/>
          <a:srcRect l="37799"/>
          <a:stretch/>
        </p:blipFill>
        <p:spPr>
          <a:xfrm>
            <a:off x="250661" y="4581128"/>
            <a:ext cx="1080000" cy="1080000"/>
          </a:xfrm>
          <a:prstGeom prst="rect">
            <a:avLst/>
          </a:prstGeom>
        </p:spPr>
      </p:pic>
      <p:pic>
        <p:nvPicPr>
          <p:cNvPr id="29" name="Рисунок 28"/>
          <p:cNvPicPr/>
          <p:nvPr/>
        </p:nvPicPr>
        <p:blipFill rotWithShape="1">
          <a:blip r:embed="rId10"/>
          <a:srcRect l="38853" r="1"/>
          <a:stretch/>
        </p:blipFill>
        <p:spPr>
          <a:xfrm>
            <a:off x="2227842" y="4581128"/>
            <a:ext cx="1080000" cy="1080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58580" y="5373216"/>
            <a:ext cx="1509757" cy="337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 b="1" i="0" u="none" strike="noStrike" baseline="0" dirty="0" smtClean="0">
                <a:ln>
                  <a:noFill/>
                </a:ln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Δ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S=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1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,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5мм</a:t>
            </a:r>
            <a:r>
              <a:rPr lang="en-US" sz="1600" b="1" dirty="0" smtClean="0"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 </a:t>
            </a:r>
            <a:endParaRPr lang="ru-RU" sz="1600" b="1" i="0" u="none" strike="noStrike" baseline="0" dirty="0">
              <a:ln>
                <a:noFill/>
              </a:ln>
              <a:solidFill>
                <a:srgbClr val="002274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66" y="5373216"/>
            <a:ext cx="1509757" cy="337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 b="1" i="0" u="none" strike="noStrike" baseline="0" dirty="0" smtClean="0">
                <a:ln>
                  <a:noFill/>
                </a:ln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Δ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S=</a:t>
            </a:r>
            <a:r>
              <a:rPr lang="ru-RU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4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,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3мм</a:t>
            </a:r>
            <a:r>
              <a:rPr lang="en-US" sz="1600" b="1" dirty="0" smtClean="0"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 </a:t>
            </a:r>
            <a:endParaRPr lang="ru-RU" sz="1600" b="1" i="0" u="none" strike="noStrike" baseline="0" dirty="0">
              <a:ln>
                <a:noFill/>
              </a:ln>
              <a:solidFill>
                <a:srgbClr val="002274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11952" y="5373216"/>
            <a:ext cx="1509757" cy="337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 b="1" i="0" u="none" strike="noStrike" baseline="0" dirty="0" smtClean="0">
                <a:ln>
                  <a:noFill/>
                </a:ln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Δ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S=</a:t>
            </a:r>
            <a:r>
              <a:rPr lang="ru-RU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3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,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4мм</a:t>
            </a:r>
            <a:r>
              <a:rPr lang="en-US" sz="1600" b="1" dirty="0" smtClean="0"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 </a:t>
            </a:r>
            <a:endParaRPr lang="ru-RU" sz="1600" b="1" i="0" u="none" strike="noStrike" baseline="0" dirty="0">
              <a:ln>
                <a:noFill/>
              </a:ln>
              <a:solidFill>
                <a:srgbClr val="002274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512" y="5661128"/>
            <a:ext cx="3056794" cy="401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5589240"/>
            <a:ext cx="3060000" cy="4729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0762" y="4560446"/>
            <a:ext cx="115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S</a:t>
            </a:r>
            <a:r>
              <a:rPr lang="en-US" b="1" baseline="-25000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max</a:t>
            </a:r>
            <a:r>
              <a:rPr lang="en-US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=</a:t>
            </a:r>
            <a:r>
              <a:rPr lang="ru-RU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1</a:t>
            </a:r>
            <a:r>
              <a:rPr lang="en-US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17</a:t>
            </a:r>
            <a:r>
              <a:rPr lang="en-US" b="1" dirty="0" smtClean="0"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 </a:t>
            </a:r>
            <a:endParaRPr lang="ru-RU" b="1" dirty="0">
              <a:solidFill>
                <a:srgbClr val="002274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266" y="4550350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S</a:t>
            </a:r>
            <a:r>
              <a:rPr lang="en-US" b="1" baseline="-25000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max</a:t>
            </a:r>
            <a:r>
              <a:rPr lang="en-US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=</a:t>
            </a:r>
            <a:r>
              <a:rPr lang="ru-RU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89</a:t>
            </a:r>
            <a:r>
              <a:rPr lang="en-US" b="1" dirty="0" smtClean="0"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 </a:t>
            </a:r>
            <a:endParaRPr lang="ru-RU" b="1" dirty="0">
              <a:solidFill>
                <a:srgbClr val="002274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32057" y="4543400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S</a:t>
            </a:r>
            <a:r>
              <a:rPr lang="en-US" b="1" baseline="-25000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max</a:t>
            </a:r>
            <a:r>
              <a:rPr lang="en-US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=</a:t>
            </a:r>
            <a:r>
              <a:rPr lang="ru-RU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81</a:t>
            </a:r>
            <a:r>
              <a:rPr lang="en-US" b="1" dirty="0" smtClean="0"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 </a:t>
            </a:r>
            <a:endParaRPr lang="ru-RU" b="1" dirty="0">
              <a:solidFill>
                <a:srgbClr val="002274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751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964488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1г. Модель Винклера с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учетом </a:t>
            </a:r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истории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приложения </a:t>
            </a:r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нагрузок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05393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Деформации плиты в режиме МОНТАЖ на винклеровском </a:t>
            </a:r>
            <a:r>
              <a:rPr lang="ru-RU" sz="1600" b="1" dirty="0">
                <a:latin typeface="Arial Narrow" panose="020B0606020202030204" pitchFamily="34" charset="0"/>
              </a:rPr>
              <a:t>основании </a:t>
            </a:r>
            <a:r>
              <a:rPr lang="ru-RU" sz="1600" b="1" dirty="0" smtClean="0">
                <a:latin typeface="Arial Narrow" panose="020B0606020202030204" pitchFamily="34" charset="0"/>
              </a:rPr>
              <a:t>с С1=</a:t>
            </a:r>
            <a:r>
              <a:rPr lang="en-US" sz="1600" b="1" dirty="0" err="1" smtClean="0">
                <a:latin typeface="Arial Narrow" panose="020B0606020202030204" pitchFamily="34" charset="0"/>
              </a:rPr>
              <a:t>const</a:t>
            </a:r>
            <a:r>
              <a:rPr lang="en-US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</a:rPr>
              <a:t>на всех стадиях 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529" y="1899326"/>
            <a:ext cx="2706926" cy="15605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3649" y="1351370"/>
            <a:ext cx="2729806" cy="10913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9512" y="5464460"/>
            <a:ext cx="8856984" cy="583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Главный недостаток — </a:t>
            </a:r>
            <a:r>
              <a:rPr lang="ru-RU" sz="16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неучет распределительной</a:t>
            </a:r>
            <a:r>
              <a:rPr lang="ru-RU" sz="1600" b="1" i="0" u="none" strike="noStrike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способности основания, </a:t>
            </a:r>
            <a:r>
              <a:rPr lang="ru-RU" sz="16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завышение деформаций на начальных стадиях за счет использования С</a:t>
            </a:r>
            <a:r>
              <a:rPr lang="ru-RU" sz="1600" b="1" i="0" u="none" strike="noStrike" baseline="-2500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1</a:t>
            </a:r>
            <a:r>
              <a:rPr lang="ru-RU" sz="16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от максимальной</a:t>
            </a:r>
            <a:r>
              <a:rPr lang="ru-RU" sz="1600" b="1" i="0" u="none" strike="noStrike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нагрузки на сооружение.</a:t>
            </a:r>
            <a:r>
              <a:rPr lang="ru-RU" sz="16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</a:t>
            </a:r>
            <a:endParaRPr lang="ru-RU" sz="1600" b="1" i="0" u="none" strike="noStrike" baseline="0" dirty="0">
              <a:ln>
                <a:noFill/>
              </a:ln>
              <a:solidFill>
                <a:srgbClr val="FF0000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09857"/>
              </p:ext>
            </p:extLst>
          </p:nvPr>
        </p:nvGraphicFramePr>
        <p:xfrm>
          <a:off x="260515" y="1143947"/>
          <a:ext cx="2808312" cy="4251960"/>
        </p:xfrm>
        <a:graphic>
          <a:graphicData uri="http://schemas.openxmlformats.org/drawingml/2006/table">
            <a:tbl>
              <a:tblPr/>
              <a:tblGrid>
                <a:gridCol w="753450"/>
                <a:gridCol w="767149"/>
                <a:gridCol w="726051"/>
                <a:gridCol w="561662"/>
              </a:tblGrid>
              <a:tr h="71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№ стадии монтажа (этажа)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Суммарн. нагрузка, 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Винкл. С1=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const, </a:t>
                      </a:r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Т/м3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Осадка 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S, </a:t>
                      </a:r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128505"/>
              </p:ext>
            </p:extLst>
          </p:nvPr>
        </p:nvGraphicFramePr>
        <p:xfrm>
          <a:off x="3146104" y="3522124"/>
          <a:ext cx="2815992" cy="168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2" y="4990149"/>
            <a:ext cx="3600400" cy="5789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53455" y="4726497"/>
            <a:ext cx="2967017" cy="337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S</a:t>
            </a:r>
            <a:r>
              <a:rPr lang="en-US" sz="1600" b="1" baseline="-25000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max</a:t>
            </a:r>
            <a:r>
              <a:rPr lang="en-US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=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116,96 мм    </a:t>
            </a:r>
            <a:r>
              <a:rPr lang="el-GR" sz="1600" b="1" i="0" u="none" strike="noStrike" baseline="0" dirty="0" smtClean="0">
                <a:ln>
                  <a:noFill/>
                </a:ln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Δ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S =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0,881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мм</a:t>
            </a:r>
            <a:r>
              <a:rPr lang="en-US" sz="1600" b="1" dirty="0" smtClean="0"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 </a:t>
            </a:r>
            <a:endParaRPr lang="ru-RU" sz="1600" b="1" i="0" u="none" strike="noStrike" baseline="0" dirty="0">
              <a:ln>
                <a:noFill/>
              </a:ln>
              <a:solidFill>
                <a:srgbClr val="002274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2096" y="1146160"/>
            <a:ext cx="2880000" cy="18080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2096" y="2949369"/>
            <a:ext cx="2880000" cy="180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856984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1д. Модель Винклера с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учетом </a:t>
            </a:r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монтажа и стадийного изменения С1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36712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Оценка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винклеровского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</a:rPr>
              <a:t>коэффициента С1 </a:t>
            </a:r>
            <a:r>
              <a:rPr lang="ru-RU" sz="1600" b="1" dirty="0" smtClean="0">
                <a:latin typeface="Arial Narrow" panose="020B0606020202030204" pitchFamily="34" charset="0"/>
              </a:rPr>
              <a:t>при стадийном увеличении </a:t>
            </a:r>
            <a:r>
              <a:rPr lang="ru-RU" sz="1600" b="1" dirty="0">
                <a:latin typeface="Arial Narrow" panose="020B0606020202030204" pitchFamily="34" charset="0"/>
              </a:rPr>
              <a:t>нагрузки в </a:t>
            </a:r>
            <a:r>
              <a:rPr lang="ru-RU" sz="1600" b="1" dirty="0" smtClean="0">
                <a:latin typeface="Arial Narrow" panose="020B0606020202030204" pitchFamily="34" charset="0"/>
              </a:rPr>
              <a:t>ЗАПРОС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19255"/>
              </p:ext>
            </p:extLst>
          </p:nvPr>
        </p:nvGraphicFramePr>
        <p:xfrm>
          <a:off x="283960" y="1272954"/>
          <a:ext cx="3586004" cy="4380838"/>
        </p:xfrm>
        <a:graphic>
          <a:graphicData uri="http://schemas.openxmlformats.org/drawingml/2006/table">
            <a:tbl>
              <a:tblPr/>
              <a:tblGrid>
                <a:gridCol w="967388"/>
                <a:gridCol w="1017424"/>
                <a:gridCol w="800596"/>
                <a:gridCol w="800596"/>
              </a:tblGrid>
              <a:tr h="737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№ стадии монтажа (этажа)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Суммарн. нагрузка, 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Осадка 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S, </a:t>
                      </a:r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Винкл. С1, Т/м3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227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27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27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27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27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27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27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27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27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27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27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27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27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27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27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276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450271"/>
              </p:ext>
            </p:extLst>
          </p:nvPr>
        </p:nvGraphicFramePr>
        <p:xfrm>
          <a:off x="3995936" y="1340768"/>
          <a:ext cx="47525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24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856984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1д. Модель Винклера с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учетом </a:t>
            </a:r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монтажа и стадийного изменения С1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06569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Анализ осадок при переменном коэффициент</a:t>
            </a:r>
            <a:r>
              <a:rPr lang="ru-RU" sz="1600" b="1" dirty="0">
                <a:latin typeface="Arial Narrow" panose="020B0606020202030204" pitchFamily="34" charset="0"/>
              </a:rPr>
              <a:t>е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</a:rPr>
              <a:t>С1 </a:t>
            </a:r>
            <a:r>
              <a:rPr lang="ru-RU" sz="1600" b="1" dirty="0" smtClean="0">
                <a:latin typeface="Arial Narrow" panose="020B0606020202030204" pitchFamily="34" charset="0"/>
              </a:rPr>
              <a:t>и </a:t>
            </a:r>
            <a:r>
              <a:rPr lang="ru-RU" sz="1600" b="1" dirty="0" smtClean="0">
                <a:latin typeface="Arial Narrow" panose="020B0606020202030204" pitchFamily="34" charset="0"/>
              </a:rPr>
              <a:t>стадийном увеличения </a:t>
            </a:r>
            <a:r>
              <a:rPr lang="ru-RU" sz="1600" b="1" dirty="0">
                <a:latin typeface="Arial Narrow" panose="020B0606020202030204" pitchFamily="34" charset="0"/>
              </a:rPr>
              <a:t>нагрузки в </a:t>
            </a:r>
            <a:r>
              <a:rPr lang="ru-RU" sz="1600" b="1" dirty="0" err="1" smtClean="0">
                <a:latin typeface="Arial Narrow" panose="020B0606020202030204" pitchFamily="34" charset="0"/>
              </a:rPr>
              <a:t>реж</a:t>
            </a:r>
            <a:r>
              <a:rPr lang="ru-RU" sz="1600" b="1" dirty="0" smtClean="0">
                <a:latin typeface="Arial Narrow" panose="020B0606020202030204" pitchFamily="34" charset="0"/>
              </a:rPr>
              <a:t>. МОНТАЖ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291228"/>
              </p:ext>
            </p:extLst>
          </p:nvPr>
        </p:nvGraphicFramePr>
        <p:xfrm>
          <a:off x="271384" y="1268760"/>
          <a:ext cx="3528392" cy="4233782"/>
        </p:xfrm>
        <a:graphic>
          <a:graphicData uri="http://schemas.openxmlformats.org/drawingml/2006/table">
            <a:tbl>
              <a:tblPr/>
              <a:tblGrid>
                <a:gridCol w="951844"/>
                <a:gridCol w="1001078"/>
                <a:gridCol w="787735"/>
                <a:gridCol w="787735"/>
              </a:tblGrid>
              <a:tr h="698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№ стадии монтажа (этажа)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Суммарн. нагрузка, 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Винкл. С1, Т/м3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Осадка 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S, </a:t>
                      </a:r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мм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153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492469"/>
              </p:ext>
            </p:extLst>
          </p:nvPr>
        </p:nvGraphicFramePr>
        <p:xfrm>
          <a:off x="3851920" y="1340768"/>
          <a:ext cx="4608512" cy="438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9168" y="5699849"/>
            <a:ext cx="8568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Arial Narrow" panose="020B0606020202030204" pitchFamily="34" charset="0"/>
              </a:rPr>
              <a:t>Расчет без пересчета НДС на каждой стадии монтажа.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Снижение осадки на 16%.</a:t>
            </a:r>
            <a:endParaRPr lang="ru-RU" altLang="ru-RU" sz="16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784976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1д.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Модель Винклера с учетом монтажа и стадийного изменения С1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05393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Деформации плиты в режиме МОНТАЖ на винклеровском </a:t>
            </a:r>
            <a:r>
              <a:rPr lang="ru-RU" sz="1600" b="1" dirty="0">
                <a:latin typeface="Arial Narrow" panose="020B0606020202030204" pitchFamily="34" charset="0"/>
              </a:rPr>
              <a:t>основании </a:t>
            </a:r>
            <a:r>
              <a:rPr lang="ru-RU" sz="1600" b="1" dirty="0" smtClean="0">
                <a:latin typeface="Arial Narrow" panose="020B0606020202030204" pitchFamily="34" charset="0"/>
              </a:rPr>
              <a:t>с разным С1=</a:t>
            </a:r>
            <a:r>
              <a:rPr lang="en-US" sz="1600" b="1" dirty="0" err="1" smtClean="0">
                <a:latin typeface="Arial Narrow" panose="020B0606020202030204" pitchFamily="34" charset="0"/>
              </a:rPr>
              <a:t>const</a:t>
            </a:r>
            <a:r>
              <a:rPr lang="en-US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latin typeface="Arial Narrow" panose="020B0606020202030204" pitchFamily="34" charset="0"/>
              </a:rPr>
              <a:t>на разных стадиях монтажа в зависимости от суммарной </a:t>
            </a:r>
            <a:r>
              <a:rPr lang="ru-RU" sz="1600" b="1" dirty="0">
                <a:latin typeface="Arial Narrow" panose="020B0606020202030204" pitchFamily="34" charset="0"/>
              </a:rPr>
              <a:t>нагрузки под фундаментной плитой от здания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625557"/>
            <a:ext cx="8568952" cy="12589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7121" y="2002175"/>
            <a:ext cx="1509757" cy="107576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S</a:t>
            </a:r>
            <a:r>
              <a:rPr lang="en-US" sz="1600" b="1" baseline="-25000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max</a:t>
            </a:r>
            <a:r>
              <a:rPr lang="en-US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=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98,99 </a:t>
            </a:r>
            <a:r>
              <a:rPr lang="ru-RU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мм</a:t>
            </a:r>
            <a:endParaRPr lang="ru-RU" sz="1600" b="1" i="0" u="none" strike="noStrike" baseline="0" dirty="0" smtClean="0">
              <a:ln>
                <a:noFill/>
              </a:ln>
              <a:solidFill>
                <a:srgbClr val="002274"/>
              </a:solidFill>
              <a:latin typeface="GreekS" panose="00000400000000000000" pitchFamily="2" charset="0"/>
              <a:ea typeface="MS Gothic" pitchFamily="2"/>
              <a:cs typeface="GreekS" panose="00000400000000000000" pitchFamily="2" charset="0"/>
            </a:endParaRP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b="1" dirty="0">
              <a:solidFill>
                <a:srgbClr val="002274"/>
              </a:solidFill>
              <a:latin typeface="GreekS" panose="00000400000000000000" pitchFamily="2" charset="0"/>
              <a:ea typeface="MS Gothic" pitchFamily="2"/>
              <a:cs typeface="GreekS" panose="00000400000000000000" pitchFamily="2" charset="0"/>
            </a:endParaRP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b="1" i="0" u="none" strike="noStrike" baseline="0" dirty="0" smtClean="0">
              <a:ln>
                <a:noFill/>
              </a:ln>
              <a:solidFill>
                <a:srgbClr val="002274"/>
              </a:solidFill>
              <a:latin typeface="GreekS" panose="00000400000000000000" pitchFamily="2" charset="0"/>
              <a:ea typeface="MS Gothic" pitchFamily="2"/>
              <a:cs typeface="GreekS" panose="00000400000000000000" pitchFamily="2" charset="0"/>
            </a:endParaRP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 b="1" i="0" u="none" strike="noStrike" baseline="0" dirty="0" smtClean="0">
                <a:ln>
                  <a:noFill/>
                </a:ln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Δ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S = </a:t>
            </a:r>
            <a:r>
              <a:rPr lang="ru-RU" sz="1600" b="1" dirty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0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,880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мм</a:t>
            </a:r>
            <a:r>
              <a:rPr lang="en-US" sz="1600" b="1" dirty="0" smtClean="0">
                <a:solidFill>
                  <a:srgbClr val="002274"/>
                </a:solidFill>
                <a:latin typeface="GreekS" panose="00000400000000000000" pitchFamily="2" charset="0"/>
                <a:ea typeface="MS Gothic" pitchFamily="2"/>
                <a:cs typeface="GreekS" panose="00000400000000000000" pitchFamily="2" charset="0"/>
              </a:rPr>
              <a:t> </a:t>
            </a:r>
            <a:endParaRPr lang="ru-RU" sz="1600" b="1" i="0" u="none" strike="noStrike" baseline="0" dirty="0">
              <a:ln>
                <a:noFill/>
              </a:ln>
              <a:solidFill>
                <a:srgbClr val="002274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159574"/>
              </p:ext>
            </p:extLst>
          </p:nvPr>
        </p:nvGraphicFramePr>
        <p:xfrm>
          <a:off x="369844" y="4918808"/>
          <a:ext cx="8332303" cy="1029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600"/>
                <a:gridCol w="925636"/>
                <a:gridCol w="874564"/>
                <a:gridCol w="864096"/>
                <a:gridCol w="853628"/>
                <a:gridCol w="817779"/>
              </a:tblGrid>
              <a:tr h="3226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Модель основания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 Винклера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1б</a:t>
                      </a: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1в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1г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1д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</a:tr>
              <a:tr h="347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Максимальная разность осадок </a:t>
                      </a:r>
                      <a:r>
                        <a:rPr lang="el-GR" sz="1600" b="1" i="0" u="none" strike="noStrike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Δ</a:t>
                      </a:r>
                      <a:r>
                        <a:rPr lang="en-US" sz="1600" b="1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 S </a:t>
                      </a:r>
                      <a:r>
                        <a:rPr lang="ru-RU" sz="1600" b="1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,</a:t>
                      </a:r>
                      <a:r>
                        <a:rPr lang="en-US" sz="1600" b="1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мм</a:t>
                      </a:r>
                      <a:r>
                        <a:rPr lang="en-US" sz="1600" b="1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 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1,451</a:t>
                      </a:r>
                      <a:endParaRPr lang="ru-RU" sz="16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1,899</a:t>
                      </a:r>
                      <a:endParaRPr lang="ru-RU" sz="16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1,387 </a:t>
                      </a:r>
                      <a:endParaRPr lang="ru-RU" sz="16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0,881</a:t>
                      </a:r>
                      <a:endParaRPr lang="ru-RU" sz="16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0,880</a:t>
                      </a:r>
                      <a:endParaRPr lang="ru-RU" sz="16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</a:tr>
              <a:tr h="347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Максимальная осадка </a:t>
                      </a:r>
                      <a:r>
                        <a:rPr lang="en-US" sz="1600" b="1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S </a:t>
                      </a:r>
                      <a:r>
                        <a:rPr lang="ru-RU" sz="1600" b="1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,</a:t>
                      </a:r>
                      <a:r>
                        <a:rPr lang="en-US" sz="1600" b="1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мм</a:t>
                      </a:r>
                      <a:r>
                        <a:rPr lang="en-US" sz="1600" b="1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 </a:t>
                      </a:r>
                      <a:endParaRPr lang="ru-RU" sz="16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117,30</a:t>
                      </a:r>
                      <a:endParaRPr lang="ru-RU" sz="16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-</a:t>
                      </a:r>
                      <a:endParaRPr lang="ru-RU" sz="16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169,25</a:t>
                      </a:r>
                      <a:endParaRPr lang="ru-RU" sz="16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116,96</a:t>
                      </a:r>
                      <a:endParaRPr lang="ru-RU" sz="16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98,99</a:t>
                      </a:r>
                      <a:endParaRPr lang="ru-RU" sz="16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728" y="1409641"/>
            <a:ext cx="3600000" cy="2196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472" y="1409641"/>
            <a:ext cx="3600000" cy="219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Дистанционная программа магистратуры по расчетам в </a:t>
            </a:r>
            <a:r>
              <a:rPr lang="en-US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SCAD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https://image.freepik.com/free-icon/discount-label-for-commerce_318-561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66" y="4850966"/>
            <a:ext cx="5397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ле 56"/>
          <p:cNvSpPr txBox="1"/>
          <p:nvPr/>
        </p:nvSpPr>
        <p:spPr>
          <a:xfrm>
            <a:off x="251520" y="836712"/>
            <a:ext cx="8640960" cy="1080120"/>
          </a:xfrm>
          <a:prstGeom prst="rect">
            <a:avLst/>
          </a:prstGeom>
          <a:solidFill>
            <a:srgbClr val="002060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Единственная </a:t>
            </a:r>
            <a:r>
              <a:rPr lang="ru-RU" sz="14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в СНГ </a:t>
            </a: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практико-ориентированная заочно-дистанционная программа </a:t>
            </a:r>
            <a:r>
              <a:rPr lang="ru-RU" sz="14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магистратуры </a:t>
            </a: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по </a:t>
            </a:r>
            <a:r>
              <a:rPr lang="ru-RU" sz="14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конструктивным </a:t>
            </a: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расчетам в </a:t>
            </a:r>
            <a:r>
              <a:rPr lang="en-US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SCAD</a:t>
            </a: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и системам информационного моделирования </a:t>
            </a:r>
            <a:r>
              <a:rPr lang="en-US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строительных </a:t>
            </a:r>
            <a:r>
              <a:rPr lang="ru-RU" sz="14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конструкций зданий и </a:t>
            </a:r>
            <a:r>
              <a:rPr lang="ru-RU" sz="1400" dirty="0" smtClean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сооружений</a:t>
            </a:r>
            <a:endParaRPr lang="ru-RU" sz="1100" dirty="0">
              <a:effectLst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ic.pics.livejournal.com/sahalin_fotoart/63301307/253658/253658_original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8" b="18211"/>
          <a:stretch/>
        </p:blipFill>
        <p:spPr bwMode="auto">
          <a:xfrm>
            <a:off x="1599666" y="2705962"/>
            <a:ext cx="540000" cy="50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s://image.freepik.com/free-icon/_318-49797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66" y="341609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://publicdomainvectors.org/photos/aiga_stairs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66" y="4134558"/>
            <a:ext cx="54133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s://myloview.ru/murals/400/18DBB55/smith-icons-vector-format.jpg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0" t="12400" r="61800" b="60000"/>
          <a:stretch/>
        </p:blipFill>
        <p:spPr bwMode="auto">
          <a:xfrm>
            <a:off x="1599666" y="1981081"/>
            <a:ext cx="540000" cy="52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139416" y="1916832"/>
            <a:ext cx="68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•100% дисциплин в области проектирования </a:t>
            </a:r>
            <a:r>
              <a:rPr lang="ru-RU" sz="1200" dirty="0" smtClean="0">
                <a:latin typeface="Century Gothic" panose="020B0502020202020204" pitchFamily="34" charset="0"/>
              </a:rPr>
              <a:t>конструкций</a:t>
            </a: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•2/3 из 23 курсов по расчетам в SCAD </a:t>
            </a:r>
            <a:r>
              <a:rPr lang="ru-RU" sz="1200" dirty="0" err="1">
                <a:latin typeface="Century Gothic" panose="020B0502020202020204" pitchFamily="34" charset="0"/>
              </a:rPr>
              <a:t>Office</a:t>
            </a:r>
            <a:r>
              <a:rPr lang="ru-RU" sz="1200" dirty="0">
                <a:latin typeface="Century Gothic" panose="020B0502020202020204" pitchFamily="34" charset="0"/>
              </a:rPr>
              <a:t> с учетом </a:t>
            </a:r>
            <a:r>
              <a:rPr lang="ru-RU" sz="1200" dirty="0" smtClean="0">
                <a:latin typeface="Century Gothic" panose="020B0502020202020204" pitchFamily="34" charset="0"/>
              </a:rPr>
              <a:t>экспертизного </a:t>
            </a:r>
            <a:r>
              <a:rPr lang="ru-RU" sz="1200" dirty="0">
                <a:latin typeface="Century Gothic" panose="020B0502020202020204" pitchFamily="34" charset="0"/>
              </a:rPr>
              <a:t>обоснования</a:t>
            </a:r>
            <a:r>
              <a:rPr lang="ru-RU" sz="1200" dirty="0" smtClean="0">
                <a:latin typeface="Century Gothic" panose="020B0502020202020204" pitchFamily="34" charset="0"/>
              </a:rPr>
              <a:t> 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 smtClean="0">
                <a:latin typeface="Century Gothic" panose="020B0502020202020204" pitchFamily="34" charset="0"/>
              </a:rPr>
              <a:t>•</a:t>
            </a:r>
            <a:r>
              <a:rPr lang="ru-RU" sz="1200" dirty="0">
                <a:latin typeface="Century Gothic" panose="020B0502020202020204" pitchFamily="34" charset="0"/>
              </a:rPr>
              <a:t>2 дисциплины и 2 курсовых проекта в </a:t>
            </a:r>
            <a:r>
              <a:rPr lang="ru-RU" sz="1200" dirty="0" err="1">
                <a:latin typeface="Century Gothic" panose="020B0502020202020204" pitchFamily="34" charset="0"/>
              </a:rPr>
              <a:t>BIM</a:t>
            </a:r>
            <a:r>
              <a:rPr lang="ru-RU" sz="1200" dirty="0">
                <a:latin typeface="Century Gothic" panose="020B0502020202020204" pitchFamily="34" charset="0"/>
              </a:rPr>
              <a:t> системах для 3D проектирования </a:t>
            </a:r>
            <a:r>
              <a:rPr lang="ru-RU" sz="1200" dirty="0" smtClean="0">
                <a:latin typeface="Century Gothic" panose="020B0502020202020204" pitchFamily="34" charset="0"/>
              </a:rPr>
              <a:t>МК/ЖБК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989470"/>
            <a:ext cx="1440000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fontAlgn="b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Практическая </a:t>
            </a:r>
          </a:p>
          <a:p>
            <a:pPr fontAlgn="b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ориентация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39416" y="2636912"/>
            <a:ext cx="684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•Известные лекторы из 5 технических университетов </a:t>
            </a:r>
            <a:r>
              <a:rPr lang="ru-RU" sz="1200" dirty="0" err="1">
                <a:latin typeface="Century Gothic" panose="020B0502020202020204" pitchFamily="34" charset="0"/>
              </a:rPr>
              <a:t>Мск</a:t>
            </a:r>
            <a:r>
              <a:rPr lang="ru-RU" sz="1200" dirty="0">
                <a:latin typeface="Century Gothic" panose="020B0502020202020204" pitchFamily="34" charset="0"/>
              </a:rPr>
              <a:t>, СПб, Уфы, Томска и Омска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•Практико-ориентированные курсы SCAD от разработчика вычислительной системы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•Обучение в малой группе по 12 человек в год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4138628"/>
            <a:ext cx="1440000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fontAlgn="b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Карьерный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рост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6316" y="4858708"/>
            <a:ext cx="1440000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fontAlgn="b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Минимальная</a:t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стоимость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6316" y="2698468"/>
            <a:ext cx="1440000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fontAlgn="b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Качественная </a:t>
            </a:r>
          </a:p>
          <a:p>
            <a:pPr fontAlgn="b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подготовка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3423581"/>
            <a:ext cx="1440000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fontAlgn="b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Оптимальная длительность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39416" y="3356992"/>
            <a:ext cx="684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•3 недельная вводная в профессию заочная сессия по теоретическим дисциплинам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•Доступ к </a:t>
            </a:r>
            <a:r>
              <a:rPr lang="ru-RU" sz="1200" dirty="0" err="1">
                <a:latin typeface="Century Gothic" panose="020B0502020202020204" pitchFamily="34" charset="0"/>
              </a:rPr>
              <a:t>on-line</a:t>
            </a:r>
            <a:r>
              <a:rPr lang="ru-RU" sz="1200" dirty="0">
                <a:latin typeface="Century Gothic" panose="020B0502020202020204" pitchFamily="34" charset="0"/>
              </a:rPr>
              <a:t> занятиям три семестра в вечернее время из любой точки планеты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•Фактическая длительность обучения 16 месяцев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39416" y="4077072"/>
            <a:ext cx="684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•Диплом о высшем образовании магистра по направлению «Строительство»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</a:t>
            </a:r>
            <a:r>
              <a:rPr lang="ru-RU" sz="1200" dirty="0" err="1">
                <a:latin typeface="Century Gothic" panose="020B0502020202020204" pitchFamily="34" charset="0"/>
              </a:rPr>
              <a:t>Англ.язык</a:t>
            </a:r>
            <a:r>
              <a:rPr lang="ru-RU" sz="1200" dirty="0">
                <a:latin typeface="Century Gothic" panose="020B0502020202020204" pitchFamily="34" charset="0"/>
              </a:rPr>
              <a:t> в мировой школе </a:t>
            </a:r>
            <a:r>
              <a:rPr lang="ru-RU" sz="1200" dirty="0" err="1">
                <a:latin typeface="Century Gothic" panose="020B0502020202020204" pitchFamily="34" charset="0"/>
              </a:rPr>
              <a:t>EF</a:t>
            </a:r>
            <a:r>
              <a:rPr lang="ru-RU" sz="1200" dirty="0">
                <a:latin typeface="Century Gothic" panose="020B0502020202020204" pitchFamily="34" charset="0"/>
              </a:rPr>
              <a:t> - </a:t>
            </a:r>
            <a:r>
              <a:rPr lang="ru-RU" sz="1200" dirty="0" err="1">
                <a:latin typeface="Century Gothic" panose="020B0502020202020204" pitchFamily="34" charset="0"/>
              </a:rPr>
              <a:t>English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First</a:t>
            </a:r>
            <a:r>
              <a:rPr lang="ru-RU" sz="1200" dirty="0">
                <a:latin typeface="Century Gothic" panose="020B0502020202020204" pitchFamily="34" charset="0"/>
              </a:rPr>
              <a:t> для работы с иностранной литературой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•Редкая специализация с возможностью дополнительной сдельной занятости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39416" y="4797152"/>
            <a:ext cx="684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ru-RU" sz="1200" dirty="0" smtClean="0">
                <a:latin typeface="Century Gothic" panose="020B0502020202020204" pitchFamily="34" charset="0"/>
              </a:rPr>
              <a:t>•Самая низкая допустимая </a:t>
            </a:r>
            <a:r>
              <a:rPr lang="ru-RU" sz="1200" dirty="0">
                <a:latin typeface="Century Gothic" panose="020B0502020202020204" pitchFamily="34" charset="0"/>
              </a:rPr>
              <a:t>стоимость коммерческой магистратуры в </a:t>
            </a:r>
            <a:r>
              <a:rPr lang="ru-RU" sz="1200" dirty="0" err="1">
                <a:latin typeface="Century Gothic" panose="020B0502020202020204" pitchFamily="34" charset="0"/>
              </a:rPr>
              <a:t>ТГАСУ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•Скидка более 50% на все курсы от разработчика SCAD </a:t>
            </a:r>
            <a:r>
              <a:rPr lang="ru-RU" sz="1200" dirty="0" err="1">
                <a:latin typeface="Century Gothic" panose="020B0502020202020204" pitchFamily="34" charset="0"/>
              </a:rPr>
              <a:t>Office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•Дополнительная скидка 20% исключительно для набора на 2016-2018 </a:t>
            </a:r>
            <a:r>
              <a:rPr lang="ru-RU" sz="1200" dirty="0" err="1">
                <a:latin typeface="Century Gothic" panose="020B0502020202020204" pitchFamily="34" charset="0"/>
              </a:rPr>
              <a:t>гг</a:t>
            </a:r>
            <a:endParaRPr 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8" descr="http://cdns2.freepik.com/image/th/318-9536.jpg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4" t="15844" r="16610" b="13597"/>
          <a:stretch/>
        </p:blipFill>
        <p:spPr bwMode="auto">
          <a:xfrm>
            <a:off x="1638112" y="5458485"/>
            <a:ext cx="4628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51520" y="5468238"/>
            <a:ext cx="1440000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fontAlgn="b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Бонус для организации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39416" y="5411998"/>
            <a:ext cx="684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ru-RU" sz="1200" dirty="0">
                <a:latin typeface="Century Gothic" panose="020B0502020202020204" pitchFamily="34" charset="0"/>
              </a:rPr>
              <a:t>•Ранее пройденные курсы в </a:t>
            </a:r>
            <a:r>
              <a:rPr lang="en-US" sz="1200" dirty="0">
                <a:latin typeface="Century Gothic" panose="020B0502020202020204" pitchFamily="34" charset="0"/>
              </a:rPr>
              <a:t>SCAD SOFT </a:t>
            </a:r>
            <a:r>
              <a:rPr lang="ru-RU" sz="1200" dirty="0">
                <a:latin typeface="Century Gothic" panose="020B0502020202020204" pitchFamily="34" charset="0"/>
              </a:rPr>
              <a:t>засчитываются без повторной оплаты</a:t>
            </a:r>
          </a:p>
          <a:p>
            <a:pPr fontAlgn="b"/>
            <a:r>
              <a:rPr lang="ru-RU" sz="1200" dirty="0" smtClean="0">
                <a:latin typeface="Century Gothic" panose="020B0502020202020204" pitchFamily="34" charset="0"/>
              </a:rPr>
              <a:t>•</a:t>
            </a:r>
            <a:r>
              <a:rPr lang="ru-RU" sz="1200" dirty="0" smtClean="0">
                <a:latin typeface="Century Gothic" panose="020B0502020202020204" pitchFamily="34" charset="0"/>
              </a:rPr>
              <a:t>Компания </a:t>
            </a:r>
            <a:r>
              <a:rPr lang="en-US" sz="1200" dirty="0" smtClean="0">
                <a:latin typeface="Century Gothic" panose="020B0502020202020204" pitchFamily="34" charset="0"/>
              </a:rPr>
              <a:t>SCAD SOFT </a:t>
            </a:r>
            <a:r>
              <a:rPr lang="ru-RU" sz="1200" dirty="0" smtClean="0">
                <a:latin typeface="Century Gothic" panose="020B0502020202020204" pitchFamily="34" charset="0"/>
              </a:rPr>
              <a:t>предоставляет </a:t>
            </a:r>
            <a:r>
              <a:rPr lang="ru-RU" sz="1200" dirty="0" smtClean="0">
                <a:latin typeface="Century Gothic" panose="020B0502020202020204" pitchFamily="34" charset="0"/>
              </a:rPr>
              <a:t>магистрам на </a:t>
            </a:r>
            <a:r>
              <a:rPr lang="ru-RU" sz="1200" dirty="0" smtClean="0">
                <a:latin typeface="Century Gothic" panose="020B0502020202020204" pitchFamily="34" charset="0"/>
              </a:rPr>
              <a:t>время выполнения курсовых и дипломных проектов полнофункциональную версию </a:t>
            </a:r>
            <a:r>
              <a:rPr lang="en-US" sz="1200" dirty="0" smtClean="0">
                <a:latin typeface="Century Gothic" panose="020B0502020202020204" pitchFamily="34" charset="0"/>
              </a:rPr>
              <a:t>SCAD Office 21.1 </a:t>
            </a:r>
            <a:r>
              <a:rPr lang="en-US" sz="1200" dirty="0" err="1" smtClean="0">
                <a:latin typeface="Century Gothic" panose="020B0502020202020204" pitchFamily="34" charset="0"/>
              </a:rPr>
              <a:t>SMax</a:t>
            </a:r>
            <a:endParaRPr lang="ru-RU" sz="12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4б. Билинейная модель с </a:t>
            </a:r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учетом истории приложения нагрузок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05393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 Narrow" panose="020B0606020202030204" pitchFamily="34" charset="0"/>
              </a:rPr>
              <a:t>Анализ процесса изменения модели внешних связей в режиме </a:t>
            </a:r>
            <a:r>
              <a:rPr lang="ru-RU" sz="1600" b="1" dirty="0" smtClean="0">
                <a:latin typeface="Arial Narrow" panose="020B0606020202030204" pitchFamily="34" charset="0"/>
              </a:rPr>
              <a:t>возведения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75806" y="1229445"/>
            <a:ext cx="1989138" cy="68738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9301" y="1458699"/>
            <a:ext cx="1273175" cy="54292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49138" y="1546598"/>
            <a:ext cx="13239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Arial Narrow" panose="020B0606020202030204" pitchFamily="34" charset="0"/>
              </a:rPr>
              <a:t>Сооружение</a:t>
            </a:r>
            <a:endParaRPr lang="en-US" altLang="ru-RU" sz="1600" b="1" i="1"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95413" y="1590462"/>
            <a:ext cx="2281238" cy="57785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789138" y="1919074"/>
            <a:ext cx="144463" cy="1651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420838" y="1923837"/>
            <a:ext cx="144463" cy="1651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239988" y="1919074"/>
            <a:ext cx="142875" cy="1651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3681313" y="1919074"/>
            <a:ext cx="142875" cy="1651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111526" y="1923837"/>
            <a:ext cx="144462" cy="1651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485926" y="1512466"/>
            <a:ext cx="931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 dirty="0" err="1">
                <a:latin typeface="Arial Narrow" panose="020B0606020202030204" pitchFamily="34" charset="0"/>
              </a:rPr>
              <a:t>P</a:t>
            </a:r>
            <a:r>
              <a:rPr lang="en-US" altLang="ru-RU" sz="1600" b="1" i="1" baseline="-25000" dirty="0" err="1">
                <a:latin typeface="Arial Narrow" panose="020B0606020202030204" pitchFamily="34" charset="0"/>
              </a:rPr>
              <a:t>operN</a:t>
            </a:r>
            <a:r>
              <a:rPr lang="en-US" altLang="ru-RU" sz="1600" b="1" i="1" baseline="-25000" dirty="0">
                <a:latin typeface="Arial Narrow" panose="020B0606020202030204" pitchFamily="34" charset="0"/>
              </a:rPr>
              <a:t>=1</a:t>
            </a:r>
            <a:endParaRPr lang="en-US" altLang="ru-RU" sz="1600" b="1" i="1" dirty="0">
              <a:latin typeface="Arial Narrow" panose="020B0606020202030204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1638201" y="1730162"/>
            <a:ext cx="51911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279301" y="2077824"/>
            <a:ext cx="1273175" cy="54292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20576" y="2052137"/>
            <a:ext cx="1231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Arial Narrow" panose="020B0606020202030204" pitchFamily="34" charset="0"/>
              </a:rPr>
              <a:t>Внешн. связи</a:t>
            </a:r>
            <a:r>
              <a:rPr lang="en-US" altLang="ru-RU" sz="1600" b="1" i="1">
                <a:latin typeface="Arial Narrow" panose="020B0606020202030204" pitchFamily="34" charset="0"/>
              </a:rPr>
              <a:t> </a:t>
            </a:r>
            <a:r>
              <a:rPr lang="ru-RU" altLang="ru-RU" sz="1600" b="1" i="1">
                <a:latin typeface="Arial Narrow" panose="020B0606020202030204" pitchFamily="34" charset="0"/>
              </a:rPr>
              <a:t>С</a:t>
            </a:r>
            <a:r>
              <a:rPr lang="en-US" altLang="ru-RU" sz="1600" b="1" i="1" baseline="-25000">
                <a:latin typeface="Arial Narrow" panose="020B0606020202030204" pitchFamily="34" charset="0"/>
              </a:rPr>
              <a:t>1,N=1</a:t>
            </a:r>
            <a:r>
              <a:rPr lang="ru-RU" altLang="ru-RU" sz="1600" b="1" i="1">
                <a:latin typeface="Arial Narrow" panose="020B0606020202030204" pitchFamily="34" charset="0"/>
              </a:rPr>
              <a:t> </a:t>
            </a:r>
            <a:endParaRPr lang="en-US" altLang="ru-RU" sz="1600" b="1" i="1">
              <a:latin typeface="Arial Narrow" panose="020B0606020202030204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1638201" y="2349287"/>
            <a:ext cx="51911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722338" y="1220932"/>
            <a:ext cx="31146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latin typeface="Arial Narrow" panose="020B0606020202030204" pitchFamily="34" charset="0"/>
              </a:rPr>
              <a:t>Режим возведения. Этап №</a:t>
            </a:r>
            <a:r>
              <a:rPr lang="en-US" altLang="ru-RU" sz="1600" b="1" i="1" dirty="0">
                <a:latin typeface="Arial Narrow" panose="020B0606020202030204" pitchFamily="34" charset="0"/>
              </a:rPr>
              <a:t> N=1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255181" y="1290826"/>
            <a:ext cx="190976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i="1" dirty="0">
                <a:latin typeface="Arial Narrow" panose="020B0606020202030204" pitchFamily="34" charset="0"/>
              </a:rPr>
              <a:t>С1 = </a:t>
            </a:r>
            <a:r>
              <a:rPr lang="en-US" altLang="ru-RU" sz="3000" b="1" i="1" dirty="0">
                <a:latin typeface="Arial Narrow" panose="020B0606020202030204" pitchFamily="34" charset="0"/>
              </a:rPr>
              <a:t>f</a:t>
            </a:r>
            <a:r>
              <a:rPr lang="ru-RU" altLang="ru-RU" sz="3000" b="1" i="1" dirty="0">
                <a:latin typeface="Arial Narrow" panose="020B0606020202030204" pitchFamily="34" charset="0"/>
              </a:rPr>
              <a:t>(</a:t>
            </a:r>
            <a:r>
              <a:rPr lang="el-GR" altLang="ru-RU" sz="3000" b="1" i="1" dirty="0">
                <a:latin typeface="Arial Narrow" panose="020B0606020202030204" pitchFamily="34" charset="0"/>
              </a:rPr>
              <a:t>σ</a:t>
            </a:r>
            <a:r>
              <a:rPr lang="en-US" altLang="ru-RU" sz="3000" b="1" i="1" baseline="-25000" dirty="0">
                <a:latin typeface="Arial Narrow" panose="020B0606020202030204" pitchFamily="34" charset="0"/>
              </a:rPr>
              <a:t>Z</a:t>
            </a:r>
            <a:r>
              <a:rPr lang="en-US" altLang="ru-RU" sz="3000" b="1" i="1" dirty="0">
                <a:latin typeface="Arial Narrow" panose="020B0606020202030204" pitchFamily="34" charset="0"/>
              </a:rPr>
              <a:t>)</a:t>
            </a:r>
            <a:endParaRPr lang="ru-RU" altLang="ru-RU" sz="3000" b="1" i="1" dirty="0">
              <a:latin typeface="Arial Narrow" panose="020B0606020202030204" pitchFamily="34" charset="0"/>
            </a:endParaRPr>
          </a:p>
        </p:txBody>
      </p:sp>
      <p:sp>
        <p:nvSpPr>
          <p:cNvPr id="30" name="Левая фигурная скобка 29"/>
          <p:cNvSpPr/>
          <p:nvPr/>
        </p:nvSpPr>
        <p:spPr>
          <a:xfrm rot="5400000">
            <a:off x="3243957" y="881643"/>
            <a:ext cx="287337" cy="1908175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49412" y="3114883"/>
            <a:ext cx="1273175" cy="54292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19249" y="3202782"/>
            <a:ext cx="13239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Arial Narrow" panose="020B0606020202030204" pitchFamily="34" charset="0"/>
              </a:rPr>
              <a:t>Сооружение</a:t>
            </a:r>
            <a:endParaRPr lang="en-US" altLang="ru-RU" sz="1600" b="1" i="1"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65524" y="3149808"/>
            <a:ext cx="2281238" cy="67468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2243312" y="3526046"/>
            <a:ext cx="212725" cy="21907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459212" y="3097774"/>
            <a:ext cx="7572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 dirty="0" err="1">
                <a:latin typeface="Arial Narrow" panose="020B0606020202030204" pitchFamily="34" charset="0"/>
              </a:rPr>
              <a:t>P</a:t>
            </a:r>
            <a:r>
              <a:rPr lang="en-US" altLang="ru-RU" sz="1600" b="1" i="1" baseline="-25000" dirty="0" err="1">
                <a:latin typeface="Arial Narrow" panose="020B0606020202030204" pitchFamily="34" charset="0"/>
              </a:rPr>
              <a:t>operN</a:t>
            </a:r>
            <a:r>
              <a:rPr lang="ru-RU" altLang="ru-RU" sz="1600" b="1" i="1" baseline="-25000" dirty="0">
                <a:latin typeface="Arial Narrow" panose="020B0606020202030204" pitchFamily="34" charset="0"/>
              </a:rPr>
              <a:t>=</a:t>
            </a:r>
            <a:r>
              <a:rPr lang="en-US" altLang="ru-RU" sz="1600" b="1" i="1" baseline="-25000" dirty="0">
                <a:latin typeface="Arial Narrow" panose="020B0606020202030204" pitchFamily="34" charset="0"/>
              </a:rPr>
              <a:t>j</a:t>
            </a:r>
            <a:endParaRPr lang="en-US" altLang="ru-RU" sz="1600" b="1" i="1" dirty="0">
              <a:latin typeface="Arial Narrow" panose="020B0606020202030204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1608312" y="3386346"/>
            <a:ext cx="51911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249412" y="3734008"/>
            <a:ext cx="1273175" cy="54292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290687" y="3708321"/>
            <a:ext cx="1231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Arial Narrow" panose="020B0606020202030204" pitchFamily="34" charset="0"/>
              </a:rPr>
              <a:t>Внешн. связи</a:t>
            </a:r>
            <a:r>
              <a:rPr lang="en-US" altLang="ru-RU" sz="1600" b="1" i="1">
                <a:latin typeface="Arial Narrow" panose="020B0606020202030204" pitchFamily="34" charset="0"/>
              </a:rPr>
              <a:t> </a:t>
            </a:r>
            <a:r>
              <a:rPr lang="ru-RU" altLang="ru-RU" sz="1600" b="1" i="1">
                <a:latin typeface="Arial Narrow" panose="020B0606020202030204" pitchFamily="34" charset="0"/>
              </a:rPr>
              <a:t>С</a:t>
            </a:r>
            <a:r>
              <a:rPr lang="en-US" altLang="ru-RU" sz="1600" b="1" i="1" baseline="-25000">
                <a:latin typeface="Arial Narrow" panose="020B0606020202030204" pitchFamily="34" charset="0"/>
              </a:rPr>
              <a:t>1,N=j</a:t>
            </a:r>
            <a:r>
              <a:rPr lang="ru-RU" altLang="ru-RU" sz="1600" b="1" i="1">
                <a:latin typeface="Arial Narrow" panose="020B0606020202030204" pitchFamily="34" charset="0"/>
              </a:rPr>
              <a:t> </a:t>
            </a:r>
            <a:endParaRPr lang="en-US" altLang="ru-RU" sz="1600" b="1" i="1">
              <a:latin typeface="Arial Narrow" panose="020B0606020202030204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1608312" y="4005471"/>
            <a:ext cx="51911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1686099" y="2802414"/>
            <a:ext cx="31146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latin typeface="Arial Narrow" panose="020B0606020202030204" pitchFamily="34" charset="0"/>
              </a:rPr>
              <a:t>Режим возведения. Этап №</a:t>
            </a:r>
            <a:r>
              <a:rPr lang="en-US" altLang="ru-RU" sz="1600" b="1" i="1" dirty="0">
                <a:latin typeface="Arial Narrow" panose="020B0606020202030204" pitchFamily="34" charset="0"/>
              </a:rPr>
              <a:t> N=j</a:t>
            </a:r>
          </a:p>
        </p:txBody>
      </p:sp>
      <p:sp>
        <p:nvSpPr>
          <p:cNvPr id="41" name="Левая фигурная скобка 40"/>
          <p:cNvSpPr/>
          <p:nvPr/>
        </p:nvSpPr>
        <p:spPr>
          <a:xfrm rot="5400000">
            <a:off x="3199723" y="2366645"/>
            <a:ext cx="254114" cy="2173287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2652887" y="3532396"/>
            <a:ext cx="212725" cy="21907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3057699" y="3556208"/>
            <a:ext cx="212725" cy="2206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3457749" y="3549858"/>
            <a:ext cx="212725" cy="21907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3822874" y="3549858"/>
            <a:ext cx="212725" cy="21907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4192762" y="3541921"/>
            <a:ext cx="211137" cy="21907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2265263" y="2268324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2263676" y="2230224"/>
            <a:ext cx="203200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366863" y="2230224"/>
            <a:ext cx="920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2366863" y="2165137"/>
            <a:ext cx="0" cy="71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2266851" y="2306424"/>
            <a:ext cx="2016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2265263" y="2268324"/>
            <a:ext cx="203200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2270026" y="2339762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268438" y="2303249"/>
            <a:ext cx="203200" cy="34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2370038" y="2455649"/>
            <a:ext cx="100013" cy="17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2373213" y="2473112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2265263" y="2379449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2271613" y="2341349"/>
            <a:ext cx="201613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2266851" y="2417549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2266851" y="2379449"/>
            <a:ext cx="201612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2271613" y="2455649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2271613" y="2417549"/>
            <a:ext cx="201613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547838" y="2261974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2546251" y="2223874"/>
            <a:ext cx="203200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2649438" y="2223874"/>
            <a:ext cx="920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2649438" y="2158787"/>
            <a:ext cx="0" cy="71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2549426" y="2300074"/>
            <a:ext cx="2016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547838" y="2261974"/>
            <a:ext cx="203200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552601" y="2333412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2551013" y="2296899"/>
            <a:ext cx="203200" cy="34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2652613" y="2449299"/>
            <a:ext cx="100013" cy="17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2655788" y="2466762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2547838" y="2373099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2554188" y="2334999"/>
            <a:ext cx="201613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2549426" y="2411199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2549426" y="2373099"/>
            <a:ext cx="201612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2554188" y="2449299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2554188" y="2411199"/>
            <a:ext cx="201613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2824063" y="2261974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2822476" y="2223874"/>
            <a:ext cx="203200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2925663" y="2223874"/>
            <a:ext cx="920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2925663" y="2158787"/>
            <a:ext cx="0" cy="71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2825651" y="2300074"/>
            <a:ext cx="2016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2824063" y="2261974"/>
            <a:ext cx="203200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2828826" y="2333412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2827238" y="2296899"/>
            <a:ext cx="203200" cy="34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2928838" y="2449299"/>
            <a:ext cx="100013" cy="17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2932013" y="2466762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2824063" y="2373099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2830413" y="2334999"/>
            <a:ext cx="201613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2825651" y="2411199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2825651" y="2373099"/>
            <a:ext cx="201612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2830413" y="2449299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2830413" y="2411199"/>
            <a:ext cx="201613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3108226" y="2266737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3106638" y="2228637"/>
            <a:ext cx="203200" cy="36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3209826" y="2228637"/>
            <a:ext cx="920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3209826" y="2163549"/>
            <a:ext cx="0" cy="71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3109813" y="2304837"/>
            <a:ext cx="2016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V="1">
            <a:off x="3108226" y="2266737"/>
            <a:ext cx="203200" cy="36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3112988" y="2338174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3111401" y="2301662"/>
            <a:ext cx="203200" cy="34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3213001" y="2454062"/>
            <a:ext cx="100012" cy="17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3216176" y="2471524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V="1">
            <a:off x="3108226" y="2377862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3114576" y="2339762"/>
            <a:ext cx="201612" cy="36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3109813" y="2415962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3109813" y="2377862"/>
            <a:ext cx="201613" cy="36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3114576" y="2454062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V="1">
            <a:off x="3114576" y="2415962"/>
            <a:ext cx="201612" cy="36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V="1">
            <a:off x="3376513" y="2260387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V="1">
            <a:off x="3374926" y="2222287"/>
            <a:ext cx="203200" cy="36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3478113" y="2222287"/>
            <a:ext cx="920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3478113" y="2157199"/>
            <a:ext cx="0" cy="71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V="1">
            <a:off x="3378101" y="2298487"/>
            <a:ext cx="2016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3376513" y="2260387"/>
            <a:ext cx="203200" cy="36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V="1">
            <a:off x="3381276" y="2331824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V="1">
            <a:off x="3379688" y="2295312"/>
            <a:ext cx="203200" cy="34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3481288" y="2447712"/>
            <a:ext cx="100013" cy="17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3484463" y="2465174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V="1">
            <a:off x="3376513" y="2371512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V="1">
            <a:off x="3382863" y="2333412"/>
            <a:ext cx="201613" cy="36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V="1">
            <a:off x="3378101" y="2409612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V="1">
            <a:off x="3378101" y="2371512"/>
            <a:ext cx="201612" cy="36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V="1">
            <a:off x="3382863" y="2447712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V="1">
            <a:off x="3382863" y="2409612"/>
            <a:ext cx="201613" cy="36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V="1">
            <a:off x="3652738" y="2268324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V="1">
            <a:off x="3651151" y="2230224"/>
            <a:ext cx="203200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3754338" y="2230224"/>
            <a:ext cx="920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V="1">
            <a:off x="3754338" y="2165137"/>
            <a:ext cx="0" cy="71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V="1">
            <a:off x="3654326" y="2306424"/>
            <a:ext cx="2016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flipV="1">
            <a:off x="3652738" y="2268324"/>
            <a:ext cx="203200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V="1">
            <a:off x="3657501" y="2339762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V="1">
            <a:off x="3655913" y="2303249"/>
            <a:ext cx="203200" cy="34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V="1">
            <a:off x="3757513" y="2455649"/>
            <a:ext cx="100013" cy="17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flipV="1">
            <a:off x="3760688" y="2473112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V="1">
            <a:off x="3652738" y="2379449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V="1">
            <a:off x="3659088" y="2341349"/>
            <a:ext cx="201613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flipV="1">
            <a:off x="3654326" y="2417549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flipV="1">
            <a:off x="3654326" y="2379449"/>
            <a:ext cx="201612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V="1">
            <a:off x="3659088" y="2455649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V="1">
            <a:off x="3659088" y="2417549"/>
            <a:ext cx="201613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flipV="1">
            <a:off x="3943251" y="2260387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flipV="1">
            <a:off x="3941663" y="2222287"/>
            <a:ext cx="203200" cy="36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4044851" y="2222287"/>
            <a:ext cx="920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flipV="1">
            <a:off x="4044851" y="2157199"/>
            <a:ext cx="0" cy="71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flipV="1">
            <a:off x="3944838" y="2298487"/>
            <a:ext cx="2016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flipV="1">
            <a:off x="3943251" y="2260387"/>
            <a:ext cx="203200" cy="36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flipV="1">
            <a:off x="3948013" y="2331824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 flipV="1">
            <a:off x="3946426" y="2295312"/>
            <a:ext cx="203200" cy="34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V="1">
            <a:off x="4048026" y="2447712"/>
            <a:ext cx="100012" cy="174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V="1">
            <a:off x="4051201" y="2465174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flipV="1">
            <a:off x="3943251" y="2371512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flipV="1">
            <a:off x="3949601" y="2333412"/>
            <a:ext cx="201612" cy="36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flipV="1">
            <a:off x="3944838" y="2409612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 flipV="1">
            <a:off x="3944838" y="2371512"/>
            <a:ext cx="201613" cy="36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V="1">
            <a:off x="3949601" y="2447712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flipV="1">
            <a:off x="3949601" y="2409612"/>
            <a:ext cx="201612" cy="365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flipV="1">
            <a:off x="4235351" y="2265149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 flipV="1">
            <a:off x="4233763" y="2227049"/>
            <a:ext cx="203200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>
            <a:off x="4336951" y="2227049"/>
            <a:ext cx="920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flipV="1">
            <a:off x="4336951" y="2161962"/>
            <a:ext cx="0" cy="714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 flipV="1">
            <a:off x="4236938" y="2303249"/>
            <a:ext cx="2016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 flipV="1">
            <a:off x="4235351" y="2265149"/>
            <a:ext cx="203200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flipV="1">
            <a:off x="4240113" y="2336587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 flipV="1">
            <a:off x="4238526" y="2300074"/>
            <a:ext cx="203200" cy="349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 flipV="1">
            <a:off x="4340126" y="2452474"/>
            <a:ext cx="100012" cy="174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 flipV="1">
            <a:off x="4343301" y="2469937"/>
            <a:ext cx="0" cy="730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 flipV="1">
            <a:off x="4235351" y="2376274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 flipV="1">
            <a:off x="4241701" y="2338174"/>
            <a:ext cx="201612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 flipV="1">
            <a:off x="4236938" y="2414374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 flipV="1">
            <a:off x="4236938" y="2376274"/>
            <a:ext cx="201613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 flipV="1">
            <a:off x="4241701" y="2452474"/>
            <a:ext cx="20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 flipV="1">
            <a:off x="4241701" y="2414374"/>
            <a:ext cx="201612" cy="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Скругленный прямоугольник 174"/>
          <p:cNvSpPr/>
          <p:nvPr/>
        </p:nvSpPr>
        <p:spPr>
          <a:xfrm>
            <a:off x="249412" y="4797152"/>
            <a:ext cx="1273175" cy="54292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76" name="Rectangle 10"/>
          <p:cNvSpPr>
            <a:spLocks noChangeArrowheads="1"/>
          </p:cNvSpPr>
          <p:nvPr/>
        </p:nvSpPr>
        <p:spPr bwMode="auto">
          <a:xfrm>
            <a:off x="219249" y="4885051"/>
            <a:ext cx="13239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Arial Narrow" panose="020B0606020202030204" pitchFamily="34" charset="0"/>
              </a:rPr>
              <a:t>Сооружение</a:t>
            </a:r>
            <a:endParaRPr lang="en-US" altLang="ru-RU" sz="1600" b="1" i="1">
              <a:latin typeface="Arial Narrow" panose="020B0606020202030204" pitchFamily="34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2165524" y="4709665"/>
            <a:ext cx="2281238" cy="906463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>
            <a:off x="2165524" y="5689153"/>
            <a:ext cx="12541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 flipV="1">
            <a:off x="2165524" y="5652640"/>
            <a:ext cx="125413" cy="365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>
            <a:off x="2222674" y="5652640"/>
            <a:ext cx="6826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 flipV="1">
            <a:off x="2222674" y="5616128"/>
            <a:ext cx="0" cy="365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>
            <a:off x="2163937" y="5727253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flipV="1">
            <a:off x="2163937" y="5690740"/>
            <a:ext cx="127000" cy="365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>
            <a:off x="2160762" y="5763765"/>
            <a:ext cx="666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 flipV="1">
            <a:off x="2160762" y="5727253"/>
            <a:ext cx="125412" cy="365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 flipV="1">
            <a:off x="2224262" y="5763765"/>
            <a:ext cx="0" cy="349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>
            <a:off x="2557637" y="5689153"/>
            <a:ext cx="12541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 flipV="1">
            <a:off x="2557637" y="5652640"/>
            <a:ext cx="125412" cy="365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/>
          <p:cNvCxnSpPr/>
          <p:nvPr/>
        </p:nvCxnSpPr>
        <p:spPr>
          <a:xfrm>
            <a:off x="2616374" y="5652640"/>
            <a:ext cx="666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 flipV="1">
            <a:off x="2616374" y="5617715"/>
            <a:ext cx="0" cy="349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>
            <a:off x="2557637" y="5727253"/>
            <a:ext cx="12541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 flipV="1">
            <a:off x="2557637" y="5690740"/>
            <a:ext cx="125412" cy="365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/>
          <p:nvPr/>
        </p:nvCxnSpPr>
        <p:spPr>
          <a:xfrm>
            <a:off x="2552874" y="5763765"/>
            <a:ext cx="666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единительная линия 193"/>
          <p:cNvCxnSpPr/>
          <p:nvPr/>
        </p:nvCxnSpPr>
        <p:spPr>
          <a:xfrm flipV="1">
            <a:off x="2552874" y="5727253"/>
            <a:ext cx="127000" cy="365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 flipV="1">
            <a:off x="2616374" y="5763765"/>
            <a:ext cx="0" cy="349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единительная линия 195"/>
          <p:cNvCxnSpPr/>
          <p:nvPr/>
        </p:nvCxnSpPr>
        <p:spPr>
          <a:xfrm>
            <a:off x="2997374" y="5690740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 flipV="1">
            <a:off x="2997374" y="5655815"/>
            <a:ext cx="127000" cy="349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/>
          <p:cNvCxnSpPr/>
          <p:nvPr/>
        </p:nvCxnSpPr>
        <p:spPr>
          <a:xfrm>
            <a:off x="3056112" y="5655815"/>
            <a:ext cx="682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единительная линия 198"/>
          <p:cNvCxnSpPr/>
          <p:nvPr/>
        </p:nvCxnSpPr>
        <p:spPr>
          <a:xfrm flipV="1">
            <a:off x="3056112" y="5619303"/>
            <a:ext cx="0" cy="365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/>
          <p:nvPr/>
        </p:nvCxnSpPr>
        <p:spPr>
          <a:xfrm>
            <a:off x="2997374" y="5728840"/>
            <a:ext cx="12541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flipV="1">
            <a:off x="2997374" y="5693915"/>
            <a:ext cx="125413" cy="349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>
            <a:off x="2992612" y="5765353"/>
            <a:ext cx="666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flipV="1">
            <a:off x="2992612" y="5728840"/>
            <a:ext cx="127000" cy="365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flipV="1">
            <a:off x="3057699" y="5765353"/>
            <a:ext cx="0" cy="365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>
            <a:off x="3437112" y="5689153"/>
            <a:ext cx="12541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flipV="1">
            <a:off x="3437112" y="5652640"/>
            <a:ext cx="125412" cy="365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единительная линия 206"/>
          <p:cNvCxnSpPr/>
          <p:nvPr/>
        </p:nvCxnSpPr>
        <p:spPr>
          <a:xfrm>
            <a:off x="3495849" y="5652640"/>
            <a:ext cx="666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 flipV="1">
            <a:off x="3495849" y="5616128"/>
            <a:ext cx="0" cy="365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>
            <a:off x="3435524" y="5727253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flipV="1">
            <a:off x="3435524" y="5690740"/>
            <a:ext cx="127000" cy="365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>
            <a:off x="3432349" y="5763765"/>
            <a:ext cx="666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flipV="1">
            <a:off x="3432349" y="5727253"/>
            <a:ext cx="125413" cy="365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flipV="1">
            <a:off x="3495849" y="5763765"/>
            <a:ext cx="0" cy="349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>
            <a:off x="3843512" y="5687565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/>
          <p:nvPr/>
        </p:nvCxnSpPr>
        <p:spPr>
          <a:xfrm flipV="1">
            <a:off x="3843512" y="5651053"/>
            <a:ext cx="127000" cy="365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>
            <a:off x="3902249" y="5651053"/>
            <a:ext cx="6826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единительная линия 216"/>
          <p:cNvCxnSpPr/>
          <p:nvPr/>
        </p:nvCxnSpPr>
        <p:spPr>
          <a:xfrm flipV="1">
            <a:off x="3902249" y="5614540"/>
            <a:ext cx="0" cy="365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>
            <a:off x="3843512" y="5725665"/>
            <a:ext cx="12541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218"/>
          <p:cNvCxnSpPr/>
          <p:nvPr/>
        </p:nvCxnSpPr>
        <p:spPr>
          <a:xfrm flipV="1">
            <a:off x="3843512" y="5689153"/>
            <a:ext cx="125412" cy="365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/>
          <p:cNvCxnSpPr/>
          <p:nvPr/>
        </p:nvCxnSpPr>
        <p:spPr>
          <a:xfrm>
            <a:off x="3838749" y="5760590"/>
            <a:ext cx="6826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/>
          <p:cNvCxnSpPr/>
          <p:nvPr/>
        </p:nvCxnSpPr>
        <p:spPr>
          <a:xfrm flipV="1">
            <a:off x="3838749" y="5725665"/>
            <a:ext cx="127000" cy="349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/>
          <p:cNvCxnSpPr/>
          <p:nvPr/>
        </p:nvCxnSpPr>
        <p:spPr>
          <a:xfrm flipV="1">
            <a:off x="3903837" y="5760590"/>
            <a:ext cx="0" cy="365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>
            <a:off x="4319762" y="5687565"/>
            <a:ext cx="12541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 flipV="1">
            <a:off x="4319762" y="5651053"/>
            <a:ext cx="125412" cy="365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>
            <a:off x="4378499" y="5651053"/>
            <a:ext cx="666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 flipV="1">
            <a:off x="4378499" y="5614540"/>
            <a:ext cx="0" cy="365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>
          <a:xfrm>
            <a:off x="4318174" y="5725665"/>
            <a:ext cx="127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 flipV="1">
            <a:off x="4318174" y="5689153"/>
            <a:ext cx="127000" cy="365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/>
          <p:nvPr/>
        </p:nvCxnSpPr>
        <p:spPr>
          <a:xfrm>
            <a:off x="4314999" y="5760590"/>
            <a:ext cx="666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 flipV="1">
            <a:off x="4314999" y="5725665"/>
            <a:ext cx="125413" cy="3492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>
          <a:xfrm flipV="1">
            <a:off x="4378499" y="5760590"/>
            <a:ext cx="0" cy="3651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Стрелка вниз 231"/>
          <p:cNvSpPr/>
          <p:nvPr/>
        </p:nvSpPr>
        <p:spPr>
          <a:xfrm>
            <a:off x="2243312" y="5201790"/>
            <a:ext cx="354012" cy="3349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3" name="Rectangle 10"/>
          <p:cNvSpPr>
            <a:spLocks noChangeArrowheads="1"/>
          </p:cNvSpPr>
          <p:nvPr/>
        </p:nvSpPr>
        <p:spPr bwMode="auto">
          <a:xfrm>
            <a:off x="2465562" y="4653136"/>
            <a:ext cx="7572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 dirty="0" err="1">
                <a:latin typeface="Arial Narrow" panose="020B0606020202030204" pitchFamily="34" charset="0"/>
              </a:rPr>
              <a:t>P</a:t>
            </a:r>
            <a:r>
              <a:rPr lang="en-US" altLang="ru-RU" sz="1600" b="1" i="1" baseline="-25000" dirty="0" err="1">
                <a:latin typeface="Arial Narrow" panose="020B0606020202030204" pitchFamily="34" charset="0"/>
              </a:rPr>
              <a:t>operN</a:t>
            </a:r>
            <a:r>
              <a:rPr lang="ru-RU" altLang="ru-RU" sz="1600" b="1" i="1" baseline="-25000" dirty="0">
                <a:latin typeface="Arial Narrow" panose="020B0606020202030204" pitchFamily="34" charset="0"/>
              </a:rPr>
              <a:t>=</a:t>
            </a:r>
            <a:r>
              <a:rPr lang="en-US" altLang="ru-RU" sz="1600" b="1" i="1" baseline="-25000" dirty="0">
                <a:latin typeface="Arial Narrow" panose="020B0606020202030204" pitchFamily="34" charset="0"/>
              </a:rPr>
              <a:t>k</a:t>
            </a:r>
            <a:endParaRPr lang="en-US" altLang="ru-RU" sz="1600" b="1" i="1" dirty="0">
              <a:latin typeface="Arial Narrow" panose="020B0606020202030204" pitchFamily="34" charset="0"/>
            </a:endParaRPr>
          </a:p>
        </p:txBody>
      </p:sp>
      <p:cxnSp>
        <p:nvCxnSpPr>
          <p:cNvPr id="234" name="Прямая со стрелкой 233"/>
          <p:cNvCxnSpPr/>
          <p:nvPr/>
        </p:nvCxnSpPr>
        <p:spPr>
          <a:xfrm flipV="1">
            <a:off x="1608312" y="5068615"/>
            <a:ext cx="51911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Скругленный прямоугольник 234"/>
          <p:cNvSpPr/>
          <p:nvPr/>
        </p:nvSpPr>
        <p:spPr>
          <a:xfrm>
            <a:off x="249412" y="5416277"/>
            <a:ext cx="1273175" cy="54292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36" name="Rectangle 10"/>
          <p:cNvSpPr>
            <a:spLocks noChangeArrowheads="1"/>
          </p:cNvSpPr>
          <p:nvPr/>
        </p:nvSpPr>
        <p:spPr bwMode="auto">
          <a:xfrm>
            <a:off x="290687" y="5390590"/>
            <a:ext cx="1231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latin typeface="Arial Narrow" panose="020B0606020202030204" pitchFamily="34" charset="0"/>
              </a:rPr>
              <a:t>Внешн. связи</a:t>
            </a:r>
            <a:r>
              <a:rPr lang="en-US" altLang="ru-RU" sz="1600" b="1" i="1">
                <a:latin typeface="Arial Narrow" panose="020B0606020202030204" pitchFamily="34" charset="0"/>
              </a:rPr>
              <a:t> </a:t>
            </a:r>
            <a:r>
              <a:rPr lang="ru-RU" altLang="ru-RU" sz="1600" b="1" i="1">
                <a:latin typeface="Arial Narrow" panose="020B0606020202030204" pitchFamily="34" charset="0"/>
              </a:rPr>
              <a:t>С</a:t>
            </a:r>
            <a:r>
              <a:rPr lang="en-US" altLang="ru-RU" sz="1600" b="1" i="1" baseline="-25000">
                <a:latin typeface="Arial Narrow" panose="020B0606020202030204" pitchFamily="34" charset="0"/>
              </a:rPr>
              <a:t>1,N=k</a:t>
            </a:r>
            <a:r>
              <a:rPr lang="ru-RU" altLang="ru-RU" sz="1600" b="1" i="1">
                <a:latin typeface="Arial Narrow" panose="020B0606020202030204" pitchFamily="34" charset="0"/>
              </a:rPr>
              <a:t> </a:t>
            </a:r>
            <a:endParaRPr lang="en-US" altLang="ru-RU" sz="1600" b="1" i="1">
              <a:latin typeface="Arial Narrow" panose="020B0606020202030204" pitchFamily="34" charset="0"/>
            </a:endParaRPr>
          </a:p>
        </p:txBody>
      </p:sp>
      <p:cxnSp>
        <p:nvCxnSpPr>
          <p:cNvPr id="237" name="Прямая со стрелкой 236"/>
          <p:cNvCxnSpPr/>
          <p:nvPr/>
        </p:nvCxnSpPr>
        <p:spPr>
          <a:xfrm flipV="1">
            <a:off x="1608312" y="5687740"/>
            <a:ext cx="51911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Rectangle 10"/>
          <p:cNvSpPr>
            <a:spLocks noChangeArrowheads="1"/>
          </p:cNvSpPr>
          <p:nvPr/>
        </p:nvSpPr>
        <p:spPr bwMode="auto">
          <a:xfrm>
            <a:off x="1705149" y="4365104"/>
            <a:ext cx="31146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latin typeface="Arial Narrow" panose="020B0606020202030204" pitchFamily="34" charset="0"/>
              </a:rPr>
              <a:t>Режим возведения. Этап №</a:t>
            </a:r>
            <a:r>
              <a:rPr lang="en-US" altLang="ru-RU" sz="1600" b="1" i="1" dirty="0">
                <a:latin typeface="Arial Narrow" panose="020B0606020202030204" pitchFamily="34" charset="0"/>
              </a:rPr>
              <a:t> N=k</a:t>
            </a:r>
          </a:p>
        </p:txBody>
      </p:sp>
      <p:sp>
        <p:nvSpPr>
          <p:cNvPr id="239" name="Левая фигурная скобка 238"/>
          <p:cNvSpPr/>
          <p:nvPr/>
        </p:nvSpPr>
        <p:spPr>
          <a:xfrm rot="5400000">
            <a:off x="3171999" y="4020690"/>
            <a:ext cx="285750" cy="2025650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Arial Narrow" panose="020B0606020202030204" pitchFamily="34" charset="0"/>
            </a:endParaRPr>
          </a:p>
        </p:txBody>
      </p:sp>
      <p:cxnSp>
        <p:nvCxnSpPr>
          <p:cNvPr id="240" name="Прямая соединительная линия 239"/>
          <p:cNvCxnSpPr/>
          <p:nvPr/>
        </p:nvCxnSpPr>
        <p:spPr>
          <a:xfrm flipV="1">
            <a:off x="2213149" y="3935621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Прямая соединительная линия 240"/>
          <p:cNvCxnSpPr/>
          <p:nvPr/>
        </p:nvCxnSpPr>
        <p:spPr>
          <a:xfrm flipV="1">
            <a:off x="2211562" y="3897521"/>
            <a:ext cx="203200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/>
          <p:cNvCxnSpPr/>
          <p:nvPr/>
        </p:nvCxnSpPr>
        <p:spPr>
          <a:xfrm>
            <a:off x="2314749" y="3897521"/>
            <a:ext cx="92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Прямая соединительная линия 242"/>
          <p:cNvCxnSpPr/>
          <p:nvPr/>
        </p:nvCxnSpPr>
        <p:spPr>
          <a:xfrm flipV="1">
            <a:off x="2314749" y="3832433"/>
            <a:ext cx="0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 flipV="1">
            <a:off x="2214737" y="3973721"/>
            <a:ext cx="2016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/>
          <p:cNvCxnSpPr/>
          <p:nvPr/>
        </p:nvCxnSpPr>
        <p:spPr>
          <a:xfrm flipV="1">
            <a:off x="2213149" y="3935621"/>
            <a:ext cx="203200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Прямая соединительная линия 245"/>
          <p:cNvCxnSpPr/>
          <p:nvPr/>
        </p:nvCxnSpPr>
        <p:spPr>
          <a:xfrm flipV="1">
            <a:off x="2217912" y="4007058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 flipV="1">
            <a:off x="2216324" y="3970546"/>
            <a:ext cx="203200" cy="34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/>
          <p:cNvCxnSpPr/>
          <p:nvPr/>
        </p:nvCxnSpPr>
        <p:spPr>
          <a:xfrm flipV="1">
            <a:off x="2317924" y="4122946"/>
            <a:ext cx="100013" cy="174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Прямая соединительная линия 248"/>
          <p:cNvCxnSpPr/>
          <p:nvPr/>
        </p:nvCxnSpPr>
        <p:spPr>
          <a:xfrm flipV="1">
            <a:off x="2321099" y="4140408"/>
            <a:ext cx="0" cy="73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Прямая соединительная линия 249"/>
          <p:cNvCxnSpPr/>
          <p:nvPr/>
        </p:nvCxnSpPr>
        <p:spPr>
          <a:xfrm flipV="1">
            <a:off x="2213149" y="4046746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Прямая соединительная линия 250"/>
          <p:cNvCxnSpPr/>
          <p:nvPr/>
        </p:nvCxnSpPr>
        <p:spPr>
          <a:xfrm flipV="1">
            <a:off x="2219499" y="4008646"/>
            <a:ext cx="201613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/>
          <p:cNvCxnSpPr/>
          <p:nvPr/>
        </p:nvCxnSpPr>
        <p:spPr>
          <a:xfrm flipV="1">
            <a:off x="2214737" y="4084846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единительная линия 252"/>
          <p:cNvCxnSpPr/>
          <p:nvPr/>
        </p:nvCxnSpPr>
        <p:spPr>
          <a:xfrm flipV="1">
            <a:off x="2214737" y="4046746"/>
            <a:ext cx="201612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Прямая соединительная линия 253"/>
          <p:cNvCxnSpPr/>
          <p:nvPr/>
        </p:nvCxnSpPr>
        <p:spPr>
          <a:xfrm flipV="1">
            <a:off x="2219499" y="4122946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/>
          <p:cNvCxnSpPr/>
          <p:nvPr/>
        </p:nvCxnSpPr>
        <p:spPr>
          <a:xfrm flipV="1">
            <a:off x="2219499" y="4084846"/>
            <a:ext cx="201613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255"/>
          <p:cNvCxnSpPr/>
          <p:nvPr/>
        </p:nvCxnSpPr>
        <p:spPr>
          <a:xfrm flipV="1">
            <a:off x="2495724" y="3929271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/>
          <p:cNvCxnSpPr/>
          <p:nvPr/>
        </p:nvCxnSpPr>
        <p:spPr>
          <a:xfrm flipV="1">
            <a:off x="2494137" y="3891171"/>
            <a:ext cx="203200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/>
          <p:cNvCxnSpPr/>
          <p:nvPr/>
        </p:nvCxnSpPr>
        <p:spPr>
          <a:xfrm>
            <a:off x="2597324" y="3891171"/>
            <a:ext cx="92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/>
          <p:cNvCxnSpPr/>
          <p:nvPr/>
        </p:nvCxnSpPr>
        <p:spPr>
          <a:xfrm flipV="1">
            <a:off x="2597324" y="3826083"/>
            <a:ext cx="0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Прямая соединительная линия 259"/>
          <p:cNvCxnSpPr/>
          <p:nvPr/>
        </p:nvCxnSpPr>
        <p:spPr>
          <a:xfrm flipV="1">
            <a:off x="2497312" y="3967371"/>
            <a:ext cx="2016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я соединительная линия 260"/>
          <p:cNvCxnSpPr/>
          <p:nvPr/>
        </p:nvCxnSpPr>
        <p:spPr>
          <a:xfrm flipV="1">
            <a:off x="2495724" y="3929271"/>
            <a:ext cx="203200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я соединительная линия 261"/>
          <p:cNvCxnSpPr/>
          <p:nvPr/>
        </p:nvCxnSpPr>
        <p:spPr>
          <a:xfrm flipV="1">
            <a:off x="2500487" y="4000708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Прямая соединительная линия 262"/>
          <p:cNvCxnSpPr/>
          <p:nvPr/>
        </p:nvCxnSpPr>
        <p:spPr>
          <a:xfrm flipV="1">
            <a:off x="2498899" y="3964196"/>
            <a:ext cx="203200" cy="34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я соединительная линия 263"/>
          <p:cNvCxnSpPr/>
          <p:nvPr/>
        </p:nvCxnSpPr>
        <p:spPr>
          <a:xfrm flipV="1">
            <a:off x="2600499" y="4116596"/>
            <a:ext cx="100013" cy="174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Прямая соединительная линия 264"/>
          <p:cNvCxnSpPr/>
          <p:nvPr/>
        </p:nvCxnSpPr>
        <p:spPr>
          <a:xfrm flipV="1">
            <a:off x="2603674" y="4134058"/>
            <a:ext cx="0" cy="73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единительная линия 265"/>
          <p:cNvCxnSpPr/>
          <p:nvPr/>
        </p:nvCxnSpPr>
        <p:spPr>
          <a:xfrm flipV="1">
            <a:off x="2495724" y="4040396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единительная линия 266"/>
          <p:cNvCxnSpPr/>
          <p:nvPr/>
        </p:nvCxnSpPr>
        <p:spPr>
          <a:xfrm flipV="1">
            <a:off x="2502074" y="4002296"/>
            <a:ext cx="201613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/>
          <p:cNvCxnSpPr/>
          <p:nvPr/>
        </p:nvCxnSpPr>
        <p:spPr>
          <a:xfrm flipV="1">
            <a:off x="2497312" y="4078496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Прямая соединительная линия 268"/>
          <p:cNvCxnSpPr/>
          <p:nvPr/>
        </p:nvCxnSpPr>
        <p:spPr>
          <a:xfrm flipV="1">
            <a:off x="2497312" y="4040396"/>
            <a:ext cx="201612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Прямая соединительная линия 269"/>
          <p:cNvCxnSpPr/>
          <p:nvPr/>
        </p:nvCxnSpPr>
        <p:spPr>
          <a:xfrm flipV="1">
            <a:off x="2502074" y="4116596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Прямая соединительная линия 270"/>
          <p:cNvCxnSpPr/>
          <p:nvPr/>
        </p:nvCxnSpPr>
        <p:spPr>
          <a:xfrm flipV="1">
            <a:off x="2502074" y="4078496"/>
            <a:ext cx="201613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я соединительная линия 271"/>
          <p:cNvCxnSpPr/>
          <p:nvPr/>
        </p:nvCxnSpPr>
        <p:spPr>
          <a:xfrm flipV="1">
            <a:off x="2771949" y="3929271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Прямая соединительная линия 272"/>
          <p:cNvCxnSpPr/>
          <p:nvPr/>
        </p:nvCxnSpPr>
        <p:spPr>
          <a:xfrm flipV="1">
            <a:off x="2770362" y="3891171"/>
            <a:ext cx="203200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/>
          <p:cNvCxnSpPr/>
          <p:nvPr/>
        </p:nvCxnSpPr>
        <p:spPr>
          <a:xfrm>
            <a:off x="2873549" y="3891171"/>
            <a:ext cx="92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/>
          <p:nvPr/>
        </p:nvCxnSpPr>
        <p:spPr>
          <a:xfrm flipV="1">
            <a:off x="2873549" y="3826083"/>
            <a:ext cx="0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/>
          <p:nvPr/>
        </p:nvCxnSpPr>
        <p:spPr>
          <a:xfrm flipV="1">
            <a:off x="2773537" y="3967371"/>
            <a:ext cx="2016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Прямая соединительная линия 276"/>
          <p:cNvCxnSpPr/>
          <p:nvPr/>
        </p:nvCxnSpPr>
        <p:spPr>
          <a:xfrm flipV="1">
            <a:off x="2771949" y="3929271"/>
            <a:ext cx="203200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Прямая соединительная линия 277"/>
          <p:cNvCxnSpPr/>
          <p:nvPr/>
        </p:nvCxnSpPr>
        <p:spPr>
          <a:xfrm flipV="1">
            <a:off x="2776712" y="4000708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Прямая соединительная линия 278"/>
          <p:cNvCxnSpPr/>
          <p:nvPr/>
        </p:nvCxnSpPr>
        <p:spPr>
          <a:xfrm flipV="1">
            <a:off x="2775124" y="3964196"/>
            <a:ext cx="203200" cy="34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я соединительная линия 279"/>
          <p:cNvCxnSpPr/>
          <p:nvPr/>
        </p:nvCxnSpPr>
        <p:spPr>
          <a:xfrm flipV="1">
            <a:off x="2876724" y="4116596"/>
            <a:ext cx="100013" cy="174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Прямая соединительная линия 280"/>
          <p:cNvCxnSpPr/>
          <p:nvPr/>
        </p:nvCxnSpPr>
        <p:spPr>
          <a:xfrm flipV="1">
            <a:off x="2879899" y="4134058"/>
            <a:ext cx="0" cy="73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 flipV="1">
            <a:off x="2771949" y="4040396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Прямая соединительная линия 282"/>
          <p:cNvCxnSpPr/>
          <p:nvPr/>
        </p:nvCxnSpPr>
        <p:spPr>
          <a:xfrm flipV="1">
            <a:off x="2778299" y="4002296"/>
            <a:ext cx="201613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/>
          <p:cNvCxnSpPr/>
          <p:nvPr/>
        </p:nvCxnSpPr>
        <p:spPr>
          <a:xfrm flipV="1">
            <a:off x="2773537" y="4078496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Прямая соединительная линия 284"/>
          <p:cNvCxnSpPr/>
          <p:nvPr/>
        </p:nvCxnSpPr>
        <p:spPr>
          <a:xfrm flipV="1">
            <a:off x="2773537" y="4040396"/>
            <a:ext cx="201612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я соединительная линия 285"/>
          <p:cNvCxnSpPr/>
          <p:nvPr/>
        </p:nvCxnSpPr>
        <p:spPr>
          <a:xfrm flipV="1">
            <a:off x="2778299" y="4116596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Прямая соединительная линия 286"/>
          <p:cNvCxnSpPr/>
          <p:nvPr/>
        </p:nvCxnSpPr>
        <p:spPr>
          <a:xfrm flipV="1">
            <a:off x="2778299" y="4078496"/>
            <a:ext cx="201613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единительная линия 287"/>
          <p:cNvCxnSpPr/>
          <p:nvPr/>
        </p:nvCxnSpPr>
        <p:spPr>
          <a:xfrm flipV="1">
            <a:off x="3057699" y="3934033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Прямая соединительная линия 288"/>
          <p:cNvCxnSpPr/>
          <p:nvPr/>
        </p:nvCxnSpPr>
        <p:spPr>
          <a:xfrm flipV="1">
            <a:off x="3056112" y="3895933"/>
            <a:ext cx="203200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я соединительная линия 289"/>
          <p:cNvCxnSpPr/>
          <p:nvPr/>
        </p:nvCxnSpPr>
        <p:spPr>
          <a:xfrm>
            <a:off x="3159299" y="3895933"/>
            <a:ext cx="92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Прямая соединительная линия 290"/>
          <p:cNvCxnSpPr/>
          <p:nvPr/>
        </p:nvCxnSpPr>
        <p:spPr>
          <a:xfrm flipV="1">
            <a:off x="3159299" y="3830846"/>
            <a:ext cx="0" cy="71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Прямая соединительная линия 291"/>
          <p:cNvCxnSpPr/>
          <p:nvPr/>
        </p:nvCxnSpPr>
        <p:spPr>
          <a:xfrm flipV="1">
            <a:off x="3059287" y="3972133"/>
            <a:ext cx="2016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/>
          <p:cNvCxnSpPr/>
          <p:nvPr/>
        </p:nvCxnSpPr>
        <p:spPr>
          <a:xfrm flipV="1">
            <a:off x="3057699" y="3934033"/>
            <a:ext cx="203200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Прямая соединительная линия 293"/>
          <p:cNvCxnSpPr/>
          <p:nvPr/>
        </p:nvCxnSpPr>
        <p:spPr>
          <a:xfrm flipV="1">
            <a:off x="3062462" y="4005471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Прямая соединительная линия 294"/>
          <p:cNvCxnSpPr/>
          <p:nvPr/>
        </p:nvCxnSpPr>
        <p:spPr>
          <a:xfrm flipV="1">
            <a:off x="3060874" y="3968958"/>
            <a:ext cx="203200" cy="34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Прямая соединительная линия 295"/>
          <p:cNvCxnSpPr/>
          <p:nvPr/>
        </p:nvCxnSpPr>
        <p:spPr>
          <a:xfrm flipV="1">
            <a:off x="3162474" y="4121358"/>
            <a:ext cx="100013" cy="17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единительная линия 296"/>
          <p:cNvCxnSpPr/>
          <p:nvPr/>
        </p:nvCxnSpPr>
        <p:spPr>
          <a:xfrm flipV="1">
            <a:off x="3165649" y="4138821"/>
            <a:ext cx="0" cy="73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Прямая соединительная линия 297"/>
          <p:cNvCxnSpPr/>
          <p:nvPr/>
        </p:nvCxnSpPr>
        <p:spPr>
          <a:xfrm flipV="1">
            <a:off x="3057699" y="4045158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я соединительная линия 298"/>
          <p:cNvCxnSpPr/>
          <p:nvPr/>
        </p:nvCxnSpPr>
        <p:spPr>
          <a:xfrm flipV="1">
            <a:off x="3064049" y="4007058"/>
            <a:ext cx="201613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Прямая соединительная линия 299"/>
          <p:cNvCxnSpPr/>
          <p:nvPr/>
        </p:nvCxnSpPr>
        <p:spPr>
          <a:xfrm flipV="1">
            <a:off x="3059287" y="4083258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я соединительная линия 300"/>
          <p:cNvCxnSpPr/>
          <p:nvPr/>
        </p:nvCxnSpPr>
        <p:spPr>
          <a:xfrm flipV="1">
            <a:off x="3059287" y="4045158"/>
            <a:ext cx="201612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Прямая соединительная линия 301"/>
          <p:cNvCxnSpPr/>
          <p:nvPr/>
        </p:nvCxnSpPr>
        <p:spPr>
          <a:xfrm flipV="1">
            <a:off x="3064049" y="4121358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я соединительная линия 302"/>
          <p:cNvCxnSpPr/>
          <p:nvPr/>
        </p:nvCxnSpPr>
        <p:spPr>
          <a:xfrm flipV="1">
            <a:off x="3064049" y="4083258"/>
            <a:ext cx="201613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Прямая соединительная линия 303"/>
          <p:cNvCxnSpPr/>
          <p:nvPr/>
        </p:nvCxnSpPr>
        <p:spPr>
          <a:xfrm flipV="1">
            <a:off x="3324399" y="3927683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Прямая соединительная линия 304"/>
          <p:cNvCxnSpPr/>
          <p:nvPr/>
        </p:nvCxnSpPr>
        <p:spPr>
          <a:xfrm flipV="1">
            <a:off x="3322812" y="3889583"/>
            <a:ext cx="203200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единительная линия 305"/>
          <p:cNvCxnSpPr/>
          <p:nvPr/>
        </p:nvCxnSpPr>
        <p:spPr>
          <a:xfrm>
            <a:off x="3425999" y="3889583"/>
            <a:ext cx="92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Прямая соединительная линия 306"/>
          <p:cNvCxnSpPr/>
          <p:nvPr/>
        </p:nvCxnSpPr>
        <p:spPr>
          <a:xfrm flipV="1">
            <a:off x="3425999" y="3824496"/>
            <a:ext cx="0" cy="71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Прямая соединительная линия 307"/>
          <p:cNvCxnSpPr/>
          <p:nvPr/>
        </p:nvCxnSpPr>
        <p:spPr>
          <a:xfrm flipV="1">
            <a:off x="3325987" y="3965783"/>
            <a:ext cx="2016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я соединительная линия 308"/>
          <p:cNvCxnSpPr/>
          <p:nvPr/>
        </p:nvCxnSpPr>
        <p:spPr>
          <a:xfrm flipV="1">
            <a:off x="3324399" y="3927683"/>
            <a:ext cx="203200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Прямая соединительная линия 309"/>
          <p:cNvCxnSpPr/>
          <p:nvPr/>
        </p:nvCxnSpPr>
        <p:spPr>
          <a:xfrm flipV="1">
            <a:off x="3329162" y="3999121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Прямая соединительная линия 310"/>
          <p:cNvCxnSpPr/>
          <p:nvPr/>
        </p:nvCxnSpPr>
        <p:spPr>
          <a:xfrm flipV="1">
            <a:off x="3327574" y="3962608"/>
            <a:ext cx="203200" cy="34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Прямая соединительная линия 311"/>
          <p:cNvCxnSpPr/>
          <p:nvPr/>
        </p:nvCxnSpPr>
        <p:spPr>
          <a:xfrm flipV="1">
            <a:off x="3429174" y="4115008"/>
            <a:ext cx="100013" cy="17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Прямая соединительная линия 312"/>
          <p:cNvCxnSpPr/>
          <p:nvPr/>
        </p:nvCxnSpPr>
        <p:spPr>
          <a:xfrm flipV="1">
            <a:off x="3432349" y="4132471"/>
            <a:ext cx="0" cy="73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Прямая соединительная линия 313"/>
          <p:cNvCxnSpPr/>
          <p:nvPr/>
        </p:nvCxnSpPr>
        <p:spPr>
          <a:xfrm flipV="1">
            <a:off x="3324399" y="4038808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Прямая соединительная линия 314"/>
          <p:cNvCxnSpPr/>
          <p:nvPr/>
        </p:nvCxnSpPr>
        <p:spPr>
          <a:xfrm flipV="1">
            <a:off x="3330749" y="4000708"/>
            <a:ext cx="201613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Прямая соединительная линия 315"/>
          <p:cNvCxnSpPr/>
          <p:nvPr/>
        </p:nvCxnSpPr>
        <p:spPr>
          <a:xfrm flipV="1">
            <a:off x="3325987" y="4076908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Прямая соединительная линия 316"/>
          <p:cNvCxnSpPr/>
          <p:nvPr/>
        </p:nvCxnSpPr>
        <p:spPr>
          <a:xfrm flipV="1">
            <a:off x="3325987" y="4038808"/>
            <a:ext cx="201612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Прямая соединительная линия 317"/>
          <p:cNvCxnSpPr/>
          <p:nvPr/>
        </p:nvCxnSpPr>
        <p:spPr>
          <a:xfrm flipV="1">
            <a:off x="3330749" y="4115008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Прямая соединительная линия 318"/>
          <p:cNvCxnSpPr/>
          <p:nvPr/>
        </p:nvCxnSpPr>
        <p:spPr>
          <a:xfrm flipV="1">
            <a:off x="3330749" y="4076908"/>
            <a:ext cx="201613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Прямая соединительная линия 319"/>
          <p:cNvCxnSpPr/>
          <p:nvPr/>
        </p:nvCxnSpPr>
        <p:spPr>
          <a:xfrm flipV="1">
            <a:off x="3600624" y="3937208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Прямая соединительная линия 320"/>
          <p:cNvCxnSpPr/>
          <p:nvPr/>
        </p:nvCxnSpPr>
        <p:spPr>
          <a:xfrm flipV="1">
            <a:off x="3599037" y="3899108"/>
            <a:ext cx="203200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Прямая соединительная линия 321"/>
          <p:cNvCxnSpPr/>
          <p:nvPr/>
        </p:nvCxnSpPr>
        <p:spPr>
          <a:xfrm>
            <a:off x="3702224" y="3899108"/>
            <a:ext cx="92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Прямая соединительная линия 322"/>
          <p:cNvCxnSpPr/>
          <p:nvPr/>
        </p:nvCxnSpPr>
        <p:spPr>
          <a:xfrm flipV="1">
            <a:off x="3702224" y="3834021"/>
            <a:ext cx="0" cy="71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Прямая соединительная линия 323"/>
          <p:cNvCxnSpPr/>
          <p:nvPr/>
        </p:nvCxnSpPr>
        <p:spPr>
          <a:xfrm flipV="1">
            <a:off x="3602212" y="3975308"/>
            <a:ext cx="20161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Прямая соединительная линия 324"/>
          <p:cNvCxnSpPr/>
          <p:nvPr/>
        </p:nvCxnSpPr>
        <p:spPr>
          <a:xfrm flipV="1">
            <a:off x="3600624" y="3937208"/>
            <a:ext cx="203200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Прямая соединительная линия 325"/>
          <p:cNvCxnSpPr/>
          <p:nvPr/>
        </p:nvCxnSpPr>
        <p:spPr>
          <a:xfrm flipV="1">
            <a:off x="3605387" y="4008646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/>
          <p:cNvCxnSpPr/>
          <p:nvPr/>
        </p:nvCxnSpPr>
        <p:spPr>
          <a:xfrm flipV="1">
            <a:off x="3603799" y="3972133"/>
            <a:ext cx="203200" cy="34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я соединительная линия 327"/>
          <p:cNvCxnSpPr/>
          <p:nvPr/>
        </p:nvCxnSpPr>
        <p:spPr>
          <a:xfrm flipV="1">
            <a:off x="3705399" y="4124533"/>
            <a:ext cx="100013" cy="17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Прямая соединительная линия 328"/>
          <p:cNvCxnSpPr/>
          <p:nvPr/>
        </p:nvCxnSpPr>
        <p:spPr>
          <a:xfrm flipV="1">
            <a:off x="3708574" y="4141996"/>
            <a:ext cx="0" cy="73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Прямая соединительная линия 329"/>
          <p:cNvCxnSpPr/>
          <p:nvPr/>
        </p:nvCxnSpPr>
        <p:spPr>
          <a:xfrm flipV="1">
            <a:off x="3600624" y="4048333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Прямая соединительная линия 330"/>
          <p:cNvCxnSpPr/>
          <p:nvPr/>
        </p:nvCxnSpPr>
        <p:spPr>
          <a:xfrm flipV="1">
            <a:off x="3606974" y="4010233"/>
            <a:ext cx="201613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Прямая соединительная линия 331"/>
          <p:cNvCxnSpPr/>
          <p:nvPr/>
        </p:nvCxnSpPr>
        <p:spPr>
          <a:xfrm flipV="1">
            <a:off x="3602212" y="4086433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Прямая соединительная линия 332"/>
          <p:cNvCxnSpPr/>
          <p:nvPr/>
        </p:nvCxnSpPr>
        <p:spPr>
          <a:xfrm flipV="1">
            <a:off x="3602212" y="4048333"/>
            <a:ext cx="201612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Прямая соединительная линия 333"/>
          <p:cNvCxnSpPr/>
          <p:nvPr/>
        </p:nvCxnSpPr>
        <p:spPr>
          <a:xfrm flipV="1">
            <a:off x="3606974" y="4124533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Прямая соединительная линия 334"/>
          <p:cNvCxnSpPr/>
          <p:nvPr/>
        </p:nvCxnSpPr>
        <p:spPr>
          <a:xfrm flipV="1">
            <a:off x="3606974" y="4086433"/>
            <a:ext cx="201613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Прямая соединительная линия 335"/>
          <p:cNvCxnSpPr/>
          <p:nvPr/>
        </p:nvCxnSpPr>
        <p:spPr>
          <a:xfrm flipV="1">
            <a:off x="3891137" y="3927683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Прямая соединительная линия 336"/>
          <p:cNvCxnSpPr/>
          <p:nvPr/>
        </p:nvCxnSpPr>
        <p:spPr>
          <a:xfrm flipV="1">
            <a:off x="3889549" y="3889583"/>
            <a:ext cx="203200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Прямая соединительная линия 337"/>
          <p:cNvCxnSpPr/>
          <p:nvPr/>
        </p:nvCxnSpPr>
        <p:spPr>
          <a:xfrm>
            <a:off x="3992737" y="3889583"/>
            <a:ext cx="92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Прямая соединительная линия 338"/>
          <p:cNvCxnSpPr/>
          <p:nvPr/>
        </p:nvCxnSpPr>
        <p:spPr>
          <a:xfrm flipV="1">
            <a:off x="3992737" y="3824496"/>
            <a:ext cx="0" cy="71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Прямая соединительная линия 339"/>
          <p:cNvCxnSpPr/>
          <p:nvPr/>
        </p:nvCxnSpPr>
        <p:spPr>
          <a:xfrm flipV="1">
            <a:off x="3892724" y="3965783"/>
            <a:ext cx="2016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Прямая соединительная линия 340"/>
          <p:cNvCxnSpPr/>
          <p:nvPr/>
        </p:nvCxnSpPr>
        <p:spPr>
          <a:xfrm flipV="1">
            <a:off x="3891137" y="3927683"/>
            <a:ext cx="203200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Прямая соединительная линия 341"/>
          <p:cNvCxnSpPr/>
          <p:nvPr/>
        </p:nvCxnSpPr>
        <p:spPr>
          <a:xfrm flipV="1">
            <a:off x="3895899" y="3999121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Прямая соединительная линия 342"/>
          <p:cNvCxnSpPr/>
          <p:nvPr/>
        </p:nvCxnSpPr>
        <p:spPr>
          <a:xfrm flipV="1">
            <a:off x="3894312" y="3962608"/>
            <a:ext cx="203200" cy="34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Прямая соединительная линия 343"/>
          <p:cNvCxnSpPr/>
          <p:nvPr/>
        </p:nvCxnSpPr>
        <p:spPr>
          <a:xfrm flipV="1">
            <a:off x="3995912" y="4115008"/>
            <a:ext cx="100012" cy="17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Прямая соединительная линия 344"/>
          <p:cNvCxnSpPr/>
          <p:nvPr/>
        </p:nvCxnSpPr>
        <p:spPr>
          <a:xfrm flipV="1">
            <a:off x="3999087" y="4132471"/>
            <a:ext cx="0" cy="73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/>
          <p:cNvCxnSpPr/>
          <p:nvPr/>
        </p:nvCxnSpPr>
        <p:spPr>
          <a:xfrm flipV="1">
            <a:off x="3891137" y="4038808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Прямая соединительная линия 346"/>
          <p:cNvCxnSpPr/>
          <p:nvPr/>
        </p:nvCxnSpPr>
        <p:spPr>
          <a:xfrm flipV="1">
            <a:off x="3897487" y="4000708"/>
            <a:ext cx="201612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Прямая соединительная линия 347"/>
          <p:cNvCxnSpPr/>
          <p:nvPr/>
        </p:nvCxnSpPr>
        <p:spPr>
          <a:xfrm flipV="1">
            <a:off x="3892724" y="4076908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Прямая соединительная линия 348"/>
          <p:cNvCxnSpPr/>
          <p:nvPr/>
        </p:nvCxnSpPr>
        <p:spPr>
          <a:xfrm flipV="1">
            <a:off x="3892724" y="4038808"/>
            <a:ext cx="201613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Прямая соединительная линия 349"/>
          <p:cNvCxnSpPr/>
          <p:nvPr/>
        </p:nvCxnSpPr>
        <p:spPr>
          <a:xfrm flipV="1">
            <a:off x="3897487" y="4115008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Прямая соединительная линия 350"/>
          <p:cNvCxnSpPr/>
          <p:nvPr/>
        </p:nvCxnSpPr>
        <p:spPr>
          <a:xfrm flipV="1">
            <a:off x="3897487" y="4076908"/>
            <a:ext cx="201612" cy="365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Прямая соединительная линия 351"/>
          <p:cNvCxnSpPr/>
          <p:nvPr/>
        </p:nvCxnSpPr>
        <p:spPr>
          <a:xfrm flipV="1">
            <a:off x="4183237" y="3932446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Прямая соединительная линия 352"/>
          <p:cNvCxnSpPr/>
          <p:nvPr/>
        </p:nvCxnSpPr>
        <p:spPr>
          <a:xfrm flipV="1">
            <a:off x="4181649" y="3894346"/>
            <a:ext cx="203200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Прямая соединительная линия 353"/>
          <p:cNvCxnSpPr/>
          <p:nvPr/>
        </p:nvCxnSpPr>
        <p:spPr>
          <a:xfrm>
            <a:off x="4284837" y="3894346"/>
            <a:ext cx="920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Прямая соединительная линия 354"/>
          <p:cNvCxnSpPr/>
          <p:nvPr/>
        </p:nvCxnSpPr>
        <p:spPr>
          <a:xfrm flipV="1">
            <a:off x="4284837" y="3829258"/>
            <a:ext cx="0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Прямая соединительная линия 355"/>
          <p:cNvCxnSpPr/>
          <p:nvPr/>
        </p:nvCxnSpPr>
        <p:spPr>
          <a:xfrm flipV="1">
            <a:off x="4184824" y="3970546"/>
            <a:ext cx="2016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Прямая соединительная линия 356"/>
          <p:cNvCxnSpPr/>
          <p:nvPr/>
        </p:nvCxnSpPr>
        <p:spPr>
          <a:xfrm flipV="1">
            <a:off x="4183237" y="3932446"/>
            <a:ext cx="203200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Прямая соединительная линия 357"/>
          <p:cNvCxnSpPr/>
          <p:nvPr/>
        </p:nvCxnSpPr>
        <p:spPr>
          <a:xfrm flipV="1">
            <a:off x="4187999" y="4003883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Прямая соединительная линия 358"/>
          <p:cNvCxnSpPr/>
          <p:nvPr/>
        </p:nvCxnSpPr>
        <p:spPr>
          <a:xfrm flipV="1">
            <a:off x="4186412" y="3967371"/>
            <a:ext cx="203200" cy="349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Прямая соединительная линия 359"/>
          <p:cNvCxnSpPr/>
          <p:nvPr/>
        </p:nvCxnSpPr>
        <p:spPr>
          <a:xfrm flipV="1">
            <a:off x="4288012" y="4119771"/>
            <a:ext cx="100012" cy="174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Прямая соединительная линия 360"/>
          <p:cNvCxnSpPr/>
          <p:nvPr/>
        </p:nvCxnSpPr>
        <p:spPr>
          <a:xfrm flipV="1">
            <a:off x="4291187" y="4137233"/>
            <a:ext cx="0" cy="730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Прямая соединительная линия 361"/>
          <p:cNvCxnSpPr/>
          <p:nvPr/>
        </p:nvCxnSpPr>
        <p:spPr>
          <a:xfrm flipV="1">
            <a:off x="4183237" y="4043571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Прямая соединительная линия 362"/>
          <p:cNvCxnSpPr/>
          <p:nvPr/>
        </p:nvCxnSpPr>
        <p:spPr>
          <a:xfrm flipV="1">
            <a:off x="4189587" y="4005471"/>
            <a:ext cx="201612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Прямая соединительная линия 363"/>
          <p:cNvCxnSpPr/>
          <p:nvPr/>
        </p:nvCxnSpPr>
        <p:spPr>
          <a:xfrm flipV="1">
            <a:off x="4184824" y="4081671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Прямая соединительная линия 364"/>
          <p:cNvCxnSpPr/>
          <p:nvPr/>
        </p:nvCxnSpPr>
        <p:spPr>
          <a:xfrm flipV="1">
            <a:off x="4184824" y="4043571"/>
            <a:ext cx="201613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Прямая соединительная линия 365"/>
          <p:cNvCxnSpPr/>
          <p:nvPr/>
        </p:nvCxnSpPr>
        <p:spPr>
          <a:xfrm flipV="1">
            <a:off x="4189587" y="4119771"/>
            <a:ext cx="20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Прямая соединительная линия 366"/>
          <p:cNvCxnSpPr/>
          <p:nvPr/>
        </p:nvCxnSpPr>
        <p:spPr>
          <a:xfrm flipV="1">
            <a:off x="4189587" y="4081671"/>
            <a:ext cx="201612" cy="365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Стрелка вниз 367"/>
          <p:cNvSpPr/>
          <p:nvPr/>
        </p:nvSpPr>
        <p:spPr>
          <a:xfrm>
            <a:off x="2702099" y="5208140"/>
            <a:ext cx="352425" cy="3349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69" name="Стрелка вниз 368"/>
          <p:cNvSpPr/>
          <p:nvPr/>
        </p:nvSpPr>
        <p:spPr>
          <a:xfrm>
            <a:off x="3159299" y="5216078"/>
            <a:ext cx="354013" cy="33496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70" name="Стрелка вниз 369"/>
          <p:cNvSpPr/>
          <p:nvPr/>
        </p:nvSpPr>
        <p:spPr>
          <a:xfrm>
            <a:off x="3618087" y="5208140"/>
            <a:ext cx="352425" cy="3349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71" name="Стрелка вниз 370"/>
          <p:cNvSpPr/>
          <p:nvPr/>
        </p:nvSpPr>
        <p:spPr>
          <a:xfrm>
            <a:off x="4067349" y="5208140"/>
            <a:ext cx="354013" cy="3349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72" name="Rectangle 9"/>
          <p:cNvSpPr>
            <a:spLocks noChangeArrowheads="1"/>
          </p:cNvSpPr>
          <p:nvPr/>
        </p:nvSpPr>
        <p:spPr bwMode="auto">
          <a:xfrm>
            <a:off x="8594899" y="5243159"/>
            <a:ext cx="431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>
                <a:latin typeface="Arial Narrow" panose="020B0606020202030204" pitchFamily="34" charset="0"/>
              </a:rPr>
              <a:t>U</a:t>
            </a:r>
          </a:p>
        </p:txBody>
      </p:sp>
      <p:sp>
        <p:nvSpPr>
          <p:cNvPr id="373" name="Rectangle 10"/>
          <p:cNvSpPr>
            <a:spLocks noChangeArrowheads="1"/>
          </p:cNvSpPr>
          <p:nvPr/>
        </p:nvSpPr>
        <p:spPr bwMode="auto">
          <a:xfrm>
            <a:off x="5537374" y="2813557"/>
            <a:ext cx="431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 dirty="0">
                <a:latin typeface="Arial Narrow" panose="020B0606020202030204" pitchFamily="34" charset="0"/>
              </a:rPr>
              <a:t>P</a:t>
            </a:r>
          </a:p>
        </p:txBody>
      </p:sp>
      <p:sp>
        <p:nvSpPr>
          <p:cNvPr id="374" name="Line 37"/>
          <p:cNvSpPr>
            <a:spLocks noChangeShapeType="1"/>
          </p:cNvSpPr>
          <p:nvPr/>
        </p:nvSpPr>
        <p:spPr bwMode="auto">
          <a:xfrm flipH="1" flipV="1">
            <a:off x="5429424" y="2855559"/>
            <a:ext cx="3175" cy="27711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75" name="Line 38"/>
          <p:cNvSpPr>
            <a:spLocks noChangeShapeType="1"/>
          </p:cNvSpPr>
          <p:nvPr/>
        </p:nvSpPr>
        <p:spPr bwMode="auto">
          <a:xfrm>
            <a:off x="5432599" y="5626749"/>
            <a:ext cx="353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76" name="Line 39"/>
          <p:cNvSpPr>
            <a:spLocks noChangeShapeType="1"/>
          </p:cNvSpPr>
          <p:nvPr/>
        </p:nvSpPr>
        <p:spPr bwMode="auto">
          <a:xfrm flipV="1">
            <a:off x="5432599" y="5352111"/>
            <a:ext cx="47625" cy="274638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77" name="Line 21"/>
          <p:cNvSpPr>
            <a:spLocks noChangeShapeType="1"/>
          </p:cNvSpPr>
          <p:nvPr/>
        </p:nvSpPr>
        <p:spPr bwMode="auto">
          <a:xfrm flipH="1" flipV="1">
            <a:off x="5926312" y="4109099"/>
            <a:ext cx="0" cy="1471612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78" name="Rectangle 9"/>
          <p:cNvSpPr>
            <a:spLocks noChangeArrowheads="1"/>
          </p:cNvSpPr>
          <p:nvPr/>
        </p:nvSpPr>
        <p:spPr bwMode="auto">
          <a:xfrm>
            <a:off x="5431012" y="5878953"/>
            <a:ext cx="9350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>
                <a:latin typeface="Arial Narrow" panose="020B0606020202030204" pitchFamily="34" charset="0"/>
              </a:rPr>
              <a:t>U</a:t>
            </a:r>
            <a:r>
              <a:rPr lang="en-US" altLang="ru-RU" sz="1600" b="1" i="1" baseline="-25000">
                <a:latin typeface="Arial Narrow" panose="020B0606020202030204" pitchFamily="34" charset="0"/>
              </a:rPr>
              <a:t>N=j</a:t>
            </a:r>
            <a:endParaRPr lang="en-US" altLang="ru-RU" sz="1600" b="1" i="1">
              <a:latin typeface="Arial Narrow" panose="020B0606020202030204" pitchFamily="34" charset="0"/>
            </a:endParaRPr>
          </a:p>
        </p:txBody>
      </p:sp>
      <p:sp>
        <p:nvSpPr>
          <p:cNvPr id="379" name="Line 21"/>
          <p:cNvSpPr>
            <a:spLocks noChangeShapeType="1"/>
          </p:cNvSpPr>
          <p:nvPr/>
        </p:nvSpPr>
        <p:spPr bwMode="auto">
          <a:xfrm flipV="1">
            <a:off x="5432599" y="5353699"/>
            <a:ext cx="60325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80" name="Line 21"/>
          <p:cNvSpPr>
            <a:spLocks noChangeShapeType="1"/>
          </p:cNvSpPr>
          <p:nvPr/>
        </p:nvSpPr>
        <p:spPr bwMode="auto">
          <a:xfrm flipV="1">
            <a:off x="5432599" y="5064774"/>
            <a:ext cx="115888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81" name="Line 21"/>
          <p:cNvSpPr>
            <a:spLocks noChangeShapeType="1"/>
          </p:cNvSpPr>
          <p:nvPr/>
        </p:nvSpPr>
        <p:spPr bwMode="auto">
          <a:xfrm>
            <a:off x="5432599" y="4777436"/>
            <a:ext cx="2032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82" name="Line 21"/>
          <p:cNvSpPr>
            <a:spLocks noChangeShapeType="1"/>
          </p:cNvSpPr>
          <p:nvPr/>
        </p:nvSpPr>
        <p:spPr bwMode="auto">
          <a:xfrm flipV="1">
            <a:off x="5431012" y="4488511"/>
            <a:ext cx="306387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83" name="Line 21"/>
          <p:cNvSpPr>
            <a:spLocks noChangeShapeType="1"/>
          </p:cNvSpPr>
          <p:nvPr/>
        </p:nvSpPr>
        <p:spPr bwMode="auto">
          <a:xfrm flipV="1">
            <a:off x="5432599" y="4128149"/>
            <a:ext cx="45561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84" name="Rectangle 10"/>
          <p:cNvSpPr>
            <a:spLocks noChangeArrowheads="1"/>
          </p:cNvSpPr>
          <p:nvPr/>
        </p:nvSpPr>
        <p:spPr bwMode="auto">
          <a:xfrm>
            <a:off x="4924599" y="5406672"/>
            <a:ext cx="5889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>
                <a:latin typeface="Arial Narrow" panose="020B0606020202030204" pitchFamily="34" charset="0"/>
              </a:rPr>
              <a:t>P</a:t>
            </a:r>
            <a:r>
              <a:rPr lang="en-US" altLang="ru-RU" sz="1600" b="1" i="1" baseline="-25000">
                <a:latin typeface="Arial Narrow" panose="020B0606020202030204" pitchFamily="34" charset="0"/>
              </a:rPr>
              <a:t>N=0</a:t>
            </a:r>
            <a:endParaRPr lang="en-US" altLang="ru-RU" sz="1600" b="1" i="1">
              <a:latin typeface="Arial Narrow" panose="020B0606020202030204" pitchFamily="34" charset="0"/>
            </a:endParaRPr>
          </a:p>
        </p:txBody>
      </p:sp>
      <p:sp>
        <p:nvSpPr>
          <p:cNvPr id="385" name="Rectangle 10"/>
          <p:cNvSpPr>
            <a:spLocks noChangeArrowheads="1"/>
          </p:cNvSpPr>
          <p:nvPr/>
        </p:nvSpPr>
        <p:spPr bwMode="auto">
          <a:xfrm>
            <a:off x="4883324" y="5119335"/>
            <a:ext cx="60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>
                <a:latin typeface="Arial Narrow" panose="020B0606020202030204" pitchFamily="34" charset="0"/>
              </a:rPr>
              <a:t>P</a:t>
            </a:r>
            <a:r>
              <a:rPr lang="en-US" altLang="ru-RU" sz="1600" b="1" i="1" baseline="-25000">
                <a:latin typeface="Arial Narrow" panose="020B0606020202030204" pitchFamily="34" charset="0"/>
              </a:rPr>
              <a:t>N=1</a:t>
            </a:r>
            <a:endParaRPr lang="en-US" altLang="ru-RU" sz="1600" b="1" i="1">
              <a:latin typeface="Arial Narrow" panose="020B0606020202030204" pitchFamily="34" charset="0"/>
            </a:endParaRPr>
          </a:p>
        </p:txBody>
      </p:sp>
      <p:sp>
        <p:nvSpPr>
          <p:cNvPr id="386" name="Rectangle 10"/>
          <p:cNvSpPr>
            <a:spLocks noChangeArrowheads="1"/>
          </p:cNvSpPr>
          <p:nvPr/>
        </p:nvSpPr>
        <p:spPr bwMode="auto">
          <a:xfrm>
            <a:off x="4883324" y="3914422"/>
            <a:ext cx="5238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>
                <a:latin typeface="Arial Narrow" panose="020B0606020202030204" pitchFamily="34" charset="0"/>
              </a:rPr>
              <a:t>P</a:t>
            </a:r>
            <a:r>
              <a:rPr lang="en-US" altLang="ru-RU" sz="1600" b="1" i="1" baseline="-25000">
                <a:latin typeface="Arial Narrow" panose="020B0606020202030204" pitchFamily="34" charset="0"/>
              </a:rPr>
              <a:t>N=j</a:t>
            </a:r>
            <a:endParaRPr lang="en-US" altLang="ru-RU" sz="1600" b="1" i="1">
              <a:latin typeface="Arial Narrow" panose="020B0606020202030204" pitchFamily="34" charset="0"/>
            </a:endParaRPr>
          </a:p>
        </p:txBody>
      </p:sp>
      <p:sp>
        <p:nvSpPr>
          <p:cNvPr id="387" name="Line 21"/>
          <p:cNvSpPr>
            <a:spLocks noChangeShapeType="1"/>
          </p:cNvSpPr>
          <p:nvPr/>
        </p:nvSpPr>
        <p:spPr bwMode="auto">
          <a:xfrm flipV="1">
            <a:off x="5435774" y="3255024"/>
            <a:ext cx="3109913" cy="2371725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88" name="Line 39"/>
          <p:cNvSpPr>
            <a:spLocks noChangeShapeType="1"/>
          </p:cNvSpPr>
          <p:nvPr/>
        </p:nvSpPr>
        <p:spPr bwMode="auto">
          <a:xfrm flipV="1">
            <a:off x="5484987" y="5069536"/>
            <a:ext cx="63500" cy="282575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89" name="Line 39"/>
          <p:cNvSpPr>
            <a:spLocks noChangeShapeType="1"/>
          </p:cNvSpPr>
          <p:nvPr/>
        </p:nvSpPr>
        <p:spPr bwMode="auto">
          <a:xfrm flipV="1">
            <a:off x="5548487" y="4769499"/>
            <a:ext cx="92075" cy="31115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90" name="Овал 389"/>
          <p:cNvSpPr/>
          <p:nvPr/>
        </p:nvSpPr>
        <p:spPr>
          <a:xfrm>
            <a:off x="5456412" y="5336236"/>
            <a:ext cx="46037" cy="444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91" name="Овал 390"/>
          <p:cNvSpPr/>
          <p:nvPr/>
        </p:nvSpPr>
        <p:spPr>
          <a:xfrm>
            <a:off x="5524674" y="5047311"/>
            <a:ext cx="46038" cy="460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92" name="Овал 391"/>
          <p:cNvSpPr/>
          <p:nvPr/>
        </p:nvSpPr>
        <p:spPr>
          <a:xfrm>
            <a:off x="5611987" y="4753624"/>
            <a:ext cx="46037" cy="460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93" name="Овал 392"/>
          <p:cNvSpPr/>
          <p:nvPr/>
        </p:nvSpPr>
        <p:spPr>
          <a:xfrm>
            <a:off x="5713587" y="4463111"/>
            <a:ext cx="46037" cy="460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94" name="Овал 393"/>
          <p:cNvSpPr/>
          <p:nvPr/>
        </p:nvSpPr>
        <p:spPr>
          <a:xfrm>
            <a:off x="5904087" y="4104336"/>
            <a:ext cx="46037" cy="460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95" name="Полилиния 394"/>
          <p:cNvSpPr/>
          <p:nvPr/>
        </p:nvSpPr>
        <p:spPr>
          <a:xfrm>
            <a:off x="5662787" y="3255024"/>
            <a:ext cx="2909887" cy="1463675"/>
          </a:xfrm>
          <a:custGeom>
            <a:avLst/>
            <a:gdLst>
              <a:gd name="connsiteX0" fmla="*/ 0 w 2910016"/>
              <a:gd name="connsiteY0" fmla="*/ 988541 h 988541"/>
              <a:gd name="connsiteX1" fmla="*/ 191530 w 2910016"/>
              <a:gd name="connsiteY1" fmla="*/ 661087 h 988541"/>
              <a:gd name="connsiteX2" fmla="*/ 611659 w 2910016"/>
              <a:gd name="connsiteY2" fmla="*/ 315097 h 988541"/>
              <a:gd name="connsiteX3" fmla="*/ 1241854 w 2910016"/>
              <a:gd name="connsiteY3" fmla="*/ 148281 h 988541"/>
              <a:gd name="connsiteX4" fmla="*/ 2094470 w 2910016"/>
              <a:gd name="connsiteY4" fmla="*/ 43249 h 988541"/>
              <a:gd name="connsiteX5" fmla="*/ 2910016 w 2910016"/>
              <a:gd name="connsiteY5" fmla="*/ 0 h 98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0016" h="988541">
                <a:moveTo>
                  <a:pt x="0" y="988541"/>
                </a:moveTo>
                <a:cubicBezTo>
                  <a:pt x="44793" y="880934"/>
                  <a:pt x="89587" y="773328"/>
                  <a:pt x="191530" y="661087"/>
                </a:cubicBezTo>
                <a:cubicBezTo>
                  <a:pt x="293473" y="548846"/>
                  <a:pt x="436605" y="400565"/>
                  <a:pt x="611659" y="315097"/>
                </a:cubicBezTo>
                <a:cubicBezTo>
                  <a:pt x="786713" y="229629"/>
                  <a:pt x="994719" y="193589"/>
                  <a:pt x="1241854" y="148281"/>
                </a:cubicBezTo>
                <a:cubicBezTo>
                  <a:pt x="1488989" y="102973"/>
                  <a:pt x="1816443" y="67962"/>
                  <a:pt x="2094470" y="43249"/>
                </a:cubicBezTo>
                <a:cubicBezTo>
                  <a:pt x="2372497" y="18535"/>
                  <a:pt x="2774092" y="0"/>
                  <a:pt x="2910016" y="0"/>
                </a:cubicBezTo>
              </a:path>
            </a:pathLst>
          </a:custGeom>
          <a:noFill/>
          <a:ln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96" name="Line 21"/>
          <p:cNvSpPr>
            <a:spLocks noChangeShapeType="1"/>
          </p:cNvSpPr>
          <p:nvPr/>
        </p:nvSpPr>
        <p:spPr bwMode="auto">
          <a:xfrm flipV="1">
            <a:off x="5435774" y="4128149"/>
            <a:ext cx="487363" cy="1506537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97" name="Line 21"/>
          <p:cNvSpPr>
            <a:spLocks noChangeShapeType="1"/>
          </p:cNvSpPr>
          <p:nvPr/>
        </p:nvSpPr>
        <p:spPr bwMode="auto">
          <a:xfrm flipV="1">
            <a:off x="5453237" y="3255024"/>
            <a:ext cx="3033712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398" name="Rectangle 10"/>
          <p:cNvSpPr>
            <a:spLocks noChangeArrowheads="1"/>
          </p:cNvSpPr>
          <p:nvPr/>
        </p:nvSpPr>
        <p:spPr bwMode="auto">
          <a:xfrm>
            <a:off x="4803949" y="3031772"/>
            <a:ext cx="5826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>
                <a:latin typeface="Arial Narrow" panose="020B0606020202030204" pitchFamily="34" charset="0"/>
              </a:rPr>
              <a:t>P</a:t>
            </a:r>
            <a:r>
              <a:rPr lang="en-US" altLang="ru-RU" sz="1600" b="1" i="1" baseline="-25000">
                <a:latin typeface="Arial Narrow" panose="020B0606020202030204" pitchFamily="34" charset="0"/>
              </a:rPr>
              <a:t>N=k</a:t>
            </a:r>
            <a:endParaRPr lang="en-US" altLang="ru-RU" sz="1600" b="1" i="1">
              <a:latin typeface="Arial Narrow" panose="020B0606020202030204" pitchFamily="34" charset="0"/>
            </a:endParaRPr>
          </a:p>
        </p:txBody>
      </p:sp>
      <p:sp>
        <p:nvSpPr>
          <p:cNvPr id="399" name="Line 21"/>
          <p:cNvSpPr>
            <a:spLocks noChangeShapeType="1"/>
          </p:cNvSpPr>
          <p:nvPr/>
        </p:nvSpPr>
        <p:spPr bwMode="auto">
          <a:xfrm flipH="1" flipV="1">
            <a:off x="8575849" y="3247086"/>
            <a:ext cx="0" cy="237966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400" name="Rectangle 9"/>
          <p:cNvSpPr>
            <a:spLocks noChangeArrowheads="1"/>
          </p:cNvSpPr>
          <p:nvPr/>
        </p:nvSpPr>
        <p:spPr bwMode="auto">
          <a:xfrm>
            <a:off x="7259812" y="5905940"/>
            <a:ext cx="9350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>
                <a:latin typeface="Arial Narrow" panose="020B0606020202030204" pitchFamily="34" charset="0"/>
              </a:rPr>
              <a:t>U</a:t>
            </a:r>
            <a:r>
              <a:rPr lang="en-US" altLang="ru-RU" sz="1600" b="1" i="1" baseline="-25000">
                <a:latin typeface="Arial Narrow" panose="020B0606020202030204" pitchFamily="34" charset="0"/>
              </a:rPr>
              <a:t>N=k</a:t>
            </a:r>
            <a:endParaRPr lang="en-US" altLang="ru-RU" sz="1600" b="1" i="1">
              <a:latin typeface="Arial Narrow" panose="020B0606020202030204" pitchFamily="34" charset="0"/>
            </a:endParaRPr>
          </a:p>
        </p:txBody>
      </p:sp>
      <p:sp>
        <p:nvSpPr>
          <p:cNvPr id="401" name="Левая фигурная скобка 400"/>
          <p:cNvSpPr/>
          <p:nvPr/>
        </p:nvSpPr>
        <p:spPr>
          <a:xfrm rot="16200000">
            <a:off x="7103442" y="4633768"/>
            <a:ext cx="373063" cy="2565400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402" name="Левая фигурная скобка 401"/>
          <p:cNvSpPr/>
          <p:nvPr/>
        </p:nvSpPr>
        <p:spPr>
          <a:xfrm rot="16200000">
            <a:off x="5589762" y="5572773"/>
            <a:ext cx="204788" cy="481013"/>
          </a:xfrm>
          <a:prstGeom prst="lef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latin typeface="Arial Narrow" panose="020B0606020202030204" pitchFamily="34" charset="0"/>
            </a:endParaRPr>
          </a:p>
        </p:txBody>
      </p:sp>
      <p:sp>
        <p:nvSpPr>
          <p:cNvPr id="403" name="Rectangle 10"/>
          <p:cNvSpPr>
            <a:spLocks noChangeArrowheads="1"/>
          </p:cNvSpPr>
          <p:nvPr/>
        </p:nvSpPr>
        <p:spPr bwMode="auto">
          <a:xfrm>
            <a:off x="5069060" y="2389454"/>
            <a:ext cx="4251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latin typeface="Arial Narrow" panose="020B0606020202030204" pitchFamily="34" charset="0"/>
              </a:rPr>
              <a:t>С</a:t>
            </a:r>
            <a:r>
              <a:rPr lang="en-US" altLang="ru-RU" sz="2400" b="1" i="1" baseline="-25000" dirty="0">
                <a:latin typeface="Arial Narrow" panose="020B0606020202030204" pitchFamily="34" charset="0"/>
              </a:rPr>
              <a:t>1,N=1</a:t>
            </a:r>
            <a:r>
              <a:rPr lang="en-US" altLang="ru-RU" sz="2400" b="1" i="1" dirty="0">
                <a:latin typeface="Arial Narrow" panose="020B0606020202030204" pitchFamily="34" charset="0"/>
              </a:rPr>
              <a:t> &gt; </a:t>
            </a:r>
            <a:r>
              <a:rPr lang="ru-RU" altLang="ru-RU" sz="2400" b="1" i="1" dirty="0">
                <a:latin typeface="Arial Narrow" panose="020B0606020202030204" pitchFamily="34" charset="0"/>
              </a:rPr>
              <a:t>С</a:t>
            </a:r>
            <a:r>
              <a:rPr lang="en-US" altLang="ru-RU" sz="2400" b="1" i="1" baseline="-25000" dirty="0">
                <a:latin typeface="Arial Narrow" panose="020B0606020202030204" pitchFamily="34" charset="0"/>
              </a:rPr>
              <a:t>1,N=l</a:t>
            </a:r>
            <a:r>
              <a:rPr lang="en-US" altLang="ru-RU" sz="2400" b="1" i="1" dirty="0">
                <a:latin typeface="Arial Narrow" panose="020B0606020202030204" pitchFamily="34" charset="0"/>
              </a:rPr>
              <a:t> &gt; </a:t>
            </a:r>
            <a:r>
              <a:rPr lang="ru-RU" altLang="ru-RU" sz="2400" b="1" i="1" dirty="0">
                <a:latin typeface="Arial Narrow" panose="020B0606020202030204" pitchFamily="34" charset="0"/>
              </a:rPr>
              <a:t>С</a:t>
            </a:r>
            <a:r>
              <a:rPr lang="en-US" altLang="ru-RU" sz="2400" b="1" i="1" baseline="-25000" dirty="0">
                <a:latin typeface="Arial Narrow" panose="020B0606020202030204" pitchFamily="34" charset="0"/>
              </a:rPr>
              <a:t>1,N=k</a:t>
            </a:r>
            <a:r>
              <a:rPr lang="en-US" altLang="ru-RU" sz="2400" b="1" i="1" dirty="0">
                <a:latin typeface="Arial Narrow" panose="020B0606020202030204" pitchFamily="34" charset="0"/>
              </a:rPr>
              <a:t> </a:t>
            </a:r>
            <a:r>
              <a:rPr lang="ru-RU" altLang="ru-RU" sz="2400" b="1" i="1" dirty="0">
                <a:latin typeface="Arial Narrow" panose="020B0606020202030204" pitchFamily="34" charset="0"/>
              </a:rPr>
              <a:t> </a:t>
            </a:r>
            <a:endParaRPr lang="en-US" altLang="ru-RU" sz="2400" b="1" i="1" dirty="0">
              <a:latin typeface="Arial Narrow" panose="020B0606020202030204" pitchFamily="34" charset="0"/>
            </a:endParaRPr>
          </a:p>
        </p:txBody>
      </p:sp>
      <p:sp>
        <p:nvSpPr>
          <p:cNvPr id="404" name="Скругленный прямоугольник 403"/>
          <p:cNvSpPr/>
          <p:nvPr/>
        </p:nvSpPr>
        <p:spPr>
          <a:xfrm>
            <a:off x="5912603" y="2331789"/>
            <a:ext cx="2727325" cy="6651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05" name="Стрелка вниз 404"/>
          <p:cNvSpPr/>
          <p:nvPr/>
        </p:nvSpPr>
        <p:spPr>
          <a:xfrm>
            <a:off x="6898441" y="2016522"/>
            <a:ext cx="511175" cy="26035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38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2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537" y="3629283"/>
            <a:ext cx="4790935" cy="1980610"/>
          </a:xfrm>
          <a:prstGeom prst="rect">
            <a:avLst/>
          </a:prstGeom>
        </p:spPr>
      </p:pic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784976" cy="2507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>
                <a:solidFill>
                  <a:srgbClr val="002274"/>
                </a:solidFill>
                <a:latin typeface="Arial Narrow" panose="020B0606020202030204" pitchFamily="34" charset="0"/>
              </a:rPr>
              <a:t>4б. Билинейная модель с учетом истории приложения нагрузок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797464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Особенности билинейной модели с переменными коэффициентами постели С1, соответствующими напряжениям под фундаментной плитой от суммарной нагрузки на каждой стадии монтажа: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Данная модель грунтового основания с малым временем консолидации в сочетании с применением многоэтапного расчета демонстрирует заметное снижение осадки, что позволяет выявить существенные резервы в работе несущих конструкций здания.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Arial Narrow" panose="020B0606020202030204" pitchFamily="34" charset="0"/>
              </a:rPr>
              <a:t>Существенно снижаются не только величины абсолютных значений осадок, но и величины относительных деформаций фундаментной конструкции, что определит существенно более низкие уровни напряжений в конструктивных элементах подземной части здания.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413" name="Rectangle 3"/>
          <p:cNvSpPr>
            <a:spLocks noChangeArrowheads="1"/>
          </p:cNvSpPr>
          <p:nvPr/>
        </p:nvSpPr>
        <p:spPr bwMode="auto">
          <a:xfrm>
            <a:off x="1619672" y="4946542"/>
            <a:ext cx="2376264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 Narrow" panose="020B0606020202030204" pitchFamily="34" charset="0"/>
              </a:rPr>
              <a:t>«Монтаж» + Коэффициент постели </a:t>
            </a:r>
            <a:r>
              <a:rPr lang="ru-RU" altLang="ru-RU" sz="1600" b="1" i="1" dirty="0">
                <a:latin typeface="Arial Narrow" panose="020B0606020202030204" pitchFamily="34" charset="0"/>
              </a:rPr>
              <a:t>С1 = </a:t>
            </a:r>
            <a:r>
              <a:rPr lang="en-US" altLang="ru-RU" sz="1600" b="1" i="1" dirty="0">
                <a:latin typeface="Arial Narrow" panose="020B0606020202030204" pitchFamily="34" charset="0"/>
              </a:rPr>
              <a:t>f</a:t>
            </a:r>
            <a:r>
              <a:rPr lang="ru-RU" altLang="ru-RU" sz="1600" b="1" i="1" dirty="0">
                <a:latin typeface="Arial Narrow" panose="020B0606020202030204" pitchFamily="34" charset="0"/>
              </a:rPr>
              <a:t>(</a:t>
            </a:r>
            <a:r>
              <a:rPr lang="el-GR" altLang="ru-RU" sz="1600" b="1" i="1" dirty="0">
                <a:latin typeface="Arial Narrow" panose="020B0606020202030204" pitchFamily="34" charset="0"/>
              </a:rPr>
              <a:t>σ</a:t>
            </a:r>
            <a:r>
              <a:rPr lang="en-US" altLang="ru-RU" sz="1600" b="1" i="1" baseline="-25000" dirty="0">
                <a:latin typeface="Arial Narrow" panose="020B0606020202030204" pitchFamily="34" charset="0"/>
              </a:rPr>
              <a:t>Z</a:t>
            </a:r>
            <a:r>
              <a:rPr lang="en-US" altLang="ru-RU" sz="1600" b="1" i="1" dirty="0">
                <a:latin typeface="Arial Narrow" panose="020B0606020202030204" pitchFamily="34" charset="0"/>
              </a:rPr>
              <a:t>)</a:t>
            </a:r>
            <a:endParaRPr lang="ru-RU" altLang="ru-RU" sz="1600" b="1" i="1" dirty="0">
              <a:latin typeface="Arial Narrow" panose="020B0606020202030204" pitchFamily="34" charset="0"/>
            </a:endParaRPr>
          </a:p>
        </p:txBody>
      </p:sp>
      <p:sp>
        <p:nvSpPr>
          <p:cNvPr id="417" name="Скругленный прямоугольник 416"/>
          <p:cNvSpPr/>
          <p:nvPr/>
        </p:nvSpPr>
        <p:spPr>
          <a:xfrm>
            <a:off x="396042" y="3707815"/>
            <a:ext cx="1152000" cy="432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Вариант </a:t>
            </a:r>
            <a:r>
              <a:rPr lang="ru-RU" alt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endParaRPr lang="ru-RU" altLang="ru-RU" sz="16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19" name="Скругленный прямоугольник 418"/>
          <p:cNvSpPr/>
          <p:nvPr/>
        </p:nvSpPr>
        <p:spPr>
          <a:xfrm>
            <a:off x="396042" y="4366516"/>
            <a:ext cx="1152000" cy="432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Вариант </a:t>
            </a:r>
            <a:r>
              <a:rPr lang="ru-RU" alt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endParaRPr lang="ru-RU" altLang="ru-RU" sz="16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21" name="Скругленный прямоугольник 420"/>
          <p:cNvSpPr/>
          <p:nvPr/>
        </p:nvSpPr>
        <p:spPr>
          <a:xfrm>
            <a:off x="396042" y="5051933"/>
            <a:ext cx="1152000" cy="432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Вариант </a:t>
            </a:r>
            <a:r>
              <a:rPr lang="ru-RU" alt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  <a:endParaRPr lang="ru-RU" altLang="ru-RU" sz="16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23" name="Rectangle 3"/>
          <p:cNvSpPr>
            <a:spLocks noChangeArrowheads="1"/>
          </p:cNvSpPr>
          <p:nvPr/>
        </p:nvSpPr>
        <p:spPr bwMode="auto">
          <a:xfrm>
            <a:off x="1619672" y="4288706"/>
            <a:ext cx="23762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 Narrow" panose="020B0606020202030204" pitchFamily="34" charset="0"/>
              </a:rPr>
              <a:t>«Монтаж» + Коэффициент постели </a:t>
            </a:r>
            <a:r>
              <a:rPr lang="ru-RU" altLang="ru-RU" sz="1600" b="1" i="1" dirty="0" smtClean="0">
                <a:latin typeface="Arial Narrow" panose="020B0606020202030204" pitchFamily="34" charset="0"/>
              </a:rPr>
              <a:t>С1 </a:t>
            </a:r>
            <a:r>
              <a:rPr lang="ru-RU" altLang="ru-RU" sz="1600" b="1" i="1" dirty="0">
                <a:latin typeface="Arial Narrow" panose="020B0606020202030204" pitchFamily="34" charset="0"/>
              </a:rPr>
              <a:t>= 500 т/м3</a:t>
            </a:r>
          </a:p>
        </p:txBody>
      </p:sp>
      <p:sp>
        <p:nvSpPr>
          <p:cNvPr id="424" name="Rectangle 3"/>
          <p:cNvSpPr>
            <a:spLocks noChangeArrowheads="1"/>
          </p:cNvSpPr>
          <p:nvPr/>
        </p:nvSpPr>
        <p:spPr bwMode="auto">
          <a:xfrm>
            <a:off x="1619672" y="3629283"/>
            <a:ext cx="32924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 Narrow" panose="020B0606020202030204" pitchFamily="34" charset="0"/>
              </a:rPr>
              <a:t>Полная модель + Коэффициент постели </a:t>
            </a:r>
            <a:r>
              <a:rPr lang="ru-RU" altLang="ru-RU" sz="1600" b="1" i="1" dirty="0">
                <a:latin typeface="Arial Narrow" panose="020B0606020202030204" pitchFamily="34" charset="0"/>
              </a:rPr>
              <a:t>С1 = 500 т/м3</a:t>
            </a:r>
          </a:p>
        </p:txBody>
      </p:sp>
      <p:pic>
        <p:nvPicPr>
          <p:cNvPr id="438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395536" y="5663150"/>
            <a:ext cx="8568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Arial Narrow" panose="020B0606020202030204" pitchFamily="34" charset="0"/>
              </a:rPr>
              <a:t>Из книги </a:t>
            </a:r>
            <a:r>
              <a:rPr lang="ru-RU" altLang="ru-RU" sz="1600" dirty="0" err="1" smtClean="0">
                <a:latin typeface="Arial Narrow" panose="020B0606020202030204" pitchFamily="34" charset="0"/>
              </a:rPr>
              <a:t>А.В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. </a:t>
            </a:r>
            <a:r>
              <a:rPr lang="ru-RU" altLang="ru-RU" sz="1600" dirty="0" err="1" smtClean="0">
                <a:latin typeface="Arial Narrow" panose="020B0606020202030204" pitchFamily="34" charset="0"/>
              </a:rPr>
              <a:t>Перельмутера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и </a:t>
            </a:r>
            <a:r>
              <a:rPr lang="ru-RU" altLang="ru-RU" sz="1600" dirty="0" err="1" smtClean="0">
                <a:latin typeface="Arial Narrow" panose="020B0606020202030204" pitchFamily="34" charset="0"/>
              </a:rPr>
              <a:t>О.В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. </a:t>
            </a:r>
            <a:r>
              <a:rPr lang="ru-RU" altLang="ru-RU" sz="1600" dirty="0" err="1" smtClean="0">
                <a:latin typeface="Arial Narrow" panose="020B0606020202030204" pitchFamily="34" charset="0"/>
              </a:rPr>
              <a:t>Кабанцева</a:t>
            </a:r>
            <a:r>
              <a:rPr lang="ru-RU" altLang="ru-RU" sz="1600" dirty="0" smtClean="0">
                <a:latin typeface="Arial Narrow" panose="020B0606020202030204" pitchFamily="34" charset="0"/>
              </a:rPr>
              <a:t> «Анализ конструкций с изменяемой расчетной схемой»</a:t>
            </a:r>
            <a:endParaRPr lang="ru-RU" altLang="ru-RU" sz="16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solidFill>
                  <a:srgbClr val="002274"/>
                </a:solidFill>
                <a:latin typeface="Arial Narrow" panose="020B0606020202030204" pitchFamily="34" charset="0"/>
              </a:rPr>
              <a:t>4б. Билинейная модель с учетом истории приложения нагрузок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05393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</a:rPr>
              <a:t>Зависимость переменных коэффициентов С1 от стадийного увеличения нагрузки в КРОСС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98616"/>
            <a:ext cx="6480720" cy="3982181"/>
          </a:xfrm>
          <a:prstGeom prst="rect">
            <a:avLst/>
          </a:prstGeom>
        </p:spPr>
      </p:pic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34150"/>
              </p:ext>
            </p:extLst>
          </p:nvPr>
        </p:nvGraphicFramePr>
        <p:xfrm>
          <a:off x="6732240" y="-293285"/>
          <a:ext cx="2221425" cy="7106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9512" y="5384101"/>
            <a:ext cx="8640960" cy="5833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i="0" u="none" strike="noStrike" baseline="0" dirty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Главный недостаток — </a:t>
            </a:r>
            <a:r>
              <a:rPr lang="ru-RU" sz="1600" b="1" i="0" u="none" strike="noStrike" baseline="0" dirty="0" smtClean="0">
                <a:ln>
                  <a:noFill/>
                </a:ln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н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а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текущем этапе развития расчетной технологии 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процесс приложения </a:t>
            </a:r>
            <a:r>
              <a:rPr lang="ru-RU" sz="1600" b="1" dirty="0"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переменных коэффициентов постели С1 на различных стадиях монтажа является </a:t>
            </a: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трудоемким.</a:t>
            </a:r>
            <a:endParaRPr lang="ru-RU" sz="1600" b="1" i="0" u="none" strike="noStrike" baseline="0" dirty="0">
              <a:ln>
                <a:noFill/>
              </a:ln>
              <a:solidFill>
                <a:srgbClr val="FF0000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131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Основные отличия моделей основания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-12853936" y="87199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5947"/>
              </p:ext>
            </p:extLst>
          </p:nvPr>
        </p:nvGraphicFramePr>
        <p:xfrm>
          <a:off x="251520" y="871992"/>
          <a:ext cx="8640960" cy="5019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42"/>
                <a:gridCol w="1995196"/>
                <a:gridCol w="2489419"/>
                <a:gridCol w="1978103"/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Модель основания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Распределительные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свойства грунта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Контактные напряжения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Зависимость осадки от площади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загружения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</a:tr>
              <a:tr h="2897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Модель Винклера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не отражены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имеют конечные значения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не зависит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449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Модель уравновешивания внешних нагрузок 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не отражены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постоянное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значение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не зависит</a:t>
                      </a:r>
                    </a:p>
                  </a:txBody>
                  <a:tcPr/>
                </a:tc>
              </a:tr>
              <a:tr h="3519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Модель линейно-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деформируемого основания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завышенные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(максимальные)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в отдельных точках сильно превышающие прочность грунта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возрастает с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увеличени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-ем площади загружения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590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Трехконстантная модель упругого основания 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завышенные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(максимальные)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Винклеровским слоем могут быть ограничены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конечн.значением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возрастает с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увеличени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-ем площади загружения</a:t>
                      </a:r>
                    </a:p>
                  </a:txBody>
                  <a:tcPr/>
                </a:tc>
              </a:tr>
              <a:tr h="3660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Двухконстантная модель Пастернака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завышенные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(максимальные)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имеют конечные 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возрастает с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увеличени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-ем площади загружения</a:t>
                      </a:r>
                    </a:p>
                  </a:txBody>
                  <a:tcPr/>
                </a:tc>
              </a:tr>
              <a:tr h="4450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Билинейная модель,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используемая в КРОСС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ограниченные, близкие к реальности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более точно отражает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реальную прочность грунта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лучше отвечает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опытным данным</a:t>
                      </a:r>
                    </a:p>
                  </a:txBody>
                  <a:tcPr/>
                </a:tc>
              </a:tr>
              <a:tr h="5690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Модель Винклера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в режиме МОНТАЖ с единым С1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не отражены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имеют конечные значения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не зависит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464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Модель Винклера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в режиме МОНТАЖ с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постадийным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С1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не отражены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имеют конечные значения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не зависит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603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Билинейная модель с учетом истории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нагружений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ограниченные, близкие к реальности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более точно отражает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реальную прочность грунта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макс. точно отвечает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опытным данным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3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964488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Сравнение осадок и деформаций при различных моделях основания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-12853936" y="87199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304731"/>
              </p:ext>
            </p:extLst>
          </p:nvPr>
        </p:nvGraphicFramePr>
        <p:xfrm>
          <a:off x="251520" y="908720"/>
          <a:ext cx="8640962" cy="1711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616498"/>
                <a:gridCol w="583252"/>
                <a:gridCol w="583252"/>
                <a:gridCol w="583252"/>
                <a:gridCol w="583252"/>
                <a:gridCol w="583251"/>
                <a:gridCol w="583252"/>
                <a:gridCol w="636519"/>
                <a:gridCol w="603919"/>
                <a:gridCol w="620219"/>
              </a:tblGrid>
              <a:tr h="32269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Модель основания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СП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1б</a:t>
                      </a: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1в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2б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1г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1д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</a:tr>
              <a:tr h="347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Разность осадок плиты </a:t>
                      </a:r>
                      <a:r>
                        <a:rPr lang="el-GR" sz="1500" b="0" i="0" u="none" strike="noStrike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Δ</a:t>
                      </a:r>
                      <a:r>
                        <a:rPr lang="en-US" sz="1500" b="0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 S </a:t>
                      </a:r>
                      <a:r>
                        <a:rPr lang="ru-RU" sz="1500" b="0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,</a:t>
                      </a:r>
                      <a:r>
                        <a:rPr lang="en-US" sz="1500" b="0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 </a:t>
                      </a:r>
                      <a:r>
                        <a:rPr lang="ru-RU" sz="1500" b="0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мм</a:t>
                      </a:r>
                      <a:r>
                        <a:rPr lang="en-US" sz="1500" b="0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 </a:t>
                      </a:r>
                      <a:endParaRPr lang="ru-RU" sz="15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1,451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1,899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1,387 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3,201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0,984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7,451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3,403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0,881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0,880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</a:tr>
              <a:tr h="347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Форма выгиба плиты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∩</a:t>
                      </a:r>
                      <a:endParaRPr lang="ru-RU" sz="1500" b="0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" panose="020B0604020202020204" pitchFamily="34" charset="0"/>
                          <a:ea typeface="MS Gothic" pitchFamily="2"/>
                          <a:cs typeface="Arial" panose="020B0604020202020204" pitchFamily="34" charset="0"/>
                        </a:rPr>
                        <a:t>U</a:t>
                      </a:r>
                      <a:endParaRPr lang="ru-RU" sz="1500" b="0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" panose="020B0604020202020204" pitchFamily="34" charset="0"/>
                        <a:ea typeface="MS Gothic" pitchFamily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" panose="020B0604020202020204" pitchFamily="34" charset="0"/>
                          <a:ea typeface="MS Gothic" pitchFamily="2"/>
                          <a:cs typeface="Arial" panose="020B0604020202020204" pitchFamily="34" charset="0"/>
                        </a:rPr>
                        <a:t>U</a:t>
                      </a:r>
                      <a:endParaRPr lang="ru-RU" sz="1500" b="0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" panose="020B0604020202020204" pitchFamily="34" charset="0"/>
                        <a:ea typeface="MS Gothic" pitchFamily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" panose="020B0604020202020204" pitchFamily="34" charset="0"/>
                          <a:ea typeface="MS Gothic" pitchFamily="2"/>
                          <a:cs typeface="Arial" panose="020B0604020202020204" pitchFamily="34" charset="0"/>
                        </a:rPr>
                        <a:t>U</a:t>
                      </a:r>
                      <a:endParaRPr lang="ru-RU" sz="1500" b="0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" panose="020B0604020202020204" pitchFamily="34" charset="0"/>
                        <a:ea typeface="MS Gothic" pitchFamily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" panose="020B0604020202020204" pitchFamily="34" charset="0"/>
                          <a:ea typeface="MS Gothic" pitchFamily="2"/>
                          <a:cs typeface="Arial" panose="020B0604020202020204" pitchFamily="34" charset="0"/>
                        </a:rPr>
                        <a:t>U</a:t>
                      </a:r>
                      <a:endParaRPr lang="ru-RU" sz="1500" b="0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" panose="020B0604020202020204" pitchFamily="34" charset="0"/>
                        <a:ea typeface="MS Gothic" pitchFamily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∩</a:t>
                      </a:r>
                    </a:p>
                  </a:txBody>
                  <a:tcPr/>
                </a:tc>
              </a:tr>
              <a:tr h="347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Макс. осадка </a:t>
                      </a:r>
                      <a:r>
                        <a:rPr lang="ru-RU" sz="1500" b="0" i="0" u="none" strike="noStrike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плиты </a:t>
                      </a:r>
                      <a:r>
                        <a:rPr lang="en-US" sz="1500" b="0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S </a:t>
                      </a:r>
                      <a:r>
                        <a:rPr lang="ru-RU" sz="1500" b="0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,</a:t>
                      </a:r>
                      <a:r>
                        <a:rPr lang="en-US" sz="1500" b="0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 </a:t>
                      </a:r>
                      <a:r>
                        <a:rPr lang="ru-RU" sz="1500" b="0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мм</a:t>
                      </a:r>
                      <a:r>
                        <a:rPr lang="en-US" sz="1500" b="0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 </a:t>
                      </a:r>
                      <a:endParaRPr lang="ru-RU" sz="1500" b="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CA41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116,2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117,3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-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169,3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104,5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119,5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70,98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81,09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117,0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98,99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</a:tr>
              <a:tr h="347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Суммарная работа </a:t>
                      </a:r>
                      <a:r>
                        <a:rPr lang="ru-RU" sz="1500" b="0" i="0" u="none" strike="noStrike" kern="1200" baseline="0" dirty="0" err="1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внеш.сил</a:t>
                      </a: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, </a:t>
                      </a:r>
                      <a:r>
                        <a:rPr lang="ru-RU" sz="1500" b="0" i="0" u="none" strike="noStrike" kern="1200" baseline="0" dirty="0" err="1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Тм</a:t>
                      </a:r>
                      <a:endParaRPr lang="ru-RU" sz="1500" b="0" i="0" u="none" strike="noStrike" kern="1200" baseline="0" dirty="0" smtClean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121,2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-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173,2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107,9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123,8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72,97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84,76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12,4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9,7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51520" y="2858879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Клавишная </a:t>
            </a:r>
            <a:r>
              <a:rPr lang="ru-RU" sz="1400" dirty="0">
                <a:latin typeface="Arial Narrow" panose="020B0606020202030204" pitchFamily="34" charset="0"/>
              </a:rPr>
              <a:t>модель Винклера с одним коэффициентом постели;</a:t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 Модели </a:t>
            </a:r>
            <a:r>
              <a:rPr lang="ru-RU" sz="1400" dirty="0">
                <a:latin typeface="Arial Narrow" panose="020B0606020202030204" pitchFamily="34" charset="0"/>
              </a:rPr>
              <a:t>с близкими результатами по отношению к </a:t>
            </a:r>
            <a:r>
              <a:rPr lang="ru-RU" sz="1400" dirty="0" err="1">
                <a:latin typeface="Arial Narrow" panose="020B0606020202030204" pitchFamily="34" charset="0"/>
              </a:rPr>
              <a:t>Винклеровской</a:t>
            </a:r>
            <a:r>
              <a:rPr lang="ru-RU" sz="1400" dirty="0">
                <a:latin typeface="Arial Narrow" panose="020B0606020202030204" pitchFamily="34" charset="0"/>
              </a:rPr>
              <a:t> модели:</a:t>
            </a:r>
            <a:r>
              <a:rPr lang="ru-RU" sz="1400" b="1" dirty="0">
                <a:latin typeface="Arial Narrow" panose="020B0606020202030204" pitchFamily="34" charset="0"/>
              </a:rPr>
              <a:t/>
            </a:r>
            <a:br>
              <a:rPr lang="ru-RU" sz="1400" b="1" dirty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 1б</a:t>
            </a:r>
            <a:r>
              <a:rPr lang="ru-RU" sz="1400" b="1" dirty="0">
                <a:latin typeface="Arial Narrow" panose="020B0606020202030204" pitchFamily="34" charset="0"/>
              </a:rPr>
              <a:t>.   </a:t>
            </a:r>
            <a:r>
              <a:rPr lang="ru-RU" sz="1400" dirty="0">
                <a:latin typeface="Arial Narrow" panose="020B0606020202030204" pitchFamily="34" charset="0"/>
              </a:rPr>
              <a:t>Модель уравновешивания внешних нагрузок и отпора грунта;</a:t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1в</a:t>
            </a:r>
            <a:r>
              <a:rPr lang="ru-RU" sz="1400" b="1" dirty="0">
                <a:latin typeface="Arial Narrow" panose="020B0606020202030204" pitchFamily="34" charset="0"/>
              </a:rPr>
              <a:t>.   </a:t>
            </a:r>
            <a:r>
              <a:rPr lang="ru-RU" sz="1400" dirty="0">
                <a:latin typeface="Arial Narrow" panose="020B0606020202030204" pitchFamily="34" charset="0"/>
              </a:rPr>
              <a:t>Модель упругого основания по контуру плиты с использованием объемных КЭ</a:t>
            </a:r>
            <a:r>
              <a:rPr lang="ru-RU" sz="1400" dirty="0" smtClean="0">
                <a:latin typeface="Arial Narrow" panose="020B0606020202030204" pitchFamily="34" charset="0"/>
              </a:rPr>
              <a:t>;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endParaRPr lang="ru-RU" sz="14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Модель линейно-деформируемого основания (ЛДО) с использованием объемных КЭ;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latin typeface="Arial Narrow" panose="020B0606020202030204" pitchFamily="34" charset="0"/>
              </a:rPr>
              <a:t>2б. </a:t>
            </a:r>
            <a:r>
              <a:rPr lang="ru-RU" sz="1400" dirty="0" smtClean="0">
                <a:latin typeface="Arial Narrow" panose="020B0606020202030204" pitchFamily="34" charset="0"/>
              </a:rPr>
              <a:t>Модель ЛДО с промежуточным Винклеровским слоем с использованием объемных КЭ;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      </a:t>
            </a:r>
            <a:r>
              <a:rPr lang="ru-RU" sz="1400" dirty="0" smtClean="0">
                <a:latin typeface="Arial Narrow" panose="020B0606020202030204" pitchFamily="34" charset="0"/>
              </a:rPr>
              <a:t>Модель </a:t>
            </a:r>
            <a:r>
              <a:rPr lang="ru-RU" sz="1400" dirty="0">
                <a:latin typeface="Arial Narrow" panose="020B0606020202030204" pitchFamily="34" charset="0"/>
              </a:rPr>
              <a:t>Пастернака с двумя коэффициентами постели и с применением законтурных </a:t>
            </a:r>
            <a:r>
              <a:rPr lang="ru-RU" sz="1400" dirty="0" smtClean="0">
                <a:latin typeface="Arial Narrow" panose="020B0606020202030204" pitchFamily="34" charset="0"/>
              </a:rPr>
              <a:t>элементов.</a:t>
            </a:r>
            <a:r>
              <a:rPr lang="ru-RU" sz="1400" b="1" dirty="0">
                <a:latin typeface="Arial Narrow" panose="020B0606020202030204" pitchFamily="34" charset="0"/>
              </a:rPr>
              <a:t/>
            </a:r>
            <a:br>
              <a:rPr lang="ru-RU" sz="1400" b="1" dirty="0">
                <a:latin typeface="Arial Narrow" panose="020B0606020202030204" pitchFamily="34" charset="0"/>
              </a:rPr>
            </a:br>
            <a:endParaRPr lang="ru-RU" sz="1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Билинейная </a:t>
            </a:r>
            <a:r>
              <a:rPr lang="ru-RU" sz="1400" dirty="0">
                <a:latin typeface="Arial Narrow" panose="020B0606020202030204" pitchFamily="34" charset="0"/>
              </a:rPr>
              <a:t>модель основания с переменным коэффициентом постели в программе КРОСС;</a:t>
            </a:r>
            <a:r>
              <a:rPr lang="ru-RU" sz="1400" b="1" dirty="0">
                <a:latin typeface="Arial Narrow" panose="020B0606020202030204" pitchFamily="34" charset="0"/>
              </a:rPr>
              <a:t/>
            </a:r>
            <a:br>
              <a:rPr lang="ru-RU" sz="1400" b="1" dirty="0">
                <a:latin typeface="Arial Narrow" panose="020B0606020202030204" pitchFamily="34" charset="0"/>
              </a:rPr>
            </a:br>
            <a:r>
              <a:rPr lang="ru-RU" sz="1400" b="1" dirty="0">
                <a:latin typeface="Arial Narrow" panose="020B0606020202030204" pitchFamily="34" charset="0"/>
              </a:rPr>
              <a:t/>
            </a:r>
            <a:br>
              <a:rPr lang="ru-RU" sz="1400" b="1" dirty="0">
                <a:latin typeface="Arial Narrow" panose="020B0606020202030204" pitchFamily="34" charset="0"/>
              </a:rPr>
            </a:br>
            <a:r>
              <a:rPr lang="ru-RU" sz="1400" b="1" dirty="0">
                <a:latin typeface="Arial Narrow" panose="020B0606020202030204" pitchFamily="34" charset="0"/>
              </a:rPr>
              <a:t>1г.    </a:t>
            </a:r>
            <a:r>
              <a:rPr lang="ru-RU" sz="1400" dirty="0" err="1">
                <a:latin typeface="Arial Narrow" panose="020B0606020202030204" pitchFamily="34" charset="0"/>
              </a:rPr>
              <a:t>Винклеровская</a:t>
            </a:r>
            <a:r>
              <a:rPr lang="ru-RU" sz="1400" dirty="0">
                <a:latin typeface="Arial Narrow" panose="020B0606020202030204" pitchFamily="34" charset="0"/>
              </a:rPr>
              <a:t> модель основания с постоянным коэффициентом постели с учетом генетически-нелинейного приложения нагрузок в режиме МОНТАЖ;</a:t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b="1" dirty="0">
                <a:latin typeface="Arial Narrow" panose="020B0606020202030204" pitchFamily="34" charset="0"/>
              </a:rPr>
              <a:t>1д.   </a:t>
            </a:r>
            <a:r>
              <a:rPr lang="ru-RU" sz="1400" dirty="0" err="1">
                <a:latin typeface="Arial Narrow" panose="020B0606020202030204" pitchFamily="34" charset="0"/>
              </a:rPr>
              <a:t>Винклеровская</a:t>
            </a:r>
            <a:r>
              <a:rPr lang="ru-RU" sz="1400" dirty="0">
                <a:latin typeface="Arial Narrow" panose="020B0606020202030204" pitchFamily="34" charset="0"/>
              </a:rPr>
              <a:t> модель основания с изменяемым постоянным С1 для каждой стадии </a:t>
            </a:r>
            <a:r>
              <a:rPr lang="ru-RU" sz="1400" dirty="0" smtClean="0">
                <a:latin typeface="Arial Narrow" panose="020B0606020202030204" pitchFamily="34" charset="0"/>
              </a:rPr>
              <a:t>монтажа.</a:t>
            </a:r>
          </a:p>
        </p:txBody>
      </p:sp>
    </p:spTree>
    <p:extLst>
      <p:ext uri="{BB962C8B-B14F-4D97-AF65-F5344CB8AC3E}">
        <p14:creationId xmlns:p14="http://schemas.microsoft.com/office/powerpoint/2010/main" val="21493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964488" cy="373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Армирование плиты и колонн при различных моделях основания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00444"/>
              </p:ext>
            </p:extLst>
          </p:nvPr>
        </p:nvGraphicFramePr>
        <p:xfrm>
          <a:off x="251520" y="908720"/>
          <a:ext cx="8640962" cy="2753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0794"/>
                <a:gridCol w="583252"/>
                <a:gridCol w="583252"/>
                <a:gridCol w="583252"/>
                <a:gridCol w="583252"/>
                <a:gridCol w="583251"/>
                <a:gridCol w="583252"/>
                <a:gridCol w="636519"/>
                <a:gridCol w="603919"/>
                <a:gridCol w="620219"/>
              </a:tblGrid>
              <a:tr h="32269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Модель основания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trike="sngStrike" baseline="0" dirty="0" smtClean="0">
                          <a:latin typeface="Arial Narrow" panose="020B0606020202030204" pitchFamily="34" charset="0"/>
                        </a:rPr>
                        <a:t>1б</a:t>
                      </a: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trike="sngStrike" baseline="0" dirty="0" smtClean="0">
                          <a:latin typeface="Arial Narrow" panose="020B0606020202030204" pitchFamily="34" charset="0"/>
                        </a:rPr>
                        <a:t>1в</a:t>
                      </a:r>
                      <a:endParaRPr lang="ru-RU" sz="1500" strike="sngStrike" baseline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strike="sngStrike" baseline="0" dirty="0" smtClean="0">
                          <a:latin typeface="Arial Narrow" panose="020B0606020202030204" pitchFamily="34" charset="0"/>
                        </a:rPr>
                        <a:t>2б</a:t>
                      </a:r>
                      <a:endParaRPr lang="ru-RU" sz="1500" strike="sngStrike" baseline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1г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Arial Narrow" panose="020B0606020202030204" pitchFamily="34" charset="0"/>
                        </a:rPr>
                        <a:t>1д</a:t>
                      </a:r>
                      <a:endParaRPr lang="ru-RU" sz="15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</a:tr>
              <a:tr h="347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Разность осадок плиты </a:t>
                      </a:r>
                      <a:r>
                        <a:rPr lang="el-GR" sz="1500" b="0" i="0" u="none" strike="noStrike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Δ</a:t>
                      </a:r>
                      <a:r>
                        <a:rPr lang="en-US" sz="1500" b="0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 </a:t>
                      </a:r>
                      <a:r>
                        <a:rPr lang="en-US" sz="1500" b="0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S </a:t>
                      </a:r>
                      <a:r>
                        <a:rPr lang="ru-RU" sz="1500" b="0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,</a:t>
                      </a:r>
                      <a:r>
                        <a:rPr lang="en-US" sz="1500" b="0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 </a:t>
                      </a:r>
                      <a:r>
                        <a:rPr lang="ru-RU" sz="1500" b="0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Tahoma" pitchFamily="2"/>
                        </a:rPr>
                        <a:t>мм</a:t>
                      </a:r>
                      <a:r>
                        <a:rPr lang="en-US" sz="1500" b="0" dirty="0" smtClean="0"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 </a:t>
                      </a:r>
                      <a:endParaRPr lang="ru-RU" sz="15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1,451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sng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1,899</a:t>
                      </a:r>
                      <a:endParaRPr lang="ru-RU" sz="1500" b="1" i="0" u="none" strike="sng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u="none" strike="sng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1,387 </a:t>
                      </a:r>
                      <a:endParaRPr lang="ru-RU" sz="1500" b="1" i="0" u="none" strike="sng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3,201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sng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0,984</a:t>
                      </a:r>
                      <a:endParaRPr lang="ru-RU" sz="1500" b="1" i="0" u="none" strike="sng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7,451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3,403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0,881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0,880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</a:tr>
              <a:tr h="347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Форма выгиба плиты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∩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" panose="020B0604020202020204" pitchFamily="34" charset="0"/>
                          <a:ea typeface="MS Gothic" pitchFamily="2"/>
                          <a:cs typeface="Arial" panose="020B0604020202020204" pitchFamily="34" charset="0"/>
                        </a:rPr>
                        <a:t>U</a:t>
                      </a:r>
                      <a:endParaRPr lang="ru-RU" sz="1500" b="0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" panose="020B0604020202020204" pitchFamily="34" charset="0"/>
                        <a:ea typeface="MS Gothic" pitchFamily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" panose="020B0604020202020204" pitchFamily="34" charset="0"/>
                          <a:ea typeface="MS Gothic" pitchFamily="2"/>
                          <a:cs typeface="Arial" panose="020B0604020202020204" pitchFamily="34" charset="0"/>
                        </a:rPr>
                        <a:t>U</a:t>
                      </a:r>
                      <a:endParaRPr lang="ru-RU" sz="1500" b="0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" panose="020B0604020202020204" pitchFamily="34" charset="0"/>
                        <a:ea typeface="MS Gothic" pitchFamily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" panose="020B0604020202020204" pitchFamily="34" charset="0"/>
                          <a:ea typeface="MS Gothic" pitchFamily="2"/>
                          <a:cs typeface="Arial" panose="020B0604020202020204" pitchFamily="34" charset="0"/>
                        </a:rPr>
                        <a:t>U</a:t>
                      </a:r>
                      <a:endParaRPr lang="ru-RU" sz="1500" b="0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" panose="020B0604020202020204" pitchFamily="34" charset="0"/>
                        <a:ea typeface="MS Gothic" pitchFamily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" panose="020B0604020202020204" pitchFamily="34" charset="0"/>
                          <a:ea typeface="MS Gothic" pitchFamily="2"/>
                          <a:cs typeface="Arial" panose="020B0604020202020204" pitchFamily="34" charset="0"/>
                        </a:rPr>
                        <a:t>U</a:t>
                      </a:r>
                      <a:endParaRPr lang="ru-RU" sz="1500" b="0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" panose="020B0604020202020204" pitchFamily="34" charset="0"/>
                        <a:ea typeface="MS Gothic" pitchFamily="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∩</a:t>
                      </a:r>
                    </a:p>
                  </a:txBody>
                  <a:tcPr/>
                </a:tc>
              </a:tr>
              <a:tr h="347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Макс. </a:t>
                      </a: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армирование </a:t>
                      </a:r>
                      <a:r>
                        <a:rPr lang="en-US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S1</a:t>
                      </a: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 (</a:t>
                      </a:r>
                      <a:r>
                        <a:rPr lang="ru-RU" sz="1500" b="0" i="0" u="none" strike="noStrike" kern="1200" baseline="0" dirty="0" err="1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Нижн.Х</a:t>
                      </a: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), см2/м</a:t>
                      </a:r>
                      <a:endParaRPr lang="ru-RU" sz="1500" b="0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10,06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sng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15,00</a:t>
                      </a:r>
                      <a:endParaRPr lang="ru-RU" sz="1500" b="1" i="0" u="none" strike="sng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sng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19,69</a:t>
                      </a:r>
                      <a:endParaRPr lang="ru-RU" sz="1500" b="1" i="0" u="none" strike="sng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39,34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sng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31,24</a:t>
                      </a:r>
                      <a:endParaRPr lang="ru-RU" sz="1500" b="1" i="0" u="none" strike="sng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56,6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32,30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23,19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23,19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</a:tr>
              <a:tr h="347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Макс. </a:t>
                      </a: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армирование </a:t>
                      </a:r>
                      <a:r>
                        <a:rPr lang="en-US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S</a:t>
                      </a: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2 (</a:t>
                      </a:r>
                      <a:r>
                        <a:rPr lang="ru-RU" sz="1500" b="0" i="0" u="none" strike="noStrike" kern="1200" baseline="0" dirty="0" err="1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Верх.Х</a:t>
                      </a: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), см2/м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7,57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sng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16,47</a:t>
                      </a:r>
                      <a:endParaRPr lang="ru-RU" sz="1500" b="1" i="0" u="none" strike="sng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sng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15,25</a:t>
                      </a:r>
                      <a:endParaRPr lang="ru-RU" sz="1500" b="1" i="0" u="none" strike="sng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–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sng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6,65</a:t>
                      </a:r>
                      <a:endParaRPr lang="ru-RU" sz="1500" b="1" i="0" u="none" strike="sng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6,77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5,87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6,41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6,41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</a:tr>
              <a:tr h="347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Продольная </a:t>
                      </a: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арматура </a:t>
                      </a:r>
                      <a:r>
                        <a:rPr lang="ru-RU" sz="1500" b="0" i="0" u="none" strike="noStrike" kern="1200" baseline="0" dirty="0" err="1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фунд.плиты</a:t>
                      </a: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, кг</a:t>
                      </a:r>
                      <a:endParaRPr lang="ru-RU" sz="1500" b="0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1389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sng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3067</a:t>
                      </a:r>
                      <a:endParaRPr lang="ru-RU" sz="1500" b="1" i="0" u="none" strike="sng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sng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3024</a:t>
                      </a:r>
                      <a:endParaRPr lang="ru-RU" sz="1500" b="1" i="0" u="none" strike="sng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4316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sng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2587</a:t>
                      </a:r>
                      <a:endParaRPr lang="ru-RU" sz="1500" b="1" i="0" u="none" strike="sng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7807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2600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2031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2031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</a:tr>
              <a:tr h="347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err="1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Сумм.пр.армир</a:t>
                      </a: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. </a:t>
                      </a:r>
                      <a:r>
                        <a:rPr lang="ru-RU" sz="1500" b="0" i="0" u="none" strike="noStrike" kern="1200" baseline="0" dirty="0" err="1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ц.колонны</a:t>
                      </a: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 </a:t>
                      </a: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 </a:t>
                      </a:r>
                      <a:r>
                        <a:rPr lang="ru-RU" sz="1500" b="0" i="0" u="none" strike="noStrike" kern="1200" baseline="0" dirty="0" err="1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эт</a:t>
                      </a: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, </a:t>
                      </a: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см2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26,85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–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sng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26,67</a:t>
                      </a:r>
                      <a:endParaRPr lang="ru-RU" sz="1500" b="1" i="0" u="none" strike="sng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12,78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sng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19,6</a:t>
                      </a:r>
                      <a:endParaRPr lang="ru-RU" sz="1500" b="1" i="0" u="none" strike="sng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25,02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12,4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35,8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44,48</a:t>
                      </a:r>
                    </a:p>
                  </a:txBody>
                  <a:tcPr/>
                </a:tc>
              </a:tr>
              <a:tr h="3471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Продольная арматура </a:t>
                      </a:r>
                      <a:r>
                        <a:rPr lang="ru-RU" sz="1500" b="0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колонн 1 этажа, кг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170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–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sng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170</a:t>
                      </a:r>
                      <a:endParaRPr lang="ru-RU" sz="1500" b="1" i="0" u="none" strike="sng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151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sng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155</a:t>
                      </a:r>
                      <a:endParaRPr lang="ru-RU" sz="1500" b="1" i="0" u="none" strike="sng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sngStrike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189</a:t>
                      </a:r>
                      <a:endParaRPr lang="ru-RU" sz="1500" b="1" i="0" u="none" strike="sngStrike" kern="120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146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182,1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u="none" strike="noStrike" kern="1200" baseline="0" dirty="0" smtClean="0">
                          <a:ln>
                            <a:noFill/>
                          </a:ln>
                          <a:solidFill>
                            <a:srgbClr val="002274"/>
                          </a:solidFill>
                          <a:latin typeface="Arial Narrow" panose="020B0606020202030204" pitchFamily="34" charset="0"/>
                          <a:ea typeface="MS Gothic" pitchFamily="2"/>
                          <a:cs typeface="GreekS" panose="00000400000000000000" pitchFamily="2" charset="0"/>
                        </a:rPr>
                        <a:t>175,8</a:t>
                      </a:r>
                      <a:endParaRPr lang="ru-RU" sz="1500" b="1" i="0" u="none" strike="noStrike" kern="1200" baseline="0" dirty="0">
                        <a:ln>
                          <a:noFill/>
                        </a:ln>
                        <a:solidFill>
                          <a:srgbClr val="002274"/>
                        </a:solidFill>
                        <a:latin typeface="Arial Narrow" panose="020B0606020202030204" pitchFamily="34" charset="0"/>
                        <a:ea typeface="MS Gothic" pitchFamily="2"/>
                        <a:cs typeface="GreekS" panose="000004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51520" y="3724993"/>
            <a:ext cx="865130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Клавишная модель Винклера с одним коэффициентом постели;</a:t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1б.   </a:t>
            </a:r>
            <a:r>
              <a:rPr lang="ru-RU" sz="1400" dirty="0">
                <a:latin typeface="Arial Narrow" panose="020B0606020202030204" pitchFamily="34" charset="0"/>
              </a:rPr>
              <a:t>Модель уравновешивания внешних нагрузок и отпора грунта;</a:t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1в.   </a:t>
            </a:r>
            <a:r>
              <a:rPr lang="ru-RU" sz="1400" dirty="0">
                <a:latin typeface="Arial Narrow" panose="020B0606020202030204" pitchFamily="34" charset="0"/>
              </a:rPr>
              <a:t>Модель упругого основания по контуру плиты с использованием объемных КЭ</a:t>
            </a:r>
            <a:r>
              <a:rPr lang="ru-RU" sz="1400" dirty="0" smtClean="0">
                <a:latin typeface="Arial Narrow" panose="020B0606020202030204" pitchFamily="34" charset="0"/>
              </a:rPr>
              <a:t>;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Модель линейно-деформируемого основания (ЛДО) с использованием объемных КЭ;</a:t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</a:rPr>
              <a:t>2б. </a:t>
            </a:r>
            <a:r>
              <a:rPr lang="ru-RU" sz="1400" dirty="0">
                <a:latin typeface="Arial Narrow" panose="020B0606020202030204" pitchFamily="34" charset="0"/>
              </a:rPr>
              <a:t>Модель ЛДО с промежуточным Винклеровским слоем с использованием объемных КЭ;</a:t>
            </a:r>
            <a:endParaRPr lang="ru-RU" sz="1400" b="1" dirty="0"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400" b="1" dirty="0">
                <a:latin typeface="Arial Narrow" panose="020B0606020202030204" pitchFamily="34" charset="0"/>
              </a:rPr>
              <a:t>      </a:t>
            </a:r>
            <a:r>
              <a:rPr lang="ru-RU" sz="1400" dirty="0">
                <a:latin typeface="Arial Narrow" panose="020B0606020202030204" pitchFamily="34" charset="0"/>
              </a:rPr>
              <a:t>Модель Пастернака с двумя коэффициентами постели и с применением законтурных </a:t>
            </a:r>
            <a:r>
              <a:rPr lang="ru-RU" sz="1400" dirty="0" smtClean="0">
                <a:latin typeface="Arial Narrow" panose="020B0606020202030204" pitchFamily="34" charset="0"/>
              </a:rPr>
              <a:t>элементов;</a:t>
            </a:r>
            <a:endParaRPr lang="ru-RU" sz="1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Билинейная модель основания с переменным коэффициентом постели в программе КРОСС</a:t>
            </a:r>
            <a:r>
              <a:rPr lang="ru-RU" sz="1400" dirty="0" smtClean="0">
                <a:latin typeface="Arial Narrow" panose="020B0606020202030204" pitchFamily="34" charset="0"/>
              </a:rPr>
              <a:t>;</a:t>
            </a:r>
            <a:r>
              <a:rPr lang="ru-RU" sz="1400" b="1" dirty="0">
                <a:latin typeface="Arial Narrow" panose="020B0606020202030204" pitchFamily="34" charset="0"/>
              </a:rPr>
              <a:t/>
            </a:r>
            <a:br>
              <a:rPr lang="ru-RU" sz="1400" b="1" dirty="0">
                <a:latin typeface="Arial Narrow" panose="020B0606020202030204" pitchFamily="34" charset="0"/>
              </a:rPr>
            </a:br>
            <a:r>
              <a:rPr lang="ru-RU" sz="1400" b="1" dirty="0">
                <a:latin typeface="Arial Narrow" panose="020B0606020202030204" pitchFamily="34" charset="0"/>
              </a:rPr>
              <a:t>1г.    </a:t>
            </a:r>
            <a:r>
              <a:rPr lang="ru-RU" sz="1400" dirty="0" err="1">
                <a:latin typeface="Arial Narrow" panose="020B0606020202030204" pitchFamily="34" charset="0"/>
              </a:rPr>
              <a:t>Винклеровская</a:t>
            </a:r>
            <a:r>
              <a:rPr lang="ru-RU" sz="1400" dirty="0">
                <a:latin typeface="Arial Narrow" panose="020B0606020202030204" pitchFamily="34" charset="0"/>
              </a:rPr>
              <a:t> модель основания с постоянным коэффициентом постели с учетом генетически-нелинейного приложения нагрузок в режиме МОНТАЖ;</a:t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b="1" dirty="0">
                <a:latin typeface="Arial Narrow" panose="020B0606020202030204" pitchFamily="34" charset="0"/>
              </a:rPr>
              <a:t>1д.   </a:t>
            </a:r>
            <a:r>
              <a:rPr lang="ru-RU" sz="1400" dirty="0" err="1">
                <a:latin typeface="Arial Narrow" panose="020B0606020202030204" pitchFamily="34" charset="0"/>
              </a:rPr>
              <a:t>Винклеровская</a:t>
            </a:r>
            <a:r>
              <a:rPr lang="ru-RU" sz="1400" dirty="0">
                <a:latin typeface="Arial Narrow" panose="020B0606020202030204" pitchFamily="34" charset="0"/>
              </a:rPr>
              <a:t> модель основания с изменяемым постоянным С1 для каждой стадии монтажа.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9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Выводы о применимости различных моделей основания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-12853936" y="87199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254967"/>
              </p:ext>
            </p:extLst>
          </p:nvPr>
        </p:nvGraphicFramePr>
        <p:xfrm>
          <a:off x="251520" y="876237"/>
          <a:ext cx="8640960" cy="5017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915697"/>
                <a:gridCol w="2348999"/>
              </a:tblGrid>
              <a:tr h="3541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Модель основания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Применимость модели 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Недостатки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2274"/>
                    </a:solidFill>
                  </a:tcPr>
                </a:tc>
              </a:tr>
              <a:tr h="3541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Модель Винклера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П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одбор верхнего армирования фундаментных плит и вычисление нач. параметров для 0 итерации КРОСС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541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Модель уравновешивания внешних нагрузок 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Не применяется в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связи с высокой производительностью современных ПК (ЭВМ)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Анализ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плиты отдельно от работы несущего каркаса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541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Модель линейно-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деформируемого основания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Анализ взаимного влияния зданий,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расчет крена сооружения, учет зоны влияния грунта в сейсмике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541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Трехконстантная модель упругого основания 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Трудоемкость подбора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параметров </a:t>
                      </a:r>
                      <a:r>
                        <a:rPr lang="ru-RU" sz="1400" baseline="0" dirty="0" err="1" smtClean="0">
                          <a:latin typeface="Arial Narrow" panose="020B0606020202030204" pitchFamily="34" charset="0"/>
                        </a:rPr>
                        <a:t>Винкл.слоя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541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Двухконстантная модель Пастернака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П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одбор нижнего армирования фундаментных плит 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5418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Билинейная модель,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используемая в КРОСС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Подбор армирования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надфундаментных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конструкций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541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Модель Винклера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в режиме МОНТАЖ с единым С1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Завышение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деформаций плиты на начальных стадиях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5418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Модель Винклера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 в режиме МОНТАЖ с </a:t>
                      </a:r>
                      <a:r>
                        <a:rPr lang="ru-RU" sz="1400" b="0" baseline="0" dirty="0" err="1" smtClean="0">
                          <a:latin typeface="Arial Narrow" panose="020B0606020202030204" pitchFamily="34" charset="0"/>
                        </a:rPr>
                        <a:t>постадийным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 С1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Уточнение усилий в плите для подбора верхнего армирования фундаментных плит высотных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зданий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7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Билинейная модель с учетом истории </a:t>
                      </a:r>
                      <a:r>
                        <a:rPr lang="ru-RU" sz="1400" b="1" baseline="0" dirty="0" err="1" smtClean="0">
                          <a:latin typeface="Arial Narrow" panose="020B0606020202030204" pitchFamily="34" charset="0"/>
                        </a:rPr>
                        <a:t>нагружений</a:t>
                      </a:r>
                      <a:endParaRPr lang="ru-RU" sz="1400" b="1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Уточнение усилий в плите для подбора армирования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надфундаментных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конструцкий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 высотных</a:t>
                      </a:r>
                      <a:r>
                        <a:rPr lang="ru-RU" sz="1400" baseline="0" dirty="0" smtClean="0">
                          <a:latin typeface="Arial Narrow" panose="020B0606020202030204" pitchFamily="34" charset="0"/>
                        </a:rPr>
                        <a:t> зданий</a:t>
                      </a:r>
                      <a:endParaRPr lang="ru-RU" sz="1400" dirty="0" smtClean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Высокая трудоемкость ввода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перем</a:t>
                      </a: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. С1 </a:t>
                      </a:r>
                      <a:r>
                        <a:rPr lang="ru-RU" sz="1400" dirty="0" err="1" smtClean="0">
                          <a:latin typeface="Arial Narrow" panose="020B0606020202030204" pitchFamily="34" charset="0"/>
                        </a:rPr>
                        <a:t>постадийно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2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1470025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sz="31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12783"/>
              </p:ext>
            </p:extLst>
          </p:nvPr>
        </p:nvGraphicFramePr>
        <p:xfrm>
          <a:off x="323528" y="260648"/>
          <a:ext cx="8424936" cy="736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616624"/>
              </a:tblGrid>
              <a:tr h="455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080" marR="510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8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СЕТЬ ЦЕНТРОВ ТЕХНИЧЕСКОЙ ПОДДЕРЖКИ </a:t>
                      </a:r>
                      <a:r>
                        <a:rPr lang="en-US" sz="1400" b="1" dirty="0">
                          <a:solidFill>
                            <a:srgbClr val="C8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SCAD SOFT</a:t>
                      </a:r>
                      <a:r>
                        <a:rPr lang="ru-RU" sz="1400" b="1" dirty="0">
                          <a:effectLst/>
                          <a:latin typeface="Arial Narrow"/>
                          <a:ea typeface="Calibri"/>
                          <a:cs typeface="Arial"/>
                        </a:rPr>
                        <a:t/>
                      </a:r>
                      <a:br>
                        <a:rPr lang="ru-RU" sz="1400" b="1" dirty="0">
                          <a:effectLst/>
                          <a:latin typeface="Arial Narrow"/>
                          <a:ea typeface="Calibri"/>
                          <a:cs typeface="Arial"/>
                        </a:rPr>
                      </a:br>
                      <a:r>
                        <a:rPr lang="ru-RU" sz="1400" b="1" dirty="0">
                          <a:solidFill>
                            <a:srgbClr val="002274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ПРОЕКТНО-КОНСАЛТИНГОВАЯ АССОЦИАЦИЯ ПО РАЗВИТИЮ </a:t>
                      </a:r>
                      <a:br>
                        <a:rPr lang="ru-RU" sz="1400" b="1" dirty="0">
                          <a:solidFill>
                            <a:srgbClr val="002274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</a:br>
                      <a:r>
                        <a:rPr lang="ru-RU" sz="1400" b="1" dirty="0">
                          <a:solidFill>
                            <a:srgbClr val="002274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ИНФОРМАЦИОННЫХ ТЕХНОЛОГИЙ СТРОИТЕЛЬНОГО ПРОЕКТИРОВАНИЯ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1025" name="Рисунок 84" descr="logo_assoc_docs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434543" y="260648"/>
            <a:ext cx="25812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7380" y="4077072"/>
            <a:ext cx="6984776" cy="2160240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274"/>
                </a:solidFill>
              </a:rPr>
              <a:t>Виктор Сергеевич</a:t>
            </a:r>
            <a:r>
              <a:rPr lang="en-US" sz="1600" dirty="0">
                <a:solidFill>
                  <a:srgbClr val="002274"/>
                </a:solidFill>
              </a:rPr>
              <a:t> </a:t>
            </a:r>
            <a:r>
              <a:rPr lang="ru-RU" sz="1600" dirty="0" smtClean="0">
                <a:solidFill>
                  <a:srgbClr val="002274"/>
                </a:solidFill>
              </a:rPr>
              <a:t>Михайлов</a:t>
            </a:r>
            <a:br>
              <a:rPr lang="ru-RU" sz="1600" dirty="0" smtClean="0">
                <a:solidFill>
                  <a:srgbClr val="002274"/>
                </a:solidFill>
              </a:rPr>
            </a:br>
            <a:r>
              <a:rPr lang="ru-RU" sz="1600" dirty="0" smtClean="0">
                <a:solidFill>
                  <a:srgbClr val="002274"/>
                </a:solidFill>
              </a:rPr>
              <a:t>Руководитель новосибирского центра технической поддержки </a:t>
            </a:r>
            <a:r>
              <a:rPr lang="en-US" sz="1600" dirty="0" smtClean="0">
                <a:solidFill>
                  <a:srgbClr val="002274"/>
                </a:solidFill>
              </a:rPr>
              <a:t>SCAD SOFT</a:t>
            </a:r>
            <a:endParaRPr lang="ru-RU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2274"/>
                </a:solidFill>
                <a:hlinkClick r:id="rId3"/>
              </a:rPr>
              <a:t>mvs@scadsoft.ru</a:t>
            </a:r>
            <a:endParaRPr lang="en-US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274"/>
                </a:solidFill>
              </a:rPr>
              <a:t>Андрей Владимирович Теплых</a:t>
            </a:r>
            <a:r>
              <a:rPr lang="en-US" sz="1600" dirty="0" smtClean="0">
                <a:solidFill>
                  <a:srgbClr val="002274"/>
                </a:solidFill>
              </a:rPr>
              <a:t/>
            </a:r>
            <a:br>
              <a:rPr lang="en-US" sz="1600" dirty="0" smtClean="0">
                <a:solidFill>
                  <a:srgbClr val="002274"/>
                </a:solidFill>
              </a:rPr>
            </a:br>
            <a:r>
              <a:rPr lang="ru-RU" sz="1600" dirty="0">
                <a:solidFill>
                  <a:srgbClr val="002274"/>
                </a:solidFill>
              </a:rPr>
              <a:t>Руководитель </a:t>
            </a:r>
            <a:r>
              <a:rPr lang="ru-RU" sz="1600" dirty="0" smtClean="0">
                <a:solidFill>
                  <a:srgbClr val="002274"/>
                </a:solidFill>
              </a:rPr>
              <a:t>самарского центра </a:t>
            </a:r>
            <a:r>
              <a:rPr lang="ru-RU" sz="1600" dirty="0">
                <a:solidFill>
                  <a:srgbClr val="002274"/>
                </a:solidFill>
              </a:rPr>
              <a:t>технической поддержки </a:t>
            </a:r>
            <a:r>
              <a:rPr lang="en-US" sz="1600" dirty="0">
                <a:solidFill>
                  <a:srgbClr val="002274"/>
                </a:solidFill>
              </a:rPr>
              <a:t>SCAD SOFT</a:t>
            </a:r>
            <a:endParaRPr lang="ru-RU" sz="1600" dirty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2274"/>
                </a:solidFill>
                <a:hlinkClick r:id="rId4"/>
              </a:rPr>
              <a:t>ateplykh@mail.ru</a:t>
            </a:r>
            <a:endParaRPr lang="ru-RU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rgbClr val="002274"/>
                </a:solidFill>
              </a:rPr>
              <a:t>19 апреля 2016 г.</a:t>
            </a:r>
            <a:endParaRPr lang="en-US" sz="1600" dirty="0" smtClean="0">
              <a:solidFill>
                <a:srgbClr val="002274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002274"/>
                </a:solidFill>
              </a:rPr>
              <a:t>Москва</a:t>
            </a:r>
            <a:endParaRPr lang="en-US" sz="1600" dirty="0" smtClean="0">
              <a:solidFill>
                <a:srgbClr val="002274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Дистанционная программа магистратуры по расчетам в </a:t>
            </a:r>
            <a:r>
              <a:rPr lang="en-US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SCAD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9512" y="5709662"/>
            <a:ext cx="8640960" cy="3371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MS Gothic" pitchFamily="2"/>
                <a:cs typeface="Tahoma" pitchFamily="2"/>
              </a:rPr>
              <a:t>Более подробная информация в докладе от 20.04.2016 г.</a:t>
            </a:r>
            <a:endParaRPr lang="ru-RU" sz="1600" b="1" i="0" u="none" strike="noStrike" baseline="0" dirty="0">
              <a:ln>
                <a:noFill/>
              </a:ln>
              <a:solidFill>
                <a:srgbClr val="FF0000"/>
              </a:solidFill>
              <a:latin typeface="Arial Narrow" panose="020B0606020202030204" pitchFamily="34" charset="0"/>
              <a:ea typeface="MS Gothic" pitchFamily="2"/>
              <a:cs typeface="Tahoma" pitchFamily="2"/>
            </a:endParaRP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265970430"/>
              </p:ext>
            </p:extLst>
          </p:nvPr>
        </p:nvGraphicFramePr>
        <p:xfrm>
          <a:off x="251520" y="1484784"/>
          <a:ext cx="406101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530822523"/>
              </p:ext>
            </p:extLst>
          </p:nvPr>
        </p:nvGraphicFramePr>
        <p:xfrm>
          <a:off x="7280035" y="1556792"/>
          <a:ext cx="187220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412960243"/>
              </p:ext>
            </p:extLst>
          </p:nvPr>
        </p:nvGraphicFramePr>
        <p:xfrm>
          <a:off x="5958855" y="3095654"/>
          <a:ext cx="151216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4172003647"/>
              </p:ext>
            </p:extLst>
          </p:nvPr>
        </p:nvGraphicFramePr>
        <p:xfrm>
          <a:off x="5953845" y="956714"/>
          <a:ext cx="1512168" cy="1608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47635115"/>
              </p:ext>
            </p:extLst>
          </p:nvPr>
        </p:nvGraphicFramePr>
        <p:xfrm>
          <a:off x="4502994" y="3373899"/>
          <a:ext cx="151216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240716416"/>
              </p:ext>
            </p:extLst>
          </p:nvPr>
        </p:nvGraphicFramePr>
        <p:xfrm>
          <a:off x="4465487" y="1936577"/>
          <a:ext cx="151216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-684584" y="781739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Учебные курсы </a:t>
            </a:r>
            <a:r>
              <a:rPr lang="en-US" sz="1600" b="1" dirty="0" smtClean="0">
                <a:latin typeface="Arial Narrow" panose="020B0606020202030204" pitchFamily="34" charset="0"/>
              </a:rPr>
              <a:t>SCAD SOFT </a:t>
            </a:r>
            <a:r>
              <a:rPr lang="ru-RU" sz="1600" b="1" dirty="0" smtClean="0">
                <a:latin typeface="Arial Narrow" panose="020B0606020202030204" pitchFamily="34" charset="0"/>
              </a:rPr>
              <a:t>и </a:t>
            </a:r>
            <a:r>
              <a:rPr lang="en-US" sz="1600" b="1" dirty="0" smtClean="0">
                <a:latin typeface="Arial Narrow" panose="020B0606020202030204" pitchFamily="34" charset="0"/>
              </a:rPr>
              <a:t>STRUTEC</a:t>
            </a:r>
            <a:endParaRPr lang="ru-RU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58855" y="2935823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УГНТУ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449319" y="1180937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Arial Narrow" panose="020B0606020202030204" pitchFamily="34" charset="0"/>
              </a:rPr>
              <a:t>СПбПУ</a:t>
            </a:r>
            <a:endParaRPr lang="ru-RU" sz="1600" b="1" dirty="0" smtClean="0"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87687" y="750402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СИБАДИ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466166" y="1569764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latin typeface="Arial Narrow" panose="020B0606020202030204" pitchFamily="34" charset="0"/>
              </a:rPr>
              <a:t>МГСУ</a:t>
            </a:r>
            <a:endParaRPr lang="ru-RU" sz="1600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5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Graphic spid="21" grpId="0">
        <p:bldAsOne/>
      </p:bldGraphic>
      <p:bldGraphic spid="22" grpId="0">
        <p:bldAsOne/>
      </p:bldGraphic>
      <p:bldGraphic spid="23" grpId="0">
        <p:bldAsOne/>
      </p:bldGraphic>
      <p:bldGraphic spid="24" grpId="0">
        <p:bldAsOne/>
      </p:bldGraphic>
      <p:bldGraphic spid="25" grpId="0">
        <p:bldAsOne/>
      </p:bldGraphic>
      <p:bldGraphic spid="26" grpId="0">
        <p:bldAsOne/>
      </p:bldGraphic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Предисловие</a:t>
            </a:r>
            <a:r>
              <a:rPr lang="en-US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к обзору моделей основания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803067"/>
            <a:ext cx="87849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 Narrow" panose="020B0606020202030204" pitchFamily="34" charset="0"/>
              </a:rPr>
              <a:t>Обзор моделей грунтового основания для плитных фундаментов на естественном основании выполнен по материалам докладов на семинарах </a:t>
            </a:r>
            <a:r>
              <a:rPr lang="en-US" sz="1600" dirty="0" smtClean="0">
                <a:latin typeface="Arial Narrow" panose="020B0606020202030204" pitchFamily="34" charset="0"/>
              </a:rPr>
              <a:t>SCAD SOFT </a:t>
            </a:r>
            <a:r>
              <a:rPr lang="ru-RU" sz="1600" dirty="0" smtClean="0">
                <a:latin typeface="Arial Narrow" panose="020B0606020202030204" pitchFamily="34" charset="0"/>
              </a:rPr>
              <a:t>и литературных источников, указанных на посл. слайде.</a:t>
            </a:r>
          </a:p>
        </p:txBody>
      </p:sp>
      <p:pic>
        <p:nvPicPr>
          <p:cNvPr id="9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179512" y="3688395"/>
            <a:ext cx="878497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600" dirty="0" smtClean="0">
                <a:latin typeface="Arial Narrow" panose="020B0606020202030204" pitchFamily="34" charset="0"/>
              </a:rPr>
              <a:t>Принцип</a:t>
            </a:r>
            <a:r>
              <a:rPr lang="ru-RU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Парето-Джордано</a:t>
            </a:r>
            <a:r>
              <a:rPr lang="ru-RU" sz="1600" dirty="0" smtClean="0">
                <a:latin typeface="Arial Narrow" panose="020B0606020202030204" pitchFamily="34" charset="0"/>
              </a:rPr>
              <a:t>: 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«</a:t>
            </a:r>
            <a:r>
              <a:rPr lang="ru-RU" sz="16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Существенных факторов немного, а факторов тривиальных множество</a:t>
            </a:r>
            <a:r>
              <a:rPr lang="ru-RU" sz="1600" dirty="0" smtClean="0">
                <a:latin typeface="Arial Narrow" panose="020B0606020202030204" pitchFamily="34" charset="0"/>
              </a:rPr>
              <a:t>» («</a:t>
            </a:r>
            <a:r>
              <a:rPr lang="ru-RU" sz="16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принцип 20/80</a:t>
            </a:r>
            <a:r>
              <a:rPr lang="ru-RU" sz="1600" dirty="0" smtClean="0">
                <a:latin typeface="Arial Narrow" panose="020B0606020202030204" pitchFamily="34" charset="0"/>
              </a:rPr>
              <a:t>») 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Эти утверждения задают путь уточнения моделей:  </a:t>
            </a:r>
            <a:r>
              <a:rPr lang="ru-RU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существенные факторы (20%) следует оценивать </a:t>
            </a:r>
            <a:r>
              <a:rPr lang="ru-RU" sz="1600" dirty="0" smtClean="0">
                <a:latin typeface="Arial Narrow" panose="020B0606020202030204" pitchFamily="34" charset="0"/>
              </a:rPr>
              <a:t>возможно точнее, </a:t>
            </a:r>
            <a:r>
              <a:rPr lang="ru-RU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а несущественные (80%) </a:t>
            </a:r>
            <a:r>
              <a:rPr lang="ru-RU" sz="1600" dirty="0" smtClean="0">
                <a:latin typeface="Arial Narrow" panose="020B0606020202030204" pitchFamily="34" charset="0"/>
              </a:rPr>
              <a:t>– с гораздо меньшей точностью.</a:t>
            </a: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179512" y="1474282"/>
            <a:ext cx="8856984" cy="206210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600" b="1" dirty="0" smtClean="0">
                <a:latin typeface="Arial Narrow" panose="020B0606020202030204" pitchFamily="34" charset="0"/>
              </a:rPr>
              <a:t>ФЗ №384 Статья 16 Требования к обеспечению механической безопасности здания или сооружения: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4. Расчетные модели строительных конструкций и основания должны отражать действительные условия работы здания или сооружения, отвечающие рассматриваемой расчетной ситуации. </a:t>
            </a:r>
            <a:r>
              <a:rPr lang="ru-RU" sz="1600" b="1" u="sng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Должны</a:t>
            </a:r>
            <a:r>
              <a:rPr lang="ru-RU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</a:rPr>
              <a:t>быть учтены: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1) факторы, определяющие напряженно деформированное состояние;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2) особенности взаимодействия элементов строительных конструкций между собой и основанием;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3) пространственная работа строительных конструкций; 4) геометрическая и физическая нелинейность;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5) пластические и реологические свойства материалов и грунтов; 6) возможность образования трещин;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7) возможные отклонения геометрических параметров от их номинальных значений.</a:t>
            </a:r>
            <a:endParaRPr lang="ru-RU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179512" y="4865236"/>
            <a:ext cx="8784976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1600" dirty="0" smtClean="0">
                <a:latin typeface="Arial Narrow" panose="020B0606020202030204" pitchFamily="34" charset="0"/>
              </a:rPr>
              <a:t>Британский </a:t>
            </a:r>
            <a:r>
              <a:rPr lang="ru-RU" sz="1600" dirty="0">
                <a:latin typeface="Arial Narrow" panose="020B0606020202030204" pitchFamily="34" charset="0"/>
              </a:rPr>
              <a:t>математик </a:t>
            </a:r>
            <a:r>
              <a:rPr lang="ru-RU" sz="1600" b="1" dirty="0">
                <a:solidFill>
                  <a:srgbClr val="002274"/>
                </a:solidFill>
                <a:latin typeface="Arial Narrow" panose="020B0606020202030204" pitchFamily="34" charset="0"/>
              </a:rPr>
              <a:t>Джордж </a:t>
            </a:r>
            <a:r>
              <a:rPr lang="ru-RU" sz="1600" b="1" dirty="0" err="1">
                <a:solidFill>
                  <a:srgbClr val="002274"/>
                </a:solidFill>
                <a:latin typeface="Arial Narrow" panose="020B0606020202030204" pitchFamily="34" charset="0"/>
              </a:rPr>
              <a:t>Е.П</a:t>
            </a:r>
            <a:r>
              <a:rPr lang="ru-RU" sz="1600" b="1" dirty="0">
                <a:solidFill>
                  <a:srgbClr val="002274"/>
                </a:solidFill>
                <a:latin typeface="Arial Narrow" panose="020B0606020202030204" pitchFamily="34" charset="0"/>
              </a:rPr>
              <a:t>. Бокс </a:t>
            </a:r>
            <a:r>
              <a:rPr lang="ru-RU" sz="1600" dirty="0">
                <a:latin typeface="Arial Narrow" panose="020B0606020202030204" pitchFamily="34" charset="0"/>
              </a:rPr>
              <a:t>утверждает</a:t>
            </a:r>
            <a:r>
              <a:rPr lang="ru-RU" sz="1600" dirty="0" smtClean="0">
                <a:latin typeface="Arial Narrow" panose="020B0606020202030204" pitchFamily="34" charset="0"/>
              </a:rPr>
              <a:t>:</a:t>
            </a:r>
          </a:p>
          <a:p>
            <a:r>
              <a:rPr lang="ru-RU" sz="1600" dirty="0" smtClean="0">
                <a:latin typeface="Arial Narrow" panose="020B0606020202030204" pitchFamily="34" charset="0"/>
              </a:rPr>
              <a:t>«</a:t>
            </a:r>
            <a:r>
              <a:rPr lang="ru-RU" sz="1600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Все модели ошибочны, но некоторые из них полезны</a:t>
            </a:r>
            <a:r>
              <a:rPr lang="ru-RU" sz="1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»</a:t>
            </a:r>
            <a:r>
              <a:rPr lang="ru-RU" sz="1600" dirty="0" smtClean="0">
                <a:latin typeface="Arial Narrow" panose="020B0606020202030204" pitchFamily="34" charset="0"/>
              </a:rPr>
              <a:t> 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Ошибочность не страшна, если модель правдоподобна. Правдоподобная модель становится полезной, если ее параметры откалибровать по экспериментальным данным, получив закон, формулу или алгоритм.</a:t>
            </a:r>
            <a:endParaRPr lang="ru-RU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2492896"/>
            <a:ext cx="532859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7544" y="2736000"/>
            <a:ext cx="74888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7544" y="3212976"/>
            <a:ext cx="49685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7544" y="3456000"/>
            <a:ext cx="637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7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Модели взаимодействия фундамента и основания в </a:t>
            </a:r>
            <a:r>
              <a:rPr lang="en-US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SCAD 21.1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301" y="844961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Традиционные методы </a:t>
            </a:r>
            <a:r>
              <a:rPr lang="ru-RU" sz="1600" b="1" dirty="0">
                <a:solidFill>
                  <a:srgbClr val="002274"/>
                </a:solidFill>
                <a:latin typeface="Arial Narrow" panose="020B0606020202030204" pitchFamily="34" charset="0"/>
              </a:rPr>
              <a:t>моделирования в </a:t>
            </a:r>
            <a:r>
              <a:rPr lang="en-US" sz="1600" b="1" dirty="0">
                <a:solidFill>
                  <a:srgbClr val="002274"/>
                </a:solidFill>
                <a:latin typeface="Arial Narrow" panose="020B0606020202030204" pitchFamily="34" charset="0"/>
              </a:rPr>
              <a:t>SCAD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фундаментной </a:t>
            </a:r>
            <a:r>
              <a:rPr lang="ru-RU" sz="1600" b="1" dirty="0">
                <a:solidFill>
                  <a:srgbClr val="002274"/>
                </a:solidFill>
                <a:latin typeface="Arial Narrow" panose="020B0606020202030204" pitchFamily="34" charset="0"/>
              </a:rPr>
              <a:t>плиты на естественном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основании:</a:t>
            </a:r>
            <a:r>
              <a:rPr lang="ru-RU" sz="1600" b="1" dirty="0">
                <a:solidFill>
                  <a:srgbClr val="002274"/>
                </a:solidFill>
                <a:latin typeface="Arial Narrow" panose="020B0606020202030204" pitchFamily="34" charset="0"/>
              </a:rPr>
              <a:t/>
            </a:r>
            <a:br>
              <a:rPr lang="ru-RU" sz="1600" b="1" dirty="0">
                <a:solidFill>
                  <a:srgbClr val="002274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      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Arial Narrow" panose="020B0606020202030204" pitchFamily="34" charset="0"/>
              </a:rPr>
              <a:t>Клавишная модель Винклера </a:t>
            </a:r>
            <a:r>
              <a:rPr lang="ru-RU" sz="1600" dirty="0" smtClean="0">
                <a:latin typeface="Arial Narrow" panose="020B0606020202030204" pitchFamily="34" charset="0"/>
              </a:rPr>
              <a:t>с одним </a:t>
            </a:r>
            <a:r>
              <a:rPr lang="ru-RU" sz="1600" dirty="0">
                <a:latin typeface="Arial Narrow" panose="020B0606020202030204" pitchFamily="34" charset="0"/>
              </a:rPr>
              <a:t>коэффициентом </a:t>
            </a:r>
            <a:r>
              <a:rPr lang="ru-RU" sz="1600" dirty="0" smtClean="0">
                <a:latin typeface="Arial Narrow" panose="020B0606020202030204" pitchFamily="34" charset="0"/>
              </a:rPr>
              <a:t>постели;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Модели с близкими результатами по отношению к </a:t>
            </a:r>
            <a:r>
              <a:rPr lang="ru-RU" sz="1600" dirty="0" err="1" smtClean="0">
                <a:latin typeface="Arial Narrow" panose="020B0606020202030204" pitchFamily="34" charset="0"/>
              </a:rPr>
              <a:t>Винклеровской</a:t>
            </a:r>
            <a:r>
              <a:rPr lang="ru-RU" sz="1600" dirty="0" smtClean="0">
                <a:latin typeface="Arial Narrow" panose="020B0606020202030204" pitchFamily="34" charset="0"/>
              </a:rPr>
              <a:t> модели:</a:t>
            </a:r>
            <a:r>
              <a:rPr lang="ru-RU" sz="1600" b="1" dirty="0">
                <a:latin typeface="Arial Narrow" panose="020B0606020202030204" pitchFamily="34" charset="0"/>
              </a:rPr>
              <a:t/>
            </a:r>
            <a:br>
              <a:rPr lang="ru-RU" sz="1600" b="1" dirty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1б.   </a:t>
            </a:r>
            <a:r>
              <a:rPr lang="ru-RU" sz="1600" b="1" dirty="0">
                <a:latin typeface="Arial Narrow" panose="020B0606020202030204" pitchFamily="34" charset="0"/>
              </a:rPr>
              <a:t>Модель уравновешивания внешних нагрузок и отпора </a:t>
            </a:r>
            <a:r>
              <a:rPr lang="ru-RU" sz="1600" b="1" dirty="0" smtClean="0">
                <a:latin typeface="Arial Narrow" panose="020B0606020202030204" pitchFamily="34" charset="0"/>
              </a:rPr>
              <a:t>грунта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1в.   Модель </a:t>
            </a:r>
            <a:r>
              <a:rPr lang="ru-RU" sz="1600" b="1" dirty="0">
                <a:latin typeface="Arial Narrow" panose="020B0606020202030204" pitchFamily="34" charset="0"/>
              </a:rPr>
              <a:t>упругого </a:t>
            </a:r>
            <a:r>
              <a:rPr lang="ru-RU" sz="1600" b="1" dirty="0" smtClean="0">
                <a:latin typeface="Arial Narrow" panose="020B0606020202030204" pitchFamily="34" charset="0"/>
              </a:rPr>
              <a:t>основания по контуру плиты </a:t>
            </a:r>
            <a:r>
              <a:rPr lang="ru-RU" sz="1600" dirty="0">
                <a:latin typeface="Arial Narrow" panose="020B0606020202030204" pitchFamily="34" charset="0"/>
              </a:rPr>
              <a:t>с использованием объемных </a:t>
            </a:r>
            <a:r>
              <a:rPr lang="ru-RU" sz="1600" dirty="0" smtClean="0">
                <a:latin typeface="Arial Narrow" panose="020B0606020202030204" pitchFamily="34" charset="0"/>
              </a:rPr>
              <a:t>КЭ;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ru-RU" sz="1600" dirty="0" smtClean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Arial Narrow" panose="020B0606020202030204" pitchFamily="34" charset="0"/>
              </a:rPr>
              <a:t>Модель линейно-деформируемого основания (ЛДО) </a:t>
            </a:r>
            <a:r>
              <a:rPr lang="ru-RU" sz="1600" dirty="0" smtClean="0">
                <a:latin typeface="Arial Narrow" panose="020B0606020202030204" pitchFamily="34" charset="0"/>
              </a:rPr>
              <a:t>с использованием объемных КЭ;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2б. Модель ЛДО с промежуточным Винклеровским слоем </a:t>
            </a:r>
            <a:r>
              <a:rPr lang="ru-RU" sz="1600" dirty="0" smtClean="0">
                <a:latin typeface="Arial Narrow" panose="020B0606020202030204" pitchFamily="34" charset="0"/>
              </a:rPr>
              <a:t>с использованием объемных КЭ;</a:t>
            </a:r>
            <a:endParaRPr lang="ru-RU" sz="1600" b="1" dirty="0" smtClean="0">
              <a:latin typeface="Arial Narrow" panose="020B060602020203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600" b="1" dirty="0" smtClean="0">
                <a:latin typeface="Arial Narrow" panose="020B0606020202030204" pitchFamily="34" charset="0"/>
              </a:rPr>
              <a:t>    Модель </a:t>
            </a:r>
            <a:r>
              <a:rPr lang="ru-RU" sz="1600" b="1" dirty="0">
                <a:latin typeface="Arial Narrow" panose="020B0606020202030204" pitchFamily="34" charset="0"/>
              </a:rPr>
              <a:t>Пастернака </a:t>
            </a:r>
            <a:r>
              <a:rPr lang="ru-RU" sz="1600" dirty="0">
                <a:latin typeface="Arial Narrow" panose="020B0606020202030204" pitchFamily="34" charset="0"/>
              </a:rPr>
              <a:t>с двумя коэффициентами постели и с </a:t>
            </a:r>
            <a:r>
              <a:rPr lang="ru-RU" sz="1600" dirty="0" smtClean="0">
                <a:latin typeface="Arial Narrow" panose="020B0606020202030204" pitchFamily="34" charset="0"/>
              </a:rPr>
              <a:t>применением законтурных элементов для </a:t>
            </a:r>
            <a:r>
              <a:rPr lang="ru-RU" sz="1600" dirty="0">
                <a:latin typeface="Arial Narrow" panose="020B0606020202030204" pitchFamily="34" charset="0"/>
              </a:rPr>
              <a:t>учета распределительной способности основания за пределами </a:t>
            </a:r>
            <a:r>
              <a:rPr lang="ru-RU" sz="1600" dirty="0" smtClean="0">
                <a:latin typeface="Arial Narrow" panose="020B0606020202030204" pitchFamily="34" charset="0"/>
              </a:rPr>
              <a:t>фундамента.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Реализованные в </a:t>
            </a:r>
            <a:r>
              <a:rPr lang="en-US" sz="16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SCAD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методы </a:t>
            </a:r>
            <a:r>
              <a:rPr lang="ru-RU" sz="1600" b="1" dirty="0">
                <a:solidFill>
                  <a:srgbClr val="002274"/>
                </a:solidFill>
                <a:latin typeface="Arial Narrow" panose="020B0606020202030204" pitchFamily="34" charset="0"/>
              </a:rPr>
              <a:t>моделирования </a:t>
            </a:r>
            <a:r>
              <a:rPr lang="ru-RU" sz="16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основания фундаментной плиты:</a:t>
            </a:r>
            <a:r>
              <a:rPr lang="ru-RU" sz="1600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solidFill>
                  <a:srgbClr val="002274"/>
                </a:solidFill>
                <a:latin typeface="Arial Narrow" panose="020B0606020202030204" pitchFamily="34" charset="0"/>
              </a:rPr>
            </a:br>
            <a:endParaRPr lang="ru-RU" sz="1600" b="1" dirty="0" smtClean="0">
              <a:solidFill>
                <a:srgbClr val="002274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Arial Narrow" panose="020B0606020202030204" pitchFamily="34" charset="0"/>
              </a:rPr>
              <a:t>Билинейная модель основания </a:t>
            </a:r>
            <a:r>
              <a:rPr lang="ru-RU" sz="1600" dirty="0" smtClean="0">
                <a:latin typeface="Arial Narrow" panose="020B0606020202030204" pitchFamily="34" charset="0"/>
              </a:rPr>
              <a:t>с переменным коэффициентом постели в программе КРОСС;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1г.   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Винклеровская</a:t>
            </a:r>
            <a:r>
              <a:rPr lang="ru-RU" sz="1600" b="1" dirty="0" smtClean="0">
                <a:latin typeface="Arial Narrow" panose="020B0606020202030204" pitchFamily="34" charset="0"/>
              </a:rPr>
              <a:t> модель </a:t>
            </a:r>
            <a:r>
              <a:rPr lang="ru-RU" sz="1600" dirty="0" smtClean="0">
                <a:latin typeface="Arial Narrow" panose="020B0606020202030204" pitchFamily="34" charset="0"/>
              </a:rPr>
              <a:t>основания </a:t>
            </a:r>
            <a:r>
              <a:rPr lang="ru-RU" sz="1600" dirty="0">
                <a:latin typeface="Arial Narrow" panose="020B0606020202030204" pitchFamily="34" charset="0"/>
              </a:rPr>
              <a:t>с постоянным </a:t>
            </a:r>
            <a:r>
              <a:rPr lang="ru-RU" sz="1600" dirty="0" smtClean="0">
                <a:latin typeface="Arial Narrow" panose="020B0606020202030204" pitchFamily="34" charset="0"/>
              </a:rPr>
              <a:t>коэффициентом </a:t>
            </a:r>
            <a:r>
              <a:rPr lang="ru-RU" sz="1600" dirty="0">
                <a:latin typeface="Arial Narrow" panose="020B0606020202030204" pitchFamily="34" charset="0"/>
              </a:rPr>
              <a:t>постели </a:t>
            </a:r>
            <a:r>
              <a:rPr lang="ru-RU" sz="1600" b="1" dirty="0">
                <a:latin typeface="Arial Narrow" panose="020B0606020202030204" pitchFamily="34" charset="0"/>
              </a:rPr>
              <a:t>с учетом генетически-нелинейного приложения нагрузок </a:t>
            </a:r>
            <a:r>
              <a:rPr lang="ru-RU" sz="1600" dirty="0" smtClean="0">
                <a:latin typeface="Arial Narrow" panose="020B0606020202030204" pitchFamily="34" charset="0"/>
              </a:rPr>
              <a:t>в режиме МОНТАЖ;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1д.   </a:t>
            </a:r>
            <a:r>
              <a:rPr lang="ru-RU" sz="1600" b="1" dirty="0" err="1" smtClean="0">
                <a:latin typeface="Arial Narrow" panose="020B0606020202030204" pitchFamily="34" charset="0"/>
              </a:rPr>
              <a:t>Винклеровская</a:t>
            </a:r>
            <a:r>
              <a:rPr lang="ru-RU" sz="1600" b="1" dirty="0" smtClean="0">
                <a:latin typeface="Arial Narrow" panose="020B060602020203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</a:rPr>
              <a:t>модель </a:t>
            </a:r>
            <a:r>
              <a:rPr lang="ru-RU" sz="1600" dirty="0" smtClean="0">
                <a:latin typeface="Arial Narrow" panose="020B0606020202030204" pitchFamily="34" charset="0"/>
              </a:rPr>
              <a:t>основания с изменяемым постоянным С1 для каждой стадии монтажа;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4б.   Билинейная модель </a:t>
            </a:r>
            <a:r>
              <a:rPr lang="ru-RU" sz="1600" dirty="0" smtClean="0">
                <a:latin typeface="Arial Narrow" panose="020B0606020202030204" pitchFamily="34" charset="0"/>
              </a:rPr>
              <a:t>основания</a:t>
            </a:r>
            <a:r>
              <a:rPr lang="ru-RU" sz="1600" b="1" dirty="0" smtClean="0">
                <a:latin typeface="Arial Narrow" panose="020B0606020202030204" pitchFamily="34" charset="0"/>
              </a:rPr>
              <a:t> с </a:t>
            </a:r>
            <a:r>
              <a:rPr lang="ru-RU" sz="1600" b="1" dirty="0">
                <a:latin typeface="Arial Narrow" panose="020B0606020202030204" pitchFamily="34" charset="0"/>
              </a:rPr>
              <a:t>учетом </a:t>
            </a:r>
            <a:r>
              <a:rPr lang="ru-RU" sz="1600" b="1" dirty="0" smtClean="0">
                <a:latin typeface="Arial Narrow" panose="020B0606020202030204" pitchFamily="34" charset="0"/>
              </a:rPr>
              <a:t>истории </a:t>
            </a:r>
            <a:r>
              <a:rPr lang="ru-RU" sz="1600" b="1" dirty="0">
                <a:latin typeface="Arial Narrow" panose="020B0606020202030204" pitchFamily="34" charset="0"/>
              </a:rPr>
              <a:t>приложения нагрузок </a:t>
            </a:r>
            <a:r>
              <a:rPr lang="ru-RU" sz="1600" dirty="0">
                <a:latin typeface="Arial Narrow" panose="020B0606020202030204" pitchFamily="34" charset="0"/>
              </a:rPr>
              <a:t>в режиме </a:t>
            </a:r>
            <a:r>
              <a:rPr lang="ru-RU" sz="1600" dirty="0" smtClean="0">
                <a:latin typeface="Arial Narrow" panose="020B0606020202030204" pitchFamily="34" charset="0"/>
              </a:rPr>
              <a:t>МОНТАЖ.</a:t>
            </a:r>
            <a:endParaRPr lang="ru-RU" sz="1600" dirty="0">
              <a:latin typeface="Arial Narrow" panose="020B0606020202030204" pitchFamily="34" charset="0"/>
            </a:endParaRPr>
          </a:p>
          <a:p>
            <a:pPr algn="just"/>
            <a:endParaRPr lang="ru-RU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9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2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208" r="7481"/>
          <a:stretch/>
        </p:blipFill>
        <p:spPr>
          <a:xfrm>
            <a:off x="4845967" y="3252315"/>
            <a:ext cx="2376000" cy="1107888"/>
          </a:xfrm>
          <a:prstGeom prst="rect">
            <a:avLst/>
          </a:prstGeom>
        </p:spPr>
      </p:pic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Описание анализируемого здания и грунтового основания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81988"/>
              </p:ext>
            </p:extLst>
          </p:nvPr>
        </p:nvGraphicFramePr>
        <p:xfrm>
          <a:off x="259918" y="938571"/>
          <a:ext cx="4464497" cy="1761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335"/>
                <a:gridCol w="792088"/>
                <a:gridCol w="1101818"/>
                <a:gridCol w="792088"/>
                <a:gridCol w="720080"/>
                <a:gridCol w="792088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227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Имя типа жесткости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227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Суммарная длина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Суммарная площадь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Суммарный вес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2274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</a:t>
                      </a:r>
                      <a:r>
                        <a:rPr lang="ru-RU" sz="1200" b="1" baseline="300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227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400 * 400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Колонны 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В25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360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200" b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250 * 300</a:t>
                      </a:r>
                      <a:endParaRPr lang="ru-RU" sz="1200" b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Балки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В25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768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144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h=0.2</a:t>
                      </a:r>
                      <a:endParaRPr lang="ru-RU" sz="1200" b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Перекрытие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В25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1024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512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h=0.8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Фунд.плита </a:t>
                      </a: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В25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100</a:t>
                      </a:r>
                      <a:endParaRPr lang="ru-RU" sz="12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200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включения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0" marB="0">
                    <a:solidFill>
                      <a:srgbClr val="002274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686" y="892253"/>
            <a:ext cx="1546714" cy="4662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1370" y="921752"/>
            <a:ext cx="2404412" cy="2381143"/>
          </a:xfrm>
          <a:prstGeom prst="rect">
            <a:avLst/>
          </a:prstGeom>
        </p:spPr>
      </p:pic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5076056" y="5541400"/>
            <a:ext cx="26485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Ср. давление по подошве 20 Т/м</a:t>
            </a:r>
            <a:r>
              <a:rPr lang="ru-RU" sz="1400" b="1" baseline="30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endParaRPr lang="ru-RU" sz="1400" b="1" baseline="30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6" name="Прямая со стрелкой 35"/>
          <p:cNvCxnSpPr>
            <a:endCxn id="6" idx="2"/>
          </p:cNvCxnSpPr>
          <p:nvPr/>
        </p:nvCxnSpPr>
        <p:spPr>
          <a:xfrm flipV="1">
            <a:off x="7724621" y="5554414"/>
            <a:ext cx="481422" cy="294763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5131978" y="5849177"/>
            <a:ext cx="25926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06773"/>
              </p:ext>
            </p:extLst>
          </p:nvPr>
        </p:nvGraphicFramePr>
        <p:xfrm>
          <a:off x="251520" y="4271246"/>
          <a:ext cx="7181168" cy="1156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1071"/>
                <a:gridCol w="507769"/>
                <a:gridCol w="507769"/>
                <a:gridCol w="571240"/>
                <a:gridCol w="634711"/>
                <a:gridCol w="654428"/>
                <a:gridCol w="622960"/>
                <a:gridCol w="563275"/>
                <a:gridCol w="563275"/>
                <a:gridCol w="571240"/>
                <a:gridCol w="496998"/>
                <a:gridCol w="55643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Наименование грунта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Удель-ный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вес, Т/м3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Модуль 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дефор-мации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, Т/м2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Модуль упругости, Т/м2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Коэф-</a:t>
                      </a:r>
                      <a:r>
                        <a:rPr lang="ru-RU" sz="1100" dirty="0" err="1">
                          <a:effectLst/>
                          <a:latin typeface="Arial Narrow" panose="020B0606020202030204" pitchFamily="34" charset="0"/>
                        </a:rPr>
                        <a:t>фициент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 Пуассона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Коэф- 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фициент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переупло-тнения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Давление 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</a:rPr>
                        <a:t>переупло-тнения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, Т/м2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Показа-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тель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 текучести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Удельное 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сцепле-ние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, Т/м2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Угол 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вну-треннего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 трения, град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Коэф. 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порис-тости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Расч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сопротив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-  </a:t>
                      </a:r>
                      <a:r>
                        <a:rPr lang="ru-RU" sz="1100" dirty="0" err="1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ление</a:t>
                      </a: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, Т/м2 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ИГЭ-1(Суглинок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720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6000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0,35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0,4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2,8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22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0,65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40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ИГЭ-2(Супесь</a:t>
                      </a: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1200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10000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0,3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0,2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1,7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29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0,55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30</a:t>
                      </a:r>
                      <a:endParaRPr lang="ru-RU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0" marB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179512" y="5483285"/>
            <a:ext cx="4474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 Narrow" panose="020B0606020202030204" pitchFamily="34" charset="0"/>
              </a:rPr>
              <a:t>Примечание: </a:t>
            </a:r>
            <a:r>
              <a:rPr lang="ru-RU" sz="1200" dirty="0" smtClean="0">
                <a:latin typeface="Arial Narrow" panose="020B0606020202030204" pitchFamily="34" charset="0"/>
              </a:rPr>
              <a:t>Грунтовые воды отсутствую. Толщина верхнего слоя грунта 4 м и верх на отм.100м. Низ фундаментной плиты на </a:t>
            </a:r>
            <a:r>
              <a:rPr lang="ru-RU" sz="1200" dirty="0" err="1" smtClean="0">
                <a:latin typeface="Arial Narrow" panose="020B0606020202030204" pitchFamily="34" charset="0"/>
              </a:rPr>
              <a:t>отм</a:t>
            </a:r>
            <a:r>
              <a:rPr lang="ru-RU" sz="1200" dirty="0" smtClean="0">
                <a:latin typeface="Arial Narrow" panose="020B0606020202030204" pitchFamily="34" charset="0"/>
              </a:rPr>
              <a:t>. 100м.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336" y="2778445"/>
            <a:ext cx="4176464" cy="142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atrixsoftwareconstructie.files.wordpress.com/2014/02/acc-fragment-shade.png"/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9" b="31404"/>
          <a:stretch/>
        </p:blipFill>
        <p:spPr bwMode="auto">
          <a:xfrm flipH="1">
            <a:off x="0" y="6062216"/>
            <a:ext cx="9144000" cy="79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Рисунок 85" descr="logo_assoc_docs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5" b="2834"/>
          <a:stretch>
            <a:fillRect/>
          </a:stretch>
        </p:blipFill>
        <p:spPr bwMode="auto">
          <a:xfrm>
            <a:off x="251520" y="6187206"/>
            <a:ext cx="202143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137037"/>
            <a:ext cx="6660232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СЕТЬ ЦЕНТРОВ ТЕХНИЧЕСКОЙ ПОДДЕРЖКИ </a:t>
            </a:r>
            <a:r>
              <a:rPr lang="en-US" sz="1100" b="1" dirty="0">
                <a:solidFill>
                  <a:srgbClr val="C80000"/>
                </a:solidFill>
                <a:latin typeface="Arial"/>
                <a:ea typeface="Calibri"/>
                <a:cs typeface="Times New Roman"/>
              </a:rPr>
              <a:t>SCAD SOFT</a:t>
            </a:r>
            <a:r>
              <a:rPr lang="ru-RU" sz="1100" b="1" dirty="0">
                <a:latin typeface="Arial"/>
                <a:ea typeface="Calibri"/>
                <a:cs typeface="Times New Roman"/>
              </a:rPr>
              <a:t/>
            </a:r>
            <a:br>
              <a:rPr lang="ru-RU" sz="1100" b="1" dirty="0"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ПРОЕКТНО-КОНСАЛТИНГОВАЯ АССОЦИАЦИЯ ПО РАЗВИТИЮ </a:t>
            </a:r>
            <a:b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</a:br>
            <a:r>
              <a:rPr lang="ru-RU" sz="1100" b="1" dirty="0">
                <a:solidFill>
                  <a:srgbClr val="002274"/>
                </a:solidFill>
                <a:latin typeface="Arial"/>
                <a:ea typeface="Calibri"/>
                <a:cs typeface="Times New Roman"/>
              </a:rPr>
              <a:t>ИНФОРМАЦИОННЫХ ТЕХНОЛОГИЙ СТРОИТЕЛЬНОГО ПРОЕКТИРОВАНИЯ</a:t>
            </a:r>
            <a:endParaRPr lang="ru-RU" sz="1100" dirty="0"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7305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6632"/>
            <a:ext cx="8393162" cy="360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2274"/>
                </a:solidFill>
                <a:latin typeface="Arial Narrow" panose="020B0606020202030204" pitchFamily="34" charset="0"/>
              </a:rPr>
              <a:t>Выбор модели основания</a:t>
            </a:r>
            <a:endParaRPr lang="ru-RU" sz="2400" b="1" dirty="0">
              <a:solidFill>
                <a:srgbClr val="002274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980728"/>
            <a:ext cx="87129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При выборе модели основания имеется ряд факторов, заставляющих применять при расчете и проектировании несколько моделей </a:t>
            </a:r>
            <a:r>
              <a:rPr lang="ru-RU" sz="1600" b="1" dirty="0" smtClean="0">
                <a:latin typeface="Arial Narrow" panose="020B0606020202030204" pitchFamily="34" charset="0"/>
              </a:rPr>
              <a:t>основания:</a:t>
            </a:r>
            <a:r>
              <a:rPr lang="ru-RU" sz="1600" b="1" dirty="0">
                <a:latin typeface="Arial Narrow" panose="020B0606020202030204" pitchFamily="34" charset="0"/>
              </a:rPr>
              <a:t/>
            </a:r>
            <a:br>
              <a:rPr lang="ru-RU" sz="1600" b="1" dirty="0">
                <a:latin typeface="Arial Narrow" panose="020B0606020202030204" pitchFamily="34" charset="0"/>
              </a:rPr>
            </a:br>
            <a:endParaRPr lang="ru-RU" sz="1600" b="1" dirty="0" smtClean="0">
              <a:latin typeface="Arial Narrow" panose="020B0606020202030204" pitchFamily="34" charset="0"/>
            </a:endParaRP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В большинстве случаев в руках проектировщика имеется продукт общего назначения, позволяющий вести расчет в линейно-упругой постановке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При проведении инженерно-геологических изысканий имеют место неточности при определении характеристик основания, что не даёт возможности выполнять точные нелинейные расчеты на основании неточных данных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В процессе строительства и последующей эксплуатации здания свойства грунтов основания могут </a:t>
            </a:r>
            <a:r>
              <a:rPr lang="ru-RU" sz="1600" dirty="0" smtClean="0">
                <a:latin typeface="Arial Narrow" panose="020B0606020202030204" pitchFamily="34" charset="0"/>
              </a:rPr>
              <a:t>изменятся.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ru-RU" sz="16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Пункт 12.5.5. СП 50-101-2004 рекомендует выбирать наиболее неблагоприятные значения параметров жесткости основания и модели основания (в частности, расчет сечения верхней арматуры производить при постоянном коэффициенте постели, а нижней </a:t>
            </a:r>
            <a:r>
              <a:rPr lang="ru-RU" sz="1600" dirty="0" smtClean="0">
                <a:latin typeface="Arial Narrow" panose="020B0606020202030204" pitchFamily="34" charset="0"/>
              </a:rPr>
              <a:t>- при </a:t>
            </a:r>
            <a:r>
              <a:rPr lang="ru-RU" sz="1600" dirty="0">
                <a:latin typeface="Arial Narrow" panose="020B0606020202030204" pitchFamily="34" charset="0"/>
              </a:rPr>
              <a:t>переменном</a:t>
            </a:r>
            <a:r>
              <a:rPr lang="ru-RU" sz="1600" dirty="0" smtClean="0">
                <a:latin typeface="Arial Narrow" panose="020B0606020202030204" pitchFamily="34" charset="0"/>
              </a:rPr>
              <a:t>).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ru-RU" sz="1600" dirty="0">
              <a:latin typeface="Arial Narrow" panose="020B0606020202030204" pitchFamily="34" charset="0"/>
            </a:endParaRPr>
          </a:p>
          <a:p>
            <a:pPr algn="just"/>
            <a:endParaRPr lang="ru-RU" sz="1600" dirty="0" smtClean="0">
              <a:latin typeface="Arial Narrow" panose="020B0606020202030204" pitchFamily="34" charset="0"/>
            </a:endParaRPr>
          </a:p>
        </p:txBody>
      </p:sp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72" y="617133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9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6048</TotalTime>
  <Words>5346</Words>
  <Application>Microsoft Office PowerPoint</Application>
  <PresentationFormat>Экран (4:3)</PresentationFormat>
  <Paragraphs>1261</Paragraphs>
  <Slides>47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60" baseType="lpstr">
      <vt:lpstr>Batang</vt:lpstr>
      <vt:lpstr>MS Gothic</vt:lpstr>
      <vt:lpstr>Arial</vt:lpstr>
      <vt:lpstr>Arial Black</vt:lpstr>
      <vt:lpstr>Arial Narrow</vt:lpstr>
      <vt:lpstr>Calibri</vt:lpstr>
      <vt:lpstr>Century Gothic</vt:lpstr>
      <vt:lpstr>GreekS</vt:lpstr>
      <vt:lpstr>Tahoma</vt:lpstr>
      <vt:lpstr>Times New Roman</vt:lpstr>
      <vt:lpstr>Тема Office</vt:lpstr>
      <vt:lpstr>Уравнение</vt:lpstr>
      <vt:lpstr>Формула</vt:lpstr>
      <vt:lpstr>Обзор реализованных в SCAD 21.1 методов моделирования грунтового основания под фундаментной плитой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SCAD Office  с внешними CAD и CAE системами Advance Steel, Revit, Allplan и SMathStudio</dc:title>
  <dc:creator>Виктор</dc:creator>
  <cp:lastModifiedBy>Виктор</cp:lastModifiedBy>
  <cp:revision>472</cp:revision>
  <dcterms:created xsi:type="dcterms:W3CDTF">2015-04-22T05:17:49Z</dcterms:created>
  <dcterms:modified xsi:type="dcterms:W3CDTF">2016-04-19T07:45:27Z</dcterms:modified>
</cp:coreProperties>
</file>