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22" r:id="rId2"/>
    <p:sldId id="321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4" r:id="rId14"/>
    <p:sldId id="333" r:id="rId15"/>
    <p:sldId id="335" r:id="rId16"/>
    <p:sldId id="336" r:id="rId17"/>
    <p:sldId id="337" r:id="rId18"/>
    <p:sldId id="311" r:id="rId19"/>
    <p:sldId id="298" r:id="rId20"/>
    <p:sldId id="316" r:id="rId21"/>
    <p:sldId id="317" r:id="rId22"/>
    <p:sldId id="318" r:id="rId23"/>
    <p:sldId id="313" r:id="rId24"/>
    <p:sldId id="314" r:id="rId25"/>
    <p:sldId id="258" r:id="rId26"/>
    <p:sldId id="268" r:id="rId27"/>
    <p:sldId id="257" r:id="rId28"/>
    <p:sldId id="312" r:id="rId29"/>
    <p:sldId id="310" r:id="rId30"/>
    <p:sldId id="289" r:id="rId31"/>
    <p:sldId id="259" r:id="rId32"/>
    <p:sldId id="31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56D"/>
    <a:srgbClr val="221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7" autoAdjust="0"/>
  </p:normalViewPr>
  <p:slideViewPr>
    <p:cSldViewPr snapToGrid="0">
      <p:cViewPr varScale="1">
        <p:scale>
          <a:sx n="101" d="100"/>
          <a:sy n="101" d="100"/>
        </p:scale>
        <p:origin x="126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4C66-A8D8-4385-893C-1EE0C6837F33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62597-12A8-412F-A259-C223297AE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82964-81A6-4A1C-B581-42B8E531F8FE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en-US">
                <a:latin typeface="Arial" panose="020B0604020202020204" pitchFamily="34" charset="0"/>
              </a:rPr>
              <a:t>Пример реализации ОАО </a:t>
            </a:r>
            <a:r>
              <a:rPr lang="en-US" altLang="en-US">
                <a:latin typeface="Arial" panose="020B0604020202020204" pitchFamily="34" charset="0"/>
              </a:rPr>
              <a:t>“</a:t>
            </a:r>
            <a:r>
              <a:rPr lang="ru-RU" altLang="en-US">
                <a:latin typeface="Arial" panose="020B0604020202020204" pitchFamily="34" charset="0"/>
              </a:rPr>
              <a:t>Зарубежэнергопроект</a:t>
            </a:r>
            <a:r>
              <a:rPr lang="en-US" altLang="en-US">
                <a:latin typeface="Arial" panose="020B0604020202020204" pitchFamily="34" charset="0"/>
              </a:rPr>
              <a:t>”</a:t>
            </a:r>
            <a:r>
              <a:rPr lang="ru-RU" altLang="en-US">
                <a:latin typeface="Arial" panose="020B0604020202020204" pitchFamily="34" charset="0"/>
              </a:rPr>
              <a:t> ЯМАЛ СПГ (детализация).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0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2609636"/>
          </a:xfrm>
        </p:spPr>
        <p:txBody>
          <a:bodyPr anchor="b"/>
          <a:lstStyle>
            <a:lvl1pPr algn="ctr">
              <a:defRPr sz="60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0148" y="3411020"/>
            <a:ext cx="3941852" cy="2702104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rgbClr val="22166D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08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86566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1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780835"/>
            <a:ext cx="3378057" cy="529119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4387" y="780836"/>
            <a:ext cx="8408113" cy="52911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70461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7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92888B-9EC0-4E08-B5F4-30AF04113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33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930400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15" y="1870472"/>
            <a:ext cx="11819562" cy="4181007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  <a:lvl2pPr>
              <a:defRPr>
                <a:solidFill>
                  <a:srgbClr val="22166D"/>
                </a:solidFill>
              </a:defRPr>
            </a:lvl2pPr>
            <a:lvl3pPr>
              <a:defRPr>
                <a:solidFill>
                  <a:srgbClr val="22166D"/>
                </a:solidFill>
              </a:defRPr>
            </a:lvl3pPr>
            <a:lvl4pPr>
              <a:defRPr>
                <a:solidFill>
                  <a:srgbClr val="22166D"/>
                </a:solidFill>
              </a:defRPr>
            </a:lvl4pPr>
            <a:lvl5pPr>
              <a:defRPr>
                <a:solidFill>
                  <a:srgbClr val="22166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5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1805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3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21933"/>
            <a:ext cx="10515600" cy="86875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25988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9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3210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5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202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4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608815" y="636327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83" y="780836"/>
            <a:ext cx="11897474" cy="90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483" y="1825625"/>
            <a:ext cx="11897473" cy="4184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8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6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6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6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66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43.png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56.png"/><Relationship Id="rId4" Type="http://schemas.openxmlformats.org/officeDocument/2006/relationships/image" Target="../media/image80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5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86.jpeg"/><Relationship Id="rId12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972182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КМД</a:t>
            </a:r>
          </a:p>
        </p:txBody>
      </p:sp>
      <p:sp>
        <p:nvSpPr>
          <p:cNvPr id="6" name="Овал 5"/>
          <p:cNvSpPr/>
          <p:nvPr/>
        </p:nvSpPr>
        <p:spPr>
          <a:xfrm>
            <a:off x="470984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7" name="Овал 6"/>
          <p:cNvSpPr/>
          <p:nvPr/>
        </p:nvSpPr>
        <p:spPr>
          <a:xfrm>
            <a:off x="7974580" y="4895140"/>
            <a:ext cx="1243915" cy="123155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КЖ</a:t>
            </a:r>
          </a:p>
        </p:txBody>
      </p:sp>
      <p:sp>
        <p:nvSpPr>
          <p:cNvPr id="8" name="Овал 7"/>
          <p:cNvSpPr/>
          <p:nvPr/>
        </p:nvSpPr>
        <p:spPr>
          <a:xfrm>
            <a:off x="10489517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КЖИ</a:t>
            </a:r>
          </a:p>
        </p:txBody>
      </p:sp>
      <p:sp>
        <p:nvSpPr>
          <p:cNvPr id="9" name="Овал 8"/>
          <p:cNvSpPr/>
          <p:nvPr/>
        </p:nvSpPr>
        <p:spPr>
          <a:xfrm>
            <a:off x="5473381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192332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напряженно-деформированного состояния железобетонных балок с трещинами в ВК SCAD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endParaRPr lang="ru-RU" sz="28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25" y="3416968"/>
            <a:ext cx="3907857" cy="1372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г. Иваново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ул. Наговицыной-Икрянистовой д.6 оф. 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тел.: 	+7(962)166-66-50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+7(962)166-66-49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2166D"/>
              </a:solidFill>
              <a:effectLst>
                <a:glow rad="76200">
                  <a:schemeClr val="bg1"/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934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65" y="2075706"/>
            <a:ext cx="8746867" cy="358324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Расчетная схема балки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5229224"/>
            <a:ext cx="1945635" cy="6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7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Моделирование трещин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5229224"/>
            <a:ext cx="1945635" cy="648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075785"/>
            <a:ext cx="9144000" cy="28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10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Результаты расчета по напряжениям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5229224"/>
            <a:ext cx="1945635" cy="648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4" y="1431870"/>
            <a:ext cx="5511105" cy="3020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49" y="2628900"/>
            <a:ext cx="5855888" cy="324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1101" y="364268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без трещин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2242" y="1967958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с трещинами</a:t>
            </a:r>
          </a:p>
        </p:txBody>
      </p:sp>
    </p:spTree>
    <p:extLst>
      <p:ext uri="{BB962C8B-B14F-4D97-AF65-F5344CB8AC3E}">
        <p14:creationId xmlns:p14="http://schemas.microsoft.com/office/powerpoint/2010/main" val="65553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Результаты расчета по деформациям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5229224"/>
            <a:ext cx="1945635" cy="648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1101" y="364268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без трещин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2242" y="1967958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с трещинами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1431870"/>
            <a:ext cx="5920318" cy="32228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85" y="3043294"/>
            <a:ext cx="5158839" cy="28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4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Результаты расчета напряжений в сечении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" y="5229224"/>
            <a:ext cx="1945635" cy="648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4426" y="445580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без трещин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1292" y="1515867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с трещинами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13" y="1515867"/>
            <a:ext cx="2616126" cy="2855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88" y="1915977"/>
            <a:ext cx="2617038" cy="28559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961597" y="4952369"/>
                <a:ext cx="3469091" cy="601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без трещин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с трещинами</m:t>
                              </m:r>
                            </m:sub>
                          </m:sSub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1841,6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2055,71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=0,89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97" y="4952369"/>
                <a:ext cx="3469091" cy="601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77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959015"/>
            <a:ext cx="12192000" cy="56810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Деформации в стержневой системе с учетом коэффициента </a:t>
            </a:r>
            <a:r>
              <a:rPr lang="en-US" sz="3600" b="1" dirty="0">
                <a:latin typeface="+mn-lt"/>
              </a:rPr>
              <a:t>k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7" y="1660582"/>
            <a:ext cx="5238568" cy="2884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228" y="2905355"/>
            <a:ext cx="5729472" cy="29256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360573" y="1527120"/>
                <a:ext cx="147085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0,89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73" y="1527120"/>
                <a:ext cx="147085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46440" y="373008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Балка с трещинами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8413" y="243282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24156D"/>
                </a:solidFill>
              </a:rPr>
              <a:t>Стержневая система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24156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746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644157"/>
              </p:ext>
            </p:extLst>
          </p:nvPr>
        </p:nvGraphicFramePr>
        <p:xfrm>
          <a:off x="2922687" y="1590700"/>
          <a:ext cx="5735442" cy="4389431"/>
        </p:xfrm>
        <a:graphic>
          <a:graphicData uri="http://schemas.openxmlformats.org/drawingml/2006/table">
            <a:tbl>
              <a:tblPr firstRow="1" firstCol="1" bandRow="1"/>
              <a:tblGrid>
                <a:gridCol w="579622">
                  <a:extLst>
                    <a:ext uri="{9D8B030D-6E8A-4147-A177-3AD203B41FA5}">
                      <a16:colId xmlns:a16="http://schemas.microsoft.com/office/drawing/2014/main" val="2807454677"/>
                    </a:ext>
                  </a:extLst>
                </a:gridCol>
                <a:gridCol w="579622">
                  <a:extLst>
                    <a:ext uri="{9D8B030D-6E8A-4147-A177-3AD203B41FA5}">
                      <a16:colId xmlns:a16="http://schemas.microsoft.com/office/drawing/2014/main" val="3140111461"/>
                    </a:ext>
                  </a:extLst>
                </a:gridCol>
                <a:gridCol w="548680">
                  <a:extLst>
                    <a:ext uri="{9D8B030D-6E8A-4147-A177-3AD203B41FA5}">
                      <a16:colId xmlns:a16="http://schemas.microsoft.com/office/drawing/2014/main" val="2657399740"/>
                    </a:ext>
                  </a:extLst>
                </a:gridCol>
                <a:gridCol w="548680">
                  <a:extLst>
                    <a:ext uri="{9D8B030D-6E8A-4147-A177-3AD203B41FA5}">
                      <a16:colId xmlns:a16="http://schemas.microsoft.com/office/drawing/2014/main" val="4076757397"/>
                    </a:ext>
                  </a:extLst>
                </a:gridCol>
                <a:gridCol w="561388">
                  <a:extLst>
                    <a:ext uri="{9D8B030D-6E8A-4147-A177-3AD203B41FA5}">
                      <a16:colId xmlns:a16="http://schemas.microsoft.com/office/drawing/2014/main" val="2887534012"/>
                    </a:ext>
                  </a:extLst>
                </a:gridCol>
                <a:gridCol w="561388">
                  <a:extLst>
                    <a:ext uri="{9D8B030D-6E8A-4147-A177-3AD203B41FA5}">
                      <a16:colId xmlns:a16="http://schemas.microsoft.com/office/drawing/2014/main" val="2879770431"/>
                    </a:ext>
                  </a:extLst>
                </a:gridCol>
                <a:gridCol w="649243">
                  <a:extLst>
                    <a:ext uri="{9D8B030D-6E8A-4147-A177-3AD203B41FA5}">
                      <a16:colId xmlns:a16="http://schemas.microsoft.com/office/drawing/2014/main" val="273204000"/>
                    </a:ext>
                  </a:extLst>
                </a:gridCol>
                <a:gridCol w="649243">
                  <a:extLst>
                    <a:ext uri="{9D8B030D-6E8A-4147-A177-3AD203B41FA5}">
                      <a16:colId xmlns:a16="http://schemas.microsoft.com/office/drawing/2014/main" val="1590042474"/>
                    </a:ext>
                  </a:extLst>
                </a:gridCol>
                <a:gridCol w="528788">
                  <a:extLst>
                    <a:ext uri="{9D8B030D-6E8A-4147-A177-3AD203B41FA5}">
                      <a16:colId xmlns:a16="http://schemas.microsoft.com/office/drawing/2014/main" val="1813944768"/>
                    </a:ext>
                  </a:extLst>
                </a:gridCol>
                <a:gridCol w="528788">
                  <a:extLst>
                    <a:ext uri="{9D8B030D-6E8A-4147-A177-3AD203B41FA5}">
                      <a16:colId xmlns:a16="http://schemas.microsoft.com/office/drawing/2014/main" val="2714468592"/>
                    </a:ext>
                  </a:extLst>
                </a:gridCol>
              </a:tblGrid>
              <a:tr h="31826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Серия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Теоретические значения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Физический эксперимент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Численный эксперимент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37517"/>
                  </a:ext>
                </a:extLst>
              </a:tr>
              <a:tr h="1206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Максимальное напряжение в бетоне сжатой зоны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Несущая способность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МПа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Расхождение с физическим экспериментом 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ult 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Средние по серии значения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ru-RU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ult</a:t>
                      </a:r>
                      <a:r>
                        <a:rPr lang="en-US" sz="1000" b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МПа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ult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Максимальное напряжение в бетоне сжатой зоны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ult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Несущая способность</a:t>
                      </a: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0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ru-RU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en-US" sz="1000" b="1" i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МПа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Расхождение с физическим экспериментом 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288181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18,70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28,30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,8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0,885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30,04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17,50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571682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28,1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5,9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0,88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29,88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18,03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27,73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7,2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663285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16,02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2,1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0,82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26,60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0,860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15,96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25,93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2,5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154731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27,18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47,02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0,984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0,920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45,20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5,8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513120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18,15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27,46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0,86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29,12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0,890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17,82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7,3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292142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26,90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46,48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2,1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0,973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47,50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,997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26,59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3,1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631164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26.23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45,38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1,6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46,13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0,950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45,02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2,4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68160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35,10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11,6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39,70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0,980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18,99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34,94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11,9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976082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33,95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18,77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28,41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8,9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32222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27,61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47,80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48,80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27,33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714953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19,54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31,75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1,7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32,29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18,204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29,60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8,3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364717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20,76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38,20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11,5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43,20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23,40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675" marR="596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9928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959015"/>
            <a:ext cx="12192000" cy="5681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+mn-lt"/>
              </a:rPr>
              <a:t>Результаты расчета</a:t>
            </a:r>
          </a:p>
        </p:txBody>
      </p:sp>
    </p:spTree>
    <p:extLst>
      <p:ext uri="{BB962C8B-B14F-4D97-AF65-F5344CB8AC3E}">
        <p14:creationId xmlns:p14="http://schemas.microsoft.com/office/powerpoint/2010/main" val="183169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675" y="838200"/>
            <a:ext cx="365997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700" dirty="0">
                <a:solidFill>
                  <a:srgbClr val="24156D"/>
                </a:solidFill>
              </a:rPr>
              <a:t>;-)</a:t>
            </a:r>
          </a:p>
        </p:txBody>
      </p:sp>
    </p:spTree>
    <p:extLst>
      <p:ext uri="{BB962C8B-B14F-4D97-AF65-F5344CB8AC3E}">
        <p14:creationId xmlns:p14="http://schemas.microsoft.com/office/powerpoint/2010/main" val="2256141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972182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КМД</a:t>
            </a:r>
          </a:p>
        </p:txBody>
      </p:sp>
      <p:sp>
        <p:nvSpPr>
          <p:cNvPr id="6" name="Овал 5"/>
          <p:cNvSpPr/>
          <p:nvPr/>
        </p:nvSpPr>
        <p:spPr>
          <a:xfrm>
            <a:off x="470984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7" name="Овал 6"/>
          <p:cNvSpPr/>
          <p:nvPr/>
        </p:nvSpPr>
        <p:spPr>
          <a:xfrm>
            <a:off x="7974580" y="4895140"/>
            <a:ext cx="1243915" cy="123155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</a:t>
            </a:r>
          </a:p>
        </p:txBody>
      </p:sp>
      <p:sp>
        <p:nvSpPr>
          <p:cNvPr id="8" name="Овал 7"/>
          <p:cNvSpPr/>
          <p:nvPr/>
        </p:nvSpPr>
        <p:spPr>
          <a:xfrm>
            <a:off x="10489517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КЖИ</a:t>
            </a:r>
          </a:p>
        </p:txBody>
      </p:sp>
      <p:sp>
        <p:nvSpPr>
          <p:cNvPr id="9" name="Овал 8"/>
          <p:cNvSpPr/>
          <p:nvPr/>
        </p:nvSpPr>
        <p:spPr>
          <a:xfrm>
            <a:off x="5473381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192332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практического  применения   связки 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«TEKLA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SCAD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подготовки и обоснования качественных решений при проектировании несущих строительных конструкций САПР </a:t>
            </a:r>
            <a:endParaRPr lang="ru-RU" sz="28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25" y="3416968"/>
            <a:ext cx="3907857" cy="1372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г. Иваново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ул. Наговицыной-Икрянистовой д.6 оф. 11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тел.: 	+7(962)166-66-50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	+7(962)166-66-49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57116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2" name="Picture 18" descr="C:\!work\2013-07\2013-09_ЧЕЛЯБИНСК\TeklaStructures-Workflow-Steel-print_JPG_mod.JPG"/>
          <p:cNvPicPr>
            <a:picLocks noChangeAspect="1" noChangeArrowheads="1"/>
          </p:cNvPicPr>
          <p:nvPr/>
        </p:nvPicPr>
        <p:blipFill rotWithShape="1">
          <a:blip r:embed="rId2" cstate="print"/>
          <a:srcRect b="14795"/>
          <a:stretch/>
        </p:blipFill>
        <p:spPr bwMode="auto">
          <a:xfrm>
            <a:off x="2886513" y="2964239"/>
            <a:ext cx="8162518" cy="3083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3586" y="1460715"/>
            <a:ext cx="2560316" cy="164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03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BIM</a:t>
            </a:r>
            <a:endParaRPr lang="ru-RU" sz="10103" b="1" cap="all" dirty="0" err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6185" y="1691072"/>
            <a:ext cx="374493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5" dirty="0">
                <a:solidFill>
                  <a:srgbClr val="002060"/>
                </a:solidFill>
              </a:rPr>
              <a:t>Building Information Modeling</a:t>
            </a:r>
            <a:endParaRPr lang="ru-RU" sz="2105" dirty="0" err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246" y="2055049"/>
            <a:ext cx="5899051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5" b="1" dirty="0"/>
              <a:t>Информационное Моделирование Зданий</a:t>
            </a:r>
          </a:p>
        </p:txBody>
      </p:sp>
      <p:sp>
        <p:nvSpPr>
          <p:cNvPr id="16" name="Развернутая стрелка 15"/>
          <p:cNvSpPr/>
          <p:nvPr/>
        </p:nvSpPr>
        <p:spPr>
          <a:xfrm>
            <a:off x="1522483" y="1463287"/>
            <a:ext cx="6744369" cy="300546"/>
          </a:xfrm>
          <a:prstGeom prst="uturnArrow">
            <a:avLst>
              <a:gd name="adj1" fmla="val 12336"/>
              <a:gd name="adj2" fmla="val 25000"/>
              <a:gd name="adj3" fmla="val 25000"/>
              <a:gd name="adj4" fmla="val 50000"/>
              <a:gd name="adj5" fmla="val 10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894" dirty="0" err="1">
              <a:solidFill>
                <a:schemeClr val="tx1"/>
              </a:solidFill>
            </a:endParaRPr>
          </a:p>
        </p:txBody>
      </p:sp>
      <p:sp>
        <p:nvSpPr>
          <p:cNvPr id="17" name="Развернутая стрелка 16"/>
          <p:cNvSpPr/>
          <p:nvPr/>
        </p:nvSpPr>
        <p:spPr>
          <a:xfrm>
            <a:off x="2280277" y="1553449"/>
            <a:ext cx="4622545" cy="210383"/>
          </a:xfrm>
          <a:prstGeom prst="uturnArrow">
            <a:avLst>
              <a:gd name="adj1" fmla="val 19642"/>
              <a:gd name="adj2" fmla="val 25000"/>
              <a:gd name="adj3" fmla="val 25000"/>
              <a:gd name="adj4" fmla="val 50000"/>
              <a:gd name="adj5" fmla="val 10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894" dirty="0" err="1">
              <a:solidFill>
                <a:schemeClr val="tx1"/>
              </a:solidFill>
            </a:endParaRPr>
          </a:p>
        </p:txBody>
      </p:sp>
      <p:sp>
        <p:nvSpPr>
          <p:cNvPr id="18" name="Развернутая стрелка 17"/>
          <p:cNvSpPr/>
          <p:nvPr/>
        </p:nvSpPr>
        <p:spPr>
          <a:xfrm>
            <a:off x="3038071" y="1648938"/>
            <a:ext cx="2576501" cy="123718"/>
          </a:xfrm>
          <a:prstGeom prst="uturnArrow">
            <a:avLst>
              <a:gd name="adj1" fmla="val 31357"/>
              <a:gd name="adj2" fmla="val 25000"/>
              <a:gd name="adj3" fmla="val 32614"/>
              <a:gd name="adj4" fmla="val 50000"/>
              <a:gd name="adj5" fmla="val 10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894" dirty="0" err="1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26321" y="2518509"/>
            <a:ext cx="5607678" cy="6753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894" dirty="0"/>
              <a:t>Процесс создания и оперирования данными в ходе жизненного цикла здания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69249" y="5843856"/>
            <a:ext cx="2353465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73" b="1" dirty="0"/>
              <a:t>Рабочая документация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71646" y="5464958"/>
            <a:ext cx="1532407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73" b="1" dirty="0"/>
              <a:t>Производство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68528" y="3570473"/>
            <a:ext cx="1308179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73" b="1" dirty="0"/>
              <a:t>Возведение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009779" y="4934502"/>
            <a:ext cx="985133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3" b="1" dirty="0"/>
              <a:t>Оценка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73088" y="5464958"/>
            <a:ext cx="1421992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73" b="1" dirty="0"/>
              <a:t>Утверждение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00427" y="3191575"/>
            <a:ext cx="1205779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73" b="1" dirty="0"/>
              <a:t>Концепция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758990"/>
            <a:ext cx="12192000" cy="56810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Использование САПР на всех стадиях проектирования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34831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/>
          <a:stretch/>
        </p:blipFill>
        <p:spPr>
          <a:xfrm>
            <a:off x="390524" y="1743379"/>
            <a:ext cx="3667125" cy="2590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03" y="1743379"/>
            <a:ext cx="3464258" cy="2590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2343150"/>
            <a:ext cx="3514725" cy="23431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/>
          <a:stretch/>
        </p:blipFill>
        <p:spPr>
          <a:xfrm>
            <a:off x="3009900" y="3012322"/>
            <a:ext cx="3651764" cy="26431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Дефекты железобетонных конструкций</a:t>
            </a:r>
          </a:p>
        </p:txBody>
      </p:sp>
    </p:spTree>
    <p:extLst>
      <p:ext uri="{BB962C8B-B14F-4D97-AF65-F5344CB8AC3E}">
        <p14:creationId xmlns:p14="http://schemas.microsoft.com/office/powerpoint/2010/main" val="42251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BIM </a:t>
            </a:r>
            <a:r>
              <a:rPr lang="ru-RU" sz="3600" b="1" dirty="0"/>
              <a:t>инструменты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3187594"/>
            <a:ext cx="2054845" cy="57672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9" y="2450307"/>
            <a:ext cx="1679041" cy="633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72" y="3998504"/>
            <a:ext cx="1524986" cy="541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64" y="2450307"/>
            <a:ext cx="1899838" cy="633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52" y="3183295"/>
            <a:ext cx="1548298" cy="715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32" y="4068976"/>
            <a:ext cx="3836523" cy="4706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88" y="2446529"/>
            <a:ext cx="3204589" cy="637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004" y="3183295"/>
            <a:ext cx="2354755" cy="798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222" y="1635097"/>
            <a:ext cx="389855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CAD-system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24156D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6723" y="1602034"/>
            <a:ext cx="389855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CAE-system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24156D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93449" y="1602033"/>
            <a:ext cx="389855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BIM-system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24156D"/>
              </a:solidFill>
              <a:effectLst/>
              <a:uLnTx/>
              <a:uFillTx/>
            </a:endParaRPr>
          </a:p>
        </p:txBody>
      </p:sp>
      <p:grpSp>
        <p:nvGrpSpPr>
          <p:cNvPr id="15" name="Группа 18"/>
          <p:cNvGrpSpPr/>
          <p:nvPr/>
        </p:nvGrpSpPr>
        <p:grpSpPr>
          <a:xfrm>
            <a:off x="726148" y="4670486"/>
            <a:ext cx="2636178" cy="1330264"/>
            <a:chOff x="71406" y="4071942"/>
            <a:chExt cx="2949369" cy="1571636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71406" y="4071942"/>
              <a:ext cx="2949369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Рисунок 16" descr="revit-architecture-maquette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282" y="4143380"/>
              <a:ext cx="2626397" cy="1428760"/>
            </a:xfrm>
            <a:prstGeom prst="rect">
              <a:avLst/>
            </a:prstGeom>
          </p:spPr>
        </p:pic>
      </p:grpSp>
      <p:grpSp>
        <p:nvGrpSpPr>
          <p:cNvPr id="18" name="Группа 37"/>
          <p:cNvGrpSpPr/>
          <p:nvPr/>
        </p:nvGrpSpPr>
        <p:grpSpPr>
          <a:xfrm>
            <a:off x="5343439" y="4709809"/>
            <a:ext cx="2409911" cy="1290941"/>
            <a:chOff x="785786" y="1142984"/>
            <a:chExt cx="2949368" cy="157163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785786" y="1142984"/>
              <a:ext cx="2949368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Рисунок 19" descr="integrated-project-delivery2.jpg"/>
            <p:cNvPicPr>
              <a:picLocks noChangeAspect="1"/>
            </p:cNvPicPr>
            <p:nvPr/>
          </p:nvPicPr>
          <p:blipFill>
            <a:blip r:embed="rId11" cstate="print"/>
            <a:srcRect t="21429" b="22321"/>
            <a:stretch>
              <a:fillRect/>
            </a:stretch>
          </p:blipFill>
          <p:spPr>
            <a:xfrm>
              <a:off x="979690" y="1214422"/>
              <a:ext cx="2507663" cy="1368460"/>
            </a:xfrm>
            <a:prstGeom prst="rect">
              <a:avLst/>
            </a:prstGeom>
          </p:spPr>
        </p:pic>
      </p:grpSp>
      <p:grpSp>
        <p:nvGrpSpPr>
          <p:cNvPr id="21" name="Группа 53"/>
          <p:cNvGrpSpPr/>
          <p:nvPr/>
        </p:nvGrpSpPr>
        <p:grpSpPr>
          <a:xfrm>
            <a:off x="9079876" y="4740432"/>
            <a:ext cx="2686989" cy="1269797"/>
            <a:chOff x="6051788" y="4572008"/>
            <a:chExt cx="2949368" cy="157163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051788" y="4572008"/>
              <a:ext cx="2949368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Рисунок 22" descr="4f9c2099c293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8978" y="4643447"/>
              <a:ext cx="2328759" cy="141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1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714500"/>
            <a:ext cx="8147419" cy="3555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0" y="1714500"/>
            <a:ext cx="2342312" cy="883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07" y="4947475"/>
            <a:ext cx="2579868" cy="85995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6087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 чем пойдет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1871107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953" r="27070" b="15235"/>
          <a:stretch/>
        </p:blipFill>
        <p:spPr>
          <a:xfrm>
            <a:off x="4272429" y="2210173"/>
            <a:ext cx="3516406" cy="26576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11685" y="1426924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Категория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 	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	Стены и перегородки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3166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Наименование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 	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Стена монолитная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Префикс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		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СМ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Профиль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   	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	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180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Материал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 	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	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B25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23166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Класс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:		225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23166D"/>
              </a:solidFill>
              <a:effectLst/>
              <a:uLnTx/>
              <a:uFillTx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24" t="10425" r="34413" b="10754"/>
          <a:stretch/>
        </p:blipFill>
        <p:spPr>
          <a:xfrm>
            <a:off x="2702123" y="2109709"/>
            <a:ext cx="755451" cy="1064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8265085" y="1426924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Категория: 		Колонны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Наименование: 	Колонна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Префикс:		КМ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Профиль:   		400x400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Материал: 		B25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Класс:		201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4" t="10085" r="41546" b="9449"/>
          <a:stretch/>
        </p:blipFill>
        <p:spPr>
          <a:xfrm>
            <a:off x="11472861" y="1548572"/>
            <a:ext cx="311051" cy="14377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11685" y="3600662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Категория: 		Арматура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Наименование: 	Группа арматурных 		стержней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Префикс:		ГС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Класс:		А500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5487" r="4276" b="24279"/>
          <a:stretch/>
        </p:blipFill>
        <p:spPr>
          <a:xfrm>
            <a:off x="2562225" y="4428588"/>
            <a:ext cx="1371599" cy="7881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8265085" y="3588068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Категория: 		Фундамент опоры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Наименование: 	Фундамент 			монолитный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Префикс:		ФМ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Профиль:   		1500x1500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Материал: 		B25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3166D"/>
                </a:solidFill>
                <a:effectLst/>
                <a:uLnTx/>
                <a:uFillTx/>
              </a:rPr>
              <a:t>Класс:		214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7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" t="20612" r="5418" b="20415"/>
          <a:stretch/>
        </p:blipFill>
        <p:spPr>
          <a:xfrm>
            <a:off x="10858499" y="4471379"/>
            <a:ext cx="1228725" cy="8103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8" name="Стрелка вправо 37"/>
          <p:cNvSpPr/>
          <p:nvPr/>
        </p:nvSpPr>
        <p:spPr>
          <a:xfrm rot="2298339">
            <a:off x="7517708" y="4610101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8468999">
            <a:off x="4157855" y="4610102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13113270">
            <a:off x="4157854" y="2500728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9974463">
            <a:off x="7522066" y="2500729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6087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ГЛАВНОЕ – СВОЙСТВА!!!</a:t>
            </a:r>
          </a:p>
        </p:txBody>
      </p:sp>
    </p:spTree>
    <p:extLst>
      <p:ext uri="{BB962C8B-B14F-4D97-AF65-F5344CB8AC3E}">
        <p14:creationId xmlns:p14="http://schemas.microsoft.com/office/powerpoint/2010/main" val="414814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82" y="827884"/>
            <a:ext cx="2515662" cy="4464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01" y="827884"/>
            <a:ext cx="2511946" cy="4464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39" y="969929"/>
            <a:ext cx="2382651" cy="3983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7" y="827884"/>
            <a:ext cx="2458406" cy="4763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5720" t="8259" r="14421" b="482"/>
          <a:stretch/>
        </p:blipFill>
        <p:spPr>
          <a:xfrm>
            <a:off x="10010949" y="5220071"/>
            <a:ext cx="2003498" cy="1417654"/>
          </a:xfrm>
          <a:prstGeom prst="rect">
            <a:avLst/>
          </a:prstGeom>
          <a:effectLst>
            <a:outerShdw blurRad="50800" dist="50800" dir="8100000" algn="tr" rotWithShape="0">
              <a:prstClr val="black">
                <a:alpha val="64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5772" t="8292" r="14385" b="563"/>
          <a:stretch/>
        </p:blipFill>
        <p:spPr>
          <a:xfrm>
            <a:off x="8861851" y="4953740"/>
            <a:ext cx="2005486" cy="1417654"/>
          </a:xfrm>
          <a:prstGeom prst="rect">
            <a:avLst/>
          </a:prstGeom>
          <a:effectLst>
            <a:outerShdw blurRad="50800" dist="50800" dir="8100000" algn="tr" rotWithShape="0">
              <a:prstClr val="black">
                <a:alpha val="64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2" y="5584810"/>
            <a:ext cx="1288516" cy="485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78" y="5584810"/>
            <a:ext cx="1457958" cy="485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41" y="5584810"/>
            <a:ext cx="1457957" cy="485986"/>
          </a:xfrm>
          <a:prstGeom prst="rect">
            <a:avLst/>
          </a:prstGeom>
        </p:spPr>
      </p:pic>
      <p:sp>
        <p:nvSpPr>
          <p:cNvPr id="12" name="Выгнутая вверх стрелка 11"/>
          <p:cNvSpPr/>
          <p:nvPr/>
        </p:nvSpPr>
        <p:spPr>
          <a:xfrm>
            <a:off x="2268099" y="806822"/>
            <a:ext cx="1746443" cy="3262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*</a:t>
            </a:r>
            <a:r>
              <a:rPr lang="en-US" sz="1400" b="1" dirty="0">
                <a:solidFill>
                  <a:schemeClr val="tx1"/>
                </a:solidFill>
              </a:rPr>
              <a:t>IFC/*R2S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>
            <a:off x="5332451" y="827884"/>
            <a:ext cx="1746443" cy="2995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Генерация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сетки КЭ</a:t>
            </a:r>
          </a:p>
        </p:txBody>
      </p:sp>
      <p:sp>
        <p:nvSpPr>
          <p:cNvPr id="14" name="Выгнутая вверх стрелка 13"/>
          <p:cNvSpPr/>
          <p:nvPr/>
        </p:nvSpPr>
        <p:spPr>
          <a:xfrm>
            <a:off x="8398254" y="841200"/>
            <a:ext cx="1746443" cy="2995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Данные по армированию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43735"/>
            <a:ext cx="3927941" cy="608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Этапы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126296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" y="2094484"/>
            <a:ext cx="2116091" cy="2530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1" b="30477"/>
          <a:stretch/>
        </p:blipFill>
        <p:spPr>
          <a:xfrm>
            <a:off x="2544165" y="3914775"/>
            <a:ext cx="3513295" cy="1730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4" b="23171"/>
          <a:stretch/>
        </p:blipFill>
        <p:spPr>
          <a:xfrm>
            <a:off x="2555274" y="1266825"/>
            <a:ext cx="2102765" cy="1879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427808"/>
            <a:ext cx="1833424" cy="2393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6" b="67946"/>
          <a:stretch/>
        </p:blipFill>
        <p:spPr>
          <a:xfrm>
            <a:off x="8318041" y="4438651"/>
            <a:ext cx="2638639" cy="1206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20" y="832714"/>
            <a:ext cx="1687461" cy="2583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05" y="794613"/>
            <a:ext cx="1743075" cy="26216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23" y="794613"/>
            <a:ext cx="1132053" cy="3773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9" y="1797776"/>
            <a:ext cx="846264" cy="3191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77" y="5693114"/>
            <a:ext cx="1102126" cy="367375"/>
          </a:xfrm>
          <a:prstGeom prst="rect">
            <a:avLst/>
          </a:prstGeom>
        </p:spPr>
      </p:pic>
      <p:sp>
        <p:nvSpPr>
          <p:cNvPr id="13" name="Стрелка углом 12"/>
          <p:cNvSpPr/>
          <p:nvPr/>
        </p:nvSpPr>
        <p:spPr>
          <a:xfrm>
            <a:off x="1657350" y="1266825"/>
            <a:ext cx="781050" cy="690542"/>
          </a:xfrm>
          <a:prstGeom prst="bentArrow">
            <a:avLst>
              <a:gd name="adj1" fmla="val 18103"/>
              <a:gd name="adj2" fmla="val 22241"/>
              <a:gd name="adj3" fmla="val 25000"/>
              <a:gd name="adj4" fmla="val 84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Выгнутая вниз стрелка 17"/>
          <p:cNvSpPr/>
          <p:nvPr/>
        </p:nvSpPr>
        <p:spPr>
          <a:xfrm>
            <a:off x="5156182" y="5720121"/>
            <a:ext cx="1733481" cy="2859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>
            <a:off x="7562022" y="5733805"/>
            <a:ext cx="1733481" cy="2859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>
            <a:off x="4487439" y="839830"/>
            <a:ext cx="1733481" cy="3403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низ стрелка 20"/>
          <p:cNvSpPr/>
          <p:nvPr/>
        </p:nvSpPr>
        <p:spPr>
          <a:xfrm rot="16200000">
            <a:off x="10368106" y="3417377"/>
            <a:ext cx="2421874" cy="5782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>
            <a:off x="1662490" y="4760431"/>
            <a:ext cx="781050" cy="690542"/>
          </a:xfrm>
          <a:prstGeom prst="bentArrow">
            <a:avLst>
              <a:gd name="adj1" fmla="val 18103"/>
              <a:gd name="adj2" fmla="val 22241"/>
              <a:gd name="adj3" fmla="val 25000"/>
              <a:gd name="adj4" fmla="val 84052"/>
            </a:avLst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067895" y="1010014"/>
            <a:ext cx="572567" cy="684798"/>
            <a:chOff x="4084991" y="3404395"/>
            <a:chExt cx="572567" cy="684798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7" t="900" r="20026" b="25526"/>
            <a:stretch/>
          </p:blipFill>
          <p:spPr>
            <a:xfrm>
              <a:off x="4084991" y="3404395"/>
              <a:ext cx="572567" cy="684798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4145505" y="3459104"/>
              <a:ext cx="451537" cy="15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IFC</a:t>
              </a:r>
              <a:endParaRPr lang="ru-RU" sz="8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1183454" y="3359552"/>
            <a:ext cx="572567" cy="684798"/>
            <a:chOff x="4084991" y="3404395"/>
            <a:chExt cx="572567" cy="684798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7" t="900" r="20026" b="25526"/>
            <a:stretch/>
          </p:blipFill>
          <p:spPr>
            <a:xfrm>
              <a:off x="4084991" y="3404395"/>
              <a:ext cx="572567" cy="684798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4145505" y="3459104"/>
              <a:ext cx="451537" cy="15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R2S</a:t>
              </a:r>
              <a:endParaRPr lang="ru-RU" sz="800" dirty="0"/>
            </a:p>
          </p:txBody>
        </p:sp>
      </p:grpSp>
      <p:sp>
        <p:nvSpPr>
          <p:cNvPr id="30" name="Заголовок 1"/>
          <p:cNvSpPr txBox="1">
            <a:spLocks/>
          </p:cNvSpPr>
          <p:nvPr/>
        </p:nvSpPr>
        <p:spPr>
          <a:xfrm>
            <a:off x="0" y="43735"/>
            <a:ext cx="3927941" cy="608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Первый этап</a:t>
            </a:r>
          </a:p>
        </p:txBody>
      </p:sp>
    </p:spTree>
    <p:extLst>
      <p:ext uri="{BB962C8B-B14F-4D97-AF65-F5344CB8AC3E}">
        <p14:creationId xmlns:p14="http://schemas.microsoft.com/office/powerpoint/2010/main" val="1627582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 r="48888" b="15437"/>
          <a:stretch/>
        </p:blipFill>
        <p:spPr>
          <a:xfrm>
            <a:off x="414524" y="827884"/>
            <a:ext cx="5220424" cy="4311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6279" b="19120"/>
          <a:stretch/>
        </p:blipFill>
        <p:spPr>
          <a:xfrm>
            <a:off x="6632025" y="827884"/>
            <a:ext cx="5729038" cy="4697834"/>
          </a:xfrm>
          <a:prstGeom prst="rect">
            <a:avLst/>
          </a:prstGeom>
        </p:spPr>
      </p:pic>
      <p:sp>
        <p:nvSpPr>
          <p:cNvPr id="9" name="Выгнутая вверх стрелка 8"/>
          <p:cNvSpPr/>
          <p:nvPr/>
        </p:nvSpPr>
        <p:spPr>
          <a:xfrm>
            <a:off x="3943351" y="827884"/>
            <a:ext cx="4486274" cy="4484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Генерация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сетки КЭ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18" y="4916599"/>
            <a:ext cx="1827357" cy="6091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18" y="4916599"/>
            <a:ext cx="1827357" cy="609119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43735"/>
            <a:ext cx="3927941" cy="608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Второй этап</a:t>
            </a:r>
          </a:p>
        </p:txBody>
      </p:sp>
    </p:spTree>
    <p:extLst>
      <p:ext uri="{BB962C8B-B14F-4D97-AF65-F5344CB8AC3E}">
        <p14:creationId xmlns:p14="http://schemas.microsoft.com/office/powerpoint/2010/main" val="169850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Проектирование жилых здани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8524186" y="1225361"/>
            <a:ext cx="3445455" cy="171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92" y="1206333"/>
            <a:ext cx="3105551" cy="15714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/>
          <a:stretch/>
        </p:blipFill>
        <p:spPr>
          <a:xfrm>
            <a:off x="5205485" y="4178270"/>
            <a:ext cx="3318701" cy="163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"/>
          <a:stretch/>
        </p:blipFill>
        <p:spPr>
          <a:xfrm>
            <a:off x="8676467" y="4140102"/>
            <a:ext cx="3367877" cy="166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2" descr="Проектирование жилых здани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 bwMode="auto">
          <a:xfrm>
            <a:off x="6985840" y="2479841"/>
            <a:ext cx="3186207" cy="177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2151" t="20447" r="11559" b="14342"/>
          <a:stretch/>
        </p:blipFill>
        <p:spPr>
          <a:xfrm>
            <a:off x="291689" y="2394031"/>
            <a:ext cx="4517800" cy="2091751"/>
          </a:xfrm>
          <a:prstGeom prst="rect">
            <a:avLst/>
          </a:prstGeom>
        </p:spPr>
      </p:pic>
      <p:sp>
        <p:nvSpPr>
          <p:cNvPr id="18" name="Стрелка углом 17"/>
          <p:cNvSpPr/>
          <p:nvPr/>
        </p:nvSpPr>
        <p:spPr>
          <a:xfrm>
            <a:off x="2160063" y="1225361"/>
            <a:ext cx="2478611" cy="942415"/>
          </a:xfrm>
          <a:prstGeom prst="bentArrow">
            <a:avLst>
              <a:gd name="adj1" fmla="val 18103"/>
              <a:gd name="adj2" fmla="val 22241"/>
              <a:gd name="adj3" fmla="val 25000"/>
              <a:gd name="adj4" fmla="val 84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Стрелка углом 18"/>
          <p:cNvSpPr/>
          <p:nvPr/>
        </p:nvSpPr>
        <p:spPr>
          <a:xfrm>
            <a:off x="2160062" y="4712037"/>
            <a:ext cx="2649427" cy="879138"/>
          </a:xfrm>
          <a:prstGeom prst="bentArrow">
            <a:avLst>
              <a:gd name="adj1" fmla="val 18103"/>
              <a:gd name="adj2" fmla="val 22241"/>
              <a:gd name="adj3" fmla="val 25000"/>
              <a:gd name="adj4" fmla="val 84052"/>
            </a:avLst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46" y="2256749"/>
            <a:ext cx="1743210" cy="2604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9" y="4622679"/>
            <a:ext cx="1428750" cy="4762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37" y="3354695"/>
            <a:ext cx="1288516" cy="485986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43735"/>
            <a:ext cx="3927941" cy="608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Третий этап</a:t>
            </a:r>
          </a:p>
        </p:txBody>
      </p:sp>
    </p:spTree>
    <p:extLst>
      <p:ext uri="{BB962C8B-B14F-4D97-AF65-F5344CB8AC3E}">
        <p14:creationId xmlns:p14="http://schemas.microsoft.com/office/powerpoint/2010/main" val="3253620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95" y="1652392"/>
            <a:ext cx="8361405" cy="3956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3" y="730189"/>
            <a:ext cx="11193232" cy="5296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5" y="5139635"/>
            <a:ext cx="2085975" cy="695325"/>
          </a:xfrm>
          <a:prstGeom prst="rect">
            <a:avLst/>
          </a:prstGeom>
        </p:spPr>
      </p:pic>
      <p:sp>
        <p:nvSpPr>
          <p:cNvPr id="10" name="Выгнутая вверх стрелка 9"/>
          <p:cNvSpPr/>
          <p:nvPr/>
        </p:nvSpPr>
        <p:spPr>
          <a:xfrm rot="19435433" flipH="1">
            <a:off x="3062037" y="1913797"/>
            <a:ext cx="1375975" cy="453676"/>
          </a:xfrm>
          <a:prstGeom prst="curvedDownArrow">
            <a:avLst>
              <a:gd name="adj1" fmla="val 50000"/>
              <a:gd name="adj2" fmla="val 883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*R2S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 rot="18935203">
            <a:off x="7575283" y="5359667"/>
            <a:ext cx="1252152" cy="467498"/>
          </a:xfrm>
          <a:prstGeom prst="curvedUpArrow">
            <a:avLst>
              <a:gd name="adj1" fmla="val 42396"/>
              <a:gd name="adj2" fmla="val 7258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*SDNF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758990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Моделирование промышленных зданий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20" y="1720087"/>
            <a:ext cx="1618958" cy="61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0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69001" y="834001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Проработка узлов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8" y="771298"/>
            <a:ext cx="12192000" cy="5748418"/>
          </a:xfrm>
          <a:prstGeom prst="rect">
            <a:avLst/>
          </a:prstGeom>
          <a:effectLst/>
        </p:spPr>
      </p:pic>
      <p:sp>
        <p:nvSpPr>
          <p:cNvPr id="6" name="Овал 5"/>
          <p:cNvSpPr/>
          <p:nvPr/>
        </p:nvSpPr>
        <p:spPr>
          <a:xfrm>
            <a:off x="9760017" y="2536855"/>
            <a:ext cx="528251" cy="543489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n w="12700">
                <a:solidFill>
                  <a:schemeClr val="bg1"/>
                </a:solidFill>
              </a:ln>
              <a:solidFill>
                <a:srgbClr val="22156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358641" y="5465545"/>
            <a:ext cx="528251" cy="543489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n w="12700">
                <a:solidFill>
                  <a:schemeClr val="bg1"/>
                </a:solidFill>
              </a:ln>
              <a:solidFill>
                <a:srgbClr val="22156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645343" y="3645507"/>
            <a:ext cx="528251" cy="543489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n w="12700">
                <a:solidFill>
                  <a:schemeClr val="bg1"/>
                </a:solidFill>
              </a:ln>
              <a:solidFill>
                <a:srgbClr val="22156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68456" y="3200737"/>
            <a:ext cx="528251" cy="543489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n w="12700">
                <a:solidFill>
                  <a:schemeClr val="bg1"/>
                </a:solidFill>
              </a:ln>
              <a:solidFill>
                <a:srgbClr val="22156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98" y="1126397"/>
            <a:ext cx="1600283" cy="1301152"/>
          </a:xfrm>
          <a:prstGeom prst="rect">
            <a:avLst/>
          </a:prstGeom>
          <a:effectLst>
            <a:outerShdw blurRad="101600" dist="50800" dir="8100000" algn="tr" rotWithShape="0">
              <a:prstClr val="black"/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29" y="2808600"/>
            <a:ext cx="867921" cy="836907"/>
          </a:xfrm>
          <a:prstGeom prst="rect">
            <a:avLst/>
          </a:prstGeom>
          <a:effectLst>
            <a:outerShdw blurRad="101600" dist="50800" dir="8100000" algn="tr" rotWithShape="0">
              <a:prstClr val="black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94" y="4934596"/>
            <a:ext cx="1111487" cy="1312153"/>
          </a:xfrm>
          <a:prstGeom prst="rect">
            <a:avLst/>
          </a:prstGeom>
          <a:effectLst>
            <a:outerShdw blurRad="101600" dist="50800" dir="8100000" algn="tr" rotWithShape="0">
              <a:prstClr val="black"/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99" y="3968075"/>
            <a:ext cx="1187798" cy="1318662"/>
          </a:xfrm>
          <a:prstGeom prst="rect">
            <a:avLst/>
          </a:prstGeom>
          <a:effectLst>
            <a:outerShdw blurRad="101600" dist="50800" dir="8100000" algn="tr" rotWithShape="0">
              <a:prstClr val="black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691492" y="2737564"/>
            <a:ext cx="939358" cy="981776"/>
          </a:xfrm>
          <a:prstGeom prst="rect">
            <a:avLst/>
          </a:prstGeom>
          <a:noFill/>
          <a:ln w="28575">
            <a:solidFill>
              <a:srgbClr val="221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83218" y="4876563"/>
            <a:ext cx="1111487" cy="1389435"/>
          </a:xfrm>
          <a:prstGeom prst="rect">
            <a:avLst/>
          </a:prstGeom>
          <a:noFill/>
          <a:ln w="28575">
            <a:solidFill>
              <a:srgbClr val="221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4446" y="3888606"/>
            <a:ext cx="1129226" cy="1436631"/>
          </a:xfrm>
          <a:prstGeom prst="rect">
            <a:avLst/>
          </a:prstGeom>
          <a:noFill/>
          <a:ln w="28575">
            <a:solidFill>
              <a:srgbClr val="221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697806" y="1057590"/>
            <a:ext cx="1814014" cy="1427709"/>
          </a:xfrm>
          <a:prstGeom prst="rect">
            <a:avLst/>
          </a:prstGeom>
          <a:noFill/>
          <a:ln w="28575">
            <a:solidFill>
              <a:srgbClr val="221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8890" r="33189" b="15804"/>
          <a:stretch/>
        </p:blipFill>
        <p:spPr>
          <a:xfrm>
            <a:off x="9014605" y="3690948"/>
            <a:ext cx="1256548" cy="1131720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sp>
        <p:nvSpPr>
          <p:cNvPr id="20" name="Овал 19"/>
          <p:cNvSpPr/>
          <p:nvPr/>
        </p:nvSpPr>
        <p:spPr>
          <a:xfrm>
            <a:off x="8199062" y="2874110"/>
            <a:ext cx="608053" cy="625593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n w="12700">
                <a:solidFill>
                  <a:schemeClr val="bg1"/>
                </a:solidFill>
              </a:ln>
              <a:solidFill>
                <a:srgbClr val="22156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68514" y="3593513"/>
            <a:ext cx="1331514" cy="1331175"/>
          </a:xfrm>
          <a:prstGeom prst="rect">
            <a:avLst/>
          </a:prstGeom>
          <a:noFill/>
          <a:ln w="28575">
            <a:solidFill>
              <a:srgbClr val="221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69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http://www.seek.com.au/templates/25335682_1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68" y="5291849"/>
            <a:ext cx="29384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D:\Презентация_Сочи\3310tekla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8390" r="6046" b="10530"/>
          <a:stretch>
            <a:fillRect/>
          </a:stretch>
        </p:blipFill>
        <p:spPr bwMode="auto">
          <a:xfrm>
            <a:off x="6552289" y="1801048"/>
            <a:ext cx="5347827" cy="310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D:\Презентация_Сочи\Smar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22389" r="17484" b="7347"/>
          <a:stretch>
            <a:fillRect/>
          </a:stretch>
        </p:blipFill>
        <p:spPr bwMode="auto">
          <a:xfrm>
            <a:off x="355385" y="1801047"/>
            <a:ext cx="4760311" cy="31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69" y="5067343"/>
            <a:ext cx="2403931" cy="941139"/>
          </a:xfrm>
          <a:prstGeom prst="rect">
            <a:avLst/>
          </a:prstGeom>
        </p:spPr>
      </p:pic>
      <p:sp>
        <p:nvSpPr>
          <p:cNvPr id="10" name=" 3"/>
          <p:cNvSpPr/>
          <p:nvPr/>
        </p:nvSpPr>
        <p:spPr>
          <a:xfrm>
            <a:off x="4892979" y="2773197"/>
            <a:ext cx="1962364" cy="1115979"/>
          </a:xfrm>
          <a:prstGeom prst="leftRightRibbon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/>
              <a:t>CIS/2</a:t>
            </a:r>
            <a:endParaRPr lang="ru-RU" sz="16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758990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Детализация объектов до уровня сварки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578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Проблема: а сколько осталось…?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54" y="3105568"/>
            <a:ext cx="4163646" cy="2825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7"/>
          <a:stretch/>
        </p:blipFill>
        <p:spPr>
          <a:xfrm>
            <a:off x="4783015" y="1606060"/>
            <a:ext cx="5682958" cy="32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94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езентация_Сочи\3310Review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67" y="1366787"/>
            <a:ext cx="7252577" cy="445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seek.com.au/templates/25335682_1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8" y="5329969"/>
            <a:ext cx="29384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798682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Объединение всех разделов в одной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1857308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1" y="1312928"/>
            <a:ext cx="4434113" cy="2401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634" y="3848855"/>
            <a:ext cx="4828484" cy="2255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577" y="3880025"/>
            <a:ext cx="3476625" cy="2249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552" y="1318908"/>
            <a:ext cx="3330392" cy="24018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52" y="3880025"/>
            <a:ext cx="2828216" cy="22556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713920" y="3410701"/>
            <a:ext cx="572567" cy="6847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74434" y="346541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IFC</a:t>
            </a:r>
            <a:endParaRPr lang="ru-RU" sz="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1446786" y="3412951"/>
            <a:ext cx="572567" cy="6847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507300" y="346766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SDNF</a:t>
            </a:r>
            <a:endParaRPr lang="ru-RU" sz="8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2179497" y="3410701"/>
            <a:ext cx="572567" cy="68479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240011" y="346541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STP</a:t>
            </a:r>
            <a:endParaRPr lang="ru-RU" sz="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084991" y="3404395"/>
            <a:ext cx="572567" cy="684798"/>
            <a:chOff x="4084991" y="3404395"/>
            <a:chExt cx="572567" cy="684798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7" t="900" r="20026" b="25526"/>
            <a:stretch/>
          </p:blipFill>
          <p:spPr>
            <a:xfrm>
              <a:off x="4084991" y="3404395"/>
              <a:ext cx="572567" cy="684798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4145505" y="3459104"/>
              <a:ext cx="451537" cy="15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IFC</a:t>
              </a:r>
              <a:endParaRPr lang="ru-RU" sz="800" dirty="0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7026829" y="3402154"/>
            <a:ext cx="572567" cy="68479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087343" y="3456863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DXF</a:t>
            </a:r>
            <a:endParaRPr lang="ru-RU" sz="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8124402" y="1646424"/>
            <a:ext cx="572567" cy="68479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184916" y="1701133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DXF</a:t>
            </a:r>
            <a:endParaRPr lang="ru-RU" sz="8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17" y="5712820"/>
            <a:ext cx="1138758" cy="18933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88" y="3075157"/>
            <a:ext cx="737109" cy="2457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10" y="5441896"/>
            <a:ext cx="1175032" cy="1953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44" y="3208040"/>
            <a:ext cx="1315025" cy="285616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0" y="758990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И на последок…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4" y="5694533"/>
            <a:ext cx="550484" cy="2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6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675" y="838200"/>
            <a:ext cx="365997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700" dirty="0">
                <a:solidFill>
                  <a:srgbClr val="24156D"/>
                </a:solidFill>
              </a:rPr>
              <a:t>;-)</a:t>
            </a:r>
          </a:p>
        </p:txBody>
      </p:sp>
    </p:spTree>
    <p:extLst>
      <p:ext uri="{BB962C8B-B14F-4D97-AF65-F5344CB8AC3E}">
        <p14:creationId xmlns:p14="http://schemas.microsoft.com/office/powerpoint/2010/main" val="342508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069789" y="3166825"/>
            <a:ext cx="5305428" cy="56810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Образцы исследуемых балок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82782"/>
              </p:ext>
            </p:extLst>
          </p:nvPr>
        </p:nvGraphicFramePr>
        <p:xfrm>
          <a:off x="1768277" y="800099"/>
          <a:ext cx="8208911" cy="5184576"/>
        </p:xfrm>
        <a:graphic>
          <a:graphicData uri="http://schemas.openxmlformats.org/drawingml/2006/table">
            <a:tbl>
              <a:tblPr/>
              <a:tblGrid>
                <a:gridCol w="96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71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71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04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серия балок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схема дефектов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сечение в пролете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материалы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размеры поперечного сечения, мм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арматура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бетон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1600" baseline="-2500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6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6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bn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16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061" y="2248643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6669" y="3536403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8677" y="4832547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397" y="4760539"/>
            <a:ext cx="237626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397" y="3392387"/>
            <a:ext cx="2376264" cy="124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8397" y="1952227"/>
            <a:ext cx="2376263" cy="11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443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 rot="16200000">
            <a:off x="-2069789" y="3166825"/>
            <a:ext cx="5305428" cy="56810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Образцы исследуемых балок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433" y="3366224"/>
            <a:ext cx="215265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63430"/>
              </p:ext>
            </p:extLst>
          </p:nvPr>
        </p:nvGraphicFramePr>
        <p:xfrm>
          <a:off x="1874313" y="798162"/>
          <a:ext cx="8064896" cy="5305429"/>
        </p:xfrm>
        <a:graphic>
          <a:graphicData uri="http://schemas.openxmlformats.org/drawingml/2006/table">
            <a:tbl>
              <a:tblPr/>
              <a:tblGrid>
                <a:gridCol w="947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54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41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серия балок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схема дефектов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сечение в пролете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материалы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размеры поперечного сечения, мм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арматура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бетон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1600" baseline="-2500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600" baseline="-2500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600" baseline="-25000">
                          <a:latin typeface="Times New Roman"/>
                          <a:ea typeface="Times New Roman"/>
                          <a:cs typeface="Times New Roman"/>
                        </a:rPr>
                        <a:t>bn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1600" baseline="-250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9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2Ø20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705" y="2214096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705" y="5022408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705" y="3654256"/>
            <a:ext cx="7965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6441" y="4878392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6440" y="2009970"/>
            <a:ext cx="2080643" cy="121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420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Гидравлический пресс для испытания статической нагрузкой</a:t>
            </a:r>
          </a:p>
        </p:txBody>
      </p:sp>
      <p:pic>
        <p:nvPicPr>
          <p:cNvPr id="5" name="Рисунок 16" descr="C:\Users\Public\Documents\дисс\фотки\исп балок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b="29447"/>
          <a:stretch>
            <a:fillRect/>
          </a:stretch>
        </p:blipFill>
        <p:spPr bwMode="auto">
          <a:xfrm>
            <a:off x="2734097" y="1431870"/>
            <a:ext cx="632820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51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16206"/>
              </p:ext>
            </p:extLst>
          </p:nvPr>
        </p:nvGraphicFramePr>
        <p:xfrm>
          <a:off x="2009775" y="862013"/>
          <a:ext cx="3898900" cy="520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17973675" imgH="27651075" progId="">
                  <p:embed/>
                </p:oleObj>
              </mc:Choice>
              <mc:Fallback>
                <p:oleObj r:id="rId3" imgW="17973675" imgH="27651075" progId="">
                  <p:embed/>
                  <p:pic>
                    <p:nvPicPr>
                      <p:cNvPr id="102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711" b="5421"/>
                      <a:stretch>
                        <a:fillRect/>
                      </a:stretch>
                    </p:blipFill>
                    <p:spPr bwMode="auto">
                      <a:xfrm>
                        <a:off x="2009775" y="862013"/>
                        <a:ext cx="3898900" cy="5208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336661"/>
              </p:ext>
            </p:extLst>
          </p:nvPr>
        </p:nvGraphicFramePr>
        <p:xfrm>
          <a:off x="6081713" y="933449"/>
          <a:ext cx="4154487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5" imgW="22155150" imgH="27698700" progId="">
                  <p:embed/>
                </p:oleObj>
              </mc:Choice>
              <mc:Fallback>
                <p:oleObj r:id="rId5" imgW="22155150" imgH="27698700" progId="">
                  <p:embed/>
                  <p:pic>
                    <p:nvPicPr>
                      <p:cNvPr id="10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414"/>
                      <a:stretch>
                        <a:fillRect/>
                      </a:stretch>
                    </p:blipFill>
                    <p:spPr bwMode="auto">
                      <a:xfrm>
                        <a:off x="6081713" y="933449"/>
                        <a:ext cx="4154487" cy="5019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 rot="16200000">
            <a:off x="-1874626" y="2971663"/>
            <a:ext cx="5305428" cy="95843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Схемы испытаний, расположения измерительных приборов и армирования балок</a:t>
            </a:r>
          </a:p>
          <a:p>
            <a:pPr algn="ctr"/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31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Общий вид установки для испытаний арматуры</a:t>
            </a:r>
          </a:p>
        </p:txBody>
      </p:sp>
      <p:pic>
        <p:nvPicPr>
          <p:cNvPr id="5" name="Рисунок 16" descr="C:\Users\Public\Documents\дисс\фотки\испытание арматуры1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b="13593"/>
          <a:stretch>
            <a:fillRect/>
          </a:stretch>
        </p:blipFill>
        <p:spPr bwMode="auto">
          <a:xfrm>
            <a:off x="1384226" y="1431870"/>
            <a:ext cx="3244924" cy="377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8" descr="C:\Users\Public\Documents\дисс\фотки\каркас.jpg"/>
          <p:cNvPicPr>
            <a:picLocks noChangeAspect="1" noChangeArrowheads="1"/>
          </p:cNvPicPr>
          <p:nvPr/>
        </p:nvPicPr>
        <p:blipFill>
          <a:blip r:embed="rId3" cstate="print">
            <a:lum bright="14000" contrast="30000"/>
          </a:blip>
          <a:srcRect/>
          <a:stretch>
            <a:fillRect/>
          </a:stretch>
        </p:blipFill>
        <p:spPr bwMode="auto">
          <a:xfrm>
            <a:off x="5226895" y="2288470"/>
            <a:ext cx="6048420" cy="159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35399" y="5300033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Испытательный пресс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7554" y="3995108"/>
            <a:ext cx="37271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4156D"/>
                </a:solidFill>
                <a:effectLst/>
                <a:uLnTx/>
                <a:uFillTx/>
              </a:rPr>
              <a:t>Арматурный каркас</a:t>
            </a:r>
          </a:p>
        </p:txBody>
      </p:sp>
    </p:spTree>
    <p:extLst>
      <p:ext uri="{BB962C8B-B14F-4D97-AF65-F5344CB8AC3E}">
        <p14:creationId xmlns:p14="http://schemas.microsoft.com/office/powerpoint/2010/main" val="394208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8637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Характер разрушения балок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71488" y="1431870"/>
            <a:ext cx="8292700" cy="4680520"/>
            <a:chOff x="395288" y="1412776"/>
            <a:chExt cx="8292700" cy="4680520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3159703" y="1412875"/>
              <a:ext cx="2830015" cy="4608414"/>
              <a:chOff x="1598" y="1258"/>
              <a:chExt cx="9360" cy="12978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433" t="5296" r="9718" b="5296"/>
              <a:stretch>
                <a:fillRect/>
              </a:stretch>
            </p:blipFill>
            <p:spPr bwMode="auto">
              <a:xfrm>
                <a:off x="1598" y="9718"/>
                <a:ext cx="9360" cy="2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684" r="6821" b="10182"/>
              <a:stretch>
                <a:fillRect/>
              </a:stretch>
            </p:blipFill>
            <p:spPr bwMode="auto">
              <a:xfrm>
                <a:off x="1598" y="12058"/>
                <a:ext cx="9360" cy="2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003" t="1570" r="8575" b="3142"/>
              <a:stretch>
                <a:fillRect/>
              </a:stretch>
            </p:blipFill>
            <p:spPr bwMode="auto">
              <a:xfrm>
                <a:off x="1598" y="5758"/>
                <a:ext cx="9360" cy="3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908" t="3990" r="6331" b="5321"/>
              <a:stretch>
                <a:fillRect/>
              </a:stretch>
            </p:blipFill>
            <p:spPr bwMode="auto">
              <a:xfrm>
                <a:off x="1598" y="1258"/>
                <a:ext cx="9360" cy="2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9183" t="2773" r="10330" b="11090"/>
              <a:stretch>
                <a:fillRect/>
              </a:stretch>
            </p:blipFill>
            <p:spPr bwMode="auto">
              <a:xfrm>
                <a:off x="1598" y="3418"/>
                <a:ext cx="9360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95288" y="1412875"/>
              <a:ext cx="2718380" cy="4608413"/>
              <a:chOff x="1598" y="1258"/>
              <a:chExt cx="9360" cy="12600"/>
            </a:xfrm>
          </p:grpSpPr>
          <p:grpSp>
            <p:nvGrpSpPr>
              <p:cNvPr id="15" name="Group 9"/>
              <p:cNvGrpSpPr>
                <a:grpSpLocks/>
              </p:cNvGrpSpPr>
              <p:nvPr/>
            </p:nvGrpSpPr>
            <p:grpSpPr bwMode="auto">
              <a:xfrm>
                <a:off x="1598" y="6658"/>
                <a:ext cx="9360" cy="7200"/>
                <a:chOff x="1598" y="6658"/>
                <a:chExt cx="9360" cy="7200"/>
              </a:xfrm>
            </p:grpSpPr>
            <p:pic>
              <p:nvPicPr>
                <p:cNvPr id="18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8717" t="2660" r="13217" b="10640"/>
                <a:stretch>
                  <a:fillRect/>
                </a:stretch>
              </p:blipFill>
              <p:spPr bwMode="auto">
                <a:xfrm>
                  <a:off x="1598" y="6658"/>
                  <a:ext cx="9360" cy="2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6474" t="2461" r="9290" b="11073"/>
                <a:stretch>
                  <a:fillRect/>
                </a:stretch>
              </p:blipFill>
              <p:spPr bwMode="auto">
                <a:xfrm>
                  <a:off x="1598" y="9178"/>
                  <a:ext cx="9360" cy="2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8768" t="9227" r="8768" b="16148"/>
                <a:stretch>
                  <a:fillRect/>
                </a:stretch>
              </p:blipFill>
              <p:spPr bwMode="auto">
                <a:xfrm>
                  <a:off x="1598" y="11698"/>
                  <a:ext cx="9360" cy="2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6789" t="2556" r="5090" b="10226"/>
              <a:stretch>
                <a:fillRect/>
              </a:stretch>
            </p:blipFill>
            <p:spPr bwMode="auto">
              <a:xfrm>
                <a:off x="1598" y="1258"/>
                <a:ext cx="9360" cy="1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9148" t="2602" r="14291" b="16910"/>
              <a:stretch>
                <a:fillRect/>
              </a:stretch>
            </p:blipFill>
            <p:spPr bwMode="auto">
              <a:xfrm>
                <a:off x="1598" y="3421"/>
                <a:ext cx="9360" cy="2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22"/>
            <p:cNvPicPr>
              <a:picLocks noChangeAspect="1" noChangeArrowheads="1"/>
            </p:cNvPicPr>
            <p:nvPr/>
          </p:nvPicPr>
          <p:blipFill>
            <a:blip r:embed="rId12" cstate="print"/>
            <a:srcRect l="9682" t="5249" r="8542" b="13124"/>
            <a:stretch>
              <a:fillRect/>
            </a:stretch>
          </p:blipFill>
          <p:spPr bwMode="auto">
            <a:xfrm>
              <a:off x="6084168" y="1412776"/>
              <a:ext cx="2603820" cy="708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13" cstate="print"/>
            <a:srcRect l="7388" t="5469" r="9094" b="8202"/>
            <a:stretch>
              <a:fillRect/>
            </a:stretch>
          </p:blipFill>
          <p:spPr bwMode="auto">
            <a:xfrm>
              <a:off x="6084168" y="2132856"/>
              <a:ext cx="2603820" cy="709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14" cstate="print"/>
            <a:srcRect l="6927" r="6927" b="5652"/>
            <a:stretch>
              <a:fillRect/>
            </a:stretch>
          </p:blipFill>
          <p:spPr bwMode="auto">
            <a:xfrm>
              <a:off x="6084168" y="2852936"/>
              <a:ext cx="2603820" cy="709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15" cstate="print"/>
            <a:srcRect l="11412" t="9682" r="9415" b="12102"/>
            <a:stretch>
              <a:fillRect/>
            </a:stretch>
          </p:blipFill>
          <p:spPr bwMode="auto">
            <a:xfrm>
              <a:off x="6084168" y="3573016"/>
              <a:ext cx="2592288" cy="797013"/>
            </a:xfrm>
            <a:prstGeom prst="rect">
              <a:avLst/>
            </a:prstGeom>
            <a:noFill/>
          </p:spPr>
        </p:pic>
        <p:grpSp>
          <p:nvGrpSpPr>
            <p:cNvPr id="12" name="Группа 11"/>
            <p:cNvGrpSpPr/>
            <p:nvPr/>
          </p:nvGrpSpPr>
          <p:grpSpPr>
            <a:xfrm>
              <a:off x="6084168" y="4437112"/>
              <a:ext cx="2592288" cy="1656184"/>
              <a:chOff x="6156176" y="3152082"/>
              <a:chExt cx="2592288" cy="1554304"/>
            </a:xfrm>
          </p:grpSpPr>
          <p:pic>
            <p:nvPicPr>
              <p:cNvPr id="13" name="Picture 33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7433" t="2696" r="5717" b="5392"/>
              <a:stretch>
                <a:fillRect/>
              </a:stretch>
            </p:blipFill>
            <p:spPr bwMode="auto">
              <a:xfrm>
                <a:off x="6156176" y="3934751"/>
                <a:ext cx="2592288" cy="771635"/>
              </a:xfrm>
              <a:prstGeom prst="rect">
                <a:avLst/>
              </a:prstGeom>
              <a:noFill/>
            </p:spPr>
          </p:pic>
          <p:pic>
            <p:nvPicPr>
              <p:cNvPr id="14" name="Picture 3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5141" r="5426" b="18898"/>
              <a:stretch>
                <a:fillRect/>
              </a:stretch>
            </p:blipFill>
            <p:spPr bwMode="auto">
              <a:xfrm>
                <a:off x="6156176" y="3152082"/>
                <a:ext cx="2592288" cy="75251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39" name="Picture 16"/>
          <p:cNvPicPr>
            <a:picLocks noChangeAspect="1" noChangeArrowheads="1"/>
          </p:cNvPicPr>
          <p:nvPr/>
        </p:nvPicPr>
        <p:blipFill>
          <a:blip r:embed="rId18" cstate="print"/>
          <a:srcRect l="9700" t="2502" r="10841" b="18767"/>
          <a:stretch>
            <a:fillRect/>
          </a:stretch>
        </p:blipFill>
        <p:spPr bwMode="auto">
          <a:xfrm>
            <a:off x="8847106" y="1434990"/>
            <a:ext cx="2779377" cy="81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>
          <a:blip r:embed="rId19" cstate="print"/>
          <a:srcRect l="6247" t="2637" r="6247" b="11864"/>
          <a:stretch>
            <a:fillRect/>
          </a:stretch>
        </p:blipFill>
        <p:spPr bwMode="auto">
          <a:xfrm>
            <a:off x="8847106" y="3512252"/>
            <a:ext cx="2779377" cy="81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20" cstate="print"/>
          <a:srcRect l="5728" t="6503" r="6874" b="6503"/>
          <a:stretch>
            <a:fillRect/>
          </a:stretch>
        </p:blipFill>
        <p:spPr bwMode="auto">
          <a:xfrm>
            <a:off x="8847106" y="4349902"/>
            <a:ext cx="2779377" cy="84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9"/>
          <p:cNvPicPr>
            <a:picLocks noChangeAspect="1" noChangeArrowheads="1"/>
          </p:cNvPicPr>
          <p:nvPr/>
        </p:nvPicPr>
        <p:blipFill>
          <a:blip r:embed="rId21" cstate="print"/>
          <a:srcRect l="5191" t="9926" r="6343" b="12407"/>
          <a:stretch>
            <a:fillRect/>
          </a:stretch>
        </p:blipFill>
        <p:spPr bwMode="auto">
          <a:xfrm>
            <a:off x="8847106" y="5218711"/>
            <a:ext cx="2779377" cy="82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0"/>
          <p:cNvPicPr>
            <a:picLocks noChangeAspect="1" noChangeArrowheads="1"/>
          </p:cNvPicPr>
          <p:nvPr/>
        </p:nvPicPr>
        <p:blipFill>
          <a:blip r:embed="rId22" cstate="print"/>
          <a:srcRect l="8051" t="2524" r="11501" b="17667"/>
          <a:stretch>
            <a:fillRect/>
          </a:stretch>
        </p:blipFill>
        <p:spPr bwMode="auto">
          <a:xfrm>
            <a:off x="8847106" y="2272255"/>
            <a:ext cx="2779377" cy="83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4882766"/>
      </p:ext>
    </p:extLst>
  </p:cSld>
  <p:clrMapOvr>
    <a:masterClrMapping/>
  </p:clrMapOvr>
</p:sld>
</file>

<file path=ppt/theme/theme1.xml><?xml version="1.0" encoding="utf-8"?>
<a:theme xmlns:a="http://schemas.openxmlformats.org/drawingml/2006/main" name="NIP_TEM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P_TEMP" id="{F6A74E3C-C965-4155-9585-FF4E6B1391AA}" vid="{94D60686-72ED-4897-A81F-A28AD01A968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NIP_TEMP</Template>
  <TotalTime>666</TotalTime>
  <Words>564</Words>
  <Application>Microsoft Office PowerPoint</Application>
  <PresentationFormat>Широкоэкранный</PresentationFormat>
  <Paragraphs>342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NIP_TEMP</vt:lpstr>
      <vt:lpstr>Исследование напряженно-деформированного состояния железобетонных балок с трещинами в ВК SCAD Office v.21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практического  применения   связки   «TEKLA Structures - SCAD Office»  для подготовки и обоснования качественных решений при проектировании несущих строительных конструкций САПР </vt:lpstr>
      <vt:lpstr>Презентация PowerPoint</vt:lpstr>
      <vt:lpstr>BIM инструменты</vt:lpstr>
      <vt:lpstr>О чем пойдет речь?</vt:lpstr>
      <vt:lpstr>ГЛАВНОЕ – СВОЙСТВА!!!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Сергеевич</dc:creator>
  <cp:lastModifiedBy>Игорь Кукушкин</cp:lastModifiedBy>
  <cp:revision>56</cp:revision>
  <dcterms:created xsi:type="dcterms:W3CDTF">2015-11-15T21:02:35Z</dcterms:created>
  <dcterms:modified xsi:type="dcterms:W3CDTF">2016-04-17T14:04:33Z</dcterms:modified>
</cp:coreProperties>
</file>