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02" r:id="rId2"/>
    <p:sldMasterId id="2147483688" r:id="rId3"/>
  </p:sldMasterIdLst>
  <p:notesMasterIdLst>
    <p:notesMasterId r:id="rId32"/>
  </p:notesMasterIdLst>
  <p:handoutMasterIdLst>
    <p:handoutMasterId r:id="rId33"/>
  </p:handoutMasterIdLst>
  <p:sldIdLst>
    <p:sldId id="351" r:id="rId4"/>
    <p:sldId id="392" r:id="rId5"/>
    <p:sldId id="393" r:id="rId6"/>
    <p:sldId id="395" r:id="rId7"/>
    <p:sldId id="396" r:id="rId8"/>
    <p:sldId id="398" r:id="rId9"/>
    <p:sldId id="399" r:id="rId10"/>
    <p:sldId id="403" r:id="rId11"/>
    <p:sldId id="404" r:id="rId12"/>
    <p:sldId id="406" r:id="rId13"/>
    <p:sldId id="409" r:id="rId14"/>
    <p:sldId id="411" r:id="rId15"/>
    <p:sldId id="412" r:id="rId16"/>
    <p:sldId id="416" r:id="rId17"/>
    <p:sldId id="417" r:id="rId18"/>
    <p:sldId id="419" r:id="rId19"/>
    <p:sldId id="421" r:id="rId20"/>
    <p:sldId id="422" r:id="rId21"/>
    <p:sldId id="423" r:id="rId22"/>
    <p:sldId id="425" r:id="rId23"/>
    <p:sldId id="428" r:id="rId24"/>
    <p:sldId id="424" r:id="rId25"/>
    <p:sldId id="427" r:id="rId26"/>
    <p:sldId id="430" r:id="rId27"/>
    <p:sldId id="432" r:id="rId28"/>
    <p:sldId id="431" r:id="rId29"/>
    <p:sldId id="433" r:id="rId30"/>
    <p:sldId id="42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orient="horz" pos="3884" userDrawn="1">
          <p15:clr>
            <a:srgbClr val="A4A3A4"/>
          </p15:clr>
        </p15:guide>
        <p15:guide id="5" pos="431" userDrawn="1">
          <p15:clr>
            <a:srgbClr val="A4A3A4"/>
          </p15:clr>
        </p15:guide>
        <p15:guide id="6" pos="55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921"/>
    <a:srgbClr val="EEF9FF"/>
    <a:srgbClr val="777673"/>
    <a:srgbClr val="173D64"/>
    <a:srgbClr val="A7C9EB"/>
    <a:srgbClr val="464B55"/>
    <a:srgbClr val="AACBEC"/>
    <a:srgbClr val="949494"/>
    <a:srgbClr val="CACDD4"/>
    <a:srgbClr val="AFB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5492" autoAdjust="0"/>
  </p:normalViewPr>
  <p:slideViewPr>
    <p:cSldViewPr>
      <p:cViewPr varScale="1">
        <p:scale>
          <a:sx n="53" d="100"/>
          <a:sy n="53" d="100"/>
        </p:scale>
        <p:origin x="1402" y="48"/>
      </p:cViewPr>
      <p:guideLst>
        <p:guide orient="horz" pos="2160"/>
        <p:guide pos="2880"/>
        <p:guide orient="horz" pos="527"/>
        <p:guide orient="horz" pos="3884"/>
        <p:guide pos="43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231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35597-F001-4493-A87A-3E05B8ACA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380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DA3EC-A10F-4C84-8494-E6A8D1564364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9D037-CB52-45C2-A257-6C69DFC9CE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58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9D037-CB52-45C2-A257-6C69DFC9CEE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230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1C9BC-2C24-4826-BA92-85BAC188DA3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159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9D037-CB52-45C2-A257-6C69DFC9CEEC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266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569913"/>
            <a:ext cx="3706812" cy="2779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330B-B1DA-214B-A229-0CB8492B91A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46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9D037-CB52-45C2-A257-6C69DFC9CEEC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06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3344A-2B62-4CD0-A0D7-F4CD396F3EA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278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3344A-2B62-4CD0-A0D7-F4CD396F3EA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289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3344A-2B62-4CD0-A0D7-F4CD396F3EA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06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9D037-CB52-45C2-A257-6C69DFC9CEEC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86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180136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3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8978" y="6641790"/>
            <a:ext cx="515022" cy="180000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chemeClr val="tx1"/>
                </a:solidFill>
              </a:defRPr>
            </a:lvl1pPr>
          </a:lstStyle>
          <a:p>
            <a:fld id="{1AD85287-DFD3-47C3-8272-F88586EBF020}" type="slidenum">
              <a:rPr lang="ru-RU" smtClean="0"/>
              <a:pPr/>
              <a:t>‹#›</a:t>
            </a:fld>
            <a:r>
              <a:rPr lang="en-US" dirty="0" smtClean="0"/>
              <a:t> </a:t>
            </a:r>
            <a:r>
              <a:rPr lang="en-US" sz="800" b="0" i="0" dirty="0" smtClean="0">
                <a:sym typeface="Wingdings 3" panose="05040102010807070707" pitchFamily="18" charset="2"/>
              </a:rPr>
              <a:t></a:t>
            </a:r>
            <a:endParaRPr lang="ru-RU" b="0" i="0" dirty="0"/>
          </a:p>
        </p:txBody>
      </p:sp>
    </p:spTree>
    <p:extLst>
      <p:ext uri="{BB962C8B-B14F-4D97-AF65-F5344CB8AC3E}">
        <p14:creationId xmlns:p14="http://schemas.microsoft.com/office/powerpoint/2010/main" val="101248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8978" y="6641790"/>
            <a:ext cx="515022" cy="180000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chemeClr val="tx1"/>
                </a:solidFill>
              </a:defRPr>
            </a:lvl1pPr>
          </a:lstStyle>
          <a:p>
            <a:fld id="{1AD85287-DFD3-47C3-8272-F88586EBF020}" type="slidenum">
              <a:rPr lang="ru-RU" smtClean="0"/>
              <a:pPr/>
              <a:t>‹#›</a:t>
            </a:fld>
            <a:r>
              <a:rPr lang="en-US" dirty="0" smtClean="0"/>
              <a:t> </a:t>
            </a:r>
            <a:r>
              <a:rPr lang="en-US" sz="800" b="0" i="0" dirty="0" smtClean="0">
                <a:sym typeface="Wingdings 3" panose="05040102010807070707" pitchFamily="18" charset="2"/>
              </a:rPr>
              <a:t></a:t>
            </a:r>
            <a:endParaRPr lang="ru-RU" b="0" i="0" dirty="0"/>
          </a:p>
        </p:txBody>
      </p:sp>
    </p:spTree>
    <p:extLst>
      <p:ext uri="{BB962C8B-B14F-4D97-AF65-F5344CB8AC3E}">
        <p14:creationId xmlns:p14="http://schemas.microsoft.com/office/powerpoint/2010/main" val="2054931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8978" y="6641790"/>
            <a:ext cx="515022" cy="180000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chemeClr val="tx1"/>
                </a:solidFill>
              </a:defRPr>
            </a:lvl1pPr>
          </a:lstStyle>
          <a:p>
            <a:fld id="{1AD85287-DFD3-47C3-8272-F88586EBF020}" type="slidenum">
              <a:rPr lang="ru-RU" smtClean="0"/>
              <a:pPr/>
              <a:t>‹#›</a:t>
            </a:fld>
            <a:r>
              <a:rPr lang="en-US" dirty="0" smtClean="0"/>
              <a:t> </a:t>
            </a:r>
            <a:r>
              <a:rPr lang="en-US" sz="800" b="0" i="0" dirty="0" smtClean="0">
                <a:sym typeface="Wingdings 3" panose="05040102010807070707" pitchFamily="18" charset="2"/>
              </a:rPr>
              <a:t></a:t>
            </a:r>
            <a:endParaRPr lang="ru-RU" b="0" i="0" dirty="0"/>
          </a:p>
        </p:txBody>
      </p:sp>
    </p:spTree>
    <p:extLst>
      <p:ext uri="{BB962C8B-B14F-4D97-AF65-F5344CB8AC3E}">
        <p14:creationId xmlns:p14="http://schemas.microsoft.com/office/powerpoint/2010/main" val="853945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8978" y="6641790"/>
            <a:ext cx="515022" cy="180000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chemeClr val="tx1"/>
                </a:solidFill>
              </a:defRPr>
            </a:lvl1pPr>
          </a:lstStyle>
          <a:p>
            <a:fld id="{1AD85287-DFD3-47C3-8272-F88586EBF020}" type="slidenum">
              <a:rPr lang="ru-RU" smtClean="0"/>
              <a:pPr/>
              <a:t>‹#›</a:t>
            </a:fld>
            <a:r>
              <a:rPr lang="en-US" dirty="0" smtClean="0"/>
              <a:t> </a:t>
            </a:r>
            <a:r>
              <a:rPr lang="en-US" sz="800" b="0" i="0" dirty="0" smtClean="0">
                <a:sym typeface="Wingdings 3" panose="05040102010807070707" pitchFamily="18" charset="2"/>
              </a:rPr>
              <a:t></a:t>
            </a:r>
            <a:endParaRPr lang="ru-RU" b="0" i="0" dirty="0"/>
          </a:p>
        </p:txBody>
      </p:sp>
    </p:spTree>
    <p:extLst>
      <p:ext uri="{BB962C8B-B14F-4D97-AF65-F5344CB8AC3E}">
        <p14:creationId xmlns:p14="http://schemas.microsoft.com/office/powerpoint/2010/main" val="1570771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8978" y="6641790"/>
            <a:ext cx="515022" cy="180000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chemeClr val="tx1"/>
                </a:solidFill>
              </a:defRPr>
            </a:lvl1pPr>
          </a:lstStyle>
          <a:p>
            <a:fld id="{1AD85287-DFD3-47C3-8272-F88586EBF020}" type="slidenum">
              <a:rPr lang="ru-RU" smtClean="0"/>
              <a:pPr/>
              <a:t>‹#›</a:t>
            </a:fld>
            <a:r>
              <a:rPr lang="en-US" dirty="0" smtClean="0"/>
              <a:t> </a:t>
            </a:r>
            <a:r>
              <a:rPr lang="en-US" sz="800" b="0" i="0" dirty="0" smtClean="0">
                <a:sym typeface="Wingdings 3" panose="05040102010807070707" pitchFamily="18" charset="2"/>
              </a:rPr>
              <a:t></a:t>
            </a:r>
            <a:endParaRPr lang="ru-RU" b="0" i="0" dirty="0"/>
          </a:p>
        </p:txBody>
      </p:sp>
    </p:spTree>
    <p:extLst>
      <p:ext uri="{BB962C8B-B14F-4D97-AF65-F5344CB8AC3E}">
        <p14:creationId xmlns:p14="http://schemas.microsoft.com/office/powerpoint/2010/main" val="368998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8978" y="6641790"/>
            <a:ext cx="515022" cy="180000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chemeClr val="tx1"/>
                </a:solidFill>
              </a:defRPr>
            </a:lvl1pPr>
          </a:lstStyle>
          <a:p>
            <a:fld id="{1AD85287-DFD3-47C3-8272-F88586EBF020}" type="slidenum">
              <a:rPr lang="ru-RU" smtClean="0"/>
              <a:pPr/>
              <a:t>‹#›</a:t>
            </a:fld>
            <a:r>
              <a:rPr lang="en-US" dirty="0" smtClean="0"/>
              <a:t> </a:t>
            </a:r>
            <a:r>
              <a:rPr lang="en-US" sz="800" b="0" i="0" dirty="0" smtClean="0">
                <a:sym typeface="Wingdings 3" panose="05040102010807070707" pitchFamily="18" charset="2"/>
              </a:rPr>
              <a:t></a:t>
            </a:r>
            <a:endParaRPr lang="ru-RU" b="0" i="0" dirty="0"/>
          </a:p>
        </p:txBody>
      </p:sp>
    </p:spTree>
    <p:extLst>
      <p:ext uri="{BB962C8B-B14F-4D97-AF65-F5344CB8AC3E}">
        <p14:creationId xmlns:p14="http://schemas.microsoft.com/office/powerpoint/2010/main" val="369859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8978" y="6641790"/>
            <a:ext cx="515022" cy="180000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chemeClr val="tx1"/>
                </a:solidFill>
              </a:defRPr>
            </a:lvl1pPr>
          </a:lstStyle>
          <a:p>
            <a:fld id="{1AD85287-DFD3-47C3-8272-F88586EBF020}" type="slidenum">
              <a:rPr lang="ru-RU" smtClean="0"/>
              <a:pPr/>
              <a:t>‹#›</a:t>
            </a:fld>
            <a:r>
              <a:rPr lang="en-US" dirty="0" smtClean="0"/>
              <a:t> </a:t>
            </a:r>
            <a:r>
              <a:rPr lang="en-US" sz="800" b="0" i="0" dirty="0" smtClean="0">
                <a:sym typeface="Wingdings 3" panose="05040102010807070707" pitchFamily="18" charset="2"/>
              </a:rPr>
              <a:t></a:t>
            </a:r>
            <a:endParaRPr lang="ru-RU" b="0" i="0" dirty="0"/>
          </a:p>
        </p:txBody>
      </p:sp>
    </p:spTree>
    <p:extLst>
      <p:ext uri="{BB962C8B-B14F-4D97-AF65-F5344CB8AC3E}">
        <p14:creationId xmlns:p14="http://schemas.microsoft.com/office/powerpoint/2010/main" val="2539338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8978" y="6641790"/>
            <a:ext cx="515022" cy="180000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chemeClr val="tx1"/>
                </a:solidFill>
              </a:defRPr>
            </a:lvl1pPr>
          </a:lstStyle>
          <a:p>
            <a:fld id="{1AD85287-DFD3-47C3-8272-F88586EBF020}" type="slidenum">
              <a:rPr lang="ru-RU" smtClean="0"/>
              <a:pPr/>
              <a:t>‹#›</a:t>
            </a:fld>
            <a:r>
              <a:rPr lang="en-US" dirty="0" smtClean="0"/>
              <a:t> </a:t>
            </a:r>
            <a:r>
              <a:rPr lang="en-US" sz="800" b="0" i="0" dirty="0" smtClean="0">
                <a:sym typeface="Wingdings 3" panose="05040102010807070707" pitchFamily="18" charset="2"/>
              </a:rPr>
              <a:t></a:t>
            </a:r>
            <a:endParaRPr lang="ru-RU" b="0" i="0" dirty="0"/>
          </a:p>
        </p:txBody>
      </p:sp>
    </p:spTree>
    <p:extLst>
      <p:ext uri="{BB962C8B-B14F-4D97-AF65-F5344CB8AC3E}">
        <p14:creationId xmlns:p14="http://schemas.microsoft.com/office/powerpoint/2010/main" val="1185257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8978" y="6641790"/>
            <a:ext cx="515022" cy="180000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chemeClr val="tx1"/>
                </a:solidFill>
              </a:defRPr>
            </a:lvl1pPr>
          </a:lstStyle>
          <a:p>
            <a:fld id="{1AD85287-DFD3-47C3-8272-F88586EBF020}" type="slidenum">
              <a:rPr lang="ru-RU" smtClean="0"/>
              <a:pPr/>
              <a:t>‹#›</a:t>
            </a:fld>
            <a:r>
              <a:rPr lang="en-US" dirty="0" smtClean="0"/>
              <a:t> </a:t>
            </a:r>
            <a:r>
              <a:rPr lang="en-US" sz="800" b="0" i="0" dirty="0" smtClean="0">
                <a:sym typeface="Wingdings 3" panose="05040102010807070707" pitchFamily="18" charset="2"/>
              </a:rPr>
              <a:t></a:t>
            </a:r>
            <a:endParaRPr lang="ru-RU" b="0" i="0" dirty="0"/>
          </a:p>
        </p:txBody>
      </p:sp>
    </p:spTree>
    <p:extLst>
      <p:ext uri="{BB962C8B-B14F-4D97-AF65-F5344CB8AC3E}">
        <p14:creationId xmlns:p14="http://schemas.microsoft.com/office/powerpoint/2010/main" val="130975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431999" y="914400"/>
            <a:ext cx="3960000" cy="2520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Это ОБЪЕКТ. Сюда можно добавить текст, таблицу, диаграмму, </a:t>
            </a:r>
            <a:r>
              <a:rPr lang="ru-RU" dirty="0" err="1" smtClean="0"/>
              <a:t>SmartArt</a:t>
            </a:r>
            <a:r>
              <a:rPr lang="ru-RU" dirty="0" smtClean="0"/>
              <a:t>, рисунок или видео.</a:t>
            </a:r>
          </a:p>
        </p:txBody>
      </p:sp>
      <p:sp>
        <p:nvSpPr>
          <p:cNvPr id="7" name="Объект 2"/>
          <p:cNvSpPr>
            <a:spLocks noGrp="1"/>
          </p:cNvSpPr>
          <p:nvPr>
            <p:ph sz="half" idx="11" hasCustomPrompt="1"/>
          </p:nvPr>
        </p:nvSpPr>
        <p:spPr>
          <a:xfrm>
            <a:off x="431999" y="3629766"/>
            <a:ext cx="3960000" cy="2520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Это ОБЪЕКТ. Сюда можно добавить текст, таблицу, диаграмму, </a:t>
            </a:r>
            <a:r>
              <a:rPr lang="ru-RU" dirty="0" err="1" smtClean="0"/>
              <a:t>SmartArt</a:t>
            </a:r>
            <a:r>
              <a:rPr lang="ru-RU" dirty="0" smtClean="0"/>
              <a:t>, рисунок или видео.</a:t>
            </a:r>
          </a:p>
        </p:txBody>
      </p:sp>
      <p:sp>
        <p:nvSpPr>
          <p:cNvPr id="8" name="Объект 2"/>
          <p:cNvSpPr>
            <a:spLocks noGrp="1"/>
          </p:cNvSpPr>
          <p:nvPr>
            <p:ph sz="half" idx="12" hasCustomPrompt="1"/>
          </p:nvPr>
        </p:nvSpPr>
        <p:spPr>
          <a:xfrm>
            <a:off x="4756573" y="914400"/>
            <a:ext cx="3960000" cy="2520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Это ОБЪЕКТ. Сюда можно добавить текст, таблицу, диаграмму, </a:t>
            </a:r>
            <a:r>
              <a:rPr lang="ru-RU" dirty="0" err="1" smtClean="0"/>
              <a:t>SmartArt</a:t>
            </a:r>
            <a:r>
              <a:rPr lang="ru-RU" dirty="0" smtClean="0"/>
              <a:t>, рисунок или видео.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half" idx="13" hasCustomPrompt="1"/>
          </p:nvPr>
        </p:nvSpPr>
        <p:spPr>
          <a:xfrm>
            <a:off x="4756573" y="3629766"/>
            <a:ext cx="3960000" cy="2520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Это ОБЪЕКТ. Сюда можно добавить текст, таблицу, диаграмму, </a:t>
            </a:r>
            <a:r>
              <a:rPr lang="ru-RU" dirty="0" err="1" smtClean="0"/>
              <a:t>SmartArt</a:t>
            </a:r>
            <a:r>
              <a:rPr lang="ru-RU" dirty="0" smtClean="0"/>
              <a:t>, рисунок или видео.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8978" y="6641790"/>
            <a:ext cx="515022" cy="180000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chemeClr val="tx1"/>
                </a:solidFill>
              </a:defRPr>
            </a:lvl1pPr>
          </a:lstStyle>
          <a:p>
            <a:fld id="{1AD85287-DFD3-47C3-8272-F88586EBF020}" type="slidenum">
              <a:rPr lang="ru-RU" smtClean="0">
                <a:solidFill>
                  <a:srgbClr val="47444A"/>
                </a:solidFill>
              </a:rPr>
              <a:pPr/>
              <a:t>‹#›</a:t>
            </a:fld>
            <a:r>
              <a:rPr lang="en-US" dirty="0" smtClean="0">
                <a:solidFill>
                  <a:srgbClr val="47444A"/>
                </a:solidFill>
              </a:rPr>
              <a:t> </a:t>
            </a:r>
            <a:r>
              <a:rPr lang="en-US" sz="800" b="0" i="0" dirty="0" smtClean="0">
                <a:solidFill>
                  <a:srgbClr val="47444A"/>
                </a:solidFill>
                <a:sym typeface="Wingdings 3" panose="05040102010807070707" pitchFamily="18" charset="2"/>
              </a:rPr>
              <a:t></a:t>
            </a:r>
            <a:endParaRPr lang="ru-RU" b="0" i="0" dirty="0">
              <a:solidFill>
                <a:srgbClr val="4744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2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6309320" cy="794469"/>
          </a:xfrm>
        </p:spPr>
        <p:txBody>
          <a:bodyPr anchor="t" anchorCtr="0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2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8978" y="6641790"/>
            <a:ext cx="515022" cy="180000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chemeClr val="tx1"/>
                </a:solidFill>
              </a:defRPr>
            </a:lvl1pPr>
          </a:lstStyle>
          <a:p>
            <a:fld id="{1AD85287-DFD3-47C3-8272-F88586EBF020}" type="slidenum">
              <a:rPr lang="ru-RU" smtClean="0">
                <a:solidFill>
                  <a:srgbClr val="47444A"/>
                </a:solidFill>
              </a:rPr>
              <a:pPr/>
              <a:t>‹#›</a:t>
            </a:fld>
            <a:r>
              <a:rPr lang="en-US" dirty="0" smtClean="0">
                <a:solidFill>
                  <a:srgbClr val="47444A"/>
                </a:solidFill>
              </a:rPr>
              <a:t> </a:t>
            </a:r>
            <a:r>
              <a:rPr lang="en-US" sz="800" b="0" i="0" dirty="0" smtClean="0">
                <a:solidFill>
                  <a:srgbClr val="47444A"/>
                </a:solidFill>
                <a:sym typeface="Wingdings 3" panose="05040102010807070707" pitchFamily="18" charset="2"/>
              </a:rPr>
              <a:t></a:t>
            </a:r>
            <a:endParaRPr lang="ru-RU" b="0" i="0" dirty="0">
              <a:solidFill>
                <a:srgbClr val="47444A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461745" y="6576758"/>
            <a:ext cx="1860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47444A"/>
                </a:solidFill>
              </a:rPr>
              <a:t>© </a:t>
            </a:r>
            <a:r>
              <a:rPr lang="en-US" sz="1200" dirty="0" smtClean="0">
                <a:solidFill>
                  <a:srgbClr val="47444A"/>
                </a:solidFill>
              </a:rPr>
              <a:t>CONCURATOR LLC, 2014</a:t>
            </a:r>
            <a:endParaRPr lang="ru-RU" sz="1200" dirty="0">
              <a:solidFill>
                <a:srgbClr val="4744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62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8978" y="6641790"/>
            <a:ext cx="515022" cy="180000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chemeClr val="tx1"/>
                </a:solidFill>
              </a:defRPr>
            </a:lvl1pPr>
          </a:lstStyle>
          <a:p>
            <a:fld id="{1AD85287-DFD3-47C3-8272-F88586EBF020}" type="slidenum">
              <a:rPr lang="ru-RU" smtClean="0">
                <a:solidFill>
                  <a:srgbClr val="47444A"/>
                </a:solidFill>
              </a:rPr>
              <a:pPr/>
              <a:t>‹#›</a:t>
            </a:fld>
            <a:r>
              <a:rPr lang="en-US" dirty="0" smtClean="0">
                <a:solidFill>
                  <a:srgbClr val="47444A"/>
                </a:solidFill>
              </a:rPr>
              <a:t> </a:t>
            </a:r>
            <a:r>
              <a:rPr lang="en-US" sz="800" b="0" i="0" dirty="0" smtClean="0">
                <a:solidFill>
                  <a:srgbClr val="47444A"/>
                </a:solidFill>
                <a:sym typeface="Wingdings 3" panose="05040102010807070707" pitchFamily="18" charset="2"/>
              </a:rPr>
              <a:t></a:t>
            </a:r>
            <a:endParaRPr lang="ru-RU" b="0" i="0" dirty="0">
              <a:solidFill>
                <a:srgbClr val="47444A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461745" y="6576758"/>
            <a:ext cx="1860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47444A"/>
                </a:solidFill>
              </a:rPr>
              <a:t>© </a:t>
            </a:r>
            <a:r>
              <a:rPr lang="en-US" sz="1200" dirty="0" smtClean="0">
                <a:solidFill>
                  <a:srgbClr val="47444A"/>
                </a:solidFill>
              </a:rPr>
              <a:t>CONCURATOR LLC, 2014</a:t>
            </a:r>
            <a:endParaRPr lang="ru-RU" sz="1200" dirty="0">
              <a:solidFill>
                <a:srgbClr val="4744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20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8978" y="6641790"/>
            <a:ext cx="515022" cy="180000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chemeClr val="tx1"/>
                </a:solidFill>
              </a:defRPr>
            </a:lvl1pPr>
          </a:lstStyle>
          <a:p>
            <a:fld id="{1AD85287-DFD3-47C3-8272-F88586EBF020}" type="slidenum">
              <a:rPr lang="ru-RU" smtClean="0">
                <a:solidFill>
                  <a:srgbClr val="47444A"/>
                </a:solidFill>
              </a:rPr>
              <a:pPr/>
              <a:t>‹#›</a:t>
            </a:fld>
            <a:r>
              <a:rPr lang="en-US" dirty="0" smtClean="0">
                <a:solidFill>
                  <a:srgbClr val="47444A"/>
                </a:solidFill>
              </a:rPr>
              <a:t> </a:t>
            </a:r>
            <a:r>
              <a:rPr lang="en-US" sz="800" b="0" i="0" dirty="0" smtClean="0">
                <a:solidFill>
                  <a:srgbClr val="47444A"/>
                </a:solidFill>
                <a:sym typeface="Wingdings 3" panose="05040102010807070707" pitchFamily="18" charset="2"/>
              </a:rPr>
              <a:t></a:t>
            </a:r>
            <a:endParaRPr lang="ru-RU" b="0" i="0" dirty="0">
              <a:solidFill>
                <a:srgbClr val="4744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4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8978" y="6641790"/>
            <a:ext cx="515022" cy="180000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chemeClr val="tx1"/>
                </a:solidFill>
              </a:defRPr>
            </a:lvl1pPr>
          </a:lstStyle>
          <a:p>
            <a:fld id="{1AD85287-DFD3-47C3-8272-F88586EBF020}" type="slidenum">
              <a:rPr lang="ru-RU" smtClean="0">
                <a:solidFill>
                  <a:srgbClr val="47444A"/>
                </a:solidFill>
              </a:rPr>
              <a:pPr/>
              <a:t>‹#›</a:t>
            </a:fld>
            <a:r>
              <a:rPr lang="en-US" dirty="0" smtClean="0">
                <a:solidFill>
                  <a:srgbClr val="47444A"/>
                </a:solidFill>
              </a:rPr>
              <a:t> </a:t>
            </a:r>
            <a:r>
              <a:rPr lang="en-US" sz="800" b="0" i="0" dirty="0" smtClean="0">
                <a:solidFill>
                  <a:srgbClr val="47444A"/>
                </a:solidFill>
                <a:sym typeface="Wingdings 3" panose="05040102010807070707" pitchFamily="18" charset="2"/>
              </a:rPr>
              <a:t></a:t>
            </a:r>
            <a:endParaRPr lang="ru-RU" b="0" i="0" dirty="0">
              <a:solidFill>
                <a:srgbClr val="47444A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461745" y="6576758"/>
            <a:ext cx="1860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© </a:t>
            </a:r>
            <a:r>
              <a:rPr lang="en-US" sz="1200" dirty="0" smtClean="0"/>
              <a:t>CONCURATOR</a:t>
            </a:r>
            <a:r>
              <a:rPr lang="en-US" sz="1200" baseline="0" dirty="0" smtClean="0"/>
              <a:t> LLC, 2014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28405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8978" y="6641790"/>
            <a:ext cx="515022" cy="180000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chemeClr val="tx1"/>
                </a:solidFill>
              </a:defRPr>
            </a:lvl1pPr>
          </a:lstStyle>
          <a:p>
            <a:fld id="{1AD85287-DFD3-47C3-8272-F88586EBF020}" type="slidenum">
              <a:rPr lang="ru-RU" smtClean="0">
                <a:solidFill>
                  <a:srgbClr val="47444A"/>
                </a:solidFill>
              </a:rPr>
              <a:pPr/>
              <a:t>‹#›</a:t>
            </a:fld>
            <a:r>
              <a:rPr lang="en-US" dirty="0" smtClean="0">
                <a:solidFill>
                  <a:srgbClr val="47444A"/>
                </a:solidFill>
              </a:rPr>
              <a:t> </a:t>
            </a:r>
            <a:r>
              <a:rPr lang="en-US" sz="800" b="0" i="0" dirty="0" smtClean="0">
                <a:solidFill>
                  <a:srgbClr val="47444A"/>
                </a:solidFill>
                <a:sym typeface="Wingdings 3" panose="05040102010807070707" pitchFamily="18" charset="2"/>
              </a:rPr>
              <a:t></a:t>
            </a:r>
            <a:endParaRPr lang="ru-RU" b="0" i="0" dirty="0">
              <a:solidFill>
                <a:srgbClr val="4744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66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431999" y="914400"/>
            <a:ext cx="8303210" cy="52497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Это ОБЪЕКТ. Сюда можно добавить текст, таблицу, диаграмму, </a:t>
            </a:r>
            <a:r>
              <a:rPr lang="ru-RU" dirty="0" err="1" smtClean="0"/>
              <a:t>SmartArt</a:t>
            </a:r>
            <a:r>
              <a:rPr lang="ru-RU" dirty="0" smtClean="0"/>
              <a:t>, рисунок или видео.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8978" y="6641790"/>
            <a:ext cx="515022" cy="180000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chemeClr val="tx1"/>
                </a:solidFill>
              </a:defRPr>
            </a:lvl1pPr>
          </a:lstStyle>
          <a:p>
            <a:fld id="{1AD85287-DFD3-47C3-8272-F88586EBF020}" type="slidenum">
              <a:rPr lang="ru-RU" smtClean="0"/>
              <a:pPr/>
              <a:t>‹#›</a:t>
            </a:fld>
            <a:r>
              <a:rPr lang="en-US" smtClean="0"/>
              <a:t> </a:t>
            </a:r>
            <a:r>
              <a:rPr lang="en-US" sz="800" b="0" i="0" smtClean="0">
                <a:sym typeface="Wingdings 3" panose="05040102010807070707" pitchFamily="18" charset="2"/>
              </a:rPr>
              <a:t></a:t>
            </a:r>
            <a:endParaRPr lang="ru-RU" b="0" i="0" dirty="0"/>
          </a:p>
        </p:txBody>
      </p:sp>
    </p:spTree>
    <p:extLst>
      <p:ext uri="{BB962C8B-B14F-4D97-AF65-F5344CB8AC3E}">
        <p14:creationId xmlns:p14="http://schemas.microsoft.com/office/powerpoint/2010/main" val="3602401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17641"/>
            <a:ext cx="8229644" cy="4767282"/>
          </a:xfrm>
          <a:prstGeom prst="rect">
            <a:avLst/>
          </a:prstGeom>
        </p:spPr>
        <p:txBody>
          <a:bodyPr lIns="73152" tIns="0" rIns="0" bIns="0">
            <a:noAutofit/>
          </a:bodyPr>
          <a:lstStyle>
            <a:lvl1pPr marL="411480" indent="-411480">
              <a:buClr>
                <a:schemeClr val="accent4"/>
              </a:buClr>
              <a:buSzPct val="100000"/>
              <a:buFont typeface="Wingdings" charset="2"/>
              <a:buChar char="§"/>
              <a:defRPr sz="3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31936" indent="-287974">
              <a:buClr>
                <a:schemeClr val="accent4"/>
              </a:buClr>
              <a:buSzPct val="100000"/>
              <a:buFont typeface="Wingdings" charset="2"/>
              <a:buChar char="§"/>
              <a:defRPr sz="25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9901" indent="-259176">
              <a:buClr>
                <a:schemeClr val="accent4"/>
              </a:buClr>
              <a:buSzPct val="100000"/>
              <a:buFont typeface="Wingdings" charset="2"/>
              <a:buChar char="§"/>
              <a:defRPr sz="2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91862" indent="-230379">
              <a:buClr>
                <a:schemeClr val="accent4"/>
              </a:buClr>
              <a:buSzPct val="100000"/>
              <a:buFont typeface="Wingdings" charset="2"/>
              <a:buChar char="§"/>
              <a:defRPr sz="1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303821" indent="-201582">
              <a:buClr>
                <a:schemeClr val="accent4"/>
              </a:buClr>
              <a:buSzPct val="100000"/>
              <a:buFont typeface="Wingdings" charset="2"/>
              <a:buChar char="§"/>
              <a:defRPr sz="17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aseline="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9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2503487"/>
            <a:ext cx="6741368" cy="10064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F406E70-66EF-4ECB-BB50-524D7D6FCD29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EC35966-9768-41F0-94BA-F2C0160C899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99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27584" y="2924944"/>
            <a:ext cx="6858000" cy="1224136"/>
          </a:xfrm>
          <a:prstGeom prst="rect">
            <a:avLst/>
          </a:prstGeom>
        </p:spPr>
        <p:txBody>
          <a:bodyPr anchor="t" anchorCtr="0"/>
          <a:lstStyle>
            <a:lvl1pPr algn="l">
              <a:defRPr sz="4400" baseline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97152"/>
            <a:ext cx="6858000" cy="9361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9619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567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484784"/>
            <a:ext cx="3867150" cy="4692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3867150" cy="4692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00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76672"/>
            <a:ext cx="7689354" cy="39957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196752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020664"/>
            <a:ext cx="3868737" cy="36845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196752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020664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65304"/>
            <a:ext cx="180136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96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180136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15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431999" y="914400"/>
            <a:ext cx="3960000" cy="52353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Это ОБЪЕКТ. Сюда можно добавить текст, таблицу, диаграмму, </a:t>
            </a:r>
            <a:r>
              <a:rPr lang="ru-RU" dirty="0" err="1" smtClean="0"/>
              <a:t>SmartArt</a:t>
            </a:r>
            <a:r>
              <a:rPr lang="ru-RU" dirty="0" smtClean="0"/>
              <a:t>, рисунок или видео.</a:t>
            </a:r>
          </a:p>
        </p:txBody>
      </p:sp>
      <p:sp>
        <p:nvSpPr>
          <p:cNvPr id="6" name="Объект 2"/>
          <p:cNvSpPr>
            <a:spLocks noGrp="1"/>
          </p:cNvSpPr>
          <p:nvPr>
            <p:ph sz="half" idx="10" hasCustomPrompt="1"/>
          </p:nvPr>
        </p:nvSpPr>
        <p:spPr>
          <a:xfrm>
            <a:off x="4756573" y="914400"/>
            <a:ext cx="3960000" cy="52353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Это ОБЪЕКТ. Сюда можно добавить текст, таблицу, диаграмму, </a:t>
            </a:r>
            <a:r>
              <a:rPr lang="ru-RU" dirty="0" err="1" smtClean="0"/>
              <a:t>SmartArt</a:t>
            </a:r>
            <a:r>
              <a:rPr lang="ru-RU" dirty="0" smtClean="0"/>
              <a:t>, рисунок или видео.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8978" y="6641790"/>
            <a:ext cx="515022" cy="180000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chemeClr val="tx1"/>
                </a:solidFill>
              </a:defRPr>
            </a:lvl1pPr>
          </a:lstStyle>
          <a:p>
            <a:fld id="{1AD85287-DFD3-47C3-8272-F88586EBF020}" type="slidenum">
              <a:rPr lang="ru-RU" smtClean="0"/>
              <a:pPr/>
              <a:t>‹#›</a:t>
            </a:fld>
            <a:r>
              <a:rPr lang="en-US" dirty="0" smtClean="0"/>
              <a:t> </a:t>
            </a:r>
            <a:r>
              <a:rPr lang="en-US" sz="800" b="0" i="0" dirty="0" smtClean="0">
                <a:sym typeface="Wingdings 3" panose="05040102010807070707" pitchFamily="18" charset="2"/>
              </a:rPr>
              <a:t></a:t>
            </a:r>
            <a:endParaRPr lang="ru-RU" b="0" i="0" dirty="0"/>
          </a:p>
        </p:txBody>
      </p:sp>
    </p:spTree>
    <p:extLst>
      <p:ext uri="{BB962C8B-B14F-4D97-AF65-F5344CB8AC3E}">
        <p14:creationId xmlns:p14="http://schemas.microsoft.com/office/powerpoint/2010/main" val="351369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8978" y="6641790"/>
            <a:ext cx="515022" cy="180000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chemeClr val="tx1"/>
                </a:solidFill>
              </a:defRPr>
            </a:lvl1pPr>
          </a:lstStyle>
          <a:p>
            <a:fld id="{1AD85287-DFD3-47C3-8272-F88586EBF020}" type="slidenum">
              <a:rPr lang="ru-RU" smtClean="0"/>
              <a:pPr/>
              <a:t>‹#›</a:t>
            </a:fld>
            <a:r>
              <a:rPr lang="en-US" dirty="0" smtClean="0"/>
              <a:t> </a:t>
            </a:r>
            <a:r>
              <a:rPr lang="en-US" sz="800" b="0" i="0" dirty="0" smtClean="0">
                <a:sym typeface="Wingdings 3" panose="05040102010807070707" pitchFamily="18" charset="2"/>
              </a:rPr>
              <a:t></a:t>
            </a:r>
            <a:endParaRPr lang="ru-RU" b="0" i="0" dirty="0"/>
          </a:p>
        </p:txBody>
      </p:sp>
    </p:spTree>
    <p:extLst>
      <p:ext uri="{BB962C8B-B14F-4D97-AF65-F5344CB8AC3E}">
        <p14:creationId xmlns:p14="http://schemas.microsoft.com/office/powerpoint/2010/main" val="392219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8978" y="6641790"/>
            <a:ext cx="515022" cy="180000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 anchor="ctr"/>
          <a:lstStyle>
            <a:lvl1pPr algn="ctr">
              <a:defRPr sz="1000" b="1" i="1">
                <a:solidFill>
                  <a:schemeClr val="tx1"/>
                </a:solidFill>
              </a:defRPr>
            </a:lvl1pPr>
          </a:lstStyle>
          <a:p>
            <a:fld id="{1AD85287-DFD3-47C3-8272-F88586EBF020}" type="slidenum">
              <a:rPr lang="ru-RU" smtClean="0"/>
              <a:pPr/>
              <a:t>‹#›</a:t>
            </a:fld>
            <a:r>
              <a:rPr lang="en-US" dirty="0" smtClean="0"/>
              <a:t> </a:t>
            </a:r>
            <a:r>
              <a:rPr lang="en-US" sz="800" b="0" i="0" dirty="0" smtClean="0">
                <a:sym typeface="Wingdings 3" panose="05040102010807070707" pitchFamily="18" charset="2"/>
              </a:rPr>
              <a:t></a:t>
            </a:r>
            <a:endParaRPr lang="ru-RU" b="0" i="0" dirty="0"/>
          </a:p>
        </p:txBody>
      </p:sp>
    </p:spTree>
    <p:extLst>
      <p:ext uri="{BB962C8B-B14F-4D97-AF65-F5344CB8AC3E}">
        <p14:creationId xmlns:p14="http://schemas.microsoft.com/office/powerpoint/2010/main" val="1995518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jpeg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90435"/>
          <a:stretch/>
        </p:blipFill>
        <p:spPr>
          <a:xfrm>
            <a:off x="0" y="404664"/>
            <a:ext cx="9144000" cy="64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76672"/>
            <a:ext cx="8263830" cy="471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26876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rgbClr val="6E7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28628"/>
            <a:ext cx="1512168" cy="44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4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8" r:id="rId3"/>
    <p:sldLayoutId id="2147483709" r:id="rId4"/>
    <p:sldLayoutId id="2147483710" r:id="rId5"/>
    <p:sldLayoutId id="2147483711" r:id="rId6"/>
    <p:sldLayoutId id="2147483714" r:id="rId7"/>
    <p:sldLayoutId id="2147483715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8" r:id="rId19"/>
    <p:sldLayoutId id="2147483730" r:id="rId20"/>
    <p:sldLayoutId id="2147483731" r:id="rId21"/>
    <p:sldLayoutId id="2147483734" r:id="rId22"/>
    <p:sldLayoutId id="2147483736" r:id="rId23"/>
    <p:sldLayoutId id="2147483737" r:id="rId24"/>
    <p:sldLayoutId id="2147483738" r:id="rId25"/>
    <p:sldLayoutId id="2147483739" r:id="rId2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961921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2448272" cy="7135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154"/>
            <a:ext cx="9144000" cy="592531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290736" y="326604"/>
            <a:ext cx="258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i="1" dirty="0" smtClean="0">
                <a:solidFill>
                  <a:srgbClr val="464B55"/>
                </a:solidFill>
                <a:latin typeface="Arial Narrow" panose="020B0606020202030204" pitchFamily="34" charset="0"/>
              </a:rPr>
              <a:t>Консультационные услуги</a:t>
            </a:r>
            <a:endParaRPr lang="ru-RU" sz="1800" i="1" dirty="0">
              <a:solidFill>
                <a:srgbClr val="464B55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923756" y="5805264"/>
            <a:ext cx="5296488" cy="738664"/>
          </a:xfrm>
          <a:prstGeom prst="rect">
            <a:avLst/>
          </a:prstGeom>
          <a:noFill/>
        </p:spPr>
        <p:txBody>
          <a:bodyPr wrap="square" lIns="468000" rIns="10800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«КОНКУРАТОР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 ул. Профсоюзная, д.3 офис 817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(499) 124 64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www.concurator.ru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9751" y="2492896"/>
            <a:ext cx="7548673" cy="105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833909" y="3789040"/>
            <a:ext cx="7554515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8" y="98285"/>
            <a:ext cx="2463350" cy="75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4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 Narrow" panose="020B060602020203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09"/>
            <a:ext cx="9144000" cy="6760275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251520" y="332656"/>
            <a:ext cx="288032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372014" y="755412"/>
            <a:ext cx="258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i="1" dirty="0" smtClean="0">
                <a:solidFill>
                  <a:srgbClr val="464B55"/>
                </a:solidFill>
                <a:latin typeface="Arial Narrow" panose="020B0606020202030204" pitchFamily="34" charset="0"/>
              </a:rPr>
              <a:t>Консультационные услуги</a:t>
            </a:r>
            <a:endParaRPr lang="ru-RU" sz="1800" i="1" dirty="0">
              <a:solidFill>
                <a:srgbClr val="464B55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0"/>
            <a:ext cx="9144000" cy="166328"/>
          </a:xfrm>
          <a:prstGeom prst="rect">
            <a:avLst/>
          </a:prstGeom>
          <a:solidFill>
            <a:srgbClr val="6E7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11560" y="6237312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ООО «КОНКУРАТОР» </a:t>
            </a:r>
            <a:r>
              <a:rPr lang="ru-RU" sz="1200" dirty="0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117036</a:t>
            </a:r>
            <a:r>
              <a:rPr lang="ru-RU" sz="12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, Москва, </a:t>
            </a:r>
            <a:r>
              <a:rPr lang="ru-RU" sz="1200" dirty="0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ул</a:t>
            </a:r>
            <a:r>
              <a:rPr lang="ru-RU" sz="12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. Профсоюзная, </a:t>
            </a:r>
            <a:r>
              <a:rPr lang="ru-RU" sz="1200" dirty="0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д.3, офис 817. Тел</a:t>
            </a:r>
            <a:r>
              <a:rPr lang="ru-RU" sz="12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.:+7 (</a:t>
            </a:r>
            <a:r>
              <a:rPr lang="ru-RU" sz="1200" dirty="0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499) 124-64-24., </a:t>
            </a:r>
            <a:r>
              <a:rPr lang="en-US" sz="1200" dirty="0" smtClean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www.concurator.ru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67" y="548680"/>
            <a:ext cx="2458257" cy="7164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6" y="406792"/>
            <a:ext cx="2818297" cy="85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2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jp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sianhighways.ru/about/normative_base/govcompany_standarts/STO_8_6_2016_prikaz_%2044_07_04_2016(ver1)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emf"/><Relationship Id="rId12" Type="http://schemas.openxmlformats.org/officeDocument/2006/relationships/image" Target="../media/image3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8292888" cy="1224136"/>
          </a:xfrm>
        </p:spPr>
        <p:txBody>
          <a:bodyPr/>
          <a:lstStyle/>
          <a:p>
            <a:r>
              <a:rPr lang="ru-RU" sz="3600" b="1" dirty="0"/>
              <a:t>Разработка BIM-стандарта организации. Принципы и подходы, состав разделов документа.</a:t>
            </a:r>
            <a:endParaRPr lang="ru-RU" sz="36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9552" y="4869160"/>
            <a:ext cx="8136904" cy="9558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9619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Бенклян Сергей Эдуардович, </a:t>
            </a:r>
            <a:endParaRPr lang="en-US" dirty="0" smtClean="0"/>
          </a:p>
          <a:p>
            <a:r>
              <a:rPr lang="ru-RU" dirty="0" smtClean="0"/>
              <a:t>старший менеджер проектов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3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0136" y="158706"/>
            <a:ext cx="8856984" cy="947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96192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base"/>
            <a:r>
              <a:rPr lang="en-US" dirty="0">
                <a:latin typeface="Arial" panose="020B0604020202020204" pitchFamily="34" charset="0"/>
              </a:rPr>
              <a:t>BIM </a:t>
            </a:r>
            <a:r>
              <a:rPr lang="ru-RU" dirty="0">
                <a:latin typeface="Arial" panose="020B0604020202020204" pitchFamily="34" charset="0"/>
              </a:rPr>
              <a:t>стандарт организации</a:t>
            </a:r>
            <a:r>
              <a:rPr lang="en-US" dirty="0">
                <a:latin typeface="Arial" panose="020B0604020202020204" pitchFamily="34" charset="0"/>
              </a:rPr>
              <a:t>: </a:t>
            </a:r>
            <a:r>
              <a:rPr lang="ru-RU" b="1" dirty="0" smtClean="0">
                <a:latin typeface="Arial" panose="020B0604020202020204" pitchFamily="34" charset="0"/>
              </a:rPr>
              <a:t>уровни проработки (</a:t>
            </a:r>
            <a:r>
              <a:rPr lang="en-US" b="1" dirty="0" err="1" smtClean="0">
                <a:latin typeface="Arial" panose="020B0604020202020204" pitchFamily="34" charset="0"/>
              </a:rPr>
              <a:t>LOD</a:t>
            </a:r>
            <a:r>
              <a:rPr lang="en-US" b="1" dirty="0" smtClean="0">
                <a:latin typeface="Arial" panose="020B0604020202020204" pitchFamily="34" charset="0"/>
              </a:rPr>
              <a:t>)</a:t>
            </a:r>
            <a:endParaRPr lang="ru-RU" b="1" dirty="0"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13" y="2202881"/>
            <a:ext cx="2819717" cy="396890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3" name="Группа 22"/>
          <p:cNvGrpSpPr/>
          <p:nvPr/>
        </p:nvGrpSpPr>
        <p:grpSpPr>
          <a:xfrm>
            <a:off x="3491880" y="2006210"/>
            <a:ext cx="5144002" cy="3416482"/>
            <a:chOff x="326262" y="522813"/>
            <a:chExt cx="7642046" cy="487562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8475" y="4441006"/>
              <a:ext cx="1415777" cy="957431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8225" y="3635471"/>
              <a:ext cx="1537280" cy="990851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9102" y="3284019"/>
              <a:ext cx="1564390" cy="1008324"/>
            </a:xfrm>
            <a:prstGeom prst="rect">
              <a:avLst/>
            </a:prstGeom>
          </p:spPr>
        </p:pic>
        <p:grpSp>
          <p:nvGrpSpPr>
            <p:cNvPr id="27" name="Группа 26"/>
            <p:cNvGrpSpPr/>
            <p:nvPr/>
          </p:nvGrpSpPr>
          <p:grpSpPr>
            <a:xfrm>
              <a:off x="326262" y="522813"/>
              <a:ext cx="7282861" cy="4789339"/>
              <a:chOff x="156580" y="626410"/>
              <a:chExt cx="7282861" cy="4789339"/>
            </a:xfrm>
          </p:grpSpPr>
          <p:sp>
            <p:nvSpPr>
              <p:cNvPr id="33" name="Shape 32"/>
              <p:cNvSpPr/>
              <p:nvPr/>
            </p:nvSpPr>
            <p:spPr>
              <a:xfrm>
                <a:off x="156580" y="626410"/>
                <a:ext cx="7282861" cy="4789339"/>
              </a:xfrm>
              <a:prstGeom prst="swooshArrow">
                <a:avLst>
                  <a:gd name="adj1" fmla="val 25000"/>
                  <a:gd name="adj2" fmla="val 25000"/>
                </a:avLst>
              </a:prstGeom>
              <a:solidFill>
                <a:srgbClr val="BFB3AB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z="-190500" prstMaterial="metal">
                <a:bevelT w="88900" h="88900"/>
              </a:sp3d>
            </p:spPr>
          </p:sp>
          <p:sp>
            <p:nvSpPr>
              <p:cNvPr id="34" name="Овал 33"/>
              <p:cNvSpPr/>
              <p:nvPr/>
            </p:nvSpPr>
            <p:spPr>
              <a:xfrm>
                <a:off x="1106396" y="3782617"/>
                <a:ext cx="351362" cy="317965"/>
              </a:xfrm>
              <a:prstGeom prst="ellipse">
                <a:avLst/>
              </a:prstGeom>
              <a:solidFill>
                <a:srgbClr val="00ABE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</p:sp>
          <p:sp>
            <p:nvSpPr>
              <p:cNvPr id="35" name="Овал 34"/>
              <p:cNvSpPr/>
              <p:nvPr/>
            </p:nvSpPr>
            <p:spPr>
              <a:xfrm>
                <a:off x="2323365" y="2677052"/>
                <a:ext cx="556105" cy="580204"/>
              </a:xfrm>
              <a:prstGeom prst="ellipse">
                <a:avLst/>
              </a:prstGeom>
              <a:solidFill>
                <a:srgbClr val="87BC4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</p:sp>
          <p:sp>
            <p:nvSpPr>
              <p:cNvPr id="36" name="Овал 35"/>
              <p:cNvSpPr/>
              <p:nvPr/>
            </p:nvSpPr>
            <p:spPr>
              <a:xfrm>
                <a:off x="5381338" y="1422692"/>
                <a:ext cx="985705" cy="923678"/>
              </a:xfrm>
              <a:prstGeom prst="ellipse">
                <a:avLst/>
              </a:prstGeom>
              <a:solidFill>
                <a:srgbClr val="1B58A8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</p:sp>
          <p:sp>
            <p:nvSpPr>
              <p:cNvPr id="37" name="Овал 36"/>
              <p:cNvSpPr/>
              <p:nvPr/>
            </p:nvSpPr>
            <p:spPr>
              <a:xfrm>
                <a:off x="3706740" y="1925168"/>
                <a:ext cx="817530" cy="769136"/>
              </a:xfrm>
              <a:prstGeom prst="ellipse">
                <a:avLst/>
              </a:prstGeom>
              <a:solidFill>
                <a:srgbClr val="32BCAD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</p:sp>
        </p:grp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61967" y="2930003"/>
              <a:ext cx="1606341" cy="986196"/>
            </a:xfrm>
            <a:prstGeom prst="rect">
              <a:avLst/>
            </a:prstGeom>
          </p:spPr>
        </p:pic>
      </p:grpSp>
      <p:sp>
        <p:nvSpPr>
          <p:cNvPr id="20" name="Прямоугольник 19"/>
          <p:cNvSpPr/>
          <p:nvPr/>
        </p:nvSpPr>
        <p:spPr>
          <a:xfrm>
            <a:off x="235750" y="1046036"/>
            <a:ext cx="8158358" cy="95814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68325" fontAlgn="base">
              <a:spcBef>
                <a:spcPct val="0"/>
              </a:spcBef>
              <a:spcAft>
                <a:spcPct val="0"/>
              </a:spcAft>
              <a:tabLst>
                <a:tab pos="3682646" algn="l"/>
                <a:tab pos="6137743" algn="l"/>
              </a:tabLst>
            </a:pPr>
            <a:r>
              <a:rPr lang="ru-RU" b="1" dirty="0"/>
              <a:t>Уровень проработки элементов модели</a:t>
            </a:r>
            <a:r>
              <a:rPr lang="en-US" b="1" dirty="0"/>
              <a:t> (</a:t>
            </a:r>
            <a:r>
              <a:rPr lang="en-US" b="1" dirty="0" err="1"/>
              <a:t>LOD</a:t>
            </a:r>
            <a:r>
              <a:rPr lang="en-US" b="1" dirty="0"/>
              <a:t>) – </a:t>
            </a:r>
            <a:r>
              <a:rPr lang="ru-RU" b="1" dirty="0"/>
              <a:t>это</a:t>
            </a:r>
            <a:r>
              <a:rPr lang="en-US" b="1" dirty="0"/>
              <a:t> </a:t>
            </a:r>
            <a:r>
              <a:rPr lang="ru-RU" b="1" dirty="0"/>
              <a:t>минимальный объем геометрической и атрибутивной информации, необходимой и достаточной для решения задач </a:t>
            </a:r>
            <a:r>
              <a:rPr lang="en-US" b="1" dirty="0"/>
              <a:t>BIM-</a:t>
            </a:r>
            <a:r>
              <a:rPr lang="ru-RU" b="1" dirty="0"/>
              <a:t>проектирования на конкретном этапе</a:t>
            </a:r>
            <a:r>
              <a:rPr lang="en-US" b="1" dirty="0"/>
              <a:t> </a:t>
            </a:r>
            <a:r>
              <a:rPr lang="ru-RU" b="1" dirty="0"/>
              <a:t>проекта</a:t>
            </a:r>
            <a:r>
              <a:rPr lang="en-US" b="1" dirty="0"/>
              <a:t>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885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02541" y="260648"/>
            <a:ext cx="8856984" cy="947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96192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base"/>
            <a:r>
              <a:rPr lang="en-US" dirty="0">
                <a:latin typeface="Arial" panose="020B0604020202020204" pitchFamily="34" charset="0"/>
              </a:rPr>
              <a:t>BIM </a:t>
            </a:r>
            <a:r>
              <a:rPr lang="ru-RU" dirty="0">
                <a:latin typeface="Arial" panose="020B0604020202020204" pitchFamily="34" charset="0"/>
              </a:rPr>
              <a:t>стандарт организации</a:t>
            </a:r>
            <a:r>
              <a:rPr lang="en-US" dirty="0">
                <a:latin typeface="Arial" panose="020B0604020202020204" pitchFamily="34" charset="0"/>
              </a:rPr>
              <a:t>: </a:t>
            </a:r>
            <a:r>
              <a:rPr lang="ru-RU" dirty="0" smtClean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роли и обязанности </a:t>
            </a:r>
            <a:endParaRPr lang="ru-RU" b="1" dirty="0"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73321"/>
            <a:ext cx="8496944" cy="49092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51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67544" y="148044"/>
            <a:ext cx="8161434" cy="947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96192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base"/>
            <a:r>
              <a:rPr lang="en-US" dirty="0">
                <a:latin typeface="Arial" panose="020B0604020202020204" pitchFamily="34" charset="0"/>
              </a:rPr>
              <a:t>BIM </a:t>
            </a:r>
            <a:r>
              <a:rPr lang="ru-RU" dirty="0">
                <a:latin typeface="Arial" panose="020B0604020202020204" pitchFamily="34" charset="0"/>
              </a:rPr>
              <a:t>стандарт организации</a:t>
            </a:r>
            <a:r>
              <a:rPr lang="en-US" dirty="0">
                <a:latin typeface="Arial" panose="020B0604020202020204" pitchFamily="34" charset="0"/>
              </a:rPr>
              <a:t>: </a:t>
            </a:r>
            <a:r>
              <a:rPr lang="ru-RU" dirty="0" smtClean="0">
                <a:latin typeface="Arial" panose="020B0604020202020204" pitchFamily="34" charset="0"/>
              </a:rPr>
              <a:t> среда общих данных</a:t>
            </a:r>
            <a:r>
              <a:rPr lang="en-US" dirty="0" smtClean="0">
                <a:latin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</a:rPr>
              <a:t>CDE</a:t>
            </a:r>
            <a:r>
              <a:rPr lang="en-US" dirty="0" smtClean="0">
                <a:latin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16008"/>
            <a:ext cx="7632848" cy="53730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537" y="1140808"/>
            <a:ext cx="1727370" cy="23012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6716737" y="2627806"/>
            <a:ext cx="19122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96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 </a:t>
            </a:r>
            <a:r>
              <a:rPr lang="en-US" sz="2000" b="1" dirty="0">
                <a:solidFill>
                  <a:srgbClr val="96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1192</a:t>
            </a:r>
            <a:r>
              <a:rPr lang="ru-RU" sz="2000" b="1" dirty="0" smtClean="0">
                <a:solidFill>
                  <a:srgbClr val="96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smtClean="0">
                <a:solidFill>
                  <a:srgbClr val="96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 </a:t>
            </a:r>
            <a:endParaRPr lang="ru-RU" sz="2000" dirty="0">
              <a:solidFill>
                <a:srgbClr val="9619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292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148044"/>
            <a:ext cx="8161434" cy="947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96192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base"/>
            <a:r>
              <a:rPr lang="en-US" dirty="0">
                <a:latin typeface="Arial" panose="020B0604020202020204" pitchFamily="34" charset="0"/>
              </a:rPr>
              <a:t>BIM </a:t>
            </a:r>
            <a:r>
              <a:rPr lang="ru-RU" dirty="0">
                <a:latin typeface="Arial" panose="020B0604020202020204" pitchFamily="34" charset="0"/>
              </a:rPr>
              <a:t>стандарт организации</a:t>
            </a:r>
            <a:r>
              <a:rPr lang="en-US" dirty="0">
                <a:latin typeface="Arial" panose="020B0604020202020204" pitchFamily="34" charset="0"/>
              </a:rPr>
              <a:t>: </a:t>
            </a:r>
            <a:r>
              <a:rPr lang="ru-RU" dirty="0" smtClean="0">
                <a:latin typeface="Arial" panose="020B0604020202020204" pitchFamily="34" charset="0"/>
              </a:rPr>
              <a:t> среда общих данных</a:t>
            </a:r>
            <a:r>
              <a:rPr lang="en-US" dirty="0" smtClean="0">
                <a:latin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</a:rPr>
              <a:t>CDE</a:t>
            </a:r>
            <a:r>
              <a:rPr lang="en-US" dirty="0" smtClean="0">
                <a:latin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95832"/>
            <a:ext cx="3768725" cy="5549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34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67544" y="148044"/>
            <a:ext cx="8161434" cy="947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96192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base"/>
            <a:r>
              <a:rPr lang="en-US" dirty="0">
                <a:latin typeface="Arial" panose="020B0604020202020204" pitchFamily="34" charset="0"/>
              </a:rPr>
              <a:t>BIM </a:t>
            </a:r>
            <a:r>
              <a:rPr lang="ru-RU" dirty="0">
                <a:latin typeface="Arial" panose="020B0604020202020204" pitchFamily="34" charset="0"/>
              </a:rPr>
              <a:t>стандарт организации</a:t>
            </a:r>
            <a:r>
              <a:rPr lang="en-US" dirty="0">
                <a:latin typeface="Arial" panose="020B0604020202020204" pitchFamily="34" charset="0"/>
              </a:rPr>
              <a:t>: </a:t>
            </a:r>
            <a:r>
              <a:rPr lang="ru-RU" dirty="0" smtClean="0">
                <a:latin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</a:endParaRPr>
          </a:p>
          <a:p>
            <a:pPr fontAlgn="base"/>
            <a:r>
              <a:rPr lang="ru-RU" b="1" dirty="0" smtClean="0">
                <a:latin typeface="Arial" panose="020B0604020202020204" pitchFamily="34" charset="0"/>
              </a:rPr>
              <a:t>правила именований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файлов</a:t>
            </a:r>
            <a:endParaRPr lang="ru-RU" b="1" dirty="0"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095" y="3789040"/>
            <a:ext cx="1664955" cy="2448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3923931" y="5301208"/>
            <a:ext cx="2061597" cy="479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96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 </a:t>
            </a:r>
            <a:r>
              <a:rPr lang="en-US" sz="1200" b="1" dirty="0">
                <a:solidFill>
                  <a:srgbClr val="96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1192</a:t>
            </a:r>
            <a:r>
              <a:rPr lang="ru-RU" sz="1200" b="1" dirty="0" smtClean="0">
                <a:solidFill>
                  <a:srgbClr val="96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b="1" dirty="0" smtClean="0">
                <a:solidFill>
                  <a:srgbClr val="96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 </a:t>
            </a:r>
            <a:endParaRPr lang="ru-RU" sz="1200" dirty="0">
              <a:solidFill>
                <a:srgbClr val="9619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8489" y="2700828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arn-CL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-CON-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П6-03-</a:t>
            </a:r>
            <a:r>
              <a:rPr lang="arn-C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M3-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КЖ-Монолитное_перекрытие-</a:t>
            </a:r>
            <a:r>
              <a:rPr lang="arn-C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LOCAL.rvt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2040" y="1268760"/>
            <a:ext cx="8719221" cy="114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1454" y="1104920"/>
            <a:ext cx="3168352" cy="35926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68325" fontAlgn="base">
              <a:spcBef>
                <a:spcPct val="0"/>
              </a:spcBef>
              <a:spcAft>
                <a:spcPct val="0"/>
              </a:spcAft>
              <a:tabLst>
                <a:tab pos="3682646" algn="l"/>
                <a:tab pos="6137743" algn="l"/>
              </a:tabLst>
            </a:pPr>
            <a:r>
              <a:rPr lang="ru-RU" sz="1600" b="1" dirty="0"/>
              <a:t>Правила именования:   </a:t>
            </a:r>
          </a:p>
          <a:p>
            <a:pPr algn="just" defTabSz="568325" fontAlgn="base">
              <a:spcBef>
                <a:spcPct val="0"/>
              </a:spcBef>
              <a:spcAft>
                <a:spcPct val="0"/>
              </a:spcAft>
              <a:tabLst>
                <a:tab pos="3682646" algn="l"/>
                <a:tab pos="6137743" algn="l"/>
              </a:tabLst>
            </a:pPr>
            <a:r>
              <a:rPr lang="ru-RU" sz="1600" b="1" dirty="0"/>
              <a:t>файлов проекта </a:t>
            </a:r>
          </a:p>
          <a:p>
            <a:pPr algn="just" defTabSz="568325" fontAlgn="base">
              <a:spcBef>
                <a:spcPct val="0"/>
              </a:spcBef>
              <a:spcAft>
                <a:spcPct val="0"/>
              </a:spcAft>
              <a:tabLst>
                <a:tab pos="3682646" algn="l"/>
                <a:tab pos="6137743" algn="l"/>
              </a:tabLst>
            </a:pPr>
            <a:r>
              <a:rPr lang="ru-RU" sz="1600" b="1" dirty="0"/>
              <a:t>рабочих наборов</a:t>
            </a:r>
          </a:p>
          <a:p>
            <a:pPr algn="just" defTabSz="568325" fontAlgn="base">
              <a:spcBef>
                <a:spcPct val="0"/>
              </a:spcBef>
              <a:spcAft>
                <a:spcPct val="0"/>
              </a:spcAft>
              <a:tabLst>
                <a:tab pos="3682646" algn="l"/>
                <a:tab pos="6137743" algn="l"/>
              </a:tabLst>
            </a:pPr>
            <a:r>
              <a:rPr lang="ru-RU" sz="1600" b="1" dirty="0"/>
              <a:t>семейств и типоразмеров</a:t>
            </a:r>
          </a:p>
          <a:p>
            <a:pPr algn="just" defTabSz="568325" fontAlgn="base">
              <a:spcBef>
                <a:spcPct val="0"/>
              </a:spcBef>
              <a:spcAft>
                <a:spcPct val="0"/>
              </a:spcAft>
              <a:tabLst>
                <a:tab pos="3682646" algn="l"/>
                <a:tab pos="6137743" algn="l"/>
              </a:tabLst>
            </a:pPr>
            <a:r>
              <a:rPr lang="ru-RU" sz="1600" b="1" dirty="0"/>
              <a:t>параметров</a:t>
            </a:r>
          </a:p>
          <a:p>
            <a:pPr algn="just" defTabSz="568325" fontAlgn="base">
              <a:spcBef>
                <a:spcPct val="0"/>
              </a:spcBef>
              <a:spcAft>
                <a:spcPct val="0"/>
              </a:spcAft>
              <a:tabLst>
                <a:tab pos="3682646" algn="l"/>
                <a:tab pos="6137743" algn="l"/>
              </a:tabLst>
            </a:pPr>
            <a:r>
              <a:rPr lang="ru-RU" sz="1600" b="1" dirty="0"/>
              <a:t>видов</a:t>
            </a:r>
          </a:p>
          <a:p>
            <a:pPr algn="just" defTabSz="568325" fontAlgn="base">
              <a:spcBef>
                <a:spcPct val="0"/>
              </a:spcBef>
              <a:spcAft>
                <a:spcPct val="0"/>
              </a:spcAft>
              <a:tabLst>
                <a:tab pos="3682646" algn="l"/>
                <a:tab pos="6137743" algn="l"/>
              </a:tabLst>
            </a:pPr>
            <a:r>
              <a:rPr lang="ru-RU" sz="1600" b="1" dirty="0"/>
              <a:t>уровней</a:t>
            </a:r>
          </a:p>
          <a:p>
            <a:pPr algn="just" defTabSz="568325" fontAlgn="base">
              <a:spcBef>
                <a:spcPct val="0"/>
              </a:spcBef>
              <a:spcAft>
                <a:spcPct val="0"/>
              </a:spcAft>
              <a:tabLst>
                <a:tab pos="3682646" algn="l"/>
                <a:tab pos="6137743" algn="l"/>
              </a:tabLst>
            </a:pPr>
            <a:r>
              <a:rPr lang="ru-RU" sz="1600" b="1" dirty="0"/>
              <a:t>листов</a:t>
            </a:r>
          </a:p>
          <a:p>
            <a:pPr algn="just" defTabSz="568325" fontAlgn="base">
              <a:spcBef>
                <a:spcPct val="0"/>
              </a:spcBef>
              <a:spcAft>
                <a:spcPct val="0"/>
              </a:spcAft>
              <a:tabLst>
                <a:tab pos="3682646" algn="l"/>
                <a:tab pos="6137743" algn="l"/>
              </a:tabLst>
            </a:pPr>
            <a:r>
              <a:rPr lang="ru-RU" sz="1600" b="1" dirty="0"/>
              <a:t>штриховок/цветовых областей</a:t>
            </a:r>
          </a:p>
          <a:p>
            <a:pPr algn="just" defTabSz="568325" fontAlgn="base">
              <a:spcBef>
                <a:spcPct val="0"/>
              </a:spcBef>
              <a:spcAft>
                <a:spcPct val="0"/>
              </a:spcAft>
              <a:tabLst>
                <a:tab pos="3682646" algn="l"/>
                <a:tab pos="6137743" algn="l"/>
              </a:tabLst>
            </a:pPr>
            <a:r>
              <a:rPr lang="ru-RU" sz="1600" b="1" dirty="0"/>
              <a:t>стилей линий, текста и размеров</a:t>
            </a:r>
          </a:p>
          <a:p>
            <a:pPr algn="just" defTabSz="568325" fontAlgn="base">
              <a:spcBef>
                <a:spcPct val="0"/>
              </a:spcBef>
              <a:spcAft>
                <a:spcPct val="0"/>
              </a:spcAft>
              <a:tabLst>
                <a:tab pos="3682646" algn="l"/>
                <a:tab pos="6137743" algn="l"/>
              </a:tabLst>
            </a:pPr>
            <a:r>
              <a:rPr lang="ru-RU" sz="1600" b="1" dirty="0"/>
              <a:t>материалов</a:t>
            </a:r>
          </a:p>
          <a:p>
            <a:pPr algn="just" defTabSz="568325" fontAlgn="base">
              <a:spcBef>
                <a:spcPct val="0"/>
              </a:spcBef>
              <a:spcAft>
                <a:spcPct val="0"/>
              </a:spcAft>
              <a:tabLst>
                <a:tab pos="3682646" algn="l"/>
                <a:tab pos="6137743" algn="l"/>
              </a:tabLst>
            </a:pPr>
            <a:r>
              <a:rPr lang="ru-RU" sz="1600" b="1" dirty="0"/>
              <a:t>координационных осей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124744"/>
            <a:ext cx="4545928" cy="5414075"/>
          </a:xfrm>
          <a:prstGeom prst="rect">
            <a:avLst/>
          </a:prstGeom>
          <a:solidFill>
            <a:srgbClr val="173D64"/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148044"/>
            <a:ext cx="8161434" cy="947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96192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base"/>
            <a:r>
              <a:rPr lang="en-US" dirty="0">
                <a:latin typeface="Arial" panose="020B0604020202020204" pitchFamily="34" charset="0"/>
              </a:rPr>
              <a:t>BIM </a:t>
            </a:r>
            <a:r>
              <a:rPr lang="ru-RU" dirty="0">
                <a:latin typeface="Arial" panose="020B0604020202020204" pitchFamily="34" charset="0"/>
              </a:rPr>
              <a:t>стандарт организации</a:t>
            </a:r>
            <a:r>
              <a:rPr lang="en-US" dirty="0">
                <a:latin typeface="Arial" panose="020B0604020202020204" pitchFamily="34" charset="0"/>
              </a:rPr>
              <a:t>: </a:t>
            </a:r>
            <a:r>
              <a:rPr lang="ru-RU" dirty="0" smtClean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правила именований</a:t>
            </a:r>
            <a:endParaRPr lang="ru-RU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4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052736"/>
            <a:ext cx="2987466" cy="55578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99387"/>
            <a:ext cx="3944395" cy="2796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265" y="1528195"/>
            <a:ext cx="1781407" cy="4606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573" y="2842871"/>
            <a:ext cx="1844963" cy="35300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95165" y="116505"/>
            <a:ext cx="8137275" cy="1122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96192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base"/>
            <a:r>
              <a:rPr lang="en-US" dirty="0">
                <a:latin typeface="Arial" panose="020B0604020202020204" pitchFamily="34" charset="0"/>
              </a:rPr>
              <a:t>BIM </a:t>
            </a:r>
            <a:r>
              <a:rPr lang="ru-RU" dirty="0">
                <a:latin typeface="Arial" panose="020B0604020202020204" pitchFamily="34" charset="0"/>
              </a:rPr>
              <a:t>стандарт организации</a:t>
            </a:r>
            <a:r>
              <a:rPr lang="en-US" dirty="0">
                <a:latin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</a:rPr>
              <a:t>разработка корпоративных шаблонов</a:t>
            </a:r>
          </a:p>
        </p:txBody>
      </p:sp>
    </p:spTree>
    <p:extLst>
      <p:ext uri="{BB962C8B-B14F-4D97-AF65-F5344CB8AC3E}">
        <p14:creationId xmlns:p14="http://schemas.microsoft.com/office/powerpoint/2010/main" val="23231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75735" y="162460"/>
            <a:ext cx="8856984" cy="947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96192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base"/>
            <a:r>
              <a:rPr lang="en-US" dirty="0">
                <a:latin typeface="Arial" panose="020B0604020202020204" pitchFamily="34" charset="0"/>
              </a:rPr>
              <a:t>BIM </a:t>
            </a:r>
            <a:r>
              <a:rPr lang="ru-RU" dirty="0">
                <a:latin typeface="Arial" panose="020B0604020202020204" pitchFamily="34" charset="0"/>
              </a:rPr>
              <a:t>стандарт организации</a:t>
            </a:r>
            <a:r>
              <a:rPr lang="en-US" dirty="0">
                <a:latin typeface="Arial" panose="020B0604020202020204" pitchFamily="34" charset="0"/>
              </a:rPr>
              <a:t>: </a:t>
            </a:r>
            <a:r>
              <a:rPr lang="ru-RU" dirty="0" smtClean="0">
                <a:latin typeface="Arial" panose="020B0604020202020204" pitchFamily="34" charset="0"/>
              </a:rPr>
              <a:t> методики моделирования</a:t>
            </a: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35" y="2182236"/>
            <a:ext cx="8496944" cy="3679294"/>
          </a:xfrm>
          <a:prstGeom prst="rect">
            <a:avLst/>
          </a:prstGeom>
          <a:solidFill>
            <a:srgbClr val="173D64"/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6" name="Блок-схема: документ 65"/>
          <p:cNvSpPr/>
          <p:nvPr/>
        </p:nvSpPr>
        <p:spPr>
          <a:xfrm>
            <a:off x="179512" y="1110248"/>
            <a:ext cx="1868345" cy="1963847"/>
          </a:xfrm>
          <a:prstGeom prst="flowChartDocumen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68325" fontAlgn="base">
              <a:spcBef>
                <a:spcPct val="0"/>
              </a:spcBef>
              <a:spcAft>
                <a:spcPct val="0"/>
              </a:spcAft>
              <a:tabLst>
                <a:tab pos="3682646" algn="l"/>
                <a:tab pos="6137743" algn="l"/>
              </a:tabLst>
            </a:pPr>
            <a:r>
              <a:rPr lang="ru-RU" sz="1600" b="1" dirty="0"/>
              <a:t>Руководство по моделированию</a:t>
            </a:r>
          </a:p>
        </p:txBody>
      </p:sp>
    </p:spTree>
    <p:extLst>
      <p:ext uri="{BB962C8B-B14F-4D97-AF65-F5344CB8AC3E}">
        <p14:creationId xmlns:p14="http://schemas.microsoft.com/office/powerpoint/2010/main" val="32215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443" y="3429000"/>
            <a:ext cx="7410379" cy="300235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75735" y="162460"/>
            <a:ext cx="8856984" cy="947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96192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base"/>
            <a:r>
              <a:rPr lang="en-US" dirty="0">
                <a:latin typeface="Arial" panose="020B0604020202020204" pitchFamily="34" charset="0"/>
              </a:rPr>
              <a:t>BIM </a:t>
            </a:r>
            <a:r>
              <a:rPr lang="ru-RU" dirty="0">
                <a:latin typeface="Arial" panose="020B0604020202020204" pitchFamily="34" charset="0"/>
              </a:rPr>
              <a:t>стандарт организации</a:t>
            </a:r>
            <a:r>
              <a:rPr lang="en-US" dirty="0">
                <a:latin typeface="Arial" panose="020B0604020202020204" pitchFamily="34" charset="0"/>
              </a:rPr>
              <a:t>: </a:t>
            </a:r>
            <a:r>
              <a:rPr lang="ru-RU" dirty="0" smtClean="0">
                <a:latin typeface="Arial" panose="020B0604020202020204" pitchFamily="34" charset="0"/>
              </a:rPr>
              <a:t>разработка </a:t>
            </a:r>
            <a:r>
              <a:rPr lang="en-US" dirty="0" smtClean="0">
                <a:latin typeface="Arial" panose="020B0604020202020204" pitchFamily="34" charset="0"/>
              </a:rPr>
              <a:t>BIM-</a:t>
            </a:r>
            <a:r>
              <a:rPr lang="ru-RU" dirty="0" smtClean="0">
                <a:latin typeface="Arial" panose="020B0604020202020204" pitchFamily="34" charset="0"/>
              </a:rPr>
              <a:t>компонентов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67" name="Блок-схема: документ 66"/>
          <p:cNvSpPr/>
          <p:nvPr/>
        </p:nvSpPr>
        <p:spPr>
          <a:xfrm>
            <a:off x="375735" y="1268760"/>
            <a:ext cx="2087480" cy="2418423"/>
          </a:xfrm>
          <a:prstGeom prst="flowChartDocumen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68325" fontAlgn="base">
              <a:spcBef>
                <a:spcPct val="0"/>
              </a:spcBef>
              <a:spcAft>
                <a:spcPct val="0"/>
              </a:spcAft>
              <a:tabLst>
                <a:tab pos="3682646" algn="l"/>
                <a:tab pos="6137743" algn="l"/>
              </a:tabLst>
            </a:pPr>
            <a:r>
              <a:rPr lang="ru-RU" sz="1600" b="1" dirty="0"/>
              <a:t>Руководство по созданию библиотечных элементов (семейств </a:t>
            </a:r>
            <a:r>
              <a:rPr lang="ru-RU" sz="1600" b="1" dirty="0" err="1"/>
              <a:t>Revit</a:t>
            </a:r>
            <a:r>
              <a:rPr lang="ru-RU" sz="1600" b="1" dirty="0"/>
              <a:t>)</a:t>
            </a:r>
          </a:p>
        </p:txBody>
      </p:sp>
      <p:pic>
        <p:nvPicPr>
          <p:cNvPr id="1026" name="Picture 2" descr="http://autodeskcommunity.ru/upload/iblock/63c/63cec4e31fb7c54d23a05c0f0ee679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1719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1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792209" y="1932733"/>
            <a:ext cx="5047843" cy="3710367"/>
            <a:chOff x="2902239" y="1005580"/>
            <a:chExt cx="10786901" cy="7529128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0183" y="3029280"/>
              <a:ext cx="3359481" cy="2951445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1943" y="7554818"/>
              <a:ext cx="2624962" cy="97989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8427" y="1005580"/>
              <a:ext cx="3092954" cy="1009821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800" y="6114022"/>
              <a:ext cx="2850340" cy="13936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558" y="5915395"/>
              <a:ext cx="1620604" cy="16206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38800" y="2557282"/>
              <a:ext cx="1297873" cy="1277803"/>
            </a:xfrm>
            <a:prstGeom prst="rect">
              <a:avLst/>
            </a:prstGeom>
          </p:spPr>
        </p:pic>
        <p:cxnSp>
          <p:nvCxnSpPr>
            <p:cNvPr id="17" name="Прямая со стрелкой 16"/>
            <p:cNvCxnSpPr/>
            <p:nvPr/>
          </p:nvCxnSpPr>
          <p:spPr>
            <a:xfrm>
              <a:off x="5343398" y="3416490"/>
              <a:ext cx="1212581" cy="900661"/>
            </a:xfrm>
            <a:prstGeom prst="straightConnector1">
              <a:avLst/>
            </a:prstGeom>
            <a:noFill/>
            <a:ln w="76200" cap="flat" cmpd="sng" algn="ctr">
              <a:solidFill>
                <a:srgbClr val="00ABE6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" name="Прямая со стрелкой 17"/>
            <p:cNvCxnSpPr/>
            <p:nvPr/>
          </p:nvCxnSpPr>
          <p:spPr>
            <a:xfrm flipV="1">
              <a:off x="9238803" y="7389735"/>
              <a:ext cx="1497367" cy="433383"/>
            </a:xfrm>
            <a:prstGeom prst="straightConnector1">
              <a:avLst/>
            </a:prstGeom>
            <a:noFill/>
            <a:ln w="76200" cap="flat" cmpd="sng" algn="ctr">
              <a:solidFill>
                <a:srgbClr val="00ABE6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" name="Прямая со стрелкой 18"/>
            <p:cNvCxnSpPr/>
            <p:nvPr/>
          </p:nvCxnSpPr>
          <p:spPr>
            <a:xfrm>
              <a:off x="9014047" y="5752019"/>
              <a:ext cx="1581704" cy="882366"/>
            </a:xfrm>
            <a:prstGeom prst="straightConnector1">
              <a:avLst/>
            </a:prstGeom>
            <a:noFill/>
            <a:ln w="76200" cap="flat" cmpd="sng" algn="ctr">
              <a:solidFill>
                <a:srgbClr val="00ABE6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20" name="Группа 19"/>
            <p:cNvGrpSpPr/>
            <p:nvPr/>
          </p:nvGrpSpPr>
          <p:grpSpPr>
            <a:xfrm rot="17124515">
              <a:off x="6836742" y="2203405"/>
              <a:ext cx="1747231" cy="1545685"/>
              <a:chOff x="4878293" y="3798645"/>
              <a:chExt cx="1747231" cy="1545685"/>
            </a:xfrm>
          </p:grpSpPr>
          <p:cxnSp>
            <p:nvCxnSpPr>
              <p:cNvPr id="39" name="Прямая со стрелкой 38"/>
              <p:cNvCxnSpPr/>
              <p:nvPr/>
            </p:nvCxnSpPr>
            <p:spPr>
              <a:xfrm flipV="1">
                <a:off x="4878293" y="3798645"/>
                <a:ext cx="1497367" cy="433383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00ABE6"/>
                </a:solidFill>
                <a:prstDash val="solid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0" name="Прямая со стрелкой 39"/>
              <p:cNvCxnSpPr/>
              <p:nvPr/>
            </p:nvCxnSpPr>
            <p:spPr>
              <a:xfrm flipH="1">
                <a:off x="5171261" y="4907205"/>
                <a:ext cx="1454263" cy="437125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00ABE6"/>
                </a:solidFill>
                <a:prstDash val="solid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21" name="Прямая со стрелкой 20"/>
            <p:cNvCxnSpPr/>
            <p:nvPr/>
          </p:nvCxnSpPr>
          <p:spPr>
            <a:xfrm flipH="1">
              <a:off x="4900950" y="5103564"/>
              <a:ext cx="1815169" cy="919551"/>
            </a:xfrm>
            <a:prstGeom prst="straightConnector1">
              <a:avLst/>
            </a:prstGeom>
            <a:noFill/>
            <a:ln w="76200" cap="flat" cmpd="sng" algn="ctr">
              <a:solidFill>
                <a:srgbClr val="00ABE6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22" name="Группа 21"/>
            <p:cNvGrpSpPr/>
            <p:nvPr/>
          </p:nvGrpSpPr>
          <p:grpSpPr>
            <a:xfrm rot="20771011">
              <a:off x="8894941" y="3446270"/>
              <a:ext cx="1867720" cy="1174900"/>
              <a:chOff x="4562050" y="3304300"/>
              <a:chExt cx="1867720" cy="1174900"/>
            </a:xfrm>
          </p:grpSpPr>
          <p:cxnSp>
            <p:nvCxnSpPr>
              <p:cNvPr id="37" name="Прямая со стрелкой 36"/>
              <p:cNvCxnSpPr/>
              <p:nvPr/>
            </p:nvCxnSpPr>
            <p:spPr>
              <a:xfrm flipV="1">
                <a:off x="4562050" y="3304300"/>
                <a:ext cx="1497367" cy="433383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00ABE6"/>
                </a:solidFill>
                <a:prstDash val="solid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8" name="Прямая со стрелкой 37"/>
              <p:cNvCxnSpPr/>
              <p:nvPr/>
            </p:nvCxnSpPr>
            <p:spPr>
              <a:xfrm flipH="1">
                <a:off x="4975507" y="4042075"/>
                <a:ext cx="1454263" cy="437125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00ABE6"/>
                </a:solidFill>
                <a:prstDash val="solid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23" name="Прямая со стрелкой 22"/>
            <p:cNvCxnSpPr/>
            <p:nvPr/>
          </p:nvCxnSpPr>
          <p:spPr>
            <a:xfrm>
              <a:off x="11770690" y="4107129"/>
              <a:ext cx="410674" cy="1881758"/>
            </a:xfrm>
            <a:prstGeom prst="straightConnector1">
              <a:avLst/>
            </a:prstGeom>
            <a:noFill/>
            <a:ln w="76200" cap="flat" cmpd="sng" algn="ctr">
              <a:solidFill>
                <a:srgbClr val="00ABE6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24" name="Группа 23"/>
            <p:cNvGrpSpPr/>
            <p:nvPr/>
          </p:nvGrpSpPr>
          <p:grpSpPr>
            <a:xfrm rot="17094735">
              <a:off x="6990221" y="6190537"/>
              <a:ext cx="1690882" cy="818399"/>
              <a:chOff x="4888489" y="4100640"/>
              <a:chExt cx="1690882" cy="818399"/>
            </a:xfrm>
          </p:grpSpPr>
          <p:cxnSp>
            <p:nvCxnSpPr>
              <p:cNvPr id="35" name="Прямая со стрелкой 34"/>
              <p:cNvCxnSpPr/>
              <p:nvPr/>
            </p:nvCxnSpPr>
            <p:spPr>
              <a:xfrm flipV="1">
                <a:off x="4911457" y="4100640"/>
                <a:ext cx="1497367" cy="433382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00ABE6"/>
                </a:solidFill>
                <a:prstDash val="solid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6" name="Прямая со стрелкой 35"/>
              <p:cNvCxnSpPr/>
              <p:nvPr/>
            </p:nvCxnSpPr>
            <p:spPr>
              <a:xfrm rot="4505265">
                <a:off x="5720746" y="4060414"/>
                <a:ext cx="26368" cy="1690882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00ABE6"/>
                </a:solidFill>
                <a:prstDash val="solid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25" name="Прямоугольник 24"/>
            <p:cNvSpPr/>
            <p:nvPr/>
          </p:nvSpPr>
          <p:spPr>
            <a:xfrm>
              <a:off x="9384056" y="3748267"/>
              <a:ext cx="925574" cy="5620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8126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58A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IFC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2237799" y="4811176"/>
              <a:ext cx="925574" cy="5620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8126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58A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IFC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756314" y="7771157"/>
              <a:ext cx="1179061" cy="5620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8126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B58A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NWC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251939" y="6470121"/>
              <a:ext cx="1322932" cy="5620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8126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B58A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ADSK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432768" y="6508122"/>
              <a:ext cx="1199614" cy="5620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8126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58A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DWG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194300" y="2864697"/>
              <a:ext cx="1188145" cy="562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8126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B58A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DWG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403736" y="5215525"/>
              <a:ext cx="1052318" cy="5620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8126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B58A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FBX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9629701" y="5535057"/>
              <a:ext cx="1052318" cy="5620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8126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B58A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RVT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02239" y="2643262"/>
              <a:ext cx="2364248" cy="816228"/>
            </a:xfrm>
            <a:prstGeom prst="rect">
              <a:avLst/>
            </a:prstGeom>
          </p:spPr>
        </p:pic>
        <p:sp>
          <p:nvSpPr>
            <p:cNvPr id="34" name="Прямоугольник 33"/>
            <p:cNvSpPr/>
            <p:nvPr/>
          </p:nvSpPr>
          <p:spPr>
            <a:xfrm>
              <a:off x="4972570" y="3811112"/>
              <a:ext cx="1069445" cy="5620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8126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B58A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SKP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Овал 40"/>
          <p:cNvSpPr/>
          <p:nvPr/>
        </p:nvSpPr>
        <p:spPr>
          <a:xfrm>
            <a:off x="375735" y="1268760"/>
            <a:ext cx="5724019" cy="5312176"/>
          </a:xfrm>
          <a:prstGeom prst="ellipse">
            <a:avLst/>
          </a:prstGeom>
          <a:noFill/>
          <a:ln w="38100" cap="flat" cmpd="sng" algn="ctr">
            <a:solidFill>
              <a:srgbClr val="00ABE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8126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9506805">
            <a:off x="4967119" y="6005984"/>
            <a:ext cx="5422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8126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B58A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B58A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BCF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1B58A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8661703">
            <a:off x="5442522" y="5356486"/>
            <a:ext cx="553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8126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B58A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B58A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DWF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1B58A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17855249">
            <a:off x="5844381" y="4863246"/>
            <a:ext cx="553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8126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B58A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PDF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1B58A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 rot="17872780">
            <a:off x="202915" y="2681659"/>
            <a:ext cx="553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8126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B58A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B58A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BCF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1B58A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18691910">
            <a:off x="515503" y="1903815"/>
            <a:ext cx="553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8126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B58A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B58A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DWF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1B58A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9196690">
            <a:off x="1119172" y="1600642"/>
            <a:ext cx="5422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8126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B58A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PDF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1B58A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1761042" y="1586521"/>
            <a:ext cx="137541" cy="55436"/>
          </a:xfrm>
          <a:prstGeom prst="straightConnector1">
            <a:avLst/>
          </a:prstGeom>
          <a:noFill/>
          <a:ln w="76200" cap="flat" cmpd="sng" algn="ctr">
            <a:solidFill>
              <a:srgbClr val="00ABE6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" name="Прямая со стрелкой 48"/>
          <p:cNvCxnSpPr/>
          <p:nvPr/>
        </p:nvCxnSpPr>
        <p:spPr>
          <a:xfrm flipH="1">
            <a:off x="4493825" y="6259099"/>
            <a:ext cx="115156" cy="45556"/>
          </a:xfrm>
          <a:prstGeom prst="straightConnector1">
            <a:avLst/>
          </a:prstGeom>
          <a:noFill/>
          <a:ln w="76200" cap="flat" cmpd="sng" algn="ctr">
            <a:solidFill>
              <a:srgbClr val="00ABE6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0" name="Прямоугольник 49"/>
          <p:cNvSpPr/>
          <p:nvPr/>
        </p:nvSpPr>
        <p:spPr>
          <a:xfrm>
            <a:off x="4118928" y="2229503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126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IFC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совместимое </a:t>
            </a:r>
          </a:p>
          <a:p>
            <a:pPr marL="0" marR="0" lvl="0" indent="0" algn="ctr" defTabSz="8126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867" y="1146701"/>
            <a:ext cx="2511701" cy="1982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Заголовок 1"/>
          <p:cNvSpPr txBox="1">
            <a:spLocks/>
          </p:cNvSpPr>
          <p:nvPr/>
        </p:nvSpPr>
        <p:spPr>
          <a:xfrm>
            <a:off x="609890" y="314726"/>
            <a:ext cx="7706526" cy="947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96192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base"/>
            <a:r>
              <a:rPr lang="en-US" dirty="0">
                <a:latin typeface="Arial" panose="020B0604020202020204" pitchFamily="34" charset="0"/>
              </a:rPr>
              <a:t>BIM </a:t>
            </a:r>
            <a:r>
              <a:rPr lang="ru-RU" dirty="0">
                <a:latin typeface="Arial" panose="020B0604020202020204" pitchFamily="34" charset="0"/>
              </a:rPr>
              <a:t>стандарт организации</a:t>
            </a:r>
            <a:r>
              <a:rPr lang="en-US" dirty="0">
                <a:latin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</a:rPr>
              <a:t>обмен данными</a:t>
            </a:r>
          </a:p>
          <a:p>
            <a:pPr fontAlgn="base"/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4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754094" y="1412776"/>
            <a:ext cx="3161683" cy="4321320"/>
            <a:chOff x="4787137" y="1546931"/>
            <a:chExt cx="3875093" cy="496855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7137" y="1546931"/>
              <a:ext cx="3875093" cy="4968552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6288788" y="5334356"/>
              <a:ext cx="1387478" cy="6723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kern="0" dirty="0" smtClean="0">
                  <a:ea typeface="Calibri" pitchFamily="34" charset="0"/>
                  <a:cs typeface="Times New Roman" pitchFamily="18" charset="0"/>
                </a:rPr>
                <a:t>BIM-</a:t>
              </a:r>
              <a:endParaRPr lang="ru-RU" sz="1600" b="1" kern="0" dirty="0" smtClean="0">
                <a:ea typeface="Calibri" pitchFamily="34" charset="0"/>
                <a:cs typeface="Times New Roman" pitchFamily="18" charset="0"/>
              </a:endParaRPr>
            </a:p>
            <a:p>
              <a:pPr algn="ctr"/>
              <a:r>
                <a:rPr lang="ru-RU" sz="1600" b="1" kern="0" dirty="0" smtClean="0">
                  <a:ea typeface="Calibri" pitchFamily="34" charset="0"/>
                  <a:cs typeface="Times New Roman" pitchFamily="18" charset="0"/>
                </a:rPr>
                <a:t>менеджер</a:t>
              </a:r>
              <a:endParaRPr lang="ru-RU" sz="160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37058"/>
            <a:ext cx="8263830" cy="47158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</a:rPr>
              <a:t>Вопросы</a:t>
            </a:r>
            <a:r>
              <a:rPr lang="en-US" dirty="0" smtClean="0">
                <a:latin typeface="Arial" panose="020B0604020202020204" pitchFamily="34" charset="0"/>
              </a:rPr>
              <a:t>…..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878" y="1243580"/>
            <a:ext cx="7158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 smtClean="0">
                <a:solidFill>
                  <a:srgbClr val="961921"/>
                </a:solidFill>
                <a:ea typeface="Calibri" pitchFamily="34" charset="0"/>
                <a:cs typeface="Times New Roman" pitchFamily="18" charset="0"/>
              </a:rPr>
              <a:t>ЗАЧЕМ и ПОЧЕМУ</a:t>
            </a:r>
            <a:endParaRPr lang="en-US" sz="2800" b="1" kern="0" dirty="0" smtClean="0">
              <a:solidFill>
                <a:srgbClr val="961921"/>
              </a:solidFill>
              <a:ea typeface="Calibri" pitchFamily="34" charset="0"/>
              <a:cs typeface="Times New Roman" pitchFamily="18" charset="0"/>
            </a:endParaRPr>
          </a:p>
          <a:p>
            <a:r>
              <a:rPr lang="ru-RU" sz="2800" b="1" kern="0" dirty="0" smtClean="0">
                <a:ea typeface="Calibri" pitchFamily="34" charset="0"/>
                <a:cs typeface="Times New Roman" pitchFamily="18" charset="0"/>
              </a:rPr>
              <a:t>нужен </a:t>
            </a:r>
            <a:r>
              <a:rPr lang="en-US" sz="2800" b="1" kern="0" dirty="0" smtClean="0">
                <a:ea typeface="Calibri" pitchFamily="34" charset="0"/>
                <a:cs typeface="Times New Roman" pitchFamily="18" charset="0"/>
              </a:rPr>
              <a:t>BIM-</a:t>
            </a:r>
            <a:r>
              <a:rPr lang="ru-RU" sz="2800" b="1" kern="0" dirty="0">
                <a:ea typeface="Calibri" pitchFamily="34" charset="0"/>
                <a:cs typeface="Times New Roman" pitchFamily="18" charset="0"/>
              </a:rPr>
              <a:t>стандарт</a:t>
            </a:r>
            <a:r>
              <a:rPr lang="en-US" sz="2800" b="1" kern="0" dirty="0">
                <a:ea typeface="Calibri" pitchFamily="34" charset="0"/>
                <a:cs typeface="Times New Roman" pitchFamily="18" charset="0"/>
              </a:rPr>
              <a:t>?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878" y="2727683"/>
            <a:ext cx="6883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>
                <a:solidFill>
                  <a:srgbClr val="961921"/>
                </a:solidFill>
                <a:ea typeface="Calibri" pitchFamily="34" charset="0"/>
                <a:cs typeface="Times New Roman" pitchFamily="18" charset="0"/>
              </a:rPr>
              <a:t>КАК </a:t>
            </a:r>
            <a:r>
              <a:rPr lang="ru-RU" sz="2800" b="1" kern="0" dirty="0">
                <a:ea typeface="Calibri" pitchFamily="34" charset="0"/>
                <a:cs typeface="Times New Roman" pitchFamily="18" charset="0"/>
              </a:rPr>
              <a:t>приступить к </a:t>
            </a:r>
            <a:r>
              <a:rPr lang="ru-RU" sz="2800" b="1" kern="0" dirty="0" smtClean="0">
                <a:ea typeface="Calibri" pitchFamily="34" charset="0"/>
                <a:cs typeface="Times New Roman" pitchFamily="18" charset="0"/>
              </a:rPr>
              <a:t>его разработке</a:t>
            </a:r>
            <a:r>
              <a:rPr lang="en-US" sz="2800" b="1" kern="0" dirty="0" smtClean="0">
                <a:ea typeface="Calibri" pitchFamily="34" charset="0"/>
                <a:cs typeface="Times New Roman" pitchFamily="18" charset="0"/>
              </a:rPr>
              <a:t>?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8143" y="3780899"/>
            <a:ext cx="77570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>
                <a:solidFill>
                  <a:srgbClr val="961921"/>
                </a:solidFill>
                <a:ea typeface="Calibri" pitchFamily="34" charset="0"/>
                <a:cs typeface="Times New Roman" pitchFamily="18" charset="0"/>
              </a:rPr>
              <a:t>ЧТО</a:t>
            </a:r>
            <a:r>
              <a:rPr lang="ru-RU" sz="2800" b="1" kern="0" dirty="0">
                <a:solidFill>
                  <a:srgbClr val="0696D7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kern="0" dirty="0">
                <a:ea typeface="Calibri" pitchFamily="34" charset="0"/>
                <a:cs typeface="Times New Roman" pitchFamily="18" charset="0"/>
              </a:rPr>
              <a:t>он должен </a:t>
            </a:r>
            <a:r>
              <a:rPr lang="ru-RU" sz="2800" b="1" kern="0" dirty="0" smtClean="0">
                <a:ea typeface="Calibri" pitchFamily="34" charset="0"/>
                <a:cs typeface="Times New Roman" pitchFamily="18" charset="0"/>
              </a:rPr>
              <a:t>содержать </a:t>
            </a:r>
            <a:r>
              <a:rPr lang="ru-RU" sz="2800" b="1" kern="0" dirty="0">
                <a:ea typeface="Calibri" pitchFamily="34" charset="0"/>
                <a:cs typeface="Times New Roman" pitchFamily="18" charset="0"/>
              </a:rPr>
              <a:t>и </a:t>
            </a:r>
            <a:endParaRPr lang="ru-RU" sz="2800" b="1" kern="0" dirty="0" smtClean="0">
              <a:ea typeface="Calibri" pitchFamily="34" charset="0"/>
              <a:cs typeface="Times New Roman" pitchFamily="18" charset="0"/>
            </a:endParaRPr>
          </a:p>
          <a:p>
            <a:r>
              <a:rPr lang="ru-RU" sz="2800" b="1" kern="0" dirty="0" smtClean="0">
                <a:solidFill>
                  <a:srgbClr val="961921"/>
                </a:solidFill>
                <a:ea typeface="Calibri" pitchFamily="34" charset="0"/>
                <a:cs typeface="Times New Roman" pitchFamily="18" charset="0"/>
              </a:rPr>
              <a:t>КАК</a:t>
            </a:r>
            <a:r>
              <a:rPr lang="ru-RU" sz="2800" b="1" kern="0" dirty="0" smtClean="0">
                <a:solidFill>
                  <a:schemeClr val="accent4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kern="0" dirty="0" smtClean="0">
                <a:ea typeface="Calibri" pitchFamily="34" charset="0"/>
                <a:cs typeface="Times New Roman" pitchFamily="18" charset="0"/>
              </a:rPr>
              <a:t>контролировать его соблюдение</a:t>
            </a:r>
            <a:r>
              <a:rPr lang="en-US" sz="2800" b="1" kern="0" dirty="0" smtClean="0">
                <a:ea typeface="Calibri" pitchFamily="34" charset="0"/>
                <a:cs typeface="Times New Roman" pitchFamily="18" charset="0"/>
              </a:rPr>
              <a:t>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4127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75735" y="162460"/>
            <a:ext cx="8856984" cy="947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96192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base"/>
            <a:r>
              <a:rPr lang="en-US" dirty="0">
                <a:latin typeface="Arial" panose="020B0604020202020204" pitchFamily="34" charset="0"/>
              </a:rPr>
              <a:t>BIM </a:t>
            </a:r>
            <a:r>
              <a:rPr lang="ru-RU" dirty="0">
                <a:latin typeface="Arial" panose="020B0604020202020204" pitchFamily="34" charset="0"/>
              </a:rPr>
              <a:t>стандарт организации</a:t>
            </a:r>
            <a:r>
              <a:rPr lang="en-US" dirty="0">
                <a:latin typeface="Arial" panose="020B0604020202020204" pitchFamily="34" charset="0"/>
              </a:rPr>
              <a:t>: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</a:rPr>
              <a:t>контроль </a:t>
            </a:r>
            <a:r>
              <a:rPr lang="ru-RU" dirty="0">
                <a:latin typeface="Arial" panose="020B0604020202020204" pitchFamily="34" charset="0"/>
              </a:rPr>
              <a:t>качества </a:t>
            </a:r>
            <a:r>
              <a:rPr lang="ru-RU" dirty="0" err="1" smtClean="0">
                <a:latin typeface="Arial" panose="020B0604020202020204" pitchFamily="34" charset="0"/>
              </a:rPr>
              <a:t>BIM</a:t>
            </a:r>
            <a:r>
              <a:rPr lang="ru-RU" dirty="0" smtClean="0">
                <a:latin typeface="Arial" panose="020B0604020202020204" pitchFamily="34" charset="0"/>
              </a:rPr>
              <a:t>-моделей</a:t>
            </a: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70" y="1110248"/>
            <a:ext cx="2840916" cy="39234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844824"/>
            <a:ext cx="3096344" cy="40586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071969"/>
            <a:ext cx="2977133" cy="3557918"/>
          </a:xfrm>
          <a:prstGeom prst="rect">
            <a:avLst/>
          </a:prstGeom>
          <a:solidFill>
            <a:srgbClr val="173D64"/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2317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65389"/>
            <a:ext cx="8263830" cy="471587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>
                <a:latin typeface="Arial" panose="020B0604020202020204" pitchFamily="34" charset="0"/>
              </a:rPr>
              <a:t>Виды проверок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3744416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solidFill>
                  <a:srgbClr val="404040"/>
                </a:solidFill>
                <a:ea typeface="SimSun" panose="02010600030101010101" pitchFamily="2" charset="-122"/>
              </a:rPr>
              <a:t>Проверка </a:t>
            </a:r>
            <a:r>
              <a:rPr lang="ru-RU" b="1" dirty="0">
                <a:solidFill>
                  <a:srgbClr val="404040"/>
                </a:solidFill>
                <a:ea typeface="SimSun" panose="02010600030101010101" pitchFamily="2" charset="-122"/>
              </a:rPr>
              <a:t>пространственного положения и геометрических </a:t>
            </a:r>
            <a:r>
              <a:rPr lang="ru-RU" b="1" dirty="0" smtClean="0">
                <a:solidFill>
                  <a:srgbClr val="404040"/>
                </a:solidFill>
                <a:ea typeface="SimSun" panose="02010600030101010101" pitchFamily="2" charset="-122"/>
              </a:rPr>
              <a:t>параметров</a:t>
            </a:r>
            <a:br>
              <a:rPr lang="ru-RU" b="1" dirty="0" smtClean="0">
                <a:solidFill>
                  <a:srgbClr val="404040"/>
                </a:solidFill>
                <a:ea typeface="SimSun" panose="02010600030101010101" pitchFamily="2" charset="-122"/>
              </a:rPr>
            </a:br>
            <a:r>
              <a:rPr lang="ru-RU" b="1" dirty="0" smtClean="0">
                <a:solidFill>
                  <a:srgbClr val="404040"/>
                </a:solidFill>
                <a:ea typeface="SimSun" panose="02010600030101010101" pitchFamily="2" charset="-122"/>
              </a:rPr>
              <a:t/>
            </a:r>
            <a:br>
              <a:rPr lang="ru-RU" b="1" dirty="0" smtClean="0">
                <a:solidFill>
                  <a:srgbClr val="404040"/>
                </a:solidFill>
                <a:ea typeface="SimSun" panose="02010600030101010101" pitchFamily="2" charset="-122"/>
              </a:rPr>
            </a:br>
            <a:r>
              <a:rPr lang="ru-RU" b="1" dirty="0" smtClean="0">
                <a:solidFill>
                  <a:srgbClr val="404040"/>
                </a:solidFill>
                <a:ea typeface="SimSun" panose="02010600030101010101" pitchFamily="2" charset="-122"/>
              </a:rPr>
              <a:t/>
            </a:r>
            <a:br>
              <a:rPr lang="ru-RU" b="1" dirty="0" smtClean="0">
                <a:solidFill>
                  <a:srgbClr val="404040"/>
                </a:solidFill>
                <a:ea typeface="SimSun" panose="02010600030101010101" pitchFamily="2" charset="-122"/>
              </a:rPr>
            </a:br>
            <a:r>
              <a:rPr lang="ru-RU" b="1" dirty="0" smtClean="0">
                <a:solidFill>
                  <a:srgbClr val="404040"/>
                </a:solidFill>
                <a:ea typeface="SimSun" panose="02010600030101010101" pitchFamily="2" charset="-122"/>
              </a:rPr>
              <a:t/>
            </a:r>
            <a:br>
              <a:rPr lang="ru-RU" b="1" dirty="0" smtClean="0">
                <a:solidFill>
                  <a:srgbClr val="404040"/>
                </a:solidFill>
                <a:ea typeface="SimSun" panose="02010600030101010101" pitchFamily="2" charset="-122"/>
              </a:rPr>
            </a:br>
            <a:endParaRPr lang="ru-RU" b="1" dirty="0">
              <a:solidFill>
                <a:srgbClr val="404040"/>
              </a:solidFill>
              <a:ea typeface="SimSun" panose="02010600030101010101" pitchFamily="2" charset="-122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solidFill>
                  <a:srgbClr val="404040"/>
                </a:solidFill>
                <a:ea typeface="SimSun" panose="02010600030101010101" pitchFamily="2" charset="-122"/>
              </a:rPr>
              <a:t>Проверка данных</a:t>
            </a:r>
            <a:br>
              <a:rPr lang="ru-RU" b="1" dirty="0" smtClean="0">
                <a:solidFill>
                  <a:srgbClr val="404040"/>
                </a:solidFill>
                <a:ea typeface="SimSun" panose="02010600030101010101" pitchFamily="2" charset="-122"/>
              </a:rPr>
            </a:br>
            <a:r>
              <a:rPr lang="ru-RU" b="1" dirty="0" smtClean="0">
                <a:solidFill>
                  <a:srgbClr val="404040"/>
                </a:solidFill>
                <a:ea typeface="SimSun" panose="02010600030101010101" pitchFamily="2" charset="-122"/>
              </a:rPr>
              <a:t/>
            </a:r>
            <a:br>
              <a:rPr lang="ru-RU" b="1" dirty="0" smtClean="0">
                <a:solidFill>
                  <a:srgbClr val="404040"/>
                </a:solidFill>
                <a:ea typeface="SimSun" panose="02010600030101010101" pitchFamily="2" charset="-122"/>
              </a:rPr>
            </a:br>
            <a:r>
              <a:rPr lang="ru-RU" b="1" dirty="0" smtClean="0">
                <a:solidFill>
                  <a:srgbClr val="404040"/>
                </a:solidFill>
                <a:ea typeface="SimSun" panose="02010600030101010101" pitchFamily="2" charset="-122"/>
              </a:rPr>
              <a:t/>
            </a:r>
            <a:br>
              <a:rPr lang="ru-RU" b="1" dirty="0" smtClean="0">
                <a:solidFill>
                  <a:srgbClr val="404040"/>
                </a:solidFill>
                <a:ea typeface="SimSun" panose="02010600030101010101" pitchFamily="2" charset="-122"/>
              </a:rPr>
            </a:br>
            <a:r>
              <a:rPr lang="ru-RU" b="1" dirty="0" smtClean="0">
                <a:solidFill>
                  <a:srgbClr val="404040"/>
                </a:solidFill>
                <a:ea typeface="SimSun" panose="02010600030101010101" pitchFamily="2" charset="-122"/>
              </a:rPr>
              <a:t/>
            </a:r>
            <a:br>
              <a:rPr lang="ru-RU" b="1" dirty="0" smtClean="0">
                <a:solidFill>
                  <a:srgbClr val="404040"/>
                </a:solidFill>
                <a:ea typeface="SimSun" panose="02010600030101010101" pitchFamily="2" charset="-122"/>
              </a:rPr>
            </a:br>
            <a:endParaRPr lang="ru-RU" b="1" dirty="0">
              <a:solidFill>
                <a:srgbClr val="404040"/>
              </a:solidFill>
              <a:ea typeface="SimSun" panose="02010600030101010101" pitchFamily="2" charset="-122"/>
            </a:endParaRPr>
          </a:p>
          <a:p>
            <a:pPr marL="342900" lvl="0" indent="-342900">
              <a:lnSpc>
                <a:spcPct val="120000"/>
              </a:lnSpc>
              <a:spcAft>
                <a:spcPts val="110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solidFill>
                  <a:srgbClr val="404040"/>
                </a:solidFill>
                <a:ea typeface="SimSun" panose="02010600030101010101" pitchFamily="2" charset="-122"/>
              </a:rPr>
              <a:t>Проверка </a:t>
            </a:r>
            <a:r>
              <a:rPr lang="ru-RU" b="1" dirty="0">
                <a:solidFill>
                  <a:srgbClr val="404040"/>
                </a:solidFill>
                <a:ea typeface="SimSun" panose="02010600030101010101" pitchFamily="2" charset="-122"/>
              </a:rPr>
              <a:t>на </a:t>
            </a:r>
            <a:r>
              <a:rPr lang="ru-RU" b="1" dirty="0" smtClean="0">
                <a:solidFill>
                  <a:srgbClr val="404040"/>
                </a:solidFill>
                <a:ea typeface="SimSun" panose="02010600030101010101" pitchFamily="2" charset="-122"/>
              </a:rPr>
              <a:t>3D-координацию</a:t>
            </a:r>
            <a:endParaRPr lang="ru-RU" b="1" dirty="0">
              <a:solidFill>
                <a:srgbClr val="404040"/>
              </a:solidFill>
              <a:effectLst/>
              <a:ea typeface="SimSun" panose="02010600030101010101" pitchFamily="2" charset="-122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7028"/>
            <a:ext cx="3582875" cy="1705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535996" y="2705031"/>
            <a:ext cx="4572000" cy="2693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170" algn="ctr">
              <a:lnSpc>
                <a:spcPct val="115000"/>
              </a:lnSpc>
              <a:spcAft>
                <a:spcPts val="1000"/>
              </a:spcAft>
            </a:pPr>
            <a:r>
              <a:rPr lang="ru-RU" sz="10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Красным </a:t>
            </a:r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цветом выделена стена, перекрывающая другие стены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690" y="4857134"/>
            <a:ext cx="3327684" cy="178469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5207675" y="6588696"/>
            <a:ext cx="3510136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ctr">
              <a:lnSpc>
                <a:spcPct val="115000"/>
              </a:lnSpc>
              <a:spcAft>
                <a:spcPts val="1000"/>
              </a:spcAft>
            </a:pPr>
            <a:r>
              <a:rPr lang="ru-RU" sz="10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коллизий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446" y="3034361"/>
            <a:ext cx="2927101" cy="17027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630227" y="4691609"/>
            <a:ext cx="3510136" cy="257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ctr">
              <a:lnSpc>
                <a:spcPct val="115000"/>
              </a:lnSpc>
              <a:spcAft>
                <a:spcPts val="1000"/>
              </a:spcAft>
            </a:pPr>
            <a:r>
              <a:rPr lang="ru-RU" sz="10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</a:t>
            </a:r>
            <a:r>
              <a:rPr lang="en-US" sz="10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LOD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8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96472" y="260648"/>
            <a:ext cx="8856984" cy="947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96192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base"/>
            <a:r>
              <a:rPr lang="en-US" dirty="0">
                <a:latin typeface="Arial" panose="020B0604020202020204" pitchFamily="34" charset="0"/>
              </a:rPr>
              <a:t>BIM </a:t>
            </a:r>
            <a:r>
              <a:rPr lang="ru-RU" dirty="0">
                <a:latin typeface="Arial" panose="020B0604020202020204" pitchFamily="34" charset="0"/>
              </a:rPr>
              <a:t>стандарт организации</a:t>
            </a:r>
            <a:r>
              <a:rPr lang="en-US" dirty="0">
                <a:latin typeface="Arial" panose="020B0604020202020204" pitchFamily="34" charset="0"/>
              </a:rPr>
              <a:t>:</a:t>
            </a:r>
            <a:r>
              <a:rPr lang="ru-RU" dirty="0" smtClean="0">
                <a:latin typeface="Arial" panose="020B0604020202020204" pitchFamily="34" charset="0"/>
              </a:rPr>
              <a:t> контроль качества </a:t>
            </a:r>
            <a:r>
              <a:rPr lang="ru-RU" dirty="0" err="1" smtClean="0">
                <a:latin typeface="Arial" panose="020B0604020202020204" pitchFamily="34" charset="0"/>
              </a:rPr>
              <a:t>BIM</a:t>
            </a:r>
            <a:r>
              <a:rPr lang="ru-RU" dirty="0" smtClean="0">
                <a:latin typeface="Arial" panose="020B0604020202020204" pitchFamily="34" charset="0"/>
              </a:rPr>
              <a:t>-моделей (анализ коллизий)</a:t>
            </a:r>
          </a:p>
          <a:p>
            <a:pPr fontAlgn="base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66" name="Рисунок 6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88" y="1130586"/>
            <a:ext cx="4540184" cy="43703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66" y="6015085"/>
            <a:ext cx="8767344" cy="7013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9" name="Стрелка вправо 68"/>
          <p:cNvSpPr/>
          <p:nvPr/>
        </p:nvSpPr>
        <p:spPr>
          <a:xfrm>
            <a:off x="4492778" y="2630076"/>
            <a:ext cx="744956" cy="685704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8126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Стрелка вправо 69"/>
          <p:cNvSpPr/>
          <p:nvPr/>
        </p:nvSpPr>
        <p:spPr>
          <a:xfrm rot="5400000">
            <a:off x="6814999" y="4781556"/>
            <a:ext cx="767052" cy="685704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8126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094019" y="5738086"/>
            <a:ext cx="15424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Журнал коллизий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352" y="1864355"/>
            <a:ext cx="3524858" cy="26194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147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39552" y="453965"/>
            <a:ext cx="8229600" cy="355827"/>
          </a:xfrm>
        </p:spPr>
        <p:txBody>
          <a:bodyPr/>
          <a:lstStyle/>
          <a:p>
            <a:r>
              <a:rPr lang="ru-RU" sz="2400" dirty="0" smtClean="0">
                <a:solidFill>
                  <a:srgbClr val="961921"/>
                </a:solidFill>
              </a:rPr>
              <a:t>План</a:t>
            </a:r>
            <a:r>
              <a:rPr lang="en-US" sz="2400" dirty="0" smtClean="0">
                <a:solidFill>
                  <a:srgbClr val="961921"/>
                </a:solidFill>
              </a:rPr>
              <a:t> </a:t>
            </a:r>
            <a:r>
              <a:rPr lang="ru-RU" sz="2400" dirty="0" smtClean="0">
                <a:solidFill>
                  <a:srgbClr val="961921"/>
                </a:solidFill>
              </a:rPr>
              <a:t>реализации </a:t>
            </a:r>
            <a:r>
              <a:rPr lang="en-US" sz="2400" dirty="0" smtClean="0">
                <a:solidFill>
                  <a:srgbClr val="961921"/>
                </a:solidFill>
              </a:rPr>
              <a:t>BIM-</a:t>
            </a:r>
            <a:r>
              <a:rPr lang="ru-RU" sz="2400" dirty="0" smtClean="0">
                <a:solidFill>
                  <a:srgbClr val="961921"/>
                </a:solidFill>
              </a:rPr>
              <a:t>проекта (шаблон)</a:t>
            </a:r>
            <a:endParaRPr lang="en-US" sz="2400" dirty="0">
              <a:solidFill>
                <a:srgbClr val="96192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96752"/>
            <a:ext cx="3219338" cy="43078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1772816"/>
            <a:ext cx="2831498" cy="3587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525" y="4260127"/>
            <a:ext cx="4979053" cy="24746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227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65389"/>
            <a:ext cx="8263830" cy="471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r>
              <a:rPr lang="ru-RU" dirty="0" smtClean="0"/>
              <a:t>Шаблон стандарта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970" y="1051375"/>
            <a:ext cx="5170484" cy="2662101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3851" y="4869160"/>
            <a:ext cx="2861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cs typeface="Arial" panose="020B0604020202020204" pitchFamily="34" charset="0"/>
              </a:rPr>
              <a:t>http</a:t>
            </a:r>
            <a:r>
              <a:rPr lang="en-US" sz="2400" dirty="0">
                <a:cs typeface="Arial" panose="020B0604020202020204" pitchFamily="34" charset="0"/>
              </a:rPr>
              <a:t>://goo.gl/wleCN6</a:t>
            </a:r>
            <a:endParaRPr lang="ru-RU" sz="2400" dirty="0">
              <a:cs typeface="Arial" panose="020B0604020202020204" pitchFamily="34" charset="0"/>
            </a:endParaRPr>
          </a:p>
        </p:txBody>
      </p:sp>
      <p:pic>
        <p:nvPicPr>
          <p:cNvPr id="1026" name="Picture 2" descr="https://chart.googleapis.com/chart?chs=150x150&amp;cht=qr&amp;chl=http://goo.gl/wleCN6&amp;choe=UTF-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69" y="4430725"/>
            <a:ext cx="2191652" cy="219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5445224"/>
            <a:ext cx="5530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cs typeface="Arial" panose="020B0604020202020204" pitchFamily="34" charset="0"/>
              </a:rPr>
              <a:t>http://autodeskcommunity.ru/news/3071/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5970" y="4106689"/>
            <a:ext cx="49828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ССЫЛКИ ДЛЯ ЗАГРУЗКИ ШАБЛОНА СТАНДАРТА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539552" y="453965"/>
            <a:ext cx="8229600" cy="355827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961921"/>
                </a:solidFill>
                <a:latin typeface="Arial Narrow" panose="020B0606020202030204" pitchFamily="34" charset="0"/>
              </a:rPr>
              <a:t>Примеры </a:t>
            </a:r>
            <a:r>
              <a:rPr lang="ru-RU" sz="2400" dirty="0">
                <a:solidFill>
                  <a:srgbClr val="961921"/>
                </a:solidFill>
                <a:latin typeface="Arial Narrow" panose="020B0606020202030204" pitchFamily="34" charset="0"/>
              </a:rPr>
              <a:t>стандартов </a:t>
            </a:r>
            <a:r>
              <a:rPr lang="ru-RU" dirty="0" err="1"/>
              <a:t>Госзаказчика</a:t>
            </a:r>
            <a:endParaRPr lang="en-US" sz="2400" dirty="0">
              <a:solidFill>
                <a:srgbClr val="96192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124744"/>
            <a:ext cx="5616624" cy="55186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505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539552" y="453965"/>
            <a:ext cx="8229600" cy="355827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961921"/>
                </a:solidFill>
                <a:latin typeface="Arial Narrow" panose="020B0606020202030204" pitchFamily="34" charset="0"/>
              </a:rPr>
              <a:t>Примеры </a:t>
            </a:r>
            <a:r>
              <a:rPr lang="ru-RU" sz="2400" dirty="0">
                <a:solidFill>
                  <a:srgbClr val="961921"/>
                </a:solidFill>
                <a:latin typeface="Arial Narrow" panose="020B0606020202030204" pitchFamily="34" charset="0"/>
              </a:rPr>
              <a:t>стандартов </a:t>
            </a:r>
            <a:r>
              <a:rPr lang="ru-RU" dirty="0" err="1" smtClean="0"/>
              <a:t>Госзаказчика</a:t>
            </a:r>
            <a:r>
              <a:rPr lang="en-US" dirty="0" smtClean="0"/>
              <a:t>  </a:t>
            </a:r>
            <a:r>
              <a:rPr lang="ru-RU" sz="3600" dirty="0" smtClean="0"/>
              <a:t>РФ</a:t>
            </a:r>
            <a:r>
              <a:rPr lang="en-US" sz="3600" dirty="0" smtClean="0"/>
              <a:t> (!!!)</a:t>
            </a:r>
            <a:r>
              <a:rPr lang="ru-RU" sz="4400" dirty="0" smtClean="0"/>
              <a:t>  </a:t>
            </a:r>
            <a:endParaRPr lang="en-US" sz="4400" dirty="0">
              <a:solidFill>
                <a:srgbClr val="96192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3634" y="544522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http://www.russianhighways.ru/about/normative_base/govcompany_standarts/STO_8_6_2016_prikaz_%2044_07_04_2016(ver1).pdf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034283"/>
            <a:ext cx="7506617" cy="4330465"/>
          </a:xfrm>
          <a:prstGeom prst="rect">
            <a:avLst/>
          </a:prstGeom>
        </p:spPr>
      </p:pic>
      <p:sp>
        <p:nvSpPr>
          <p:cNvPr id="11" name="Стрелка влево 10"/>
          <p:cNvSpPr/>
          <p:nvPr/>
        </p:nvSpPr>
        <p:spPr>
          <a:xfrm>
            <a:off x="6435634" y="4408168"/>
            <a:ext cx="1892896" cy="936104"/>
          </a:xfrm>
          <a:prstGeom prst="leftArrow">
            <a:avLst/>
          </a:prstGeom>
          <a:solidFill>
            <a:srgbClr val="961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18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539552" y="453965"/>
            <a:ext cx="8229600" cy="355827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961921"/>
                </a:solidFill>
                <a:latin typeface="Arial Narrow" panose="020B0606020202030204" pitchFamily="34" charset="0"/>
              </a:rPr>
              <a:t>Примеры </a:t>
            </a:r>
            <a:r>
              <a:rPr lang="ru-RU" sz="2400" dirty="0">
                <a:solidFill>
                  <a:srgbClr val="961921"/>
                </a:solidFill>
                <a:latin typeface="Arial Narrow" panose="020B0606020202030204" pitchFamily="34" charset="0"/>
              </a:rPr>
              <a:t>стандартов </a:t>
            </a:r>
            <a:r>
              <a:rPr lang="ru-RU" dirty="0" err="1"/>
              <a:t>Госзаказчика</a:t>
            </a:r>
            <a:endParaRPr lang="en-US" sz="2400" dirty="0">
              <a:solidFill>
                <a:srgbClr val="96192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124744"/>
            <a:ext cx="6930280" cy="557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2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6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14270" y="1828343"/>
            <a:ext cx="3357009" cy="1704208"/>
            <a:chOff x="-14057" y="354253"/>
            <a:chExt cx="5968599" cy="302999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6740" y="354253"/>
              <a:ext cx="2977761" cy="24490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-14057" y="2789159"/>
              <a:ext cx="5968599" cy="595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75" b="1" i="1" kern="0" dirty="0">
                  <a:latin typeface="Arial" charset="0"/>
                  <a:ea typeface="Calibri" pitchFamily="34" charset="0"/>
                  <a:cs typeface="Times New Roman" pitchFamily="18" charset="0"/>
                </a:rPr>
                <a:t>“</a:t>
              </a:r>
              <a:r>
                <a:rPr lang="ru-RU" sz="1575" b="1" i="1" kern="0" dirty="0">
                  <a:latin typeface="Arial" charset="0"/>
                  <a:ea typeface="Calibri" pitchFamily="34" charset="0"/>
                  <a:cs typeface="Times New Roman" pitchFamily="18" charset="0"/>
                </a:rPr>
                <a:t>В совместной рабочей среде </a:t>
              </a:r>
              <a:endParaRPr lang="ru-RU" sz="1575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183532" y="1903222"/>
            <a:ext cx="5796032" cy="1629329"/>
            <a:chOff x="5620736" y="487384"/>
            <a:chExt cx="10305064" cy="2896868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080" y="487384"/>
              <a:ext cx="2145300" cy="2145300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5620736" y="2789159"/>
              <a:ext cx="10305064" cy="595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75" b="1" i="1" kern="0" dirty="0">
                  <a:latin typeface="Arial" charset="0"/>
                  <a:ea typeface="Calibri" pitchFamily="34" charset="0"/>
                  <a:cs typeface="Times New Roman" pitchFamily="18" charset="0"/>
                </a:rPr>
                <a:t>требуется производить информацию с помощью 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9208" y="1903222"/>
            <a:ext cx="7432714" cy="1968189"/>
            <a:chOff x="-725299" y="487384"/>
            <a:chExt cx="13348107" cy="3499345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6135" y="487384"/>
              <a:ext cx="2936673" cy="2375251"/>
            </a:xfrm>
            <a:prstGeom prst="rect">
              <a:avLst/>
            </a:prstGeom>
          </p:spPr>
        </p:pic>
        <p:sp>
          <p:nvSpPr>
            <p:cNvPr id="34" name="Прямоугольник 33"/>
            <p:cNvSpPr/>
            <p:nvPr/>
          </p:nvSpPr>
          <p:spPr>
            <a:xfrm>
              <a:off x="-725299" y="3391636"/>
              <a:ext cx="10046373" cy="595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75" b="1" i="1" kern="0" dirty="0">
                  <a:latin typeface="Arial" charset="0"/>
                  <a:ea typeface="Calibri" pitchFamily="34" charset="0"/>
                  <a:cs typeface="Times New Roman" pitchFamily="18" charset="0"/>
                </a:rPr>
                <a:t>стандартизированных процессов</a:t>
              </a:r>
              <a:r>
                <a:rPr lang="en-US" sz="1575" b="1" i="1" kern="0" dirty="0">
                  <a:latin typeface="Arial" charset="0"/>
                  <a:ea typeface="Calibri" pitchFamily="34" charset="0"/>
                  <a:cs typeface="Times New Roman" pitchFamily="18" charset="0"/>
                </a:rPr>
                <a:t>,</a:t>
              </a:r>
              <a:r>
                <a:rPr lang="ru-RU" sz="1575" b="1" i="1" kern="0" dirty="0">
                  <a:latin typeface="Arial" charset="0"/>
                  <a:ea typeface="Calibri" pitchFamily="34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606932" y="3536704"/>
            <a:ext cx="7484476" cy="2361931"/>
            <a:chOff x="2785814" y="3856767"/>
            <a:chExt cx="13307035" cy="419939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5814" y="6000267"/>
              <a:ext cx="1459988" cy="2055899"/>
            </a:xfrm>
            <a:prstGeom prst="rect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>
              <a:off x="6435641" y="3856767"/>
              <a:ext cx="9657208" cy="595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75" b="1" i="1" kern="0" dirty="0">
                  <a:latin typeface="Arial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sz="1575" b="1" i="1" kern="0" dirty="0">
                  <a:latin typeface="Arial" charset="0"/>
                  <a:ea typeface="Calibri" pitchFamily="34" charset="0"/>
                  <a:cs typeface="Times New Roman" pitchFamily="18" charset="0"/>
                </a:rPr>
                <a:t>а</a:t>
              </a:r>
              <a:r>
                <a:rPr lang="en-US" sz="1575" b="1" i="1" kern="0" dirty="0">
                  <a:latin typeface="Arial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sz="1575" b="1" i="1" kern="0" dirty="0">
                  <a:latin typeface="Arial" charset="0"/>
                  <a:ea typeface="Calibri" pitchFamily="34" charset="0"/>
                  <a:cs typeface="Times New Roman" pitchFamily="18" charset="0"/>
                </a:rPr>
                <a:t>также согласованных стандартов и методов</a:t>
              </a:r>
              <a:r>
                <a:rPr lang="en-US" sz="1575" b="1" i="1" kern="0" dirty="0">
                  <a:latin typeface="Arial" charset="0"/>
                  <a:ea typeface="Calibri" pitchFamily="34" charset="0"/>
                  <a:cs typeface="Times New Roman" pitchFamily="18" charset="0"/>
                </a:rPr>
                <a:t>, </a:t>
              </a:r>
              <a:endParaRPr lang="ru-RU" sz="1575" b="1" i="1" kern="0" dirty="0">
                <a:latin typeface="Arial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6267579" y="3919152"/>
            <a:ext cx="2531706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75" b="1" i="1" kern="0" dirty="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80431" y="997951"/>
            <a:ext cx="7321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cs typeface="Arial" panose="020B0604020202020204" pitchFamily="34" charset="0"/>
              </a:rPr>
              <a:t> </a:t>
            </a:r>
            <a:r>
              <a:rPr lang="en-US" sz="3200" b="1" dirty="0">
                <a:ea typeface="+mj-ea"/>
                <a:cs typeface="Arial" panose="020B0604020202020204" pitchFamily="34" charset="0"/>
              </a:rPr>
              <a:t>PAS 1192</a:t>
            </a:r>
            <a:r>
              <a:rPr lang="ru-RU" sz="3200" b="1" dirty="0">
                <a:ea typeface="+mj-ea"/>
                <a:cs typeface="Arial" panose="020B0604020202020204" pitchFamily="34" charset="0"/>
              </a:rPr>
              <a:t>-2</a:t>
            </a:r>
            <a:r>
              <a:rPr lang="en-US" sz="3200" b="1" dirty="0">
                <a:ea typeface="+mj-ea"/>
                <a:cs typeface="Arial" panose="020B0604020202020204" pitchFamily="34" charset="0"/>
              </a:rPr>
              <a:t>:2013 </a:t>
            </a:r>
            <a:r>
              <a:rPr lang="ru-RU" sz="3200" b="1" dirty="0">
                <a:ea typeface="+mj-ea"/>
                <a:cs typeface="Arial" panose="020B0604020202020204" pitchFamily="34" charset="0"/>
              </a:rPr>
              <a:t>о роли </a:t>
            </a:r>
            <a:r>
              <a:rPr lang="en-US" sz="3200" b="1" dirty="0">
                <a:ea typeface="+mj-ea"/>
                <a:cs typeface="Arial" panose="020B0604020202020204" pitchFamily="34" charset="0"/>
              </a:rPr>
              <a:t>BIM-</a:t>
            </a:r>
            <a:r>
              <a:rPr lang="ru-RU" sz="3200" b="1" dirty="0">
                <a:ea typeface="+mj-ea"/>
                <a:cs typeface="Arial" panose="020B0604020202020204" pitchFamily="34" charset="0"/>
              </a:rPr>
              <a:t>стандартов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69208" y="3932710"/>
            <a:ext cx="5488312" cy="2177017"/>
            <a:chOff x="216553" y="5036667"/>
            <a:chExt cx="9757952" cy="3870629"/>
          </a:xfrm>
        </p:grpSpPr>
        <p:pic>
          <p:nvPicPr>
            <p:cNvPr id="41" name="Picture 2" descr="http://blog.gurtam.com/wp-content/uploads/2013/10/quality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800" y="6966394"/>
              <a:ext cx="1894512" cy="1855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Прямоугольник 41"/>
            <p:cNvSpPr/>
            <p:nvPr/>
          </p:nvSpPr>
          <p:spPr>
            <a:xfrm>
              <a:off x="216553" y="5036667"/>
              <a:ext cx="9757952" cy="595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75" b="1" i="1" kern="0" dirty="0">
                  <a:latin typeface="Arial" charset="0"/>
                  <a:ea typeface="Calibri" pitchFamily="34" charset="0"/>
                  <a:cs typeface="Times New Roman" pitchFamily="18" charset="0"/>
                </a:rPr>
                <a:t>чтобы обеспечить единую форму и качество</a:t>
              </a:r>
              <a:r>
                <a:rPr lang="en-US" sz="1575" b="1" i="1" kern="0" dirty="0" smtClean="0">
                  <a:latin typeface="Arial" charset="0"/>
                  <a:ea typeface="Calibri" pitchFamily="34" charset="0"/>
                  <a:cs typeface="Times New Roman" pitchFamily="18" charset="0"/>
                </a:rPr>
                <a:t>,</a:t>
              </a:r>
              <a:endParaRPr lang="ru-RU" sz="1575" b="1" i="1" kern="0" dirty="0">
                <a:latin typeface="Arial" charset="0"/>
                <a:ea typeface="Calibri" pitchFamily="34" charset="0"/>
                <a:cs typeface="Times New Roman" pitchFamily="18" charset="0"/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584" y="6626978"/>
              <a:ext cx="1689125" cy="2280318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14271" y="3933056"/>
            <a:ext cx="9129729" cy="2012038"/>
            <a:chOff x="216554" y="5017041"/>
            <a:chExt cx="16764465" cy="3577305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6918" y="6711809"/>
              <a:ext cx="1761190" cy="1882537"/>
            </a:xfrm>
            <a:prstGeom prst="rect">
              <a:avLst/>
            </a:prstGeom>
          </p:spPr>
        </p:pic>
        <p:sp>
          <p:nvSpPr>
            <p:cNvPr id="46" name="Прямоугольник 45"/>
            <p:cNvSpPr/>
            <p:nvPr/>
          </p:nvSpPr>
          <p:spPr>
            <a:xfrm>
              <a:off x="216554" y="5681474"/>
              <a:ext cx="16028551" cy="595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75" b="1" i="1" kern="0" dirty="0">
                  <a:latin typeface="Arial" charset="0"/>
                  <a:ea typeface="Calibri" pitchFamily="34" charset="0"/>
                  <a:cs typeface="Times New Roman" pitchFamily="18" charset="0"/>
                </a:rPr>
                <a:t>повторного использования информации без изменений и искажений</a:t>
              </a:r>
              <a:r>
                <a:rPr lang="en-US" sz="1575" b="1" i="1" kern="0" dirty="0">
                  <a:latin typeface="Arial" charset="0"/>
                  <a:ea typeface="Calibri" pitchFamily="34" charset="0"/>
                  <a:cs typeface="Times New Roman" pitchFamily="18" charset="0"/>
                </a:rPr>
                <a:t>”</a:t>
              </a:r>
              <a:endParaRPr lang="ru-RU" sz="1575" b="1" i="1" kern="0" dirty="0">
                <a:latin typeface="Arial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271033" y="5017041"/>
              <a:ext cx="7709986" cy="595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575" b="1" i="1" kern="0" dirty="0">
                  <a:latin typeface="Arial" charset="0"/>
                  <a:ea typeface="Calibri" pitchFamily="34" charset="0"/>
                  <a:cs typeface="Times New Roman" pitchFamily="18" charset="0"/>
                </a:rPr>
                <a:t>дающее возможность многократного</a:t>
              </a:r>
              <a:r>
                <a:rPr lang="en-US" sz="1575" b="1" i="1" kern="0" dirty="0">
                  <a:latin typeface="Arial" charset="0"/>
                  <a:ea typeface="Calibri" pitchFamily="34" charset="0"/>
                  <a:cs typeface="Times New Roman" pitchFamily="18" charset="0"/>
                </a:rPr>
                <a:t>,</a:t>
              </a:r>
              <a:r>
                <a:rPr lang="ru-RU" sz="1575" b="1" i="1" kern="0" dirty="0">
                  <a:latin typeface="Arial" charset="0"/>
                  <a:ea typeface="Calibri" pitchFamily="34" charset="0"/>
                  <a:cs typeface="Times New Roman" pitchFamily="18" charset="0"/>
                </a:rPr>
                <a:t>  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12909" y="448277"/>
            <a:ext cx="2906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kern="0" dirty="0">
                <a:solidFill>
                  <a:srgbClr val="96192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ЗАЧЕМ и ПОЧЕМУ</a:t>
            </a:r>
            <a:endParaRPr lang="en-US" sz="2400" kern="0" dirty="0">
              <a:solidFill>
                <a:srgbClr val="96192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1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909" y="448277"/>
            <a:ext cx="2906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kern="0" dirty="0">
                <a:solidFill>
                  <a:srgbClr val="96192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ЗАЧЕМ и ПОЧЕМУ</a:t>
            </a:r>
            <a:endParaRPr lang="en-US" sz="2400" kern="0" dirty="0">
              <a:solidFill>
                <a:srgbClr val="96192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259632" y="1124744"/>
            <a:ext cx="5260026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ru-RU" sz="2400" kern="0" dirty="0" smtClean="0">
                <a:ea typeface="Calibri" pitchFamily="34" charset="0"/>
                <a:cs typeface="Times New Roman" pitchFamily="18" charset="0"/>
              </a:rPr>
              <a:t>Стандарт </a:t>
            </a:r>
            <a:r>
              <a:rPr lang="ru-RU" sz="2400" kern="0" dirty="0">
                <a:ea typeface="Calibri" pitchFamily="34" charset="0"/>
                <a:cs typeface="Times New Roman" pitchFamily="18" charset="0"/>
              </a:rPr>
              <a:t>является наилучшим способом</a:t>
            </a:r>
            <a:r>
              <a:rPr lang="en-US" sz="2400" kern="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kern="0" dirty="0" smtClean="0">
                <a:ea typeface="Calibri" pitchFamily="34" charset="0"/>
                <a:cs typeface="Times New Roman" pitchFamily="18" charset="0"/>
              </a:rPr>
              <a:t>сохранения накопленного </a:t>
            </a:r>
            <a:r>
              <a:rPr lang="ru-RU" sz="2400" kern="0" dirty="0">
                <a:ea typeface="Calibri" pitchFamily="34" charset="0"/>
                <a:cs typeface="Times New Roman" pitchFamily="18" charset="0"/>
              </a:rPr>
              <a:t>опыта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60" y="1098719"/>
            <a:ext cx="2116961" cy="1361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Picture 2" descr="http://e-mogilev.nethouse.ru/static/img/0000/0002/3517/23517183.mhypwjygm6.W6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92" y="1164137"/>
            <a:ext cx="1031205" cy="103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рямоугольник 61"/>
          <p:cNvSpPr/>
          <p:nvPr/>
        </p:nvSpPr>
        <p:spPr>
          <a:xfrm>
            <a:off x="1105002" y="3183874"/>
            <a:ext cx="5714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>
                <a:ea typeface="Calibri" pitchFamily="34" charset="0"/>
                <a:cs typeface="Times New Roman" pitchFamily="18" charset="0"/>
              </a:rPr>
              <a:t>BIM</a:t>
            </a:r>
            <a:r>
              <a:rPr lang="ru-RU" sz="2400" kern="0" dirty="0">
                <a:ea typeface="Calibri" pitchFamily="34" charset="0"/>
                <a:cs typeface="Times New Roman" pitchFamily="18" charset="0"/>
              </a:rPr>
              <a:t>-стандарт нужен чтобы не изобретать </a:t>
            </a:r>
            <a:endParaRPr lang="ru-RU" sz="2400" kern="0" dirty="0" smtClean="0">
              <a:ea typeface="Calibri" pitchFamily="34" charset="0"/>
              <a:cs typeface="Times New Roman" pitchFamily="18" charset="0"/>
            </a:endParaRPr>
          </a:p>
          <a:p>
            <a:r>
              <a:rPr lang="ru-RU" sz="2400" kern="0" dirty="0" smtClean="0">
                <a:ea typeface="Calibri" pitchFamily="34" charset="0"/>
                <a:cs typeface="Times New Roman" pitchFamily="18" charset="0"/>
              </a:rPr>
              <a:t>каждый день </a:t>
            </a:r>
            <a:r>
              <a:rPr lang="ru-RU" sz="2400" kern="0" dirty="0">
                <a:ea typeface="Calibri" pitchFamily="34" charset="0"/>
                <a:cs typeface="Times New Roman" pitchFamily="18" charset="0"/>
              </a:rPr>
              <a:t>нового </a:t>
            </a:r>
            <a:r>
              <a:rPr lang="en-US" sz="2400" kern="0" dirty="0">
                <a:ea typeface="Calibri" pitchFamily="34" charset="0"/>
                <a:cs typeface="Times New Roman" pitchFamily="18" charset="0"/>
              </a:rPr>
              <a:t>“BIM-</a:t>
            </a:r>
            <a:r>
              <a:rPr lang="ru-RU" sz="2400" kern="0" dirty="0">
                <a:ea typeface="Calibri" pitchFamily="34" charset="0"/>
                <a:cs typeface="Times New Roman" pitchFamily="18" charset="0"/>
              </a:rPr>
              <a:t>велосипеда</a:t>
            </a:r>
            <a:r>
              <a:rPr lang="en-US" sz="2400" kern="0" dirty="0">
                <a:ea typeface="Calibri" pitchFamily="34" charset="0"/>
                <a:cs typeface="Times New Roman" pitchFamily="18" charset="0"/>
              </a:rPr>
              <a:t>”</a:t>
            </a:r>
            <a:endParaRPr lang="ru-RU" sz="2400" kern="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071" y="2916853"/>
            <a:ext cx="2081231" cy="170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Прямоугольник 63"/>
          <p:cNvSpPr/>
          <p:nvPr/>
        </p:nvSpPr>
        <p:spPr>
          <a:xfrm>
            <a:off x="1322307" y="5092025"/>
            <a:ext cx="5990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kern="0" dirty="0" smtClean="0">
                <a:ea typeface="Calibri" pitchFamily="34" charset="0"/>
                <a:cs typeface="Times New Roman" pitchFamily="18" charset="0"/>
              </a:rPr>
              <a:t>Стандарт помогает предотвратить </a:t>
            </a:r>
          </a:p>
          <a:p>
            <a:pPr algn="just"/>
            <a:r>
              <a:rPr lang="ru-RU" sz="2400" kern="0" dirty="0" smtClean="0">
                <a:ea typeface="Calibri" pitchFamily="34" charset="0"/>
                <a:cs typeface="Times New Roman" pitchFamily="18" charset="0"/>
              </a:rPr>
              <a:t>повторение </a:t>
            </a:r>
            <a:r>
              <a:rPr lang="ru-RU" sz="2400" kern="0" dirty="0">
                <a:ea typeface="Calibri" pitchFamily="34" charset="0"/>
                <a:cs typeface="Times New Roman" pitchFamily="18" charset="0"/>
              </a:rPr>
              <a:t>ошибок 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885" y="4920243"/>
            <a:ext cx="1573604" cy="1426079"/>
          </a:xfrm>
          <a:prstGeom prst="rect">
            <a:avLst/>
          </a:prstGeom>
        </p:spPr>
      </p:pic>
      <p:pic>
        <p:nvPicPr>
          <p:cNvPr id="66" name="Picture 2" descr="http://e-mogilev.nethouse.ru/static/img/0000/0002/3517/23517183.mhypwjygm6.W6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6" y="3155566"/>
            <a:ext cx="1031205" cy="103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://e-mogilev.nethouse.ru/static/img/0000/0002/3517/23517183.mhypwjygm6.W6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07" y="4991920"/>
            <a:ext cx="1031205" cy="103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909" y="448277"/>
            <a:ext cx="2906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kern="0" dirty="0">
                <a:solidFill>
                  <a:srgbClr val="96192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ЗАЧЕМ и ПОЧЕМУ</a:t>
            </a:r>
            <a:endParaRPr lang="en-US" sz="2400" kern="0" dirty="0">
              <a:solidFill>
                <a:srgbClr val="96192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5" y="1313352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kern="0" dirty="0">
                <a:ea typeface="Calibri" pitchFamily="34" charset="0"/>
                <a:cs typeface="Times New Roman" pitchFamily="18" charset="0"/>
              </a:rPr>
              <a:t>Стандарт создает основу для </a:t>
            </a:r>
          </a:p>
          <a:p>
            <a:r>
              <a:rPr lang="ru-RU" sz="2400" kern="0" dirty="0">
                <a:ea typeface="Calibri" pitchFamily="34" charset="0"/>
                <a:cs typeface="Times New Roman" pitchFamily="18" charset="0"/>
              </a:rPr>
              <a:t>разработки системы  </a:t>
            </a:r>
            <a:r>
              <a:rPr lang="ru-RU" sz="2400" kern="0" dirty="0" err="1">
                <a:ea typeface="Calibri" pitchFamily="34" charset="0"/>
                <a:cs typeface="Times New Roman" pitchFamily="18" charset="0"/>
              </a:rPr>
              <a:t>валидации</a:t>
            </a:r>
            <a:r>
              <a:rPr lang="ru-RU" sz="2400" kern="0" dirty="0"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US" sz="2400" kern="0" dirty="0">
                <a:ea typeface="Calibri" pitchFamily="34" charset="0"/>
                <a:cs typeface="Times New Roman" pitchFamily="18" charset="0"/>
              </a:rPr>
              <a:t>BIM-</a:t>
            </a:r>
            <a:r>
              <a:rPr lang="ru-RU" sz="2400" kern="0" dirty="0">
                <a:ea typeface="Calibri" pitchFamily="34" charset="0"/>
                <a:cs typeface="Times New Roman" pitchFamily="18" charset="0"/>
              </a:rPr>
              <a:t>моделей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69" y="952898"/>
            <a:ext cx="1676923" cy="1628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0837" y="3055421"/>
            <a:ext cx="1387355" cy="11677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4803" y="3472420"/>
            <a:ext cx="6337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kern="0" dirty="0">
                <a:ea typeface="Calibri" pitchFamily="34" charset="0"/>
                <a:cs typeface="Times New Roman" pitchFamily="18" charset="0"/>
              </a:rPr>
              <a:t>Стандарт обеспечивает основу для обучения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292" y="4991920"/>
            <a:ext cx="1827187" cy="1461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187625" y="5145510"/>
            <a:ext cx="6337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>
                <a:ea typeface="Calibri" pitchFamily="34" charset="0"/>
                <a:cs typeface="Times New Roman" pitchFamily="18" charset="0"/>
              </a:rPr>
              <a:t>BIM-</a:t>
            </a:r>
            <a:r>
              <a:rPr lang="ru-RU" sz="2400" kern="0" dirty="0">
                <a:ea typeface="Calibri" pitchFamily="34" charset="0"/>
                <a:cs typeface="Times New Roman" pitchFamily="18" charset="0"/>
              </a:rPr>
              <a:t>стандарт –  фактор повышения </a:t>
            </a:r>
            <a:endParaRPr lang="en-US" sz="2400" kern="0" dirty="0" smtClean="0">
              <a:ea typeface="Calibri" pitchFamily="34" charset="0"/>
              <a:cs typeface="Times New Roman" pitchFamily="18" charset="0"/>
            </a:endParaRPr>
          </a:p>
          <a:p>
            <a:r>
              <a:rPr lang="ru-RU" sz="2400" kern="0" dirty="0" smtClean="0">
                <a:ea typeface="Calibri" pitchFamily="34" charset="0"/>
                <a:cs typeface="Times New Roman" pitchFamily="18" charset="0"/>
              </a:rPr>
              <a:t>конкурентоспособности </a:t>
            </a:r>
            <a:r>
              <a:rPr lang="ru-RU" sz="2400" kern="0" dirty="0">
                <a:ea typeface="Calibri" pitchFamily="34" charset="0"/>
                <a:cs typeface="Times New Roman" pitchFamily="18" charset="0"/>
              </a:rPr>
              <a:t>организации</a:t>
            </a:r>
          </a:p>
        </p:txBody>
      </p:sp>
      <p:pic>
        <p:nvPicPr>
          <p:cNvPr id="9" name="Picture 2" descr="http://e-mogilev.nethouse.ru/static/img/0000/0002/3517/23517183.mhypwjygm6.W66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92" y="1164137"/>
            <a:ext cx="1031205" cy="103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e-mogilev.nethouse.ru/static/img/0000/0002/3517/23517183.mhypwjygm6.W66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6" y="3155566"/>
            <a:ext cx="1031205" cy="103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e-mogilev.nethouse.ru/static/img/0000/0002/3517/23517183.mhypwjygm6.W66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07" y="4991920"/>
            <a:ext cx="1031205" cy="103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909" y="448277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kern="0" dirty="0" smtClean="0">
                <a:solidFill>
                  <a:srgbClr val="96192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 </a:t>
            </a:r>
            <a:r>
              <a:rPr lang="ru-RU" sz="2400" kern="0" dirty="0">
                <a:solidFill>
                  <a:srgbClr val="96192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чего начать</a:t>
            </a:r>
            <a:r>
              <a:rPr lang="en-US" sz="2400" kern="0" dirty="0">
                <a:solidFill>
                  <a:srgbClr val="96192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391576"/>
            <a:ext cx="6002952" cy="76408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68325" fontAlgn="base">
              <a:spcBef>
                <a:spcPct val="0"/>
              </a:spcBef>
              <a:spcAft>
                <a:spcPct val="0"/>
              </a:spcAft>
              <a:tabLst>
                <a:tab pos="3682646" algn="l"/>
                <a:tab pos="6137743" algn="l"/>
              </a:tabLst>
            </a:pPr>
            <a:r>
              <a:rPr lang="ru-RU" sz="2400" b="1" dirty="0">
                <a:solidFill>
                  <a:schemeClr val="lt1"/>
                </a:solidFill>
              </a:rPr>
              <a:t>Исследовать лучшие мировые практики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966117"/>
            <a:ext cx="2252465" cy="1743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1520" y="3178685"/>
            <a:ext cx="5976664" cy="76408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68325" fontAlgn="base">
              <a:spcBef>
                <a:spcPct val="0"/>
              </a:spcBef>
              <a:spcAft>
                <a:spcPct val="0"/>
              </a:spcAft>
              <a:tabLst>
                <a:tab pos="3682646" algn="l"/>
                <a:tab pos="6137743" algn="l"/>
              </a:tabLst>
            </a:pPr>
            <a:r>
              <a:rPr lang="ru-RU" sz="2400" b="1" dirty="0">
                <a:solidFill>
                  <a:schemeClr val="lt1"/>
                </a:solidFill>
              </a:rPr>
              <a:t>Объединить собственный опыт и лучшие практики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95" y="2993148"/>
            <a:ext cx="2058683" cy="1451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4928383"/>
            <a:ext cx="5976664" cy="10368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68325" fontAlgn="base">
              <a:spcBef>
                <a:spcPct val="0"/>
              </a:spcBef>
              <a:spcAft>
                <a:spcPct val="0"/>
              </a:spcAft>
              <a:tabLst>
                <a:tab pos="3682646" algn="l"/>
                <a:tab pos="6137743" algn="l"/>
              </a:tabLst>
            </a:pPr>
            <a:r>
              <a:rPr lang="ru-RU" sz="2400" b="1" dirty="0">
                <a:solidFill>
                  <a:schemeClr val="lt1"/>
                </a:solidFill>
              </a:rPr>
              <a:t>Воспользоваться услугами </a:t>
            </a:r>
            <a:endParaRPr lang="en-US" sz="2400" b="1" dirty="0">
              <a:solidFill>
                <a:schemeClr val="lt1"/>
              </a:solidFill>
            </a:endParaRPr>
          </a:p>
          <a:p>
            <a:pPr algn="just" defTabSz="568325" fontAlgn="base">
              <a:spcBef>
                <a:spcPct val="0"/>
              </a:spcBef>
              <a:spcAft>
                <a:spcPct val="0"/>
              </a:spcAft>
              <a:tabLst>
                <a:tab pos="3682646" algn="l"/>
                <a:tab pos="6137743" algn="l"/>
              </a:tabLst>
            </a:pPr>
            <a:r>
              <a:rPr lang="ru-RU" sz="2400" b="1" dirty="0">
                <a:solidFill>
                  <a:schemeClr val="lt1"/>
                </a:solidFill>
              </a:rPr>
              <a:t>профессиональных консультантов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76" y="4728311"/>
            <a:ext cx="2134405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09" y="4812440"/>
            <a:ext cx="1277623" cy="16948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4" descr="UK Standards for B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55" y="1233657"/>
            <a:ext cx="3759245" cy="214823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017" y="1233657"/>
            <a:ext cx="1704732" cy="23102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24" y="3561009"/>
            <a:ext cx="1350206" cy="18752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2796979"/>
            <a:ext cx="1847057" cy="7640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1224" y="4666345"/>
            <a:ext cx="1395578" cy="18465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6593" y="3663495"/>
            <a:ext cx="1377664" cy="18752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8610" y="4703637"/>
            <a:ext cx="1200826" cy="16703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2" descr="http://www.nationalbimlibrary.com/Content/images/ContentPages/what-is-the-nbs-bim-object-standar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57" y="3663495"/>
            <a:ext cx="1125489" cy="81260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750" y="3999177"/>
            <a:ext cx="1222120" cy="17534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58115" y="151462"/>
            <a:ext cx="8589258" cy="795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99" kern="1200">
                <a:solidFill>
                  <a:srgbClr val="96192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fontAlgn="base"/>
            <a:r>
              <a:rPr lang="en-US" sz="2400" dirty="0">
                <a:latin typeface="Arial" panose="020B0604020202020204" pitchFamily="34" charset="0"/>
              </a:rPr>
              <a:t>BIM </a:t>
            </a:r>
            <a:r>
              <a:rPr lang="ru-RU" sz="2400" dirty="0">
                <a:latin typeface="Arial" panose="020B0604020202020204" pitchFamily="34" charset="0"/>
              </a:rPr>
              <a:t>стандарт </a:t>
            </a:r>
            <a:r>
              <a:rPr lang="ru-RU" sz="2400" dirty="0" smtClean="0">
                <a:latin typeface="Arial" panose="020B0604020202020204" pitchFamily="34" charset="0"/>
              </a:rPr>
              <a:t>организации</a:t>
            </a:r>
            <a:r>
              <a:rPr lang="en-US" sz="2400" dirty="0" smtClean="0">
                <a:latin typeface="Arial" panose="020B0604020202020204" pitchFamily="34" charset="0"/>
              </a:rPr>
              <a:t>: </a:t>
            </a:r>
            <a:r>
              <a:rPr lang="ru-RU" sz="2400" dirty="0" smtClean="0">
                <a:latin typeface="Arial" panose="020B0604020202020204" pitchFamily="34" charset="0"/>
              </a:rPr>
              <a:t>используем лучшие практики</a:t>
            </a:r>
            <a:endParaRPr lang="ru-RU" sz="2400" dirty="0">
              <a:latin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520" y="1122630"/>
            <a:ext cx="1829643" cy="14109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29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6200000">
            <a:off x="-1718162" y="3586448"/>
            <a:ext cx="4820550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75" b="1" kern="0" dirty="0">
                <a:solidFill>
                  <a:srgbClr val="96192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2475" b="1" kern="0" dirty="0">
                <a:solidFill>
                  <a:srgbClr val="96192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УРОВНИ</a:t>
            </a:r>
            <a:r>
              <a:rPr lang="en-US" sz="2475" b="1" kern="0" dirty="0">
                <a:solidFill>
                  <a:srgbClr val="96192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ru-RU" sz="2475" b="1" kern="0" dirty="0">
                <a:solidFill>
                  <a:srgbClr val="96192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75" b="1" kern="0" dirty="0">
                <a:solidFill>
                  <a:srgbClr val="96192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BIM </a:t>
            </a:r>
            <a:r>
              <a:rPr lang="ru-RU" sz="2475" b="1" kern="0" dirty="0">
                <a:solidFill>
                  <a:srgbClr val="96192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СТАНДАРТОВ</a:t>
            </a:r>
            <a:endParaRPr lang="ru-RU" sz="2475" dirty="0">
              <a:solidFill>
                <a:srgbClr val="96192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89703" y="5131491"/>
            <a:ext cx="6102983" cy="698481"/>
            <a:chOff x="2869534" y="7189951"/>
            <a:chExt cx="10850807" cy="124186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869534" y="7211921"/>
              <a:ext cx="8064897" cy="121989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7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Международная «рамочная» система </a:t>
              </a:r>
              <a:r>
                <a:rPr lang="en-US" sz="157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BIM </a:t>
              </a:r>
              <a:r>
                <a:rPr lang="ru-RU" sz="157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стандартов </a:t>
              </a:r>
              <a:r>
                <a:rPr lang="en-US" sz="157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ISO</a:t>
              </a:r>
              <a:r>
                <a:rPr lang="ru-RU" sz="157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157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framework)</a:t>
              </a:r>
              <a:endParaRPr lang="ru-RU" sz="15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73273" y="7189951"/>
              <a:ext cx="1447068" cy="118566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8" name="Группа 7"/>
          <p:cNvGrpSpPr/>
          <p:nvPr/>
        </p:nvGrpSpPr>
        <p:grpSpPr>
          <a:xfrm>
            <a:off x="2503773" y="2175896"/>
            <a:ext cx="5018915" cy="705941"/>
            <a:chOff x="4568382" y="1935046"/>
            <a:chExt cx="8923387" cy="125512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568382" y="1935046"/>
              <a:ext cx="4566208" cy="1255129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7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Стандарты для различных</a:t>
              </a:r>
            </a:p>
            <a:p>
              <a:pPr algn="ctr"/>
              <a:r>
                <a:rPr lang="ru-RU" sz="157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специальностей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47690" y="2022380"/>
              <a:ext cx="1244079" cy="108046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2697858" y="1252224"/>
            <a:ext cx="4824829" cy="644064"/>
            <a:chOff x="4839779" y="292802"/>
            <a:chExt cx="8578312" cy="114511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839779" y="292802"/>
              <a:ext cx="4072860" cy="114511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Стандарт работы в конкретном ПО</a:t>
              </a: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74012" y="435941"/>
              <a:ext cx="1244079" cy="85883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2025555" y="4130184"/>
            <a:ext cx="6175797" cy="740852"/>
            <a:chOff x="3666412" y="5424579"/>
            <a:chExt cx="10980267" cy="1317199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666412" y="5424579"/>
              <a:ext cx="6471140" cy="1299198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7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«рамочная» система </a:t>
              </a:r>
              <a:r>
                <a:rPr lang="en-US" sz="157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BIM </a:t>
              </a:r>
              <a:r>
                <a:rPr lang="ru-RU" sz="157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стандартов </a:t>
              </a: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20341" y="5503492"/>
              <a:ext cx="926338" cy="12382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0732" y="5495059"/>
              <a:ext cx="942018" cy="122871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553565" y="5495058"/>
              <a:ext cx="886483" cy="122871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2374022" y="3134089"/>
            <a:ext cx="5566822" cy="690883"/>
            <a:chOff x="4264015" y="3638669"/>
            <a:chExt cx="9897539" cy="1228356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264015" y="3747728"/>
              <a:ext cx="5224388" cy="1119297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7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Стандарты Организации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202905" y="3638669"/>
              <a:ext cx="958649" cy="12249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2" name="Picture 2" descr="http://www.nationalbimlibrary.com/Content/images/ContentPages/what-is-the-nbs-bim-object-standar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4028" y="3803511"/>
              <a:ext cx="1239967" cy="8952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Заголовок 1"/>
          <p:cNvSpPr txBox="1">
            <a:spLocks/>
          </p:cNvSpPr>
          <p:nvPr/>
        </p:nvSpPr>
        <p:spPr>
          <a:xfrm>
            <a:off x="458115" y="151462"/>
            <a:ext cx="8589258" cy="795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99" kern="1200">
                <a:solidFill>
                  <a:srgbClr val="96192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fontAlgn="base"/>
            <a:r>
              <a:rPr lang="en-US" sz="2400" dirty="0">
                <a:latin typeface="Arial" panose="020B0604020202020204" pitchFamily="34" charset="0"/>
              </a:rPr>
              <a:t>BIM </a:t>
            </a:r>
            <a:r>
              <a:rPr lang="ru-RU" sz="2400" dirty="0">
                <a:latin typeface="Arial" panose="020B0604020202020204" pitchFamily="34" charset="0"/>
              </a:rPr>
              <a:t>стандарт </a:t>
            </a:r>
            <a:r>
              <a:rPr lang="ru-RU" sz="2400" dirty="0" smtClean="0">
                <a:latin typeface="Arial" panose="020B0604020202020204" pitchFamily="34" charset="0"/>
              </a:rPr>
              <a:t>организации</a:t>
            </a:r>
            <a:r>
              <a:rPr lang="en-US" sz="2400" dirty="0" smtClean="0">
                <a:latin typeface="Arial" panose="020B0604020202020204" pitchFamily="34" charset="0"/>
              </a:rPr>
              <a:t>: </a:t>
            </a:r>
            <a:r>
              <a:rPr lang="ru-RU" sz="2400" dirty="0" smtClean="0">
                <a:latin typeface="Arial" panose="020B0604020202020204" pitchFamily="34" charset="0"/>
              </a:rPr>
              <a:t>используем лучшие практики</a:t>
            </a:r>
            <a:endParaRPr lang="ru-RU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6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082" y="288276"/>
            <a:ext cx="8352928" cy="492827"/>
          </a:xfrm>
        </p:spPr>
        <p:txBody>
          <a:bodyPr>
            <a:noAutofit/>
          </a:bodyPr>
          <a:lstStyle/>
          <a:p>
            <a:pPr fontAlgn="base"/>
            <a:r>
              <a:rPr lang="en-US" dirty="0" smtClean="0">
                <a:latin typeface="Arial" panose="020B0604020202020204" pitchFamily="34" charset="0"/>
              </a:rPr>
              <a:t>BIM </a:t>
            </a:r>
            <a:r>
              <a:rPr lang="ru-RU" dirty="0" smtClean="0">
                <a:latin typeface="Arial" panose="020B0604020202020204" pitchFamily="34" charset="0"/>
              </a:rPr>
              <a:t>стандарт организации</a:t>
            </a:r>
            <a:r>
              <a:rPr lang="en-US" dirty="0" smtClean="0">
                <a:latin typeface="Arial" panose="020B0604020202020204" pitchFamily="34" charset="0"/>
              </a:rPr>
              <a:t>: </a:t>
            </a:r>
            <a:r>
              <a:rPr lang="ru-RU" dirty="0" smtClean="0">
                <a:latin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</a:rPr>
              <a:t>что должен ОБЯЗАТЕЛЬНО включать</a:t>
            </a:r>
            <a:endParaRPr lang="ru-RU" dirty="0">
              <a:latin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7430793" y="1069136"/>
            <a:ext cx="1503714" cy="1224136"/>
            <a:chOff x="11592682" y="516033"/>
            <a:chExt cx="4145543" cy="3157384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2682" y="698877"/>
              <a:ext cx="4145543" cy="2974540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12683500" y="516033"/>
              <a:ext cx="1483210" cy="7639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BIM</a:t>
              </a:r>
              <a:endPara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40026"/>
            <a:ext cx="7231228" cy="4820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564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9951</TotalTime>
  <Words>487</Words>
  <Application>Microsoft Office PowerPoint</Application>
  <PresentationFormat>Экран (4:3)</PresentationFormat>
  <Paragraphs>123</Paragraphs>
  <Slides>28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SimSun</vt:lpstr>
      <vt:lpstr>Arial</vt:lpstr>
      <vt:lpstr>Arial Narrow</vt:lpstr>
      <vt:lpstr>Calibri</vt:lpstr>
      <vt:lpstr>Roboto</vt:lpstr>
      <vt:lpstr>Symbol</vt:lpstr>
      <vt:lpstr>Times New Roman</vt:lpstr>
      <vt:lpstr>Wingdings</vt:lpstr>
      <vt:lpstr>Wingdings 3</vt:lpstr>
      <vt:lpstr>3_Специальное оформление</vt:lpstr>
      <vt:lpstr>2_Специальное оформление</vt:lpstr>
      <vt:lpstr>Специальное оформление</vt:lpstr>
      <vt:lpstr>Разработка BIM-стандарта организации. Принципы и подходы, состав разделов документа.</vt:lpstr>
      <vt:lpstr>Вопросы…..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BIM стандарт организации:  что должен ОБЯЗАТЕЛЬНО включать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проверок</vt:lpstr>
      <vt:lpstr>Презентация PowerPoint</vt:lpstr>
      <vt:lpstr>План реализации BIM-проекта (шаблон)</vt:lpstr>
      <vt:lpstr>Шаблон стандарта</vt:lpstr>
      <vt:lpstr>Примеры стандартов Госзаказчика</vt:lpstr>
      <vt:lpstr>Примеры стандартов Госзаказчика  РФ (!!!)  </vt:lpstr>
      <vt:lpstr>Примеры стандартов Госзаказчика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Marina Korol</dc:creator>
  <cp:lastModifiedBy>Benklyan Sergey</cp:lastModifiedBy>
  <cp:revision>732</cp:revision>
  <cp:lastPrinted>2015-10-25T09:55:33Z</cp:lastPrinted>
  <dcterms:created xsi:type="dcterms:W3CDTF">2014-04-10T12:16:19Z</dcterms:created>
  <dcterms:modified xsi:type="dcterms:W3CDTF">2016-04-18T05:47:17Z</dcterms:modified>
</cp:coreProperties>
</file>