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11" r:id="rId2"/>
    <p:sldId id="312" r:id="rId3"/>
    <p:sldId id="313" r:id="rId4"/>
    <p:sldId id="314" r:id="rId5"/>
    <p:sldId id="329" r:id="rId6"/>
    <p:sldId id="330" r:id="rId7"/>
    <p:sldId id="322" r:id="rId8"/>
    <p:sldId id="328" r:id="rId9"/>
    <p:sldId id="323" r:id="rId10"/>
    <p:sldId id="325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7" r:id="rId19"/>
    <p:sldId id="32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166D"/>
    <a:srgbClr val="24156D"/>
    <a:srgbClr val="2215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262" autoAdjust="0"/>
  </p:normalViewPr>
  <p:slideViewPr>
    <p:cSldViewPr snapToGrid="0">
      <p:cViewPr varScale="1">
        <p:scale>
          <a:sx n="108" d="100"/>
          <a:sy n="108" d="100"/>
        </p:scale>
        <p:origin x="65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E4C66-A8D8-4385-893C-1EE0C6837F33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62597-12A8-412F-A259-C223297AE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87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62597-12A8-412F-A259-C223297AEEF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245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62597-12A8-412F-A259-C223297AEEF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406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BA5E0-7AA1-4D5F-8025-A9D8B949DD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88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BA5E0-7AA1-4D5F-8025-A9D8B949DD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06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BA5E0-7AA1-4D5F-8025-A9D8B949DD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81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BA5E0-7AA1-4D5F-8025-A9D8B949DD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66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62597-12A8-412F-A259-C223297AEEF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168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9870" y="636999"/>
            <a:ext cx="11517330" cy="2609636"/>
          </a:xfrm>
        </p:spPr>
        <p:txBody>
          <a:bodyPr anchor="b"/>
          <a:lstStyle>
            <a:lvl1pPr algn="ctr">
              <a:defRPr sz="6000">
                <a:solidFill>
                  <a:srgbClr val="22166D"/>
                </a:solidFill>
                <a:effectLst>
                  <a:glow rad="76200">
                    <a:schemeClr val="bg1"/>
                  </a:glo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50148" y="3411020"/>
            <a:ext cx="3941852" cy="2702104"/>
          </a:xfrm>
          <a:noFill/>
        </p:spPr>
        <p:txBody>
          <a:bodyPr/>
          <a:lstStyle>
            <a:lvl1pPr marL="0" indent="0" algn="ctr">
              <a:buNone/>
              <a:defRPr sz="2400">
                <a:solidFill>
                  <a:srgbClr val="22166D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2085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86566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615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899" y="780835"/>
            <a:ext cx="3378057" cy="529119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4387" y="780836"/>
            <a:ext cx="8408113" cy="529119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670461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197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222" y="805532"/>
            <a:ext cx="11825555" cy="930400"/>
          </a:xfrm>
        </p:spPr>
        <p:txBody>
          <a:bodyPr/>
          <a:lstStyle>
            <a:lvl1pPr>
              <a:defRPr>
                <a:solidFill>
                  <a:srgbClr val="22166D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215" y="1870472"/>
            <a:ext cx="11819562" cy="4181007"/>
          </a:xfrm>
        </p:spPr>
        <p:txBody>
          <a:bodyPr/>
          <a:lstStyle>
            <a:lvl1pPr>
              <a:defRPr>
                <a:solidFill>
                  <a:srgbClr val="22166D"/>
                </a:solidFill>
              </a:defRPr>
            </a:lvl1pPr>
            <a:lvl2pPr>
              <a:defRPr>
                <a:solidFill>
                  <a:srgbClr val="22166D"/>
                </a:solidFill>
              </a:defRPr>
            </a:lvl2pPr>
            <a:lvl3pPr>
              <a:defRPr>
                <a:solidFill>
                  <a:srgbClr val="22166D"/>
                </a:solidFill>
              </a:defRPr>
            </a:lvl3pPr>
            <a:lvl4pPr>
              <a:defRPr>
                <a:solidFill>
                  <a:srgbClr val="22166D"/>
                </a:solidFill>
              </a:defRPr>
            </a:lvl4pPr>
            <a:lvl5pPr>
              <a:defRPr>
                <a:solidFill>
                  <a:srgbClr val="22166D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399" y="6356349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22166D"/>
                </a:solidFill>
                <a:effectLst>
                  <a:glow rad="63500">
                    <a:schemeClr val="bg1"/>
                  </a:glow>
                </a:effectLst>
              </a:defRPr>
            </a:lvl1pPr>
          </a:lstStyle>
          <a:p>
            <a:fld id="{8E17E5D8-A430-4FA5-8170-ACBB09F402F7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2166D"/>
                </a:solidFill>
                <a:effectLst>
                  <a:glow rad="63500">
                    <a:schemeClr val="bg1"/>
                  </a:glow>
                </a:effectLst>
              </a:defRPr>
            </a:lvl1pPr>
          </a:lstStyle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950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18050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134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82620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077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821933"/>
            <a:ext cx="10515600" cy="86875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2585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2585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25988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795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782620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395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32105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358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72025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340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608815" y="636327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856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483" y="780836"/>
            <a:ext cx="11897474" cy="909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5483" y="1825625"/>
            <a:ext cx="11897473" cy="4184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2"/>
          </p:nvPr>
        </p:nvSpPr>
        <p:spPr>
          <a:xfrm>
            <a:off x="4724399" y="6356349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22166D"/>
                </a:solidFill>
                <a:effectLst>
                  <a:glow rad="63500">
                    <a:schemeClr val="bg1"/>
                  </a:glow>
                </a:effectLst>
              </a:defRPr>
            </a:lvl1pPr>
          </a:lstStyle>
          <a:p>
            <a:fld id="{8E17E5D8-A430-4FA5-8170-ACBB09F402F7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2166D"/>
                </a:solidFill>
                <a:effectLst>
                  <a:glow rad="63500">
                    <a:schemeClr val="bg1"/>
                  </a:glow>
                </a:effectLst>
              </a:defRPr>
            </a:lvl1pPr>
          </a:lstStyle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78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2166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2166D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2166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2166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166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166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972182" y="5030136"/>
            <a:ext cx="1243915" cy="1231556"/>
          </a:xfrm>
          <a:prstGeom prst="ellipse">
            <a:avLst/>
          </a:prstGeom>
          <a:noFill/>
          <a:ln w="19050">
            <a:solidFill>
              <a:srgbClr val="24156D"/>
            </a:solidFill>
          </a:ln>
          <a:effectLst>
            <a:outerShdw blurRad="50800" dist="50800" dir="27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2700">
                  <a:solidFill>
                    <a:schemeClr val="bg1"/>
                  </a:solidFill>
                </a:ln>
                <a:solidFill>
                  <a:srgbClr val="22156C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КМД</a:t>
            </a:r>
          </a:p>
        </p:txBody>
      </p:sp>
      <p:sp>
        <p:nvSpPr>
          <p:cNvPr id="6" name="Овал 5"/>
          <p:cNvSpPr/>
          <p:nvPr/>
        </p:nvSpPr>
        <p:spPr>
          <a:xfrm>
            <a:off x="470984" y="5030136"/>
            <a:ext cx="1243915" cy="1231556"/>
          </a:xfrm>
          <a:prstGeom prst="ellipse">
            <a:avLst/>
          </a:prstGeom>
          <a:noFill/>
          <a:ln w="19050">
            <a:solidFill>
              <a:srgbClr val="24156D"/>
            </a:solidFill>
          </a:ln>
          <a:effectLst>
            <a:outerShdw blurRad="50800" dist="50800" dir="27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2700">
                  <a:solidFill>
                    <a:schemeClr val="bg1"/>
                  </a:solidFill>
                </a:ln>
                <a:solidFill>
                  <a:srgbClr val="22156C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</a:p>
        </p:txBody>
      </p:sp>
      <p:sp>
        <p:nvSpPr>
          <p:cNvPr id="7" name="Овал 6"/>
          <p:cNvSpPr/>
          <p:nvPr/>
        </p:nvSpPr>
        <p:spPr>
          <a:xfrm>
            <a:off x="7974580" y="5030136"/>
            <a:ext cx="1243915" cy="1231556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outerShdw blurRad="50800" dist="50800" dir="2700000" algn="ctr" rotWithShape="0">
              <a:srgbClr val="000000">
                <a:alpha val="9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2700">
                  <a:solidFill>
                    <a:schemeClr val="bg1"/>
                  </a:solidFill>
                </a:ln>
                <a:solidFill>
                  <a:srgbClr val="22156C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КЖ</a:t>
            </a:r>
          </a:p>
        </p:txBody>
      </p:sp>
      <p:sp>
        <p:nvSpPr>
          <p:cNvPr id="8" name="Овал 7"/>
          <p:cNvSpPr/>
          <p:nvPr/>
        </p:nvSpPr>
        <p:spPr>
          <a:xfrm>
            <a:off x="10489517" y="5030136"/>
            <a:ext cx="1243915" cy="1231556"/>
          </a:xfrm>
          <a:prstGeom prst="ellipse">
            <a:avLst/>
          </a:prstGeom>
          <a:noFill/>
          <a:ln w="19050">
            <a:solidFill>
              <a:srgbClr val="24156D"/>
            </a:solidFill>
          </a:ln>
          <a:effectLst>
            <a:outerShdw blurRad="50800" dist="50800" dir="27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2700">
                  <a:solidFill>
                    <a:schemeClr val="bg1"/>
                  </a:solidFill>
                </a:ln>
                <a:solidFill>
                  <a:srgbClr val="22156C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КЖИ</a:t>
            </a:r>
          </a:p>
        </p:txBody>
      </p:sp>
      <p:sp>
        <p:nvSpPr>
          <p:cNvPr id="9" name="Овал 8"/>
          <p:cNvSpPr/>
          <p:nvPr/>
        </p:nvSpPr>
        <p:spPr>
          <a:xfrm>
            <a:off x="5473381" y="5030136"/>
            <a:ext cx="1243915" cy="1231556"/>
          </a:xfrm>
          <a:prstGeom prst="ellipse">
            <a:avLst/>
          </a:prstGeom>
          <a:noFill/>
          <a:ln w="19050">
            <a:solidFill>
              <a:srgbClr val="24156D"/>
            </a:solidFill>
          </a:ln>
          <a:effectLst>
            <a:outerShdw blurRad="50800" dist="50800" dir="27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2700">
                  <a:solidFill>
                    <a:schemeClr val="bg1"/>
                  </a:solidFill>
                </a:ln>
                <a:solidFill>
                  <a:srgbClr val="22156C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АР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369870" y="636999"/>
            <a:ext cx="11517330" cy="1923321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TEKLA STRUCTURES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SCAD OFFICE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ПАНЕЛЬНОМ ДОМОСТРОЕНИИ</a:t>
            </a:r>
            <a:endParaRPr lang="ru-RU" sz="28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0" y="3657838"/>
            <a:ext cx="3907857" cy="13722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66D"/>
                </a:solidFill>
                <a:effectLst>
                  <a:glow rad="76200">
                    <a:schemeClr val="bg1"/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г. Иваново</a:t>
            </a:r>
          </a:p>
          <a:p>
            <a:pPr algn="l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ул. Наговицыной-Икрянистовой д.6 оф. 11</a:t>
            </a:r>
          </a:p>
          <a:p>
            <a:pPr algn="l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тел.: 	+7(4932)950-666</a:t>
            </a:r>
          </a:p>
          <a:p>
            <a:pPr algn="l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	+7(962)166-66-50</a:t>
            </a:r>
          </a:p>
          <a:p>
            <a:pPr algn="l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	+7(962)166-66-49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657116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6383" r="18166" b="3093"/>
          <a:stretch/>
        </p:blipFill>
        <p:spPr>
          <a:xfrm rot="5400000">
            <a:off x="3956028" y="238901"/>
            <a:ext cx="4279942" cy="745331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по напряжениям</a:t>
            </a:r>
          </a:p>
        </p:txBody>
      </p:sp>
    </p:spTree>
    <p:extLst>
      <p:ext uri="{BB962C8B-B14F-4D97-AF65-F5344CB8AC3E}">
        <p14:creationId xmlns:p14="http://schemas.microsoft.com/office/powerpoint/2010/main" val="3490939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222" y="768118"/>
            <a:ext cx="11825555" cy="930400"/>
          </a:xfrm>
        </p:spPr>
        <p:txBody>
          <a:bodyPr>
            <a:normAutofit fontScale="90000"/>
          </a:bodyPr>
          <a:lstStyle/>
          <a:p>
            <a:r>
              <a:rPr lang="ru-RU" dirty="0"/>
              <a:t>Определение составляющих стеновой панели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68" y="1555703"/>
            <a:ext cx="3098102" cy="25443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796" y="1270732"/>
            <a:ext cx="5837858" cy="50047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9848" t="39697" r="57046" b="46296"/>
          <a:stretch/>
        </p:blipFill>
        <p:spPr>
          <a:xfrm>
            <a:off x="585667" y="3182844"/>
            <a:ext cx="1069453" cy="13563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43031" t="39459" r="53985" b="46171"/>
          <a:stretch/>
        </p:blipFill>
        <p:spPr>
          <a:xfrm>
            <a:off x="2148581" y="3969836"/>
            <a:ext cx="999551" cy="13526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85682" t="49965" r="8030" b="38607"/>
          <a:stretch/>
        </p:blipFill>
        <p:spPr>
          <a:xfrm>
            <a:off x="10727822" y="3670994"/>
            <a:ext cx="987057" cy="9751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85758" t="64878" r="8409" b="22857"/>
          <a:stretch/>
        </p:blipFill>
        <p:spPr>
          <a:xfrm>
            <a:off x="9899664" y="1589710"/>
            <a:ext cx="892973" cy="10205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73258" t="35471" r="20606" b="52125"/>
          <a:stretch/>
        </p:blipFill>
        <p:spPr>
          <a:xfrm>
            <a:off x="8593740" y="1589710"/>
            <a:ext cx="865831" cy="9513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85686" t="76585" r="7954" b="8503"/>
          <a:stretch/>
        </p:blipFill>
        <p:spPr>
          <a:xfrm>
            <a:off x="10806992" y="2323207"/>
            <a:ext cx="907887" cy="115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30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986" t="12500" r="26014" b="529"/>
          <a:stretch/>
        </p:blipFill>
        <p:spPr>
          <a:xfrm>
            <a:off x="186972" y="1263944"/>
            <a:ext cx="6865918" cy="49761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677216"/>
              </p:ext>
            </p:extLst>
          </p:nvPr>
        </p:nvGraphicFramePr>
        <p:xfrm>
          <a:off x="8899264" y="1885844"/>
          <a:ext cx="2262910" cy="2194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31455">
                  <a:extLst>
                    <a:ext uri="{9D8B030D-6E8A-4147-A177-3AD203B41FA5}">
                      <a16:colId xmlns:a16="http://schemas.microsoft.com/office/drawing/2014/main" val="1517437094"/>
                    </a:ext>
                  </a:extLst>
                </a:gridCol>
                <a:gridCol w="1131455">
                  <a:extLst>
                    <a:ext uri="{9D8B030D-6E8A-4147-A177-3AD203B41FA5}">
                      <a16:colId xmlns:a16="http://schemas.microsoft.com/office/drawing/2014/main" val="3669357331"/>
                    </a:ext>
                  </a:extLst>
                </a:gridCol>
              </a:tblGrid>
              <a:tr h="2286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Наружный слой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63701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Имя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ПАНЕЛЬ</a:t>
                      </a:r>
                      <a:r>
                        <a:rPr lang="ru-RU" sz="900" baseline="0" dirty="0"/>
                        <a:t> СТЕНОВАЯ</a:t>
                      </a:r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58159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Префикс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ПСТ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30728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Материал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B25</a:t>
                      </a:r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416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202</a:t>
                      </a:r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30493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Здание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Здание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20171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Секция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Секция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58721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Этаж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73225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Категория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Элементы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065940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062510"/>
              </p:ext>
            </p:extLst>
          </p:nvPr>
        </p:nvGraphicFramePr>
        <p:xfrm>
          <a:off x="7503029" y="2918811"/>
          <a:ext cx="2262910" cy="2057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31455">
                  <a:extLst>
                    <a:ext uri="{9D8B030D-6E8A-4147-A177-3AD203B41FA5}">
                      <a16:colId xmlns:a16="http://schemas.microsoft.com/office/drawing/2014/main" val="1517437094"/>
                    </a:ext>
                  </a:extLst>
                </a:gridCol>
                <a:gridCol w="1131455">
                  <a:extLst>
                    <a:ext uri="{9D8B030D-6E8A-4147-A177-3AD203B41FA5}">
                      <a16:colId xmlns:a16="http://schemas.microsoft.com/office/drawing/2014/main" val="3669357331"/>
                    </a:ext>
                  </a:extLst>
                </a:gridCol>
              </a:tblGrid>
              <a:tr h="2286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Утеплитель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63701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Имя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УТЕПЛИТЕЛЬ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58159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Префикс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УТ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30728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Материал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Mineral wool</a:t>
                      </a:r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416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 </a:t>
                      </a:r>
                      <a:r>
                        <a:rPr lang="en-US" sz="900" dirty="0"/>
                        <a:t>20</a:t>
                      </a:r>
                      <a:r>
                        <a:rPr lang="ru-RU" sz="9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30493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Здание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Здание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20171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Секция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Секция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58721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Этаж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73225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Категория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Элементы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065940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972" y="785328"/>
            <a:ext cx="11825555" cy="930400"/>
          </a:xfrm>
        </p:spPr>
        <p:txBody>
          <a:bodyPr>
            <a:normAutofit/>
          </a:bodyPr>
          <a:lstStyle/>
          <a:p>
            <a:r>
              <a:rPr lang="ru-RU" sz="4000" dirty="0"/>
              <a:t>Определение базового набора свойств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5911272" y="3787805"/>
          <a:ext cx="2262910" cy="222137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31455">
                  <a:extLst>
                    <a:ext uri="{9D8B030D-6E8A-4147-A177-3AD203B41FA5}">
                      <a16:colId xmlns:a16="http://schemas.microsoft.com/office/drawing/2014/main" val="1517437094"/>
                    </a:ext>
                  </a:extLst>
                </a:gridCol>
                <a:gridCol w="1131455">
                  <a:extLst>
                    <a:ext uri="{9D8B030D-6E8A-4147-A177-3AD203B41FA5}">
                      <a16:colId xmlns:a16="http://schemas.microsoft.com/office/drawing/2014/main" val="3669357331"/>
                    </a:ext>
                  </a:extLst>
                </a:gridCol>
              </a:tblGrid>
              <a:tr h="2286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Внутренний слой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63701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Имя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ПАНЕЛЬ</a:t>
                      </a:r>
                      <a:r>
                        <a:rPr lang="ru-RU" sz="900" baseline="0" dirty="0"/>
                        <a:t> СТЕНОВАЯ</a:t>
                      </a:r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58159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Префикс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ПСТ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30728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Материал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B25</a:t>
                      </a:r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416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202</a:t>
                      </a:r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30493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Здание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Здание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201715"/>
                  </a:ext>
                </a:extLst>
              </a:tr>
              <a:tr h="255413">
                <a:tc>
                  <a:txBody>
                    <a:bodyPr/>
                    <a:lstStyle/>
                    <a:p>
                      <a:r>
                        <a:rPr lang="ru-RU" sz="900" dirty="0"/>
                        <a:t>Секция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Секция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58721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Этаж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73225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Категория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Элементы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065940"/>
                  </a:ext>
                </a:extLst>
              </a:tr>
            </a:tbl>
          </a:graphicData>
        </a:graphic>
      </p:graphicFrame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6" y="1421667"/>
            <a:ext cx="5767769" cy="436466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8023219" y="2193396"/>
            <a:ext cx="409907" cy="4095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6558209" y="3109490"/>
            <a:ext cx="409907" cy="4095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5208810" y="4625129"/>
            <a:ext cx="409907" cy="40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19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Закладные детали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3" t="56112" r="16035" b="4016"/>
          <a:stretch/>
        </p:blipFill>
        <p:spPr>
          <a:xfrm>
            <a:off x="3286020" y="1735932"/>
            <a:ext cx="5063292" cy="434599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85587" t="26829" r="8182" b="60636"/>
          <a:stretch/>
        </p:blipFill>
        <p:spPr>
          <a:xfrm>
            <a:off x="8489057" y="1728694"/>
            <a:ext cx="1246406" cy="13628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79773" t="39207" r="14233" b="47526"/>
          <a:stretch/>
        </p:blipFill>
        <p:spPr>
          <a:xfrm>
            <a:off x="183222" y="1757678"/>
            <a:ext cx="1084724" cy="13049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79773" t="26829" r="14484" b="62022"/>
          <a:stretch/>
        </p:blipFill>
        <p:spPr>
          <a:xfrm>
            <a:off x="53986" y="4750280"/>
            <a:ext cx="1246406" cy="1315074"/>
          </a:xfrm>
          <a:prstGeom prst="rect">
            <a:avLst/>
          </a:prstGeom>
        </p:spPr>
      </p:pic>
      <p:pic>
        <p:nvPicPr>
          <p:cNvPr id="10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6" t="80972" r="16035" b="16043"/>
          <a:stretch/>
        </p:blipFill>
        <p:spPr>
          <a:xfrm>
            <a:off x="9735463" y="3091589"/>
            <a:ext cx="2078617" cy="7002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5293" y="2554484"/>
            <a:ext cx="409907" cy="409566"/>
          </a:xfrm>
          <a:prstGeom prst="rect">
            <a:avLst/>
          </a:prstGeom>
        </p:spPr>
      </p:pic>
      <p:pic>
        <p:nvPicPr>
          <p:cNvPr id="12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65" t="76976" r="19073" b="16246"/>
          <a:stretch/>
        </p:blipFill>
        <p:spPr>
          <a:xfrm>
            <a:off x="719727" y="3091589"/>
            <a:ext cx="1758083" cy="17580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3816" y="2554483"/>
            <a:ext cx="409907" cy="40956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10123710" y="3116644"/>
            <a:ext cx="221095" cy="221095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0996835" y="3370644"/>
            <a:ext cx="221095" cy="221095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43539" y="3917232"/>
            <a:ext cx="221095" cy="221095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803553" y="3281438"/>
            <a:ext cx="221095" cy="221095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375067"/>
              </p:ext>
            </p:extLst>
          </p:nvPr>
        </p:nvGraphicFramePr>
        <p:xfrm>
          <a:off x="9021844" y="3870794"/>
          <a:ext cx="2424826" cy="2194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12413">
                  <a:extLst>
                    <a:ext uri="{9D8B030D-6E8A-4147-A177-3AD203B41FA5}">
                      <a16:colId xmlns:a16="http://schemas.microsoft.com/office/drawing/2014/main" val="1517437094"/>
                    </a:ext>
                  </a:extLst>
                </a:gridCol>
                <a:gridCol w="1212413">
                  <a:extLst>
                    <a:ext uri="{9D8B030D-6E8A-4147-A177-3AD203B41FA5}">
                      <a16:colId xmlns:a16="http://schemas.microsoft.com/office/drawing/2014/main" val="3669357331"/>
                    </a:ext>
                  </a:extLst>
                </a:gridCol>
              </a:tblGrid>
              <a:tr h="2286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Внутренний слой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63701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Имя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ЗАКЛАДНАЯ ДЕТАЛЬ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58159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Префикс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ЗД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30728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Материал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err="1"/>
                        <a:t>Steel_Undefined</a:t>
                      </a:r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416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30493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Здание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Здание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20171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Секция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Секция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58721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Этаж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73225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ru-RU" sz="900" dirty="0"/>
                        <a:t>Категория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Закладные детали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065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3803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Каталоги закладных изделий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/>
          <a:srcRect l="50760" t="24562" r="5999" b="6533"/>
          <a:stretch/>
        </p:blipFill>
        <p:spPr>
          <a:xfrm>
            <a:off x="1382827" y="3149896"/>
            <a:ext cx="3175350" cy="275042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4375" t="25855" r="4375" b="6594"/>
          <a:stretch/>
        </p:blipFill>
        <p:spPr>
          <a:xfrm>
            <a:off x="622128" y="1473479"/>
            <a:ext cx="2435221" cy="273495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15" y="1875858"/>
            <a:ext cx="6617383" cy="3867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6" t="28724" r="50759" b="56320"/>
          <a:stretch/>
        </p:blipFill>
        <p:spPr>
          <a:xfrm>
            <a:off x="5580703" y="1603041"/>
            <a:ext cx="1278242" cy="1226316"/>
          </a:xfrm>
          <a:prstGeom prst="ellipse">
            <a:avLst/>
          </a:prstGeom>
          <a:ln w="3175" cap="rnd">
            <a:solidFill>
              <a:schemeClr val="tx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4" t="63278" r="38991" b="21946"/>
          <a:stretch/>
        </p:blipFill>
        <p:spPr>
          <a:xfrm>
            <a:off x="8034458" y="4677572"/>
            <a:ext cx="1146349" cy="1132678"/>
          </a:xfrm>
          <a:prstGeom prst="ellipse">
            <a:avLst/>
          </a:prstGeom>
          <a:ln w="3175" cap="rnd">
            <a:solidFill>
              <a:schemeClr val="tx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t="24950" r="57559" b="57654"/>
          <a:stretch/>
        </p:blipFill>
        <p:spPr>
          <a:xfrm>
            <a:off x="8171533" y="1142027"/>
            <a:ext cx="1197563" cy="1187810"/>
          </a:xfrm>
          <a:prstGeom prst="ellipse">
            <a:avLst/>
          </a:prstGeom>
          <a:ln w="3175" cap="rnd">
            <a:solidFill>
              <a:schemeClr val="bg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2" t="68695" r="64324" b="18007"/>
          <a:stretch/>
        </p:blipFill>
        <p:spPr>
          <a:xfrm>
            <a:off x="9774494" y="4011626"/>
            <a:ext cx="1165469" cy="1078809"/>
          </a:xfrm>
          <a:prstGeom prst="ellipse">
            <a:avLst/>
          </a:prstGeom>
          <a:ln w="3175" cap="rnd">
            <a:solidFill>
              <a:schemeClr val="tx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5203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6" t="16098" r="31653" b="15278"/>
          <a:stretch/>
        </p:blipFill>
        <p:spPr>
          <a:xfrm>
            <a:off x="466725" y="1370701"/>
            <a:ext cx="4200525" cy="47062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Генерация документация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7970" t="12644" r="17109" b="673"/>
          <a:stretch/>
        </p:blipFill>
        <p:spPr>
          <a:xfrm>
            <a:off x="5769902" y="1602623"/>
            <a:ext cx="6238875" cy="45121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95920" y="5391149"/>
            <a:ext cx="2074757" cy="69500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244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4" r="13709"/>
          <a:stretch/>
        </p:blipFill>
        <p:spPr>
          <a:xfrm>
            <a:off x="6816375" y="1194532"/>
            <a:ext cx="4876800" cy="47720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Армирование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76" y="1699275"/>
            <a:ext cx="5687205" cy="438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59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5" b="33333"/>
          <a:stretch/>
        </p:blipFill>
        <p:spPr>
          <a:xfrm>
            <a:off x="0" y="1840104"/>
            <a:ext cx="11561210" cy="36957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9840" t="13067" r="26101" b="1062"/>
          <a:stretch/>
        </p:blipFill>
        <p:spPr>
          <a:xfrm>
            <a:off x="6060323" y="1735931"/>
            <a:ext cx="5841251" cy="42413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Комплексное армирование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144000" y="5111339"/>
            <a:ext cx="2724151" cy="8298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409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8439" t="12211" r="24609"/>
          <a:stretch/>
        </p:blipFill>
        <p:spPr>
          <a:xfrm>
            <a:off x="8454478" y="2438039"/>
            <a:ext cx="3313064" cy="23530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Документация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8438" t="12211" r="24687"/>
          <a:stretch/>
        </p:blipFill>
        <p:spPr>
          <a:xfrm>
            <a:off x="183222" y="1735932"/>
            <a:ext cx="5944257" cy="42267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19475" y="5095875"/>
            <a:ext cx="2628900" cy="7810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8359" t="12211" r="24609"/>
          <a:stretch/>
        </p:blipFill>
        <p:spPr>
          <a:xfrm>
            <a:off x="6372225" y="955712"/>
            <a:ext cx="3313064" cy="2350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8359" t="12356" r="24531"/>
          <a:stretch/>
        </p:blipFill>
        <p:spPr>
          <a:xfrm>
            <a:off x="6372225" y="3619500"/>
            <a:ext cx="3312286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81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57675" y="838200"/>
            <a:ext cx="3659976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700" dirty="0">
                <a:solidFill>
                  <a:srgbClr val="24156D"/>
                </a:solidFill>
              </a:rPr>
              <a:t>;-)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8167457" y="5376530"/>
            <a:ext cx="3907857" cy="695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66D"/>
                </a:solidFill>
                <a:effectLst>
                  <a:glow rad="76200">
                    <a:schemeClr val="bg1"/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Кукушкин Игорь Сергеевич</a:t>
            </a:r>
          </a:p>
          <a:p>
            <a:pPr algn="l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Любимов Игорь Юрьевич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425081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Схема взаимодействия</a:t>
            </a:r>
          </a:p>
        </p:txBody>
      </p:sp>
      <p:sp>
        <p:nvSpPr>
          <p:cNvPr id="4" name="Овал 3"/>
          <p:cNvSpPr/>
          <p:nvPr/>
        </p:nvSpPr>
        <p:spPr>
          <a:xfrm>
            <a:off x="4395694" y="2914465"/>
            <a:ext cx="1781360" cy="178136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TEKLA</a:t>
            </a:r>
          </a:p>
          <a:p>
            <a:pPr algn="ctr"/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Structures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2243044" y="1885765"/>
            <a:ext cx="1452656" cy="1452656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АР</a:t>
            </a:r>
          </a:p>
          <a:p>
            <a:pPr algn="ctr"/>
            <a:r>
              <a:rPr lang="ru-RU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модель</a:t>
            </a:r>
          </a:p>
        </p:txBody>
      </p:sp>
      <p:sp>
        <p:nvSpPr>
          <p:cNvPr id="6" name="Овал 5"/>
          <p:cNvSpPr/>
          <p:nvPr/>
        </p:nvSpPr>
        <p:spPr>
          <a:xfrm>
            <a:off x="2243044" y="4324165"/>
            <a:ext cx="1452656" cy="1452656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SCAD</a:t>
            </a:r>
          </a:p>
          <a:p>
            <a:pPr algn="ctr"/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Office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247369" y="3078816"/>
            <a:ext cx="1452656" cy="1452656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CAM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400019" y="4324164"/>
            <a:ext cx="1452656" cy="1452656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СТАНОК</a:t>
            </a:r>
          </a:p>
        </p:txBody>
      </p:sp>
      <p:sp>
        <p:nvSpPr>
          <p:cNvPr id="10" name="Стрелка: влево-вправо 9"/>
          <p:cNvSpPr/>
          <p:nvPr/>
        </p:nvSpPr>
        <p:spPr>
          <a:xfrm rot="2054265">
            <a:off x="8708947" y="4211341"/>
            <a:ext cx="809627" cy="281079"/>
          </a:xfrm>
          <a:prstGeom prst="leftRightArrow">
            <a:avLst>
              <a:gd name="adj1" fmla="val 56777"/>
              <a:gd name="adj2" fmla="val 56777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лево-вправо 10"/>
          <p:cNvSpPr/>
          <p:nvPr/>
        </p:nvSpPr>
        <p:spPr>
          <a:xfrm rot="19886995">
            <a:off x="3638944" y="4299167"/>
            <a:ext cx="809627" cy="281079"/>
          </a:xfrm>
          <a:prstGeom prst="leftRightArrow">
            <a:avLst>
              <a:gd name="adj1" fmla="val 56777"/>
              <a:gd name="adj2" fmla="val 56777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лево-вправо 11"/>
          <p:cNvSpPr/>
          <p:nvPr/>
        </p:nvSpPr>
        <p:spPr>
          <a:xfrm rot="1925662">
            <a:off x="3645853" y="2894139"/>
            <a:ext cx="809627" cy="281079"/>
          </a:xfrm>
          <a:prstGeom prst="leftRightArrow">
            <a:avLst>
              <a:gd name="adj1" fmla="val 56777"/>
              <a:gd name="adj2" fmla="val 56777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лево-вправо 12"/>
          <p:cNvSpPr/>
          <p:nvPr/>
        </p:nvSpPr>
        <p:spPr>
          <a:xfrm>
            <a:off x="6307398" y="3664604"/>
            <a:ext cx="809627" cy="281079"/>
          </a:xfrm>
          <a:prstGeom prst="leftRightArrow">
            <a:avLst>
              <a:gd name="adj1" fmla="val 56777"/>
              <a:gd name="adj2" fmla="val 56777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загнутый угол 13"/>
          <p:cNvSpPr/>
          <p:nvPr/>
        </p:nvSpPr>
        <p:spPr>
          <a:xfrm flipV="1">
            <a:off x="4228389" y="2160503"/>
            <a:ext cx="457912" cy="602837"/>
          </a:xfrm>
          <a:prstGeom prst="foldedCorner">
            <a:avLst>
              <a:gd name="adj" fmla="val 3101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загнутый угол 14"/>
          <p:cNvSpPr/>
          <p:nvPr/>
        </p:nvSpPr>
        <p:spPr>
          <a:xfrm flipV="1">
            <a:off x="6493835" y="2809690"/>
            <a:ext cx="457912" cy="602837"/>
          </a:xfrm>
          <a:prstGeom prst="foldedCorner">
            <a:avLst>
              <a:gd name="adj" fmla="val 3101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263" y="2926941"/>
            <a:ext cx="2036465" cy="1357643"/>
          </a:xfrm>
          <a:prstGeom prst="rect">
            <a:avLst/>
          </a:prstGeom>
        </p:spPr>
      </p:pic>
      <p:sp>
        <p:nvSpPr>
          <p:cNvPr id="19" name="Прямоугольник: загнутый угол 18"/>
          <p:cNvSpPr/>
          <p:nvPr/>
        </p:nvSpPr>
        <p:spPr>
          <a:xfrm flipV="1">
            <a:off x="4225023" y="4663887"/>
            <a:ext cx="457912" cy="602837"/>
          </a:xfrm>
          <a:prstGeom prst="foldedCorner">
            <a:avLst>
              <a:gd name="adj" fmla="val 3101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164989" y="4873176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SDNF</a:t>
            </a:r>
            <a:endParaRPr lang="ru-RU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06991" y="3005835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UNI</a:t>
            </a:r>
            <a:endParaRPr lang="ru-RU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47704" y="2357390"/>
            <a:ext cx="433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IFC</a:t>
            </a:r>
            <a:endParaRPr lang="ru-RU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71504" y="5263993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solidFill>
                  <a:schemeClr val="bg1">
                    <a:lumMod val="50000"/>
                  </a:schemeClr>
                </a:solidFill>
              </a:rPr>
              <a:t>Файл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82782" y="2741388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solidFill>
                  <a:schemeClr val="bg1">
                    <a:lumMod val="50000"/>
                  </a:schemeClr>
                </a:solidFill>
              </a:rPr>
              <a:t>Файл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30723" y="3396411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solidFill>
                  <a:schemeClr val="bg1">
                    <a:lumMod val="50000"/>
                  </a:schemeClr>
                </a:solidFill>
              </a:rPr>
              <a:t>Файл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31525" y="3960207"/>
            <a:ext cx="1055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solidFill>
                  <a:schemeClr val="bg1">
                    <a:lumMod val="50000"/>
                  </a:schemeClr>
                </a:solidFill>
              </a:rPr>
              <a:t>Интерфейс</a:t>
            </a:r>
          </a:p>
        </p:txBody>
      </p:sp>
    </p:spTree>
    <p:extLst>
      <p:ext uri="{BB962C8B-B14F-4D97-AF65-F5344CB8AC3E}">
        <p14:creationId xmlns:p14="http://schemas.microsoft.com/office/powerpoint/2010/main" val="3715331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Архитектурная модель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6562" t="19818" r="40703" b="11194"/>
          <a:stretch/>
        </p:blipFill>
        <p:spPr>
          <a:xfrm>
            <a:off x="566951" y="1924974"/>
            <a:ext cx="3895725" cy="34185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4131" t="14778" r="44834" b="11193"/>
          <a:stretch/>
        </p:blipFill>
        <p:spPr>
          <a:xfrm>
            <a:off x="8144575" y="1798307"/>
            <a:ext cx="3486150" cy="3418553"/>
          </a:xfrm>
          <a:prstGeom prst="rect">
            <a:avLst/>
          </a:prstGeom>
        </p:spPr>
      </p:pic>
      <p:sp>
        <p:nvSpPr>
          <p:cNvPr id="11" name="Стрелка: влево-вправо 10"/>
          <p:cNvSpPr/>
          <p:nvPr/>
        </p:nvSpPr>
        <p:spPr>
          <a:xfrm>
            <a:off x="5898813" y="2405525"/>
            <a:ext cx="809627" cy="281079"/>
          </a:xfrm>
          <a:prstGeom prst="leftRightArrow">
            <a:avLst>
              <a:gd name="adj1" fmla="val 56777"/>
              <a:gd name="adj2" fmla="val 56777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451565" y="2128526"/>
            <a:ext cx="170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solidFill>
                  <a:schemeClr val="bg1">
                    <a:lumMod val="50000"/>
                  </a:schemeClr>
                </a:solidFill>
              </a:rPr>
              <a:t>Область видимости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51564" y="2788594"/>
            <a:ext cx="1704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>
                <a:solidFill>
                  <a:schemeClr val="bg1">
                    <a:lumMod val="50000"/>
                  </a:schemeClr>
                </a:solidFill>
              </a:rPr>
              <a:t>+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81250" t="53305" r="2266" b="16943"/>
          <a:stretch/>
        </p:blipFill>
        <p:spPr>
          <a:xfrm>
            <a:off x="4900825" y="3167583"/>
            <a:ext cx="2805600" cy="27524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24" r="26724" b="7871"/>
          <a:stretch/>
        </p:blipFill>
        <p:spPr>
          <a:xfrm>
            <a:off x="183222" y="4334165"/>
            <a:ext cx="1247775" cy="17191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/>
          <a:srcRect t="7412" r="89531" b="83522"/>
          <a:stretch/>
        </p:blipFill>
        <p:spPr>
          <a:xfrm>
            <a:off x="10652378" y="5097782"/>
            <a:ext cx="1047750" cy="491488"/>
          </a:xfrm>
          <a:prstGeom prst="rect">
            <a:avLst/>
          </a:prstGeom>
        </p:spPr>
      </p:pic>
      <p:sp>
        <p:nvSpPr>
          <p:cNvPr id="19" name="Прямоугольник: загнутый угол 18"/>
          <p:cNvSpPr/>
          <p:nvPr/>
        </p:nvSpPr>
        <p:spPr>
          <a:xfrm flipV="1">
            <a:off x="268592" y="1661871"/>
            <a:ext cx="457912" cy="602837"/>
          </a:xfrm>
          <a:prstGeom prst="foldedCorner">
            <a:avLst>
              <a:gd name="adj" fmla="val 3101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287907" y="1858758"/>
            <a:ext cx="433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IFC</a:t>
            </a:r>
            <a:endParaRPr lang="ru-RU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2985" y="2242756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solidFill>
                  <a:schemeClr val="bg1">
                    <a:lumMod val="50000"/>
                  </a:schemeClr>
                </a:solidFill>
              </a:rPr>
              <a:t>Файл</a:t>
            </a:r>
          </a:p>
        </p:txBody>
      </p:sp>
    </p:spTree>
    <p:extLst>
      <p:ext uri="{BB962C8B-B14F-4D97-AF65-F5344CB8AC3E}">
        <p14:creationId xmlns:p14="http://schemas.microsoft.com/office/powerpoint/2010/main" val="2080231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Преобразование </a:t>
            </a:r>
            <a:r>
              <a:rPr lang="en-US" dirty="0"/>
              <a:t>IFC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156" t="5445" r="62422" b="90818"/>
          <a:stretch/>
        </p:blipFill>
        <p:spPr>
          <a:xfrm>
            <a:off x="723900" y="2324099"/>
            <a:ext cx="2610209" cy="714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7051" y="1891516"/>
            <a:ext cx="2323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solidFill>
                  <a:schemeClr val="bg1">
                    <a:lumMod val="50000"/>
                  </a:schemeClr>
                </a:solidFill>
              </a:rPr>
              <a:t>Интерфейс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TEKLA Structures</a:t>
            </a:r>
            <a:endParaRPr lang="ru-RU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6094" t="17231" r="25860" b="12200"/>
          <a:stretch/>
        </p:blipFill>
        <p:spPr>
          <a:xfrm>
            <a:off x="4667250" y="1735932"/>
            <a:ext cx="6419850" cy="42424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95726" y="2476503"/>
            <a:ext cx="409907" cy="4095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7051" y="3194059"/>
            <a:ext cx="2154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solidFill>
                  <a:schemeClr val="bg1">
                    <a:lumMod val="50000"/>
                  </a:schemeClr>
                </a:solidFill>
              </a:rPr>
              <a:t>*по выбранным объектам</a:t>
            </a:r>
          </a:p>
        </p:txBody>
      </p:sp>
    </p:spTree>
    <p:extLst>
      <p:ext uri="{BB962C8B-B14F-4D97-AF65-F5344CB8AC3E}">
        <p14:creationId xmlns:p14="http://schemas.microsoft.com/office/powerpoint/2010/main" val="950465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Платформенный стык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7" r="16962"/>
          <a:stretch/>
        </p:blipFill>
        <p:spPr>
          <a:xfrm>
            <a:off x="258537" y="1754982"/>
            <a:ext cx="2022452" cy="43849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8" t="1633" r="24277" b="1633"/>
          <a:stretch/>
        </p:blipFill>
        <p:spPr>
          <a:xfrm>
            <a:off x="2280989" y="1776005"/>
            <a:ext cx="1557586" cy="43429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6015" t="27866" r="26250" b="15219"/>
          <a:stretch/>
        </p:blipFill>
        <p:spPr>
          <a:xfrm>
            <a:off x="6877049" y="2026240"/>
            <a:ext cx="4990057" cy="32341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87500" t="57761" r="6172" b="30166"/>
          <a:stretch/>
        </p:blipFill>
        <p:spPr>
          <a:xfrm>
            <a:off x="4488656" y="2809875"/>
            <a:ext cx="1607343" cy="1666874"/>
          </a:xfrm>
          <a:prstGeom prst="rect">
            <a:avLst/>
          </a:prstGeom>
        </p:spPr>
      </p:pic>
      <p:sp>
        <p:nvSpPr>
          <p:cNvPr id="8" name="Стрелка: вправо 7"/>
          <p:cNvSpPr/>
          <p:nvPr/>
        </p:nvSpPr>
        <p:spPr>
          <a:xfrm>
            <a:off x="3838575" y="3476624"/>
            <a:ext cx="650081" cy="33337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/>
          <p:cNvSpPr/>
          <p:nvPr/>
        </p:nvSpPr>
        <p:spPr>
          <a:xfrm>
            <a:off x="6046242" y="3476624"/>
            <a:ext cx="650081" cy="33337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268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Вертикальный стык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5156" t="15075" r="23594" b="8319"/>
          <a:stretch/>
        </p:blipFill>
        <p:spPr>
          <a:xfrm>
            <a:off x="7296150" y="1848904"/>
            <a:ext cx="3962972" cy="4000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t="10069" r="5801" b="12516"/>
          <a:stretch/>
        </p:blipFill>
        <p:spPr>
          <a:xfrm>
            <a:off x="183222" y="1735932"/>
            <a:ext cx="3231113" cy="42264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81250" t="28010" r="5703" b="60576"/>
          <a:stretch/>
        </p:blipFill>
        <p:spPr>
          <a:xfrm>
            <a:off x="4321780" y="2731850"/>
            <a:ext cx="2066925" cy="982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81250" t="39833" r="12677" b="47450"/>
          <a:stretch/>
        </p:blipFill>
        <p:spPr>
          <a:xfrm>
            <a:off x="4874229" y="3714750"/>
            <a:ext cx="962025" cy="1095101"/>
          </a:xfrm>
          <a:prstGeom prst="rect">
            <a:avLst/>
          </a:prstGeom>
        </p:spPr>
      </p:pic>
      <p:sp>
        <p:nvSpPr>
          <p:cNvPr id="9" name="Стрелка: вправо 8"/>
          <p:cNvSpPr/>
          <p:nvPr/>
        </p:nvSpPr>
        <p:spPr>
          <a:xfrm>
            <a:off x="3543017" y="3419475"/>
            <a:ext cx="650081" cy="33337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/>
          <p:cNvSpPr/>
          <p:nvPr/>
        </p:nvSpPr>
        <p:spPr>
          <a:xfrm>
            <a:off x="6388703" y="3429000"/>
            <a:ext cx="650081" cy="33337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043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2" t="13412" r="19854" b="2709"/>
          <a:stretch/>
        </p:blipFill>
        <p:spPr>
          <a:xfrm rot="5400000">
            <a:off x="2023747" y="297657"/>
            <a:ext cx="4248150" cy="731520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Расчетная схема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1" y="5167206"/>
            <a:ext cx="1643379" cy="5477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9375" t="19856" r="23359" b="9903"/>
          <a:stretch/>
        </p:blipFill>
        <p:spPr>
          <a:xfrm>
            <a:off x="7805424" y="1581149"/>
            <a:ext cx="3857625" cy="39384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: загнутый угол 7"/>
          <p:cNvSpPr/>
          <p:nvPr/>
        </p:nvSpPr>
        <p:spPr>
          <a:xfrm flipV="1">
            <a:off x="261263" y="1735932"/>
            <a:ext cx="457912" cy="602837"/>
          </a:xfrm>
          <a:prstGeom prst="foldedCorner">
            <a:avLst>
              <a:gd name="adj" fmla="val 3101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01229" y="1945221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SDNF</a:t>
            </a:r>
            <a:endParaRPr lang="ru-RU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744" y="2336038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solidFill>
                  <a:schemeClr val="bg1">
                    <a:lumMod val="50000"/>
                  </a:schemeClr>
                </a:solidFill>
              </a:rPr>
              <a:t>Файл</a:t>
            </a:r>
          </a:p>
        </p:txBody>
      </p:sp>
    </p:spTree>
    <p:extLst>
      <p:ext uri="{BB962C8B-B14F-4D97-AF65-F5344CB8AC3E}">
        <p14:creationId xmlns:p14="http://schemas.microsoft.com/office/powerpoint/2010/main" val="3571428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6094" t="17116" r="10078" b="8606"/>
          <a:stretch/>
        </p:blipFill>
        <p:spPr>
          <a:xfrm>
            <a:off x="116546" y="1937843"/>
            <a:ext cx="7246278" cy="39490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Расчетная схема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7" y="5238328"/>
            <a:ext cx="1945635" cy="648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8359" t="17260" r="16328" b="9471"/>
          <a:stretch/>
        </p:blipFill>
        <p:spPr>
          <a:xfrm>
            <a:off x="7490021" y="1600200"/>
            <a:ext cx="4269839" cy="396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5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t="5942" r="17770" b="2971"/>
          <a:stretch/>
        </p:blipFill>
        <p:spPr>
          <a:xfrm rot="5400000">
            <a:off x="3907199" y="124259"/>
            <a:ext cx="4377601" cy="760094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по деформациям</a:t>
            </a:r>
          </a:p>
        </p:txBody>
      </p:sp>
    </p:spTree>
    <p:extLst>
      <p:ext uri="{BB962C8B-B14F-4D97-AF65-F5344CB8AC3E}">
        <p14:creationId xmlns:p14="http://schemas.microsoft.com/office/powerpoint/2010/main" val="4230613419"/>
      </p:ext>
    </p:extLst>
  </p:cSld>
  <p:clrMapOvr>
    <a:masterClrMapping/>
  </p:clrMapOvr>
</p:sld>
</file>

<file path=ppt/theme/theme1.xml><?xml version="1.0" encoding="utf-8"?>
<a:theme xmlns:a="http://schemas.openxmlformats.org/drawingml/2006/main" name="NIP_TEMP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P_TEMP" id="{F6A74E3C-C965-4155-9585-FF4E6B1391AA}" vid="{94D60686-72ED-4897-A81F-A28AD01A968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NIP_TEMP</Template>
  <TotalTime>874</TotalTime>
  <Words>190</Words>
  <Application>Microsoft Office PowerPoint</Application>
  <PresentationFormat>Широкоэкранный</PresentationFormat>
  <Paragraphs>129</Paragraphs>
  <Slides>19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Calibri</vt:lpstr>
      <vt:lpstr>NIP_TEMP</vt:lpstr>
      <vt:lpstr>ПРИМЕНЕНИЕ  TEKLA STRUCTURES И SCAD OFFICE В ПАНЕЛЬНОМ ДОМОСТРОЕНИИ</vt:lpstr>
      <vt:lpstr>Схема взаимодействия</vt:lpstr>
      <vt:lpstr>Архитектурная модель</vt:lpstr>
      <vt:lpstr>Преобразование IFC</vt:lpstr>
      <vt:lpstr>Платформенный стык</vt:lpstr>
      <vt:lpstr>Вертикальный стык</vt:lpstr>
      <vt:lpstr>Расчетная схема</vt:lpstr>
      <vt:lpstr>Расчетная схема</vt:lpstr>
      <vt:lpstr>Результаты по деформациям</vt:lpstr>
      <vt:lpstr>Результаты по напряжениям</vt:lpstr>
      <vt:lpstr>Определение составляющих стеновой панели</vt:lpstr>
      <vt:lpstr>Определение базового набора свойств</vt:lpstr>
      <vt:lpstr>Закладные детали</vt:lpstr>
      <vt:lpstr>Каталоги закладных изделий</vt:lpstr>
      <vt:lpstr>Генерация документация</vt:lpstr>
      <vt:lpstr>Армирование</vt:lpstr>
      <vt:lpstr>Комплексное армирование</vt:lpstr>
      <vt:lpstr>Документация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 Сергеевич</dc:creator>
  <cp:lastModifiedBy>Игорь Кукушкин</cp:lastModifiedBy>
  <cp:revision>84</cp:revision>
  <dcterms:created xsi:type="dcterms:W3CDTF">2015-11-15T21:02:35Z</dcterms:created>
  <dcterms:modified xsi:type="dcterms:W3CDTF">2017-04-17T09:29:35Z</dcterms:modified>
</cp:coreProperties>
</file>