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11" r:id="rId2"/>
    <p:sldId id="328" r:id="rId3"/>
    <p:sldId id="343" r:id="rId4"/>
    <p:sldId id="339" r:id="rId5"/>
    <p:sldId id="340" r:id="rId6"/>
    <p:sldId id="329" r:id="rId7"/>
    <p:sldId id="344" r:id="rId8"/>
    <p:sldId id="32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41" r:id="rId17"/>
    <p:sldId id="333" r:id="rId18"/>
    <p:sldId id="334" r:id="rId19"/>
    <p:sldId id="335" r:id="rId20"/>
    <p:sldId id="336" r:id="rId21"/>
    <p:sldId id="337" r:id="rId22"/>
    <p:sldId id="338" r:id="rId23"/>
    <p:sldId id="322" r:id="rId24"/>
    <p:sldId id="259" r:id="rId25"/>
    <p:sldId id="257" r:id="rId26"/>
    <p:sldId id="330" r:id="rId27"/>
    <p:sldId id="34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66D"/>
    <a:srgbClr val="24156D"/>
    <a:srgbClr val="221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7" autoAdjust="0"/>
  </p:normalViewPr>
  <p:slideViewPr>
    <p:cSldViewPr snapToGrid="0">
      <p:cViewPr>
        <p:scale>
          <a:sx n="100" d="100"/>
          <a:sy n="100" d="100"/>
        </p:scale>
        <p:origin x="936" y="2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E4C66-A8D8-4385-893C-1EE0C6837F33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62597-12A8-412F-A259-C223297AE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BA5E0-7AA1-4D5F-8025-A9D8B949DD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41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BA5E0-7AA1-4D5F-8025-A9D8B949DD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12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BA5E0-7AA1-4D5F-8025-A9D8B949DD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4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9870" y="636999"/>
            <a:ext cx="11517330" cy="2609636"/>
          </a:xfrm>
        </p:spPr>
        <p:txBody>
          <a:bodyPr anchor="b"/>
          <a:lstStyle>
            <a:lvl1pPr algn="ctr">
              <a:defRPr sz="6000"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50148" y="3411020"/>
            <a:ext cx="3941852" cy="2702104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rgbClr val="22166D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08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86566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1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780835"/>
            <a:ext cx="3378057" cy="529119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4387" y="780836"/>
            <a:ext cx="8408113" cy="529119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70461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19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22" y="805532"/>
            <a:ext cx="11825555" cy="930400"/>
          </a:xfrm>
        </p:spPr>
        <p:txBody>
          <a:bodyPr/>
          <a:lstStyle>
            <a:lvl1pPr>
              <a:defRPr>
                <a:solidFill>
                  <a:srgbClr val="22166D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215" y="1870472"/>
            <a:ext cx="11819562" cy="4181007"/>
          </a:xfrm>
        </p:spPr>
        <p:txBody>
          <a:bodyPr/>
          <a:lstStyle>
            <a:lvl1pPr>
              <a:defRPr>
                <a:solidFill>
                  <a:srgbClr val="22166D"/>
                </a:solidFill>
              </a:defRPr>
            </a:lvl1pPr>
            <a:lvl2pPr>
              <a:defRPr>
                <a:solidFill>
                  <a:srgbClr val="22166D"/>
                </a:solidFill>
              </a:defRPr>
            </a:lvl2pPr>
            <a:lvl3pPr>
              <a:defRPr>
                <a:solidFill>
                  <a:srgbClr val="22166D"/>
                </a:solidFill>
              </a:defRPr>
            </a:lvl3pPr>
            <a:lvl4pPr>
              <a:defRPr>
                <a:solidFill>
                  <a:srgbClr val="22166D"/>
                </a:solidFill>
              </a:defRPr>
            </a:lvl4pPr>
            <a:lvl5pPr>
              <a:defRPr>
                <a:solidFill>
                  <a:srgbClr val="22166D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399" y="635634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5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1805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13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8262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7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21933"/>
            <a:ext cx="10515600" cy="86875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258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258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25988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79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78262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9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32105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35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72025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4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608815" y="636327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5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483" y="780836"/>
            <a:ext cx="11897474" cy="90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483" y="1825625"/>
            <a:ext cx="11897473" cy="4184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4724399" y="635634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8E17E5D8-A430-4FA5-8170-ACBB09F402F7}" type="datetimeFigureOut">
              <a:rPr lang="ru-RU" smtClean="0"/>
              <a:t>13.04.2017</a:t>
            </a:fld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2166D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64AFF748-C421-4756-8CAE-C989C69E2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8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16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16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16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166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66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66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12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0.png"/><Relationship Id="rId7" Type="http://schemas.openxmlformats.org/officeDocument/2006/relationships/image" Target="../media/image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972182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КМД</a:t>
            </a:r>
          </a:p>
        </p:txBody>
      </p:sp>
      <p:sp>
        <p:nvSpPr>
          <p:cNvPr id="6" name="Овал 5"/>
          <p:cNvSpPr/>
          <p:nvPr/>
        </p:nvSpPr>
        <p:spPr>
          <a:xfrm>
            <a:off x="470984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</p:txBody>
      </p:sp>
      <p:sp>
        <p:nvSpPr>
          <p:cNvPr id="7" name="Овал 6"/>
          <p:cNvSpPr/>
          <p:nvPr/>
        </p:nvSpPr>
        <p:spPr>
          <a:xfrm>
            <a:off x="7974580" y="4895140"/>
            <a:ext cx="1243915" cy="1231556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50800" dist="50800" dir="2700000" algn="ctr" rotWithShape="0">
              <a:srgbClr val="000000">
                <a:alpha val="9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КЖ</a:t>
            </a:r>
          </a:p>
        </p:txBody>
      </p:sp>
      <p:sp>
        <p:nvSpPr>
          <p:cNvPr id="8" name="Овал 7"/>
          <p:cNvSpPr/>
          <p:nvPr/>
        </p:nvSpPr>
        <p:spPr>
          <a:xfrm>
            <a:off x="10489517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КЖИ</a:t>
            </a:r>
          </a:p>
        </p:txBody>
      </p:sp>
      <p:sp>
        <p:nvSpPr>
          <p:cNvPr id="9" name="Овал 8"/>
          <p:cNvSpPr/>
          <p:nvPr/>
        </p:nvSpPr>
        <p:spPr>
          <a:xfrm>
            <a:off x="5473381" y="4895140"/>
            <a:ext cx="1243915" cy="1231556"/>
          </a:xfrm>
          <a:prstGeom prst="ellipse">
            <a:avLst/>
          </a:prstGeom>
          <a:noFill/>
          <a:ln w="19050">
            <a:solidFill>
              <a:srgbClr val="24156D"/>
            </a:solidFill>
          </a:ln>
          <a:effectLst>
            <a:outerShdw blurRad="50800" dist="50800" dir="27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bg1"/>
                  </a:solidFill>
                </a:ln>
                <a:solidFill>
                  <a:srgbClr val="22156C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369870" y="636999"/>
            <a:ext cx="11517330" cy="192332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Планирование и структурирование информации в среде BIM проектирования</a:t>
            </a:r>
            <a:endParaRPr lang="ru-RU" sz="2800" cap="all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625" y="3416968"/>
            <a:ext cx="3907857" cy="1372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г. Иваново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ул. Наговицыной-Икрянистовой д.6 оф. 11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тел.: 	+7(962)166-66-50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	+7(962)166-66-49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657116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cap="all" dirty="0"/>
              <a:t>Возможности «организатора модели»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8000" y="1648325"/>
            <a:ext cx="7319360" cy="4370873"/>
          </a:xfrm>
        </p:spPr>
        <p:txBody>
          <a:bodyPr/>
          <a:lstStyle/>
          <a:p>
            <a:r>
              <a:rPr lang="ru-RU" dirty="0"/>
              <a:t>Сортировка данных по шаблонам</a:t>
            </a:r>
          </a:p>
          <a:p>
            <a:r>
              <a:rPr lang="ru-RU" dirty="0"/>
              <a:t>Экспорт данных в </a:t>
            </a:r>
            <a:r>
              <a:rPr lang="en-US" dirty="0"/>
              <a:t>Excel </a:t>
            </a:r>
            <a:r>
              <a:rPr lang="ru-RU" dirty="0"/>
              <a:t>в виде готовых отчетов</a:t>
            </a:r>
          </a:p>
          <a:p>
            <a:r>
              <a:rPr lang="ru-RU" dirty="0"/>
              <a:t>Отслеживание проблем в модели</a:t>
            </a:r>
          </a:p>
          <a:p>
            <a:r>
              <a:rPr lang="ru-RU" dirty="0"/>
              <a:t>Структурирование объектов по местоположению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166" t="13703" r="56334" b="16667"/>
          <a:stretch/>
        </p:blipFill>
        <p:spPr>
          <a:xfrm>
            <a:off x="8259160" y="1544240"/>
            <a:ext cx="3178320" cy="4579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3750" t="5732" r="51458" b="87369"/>
          <a:stretch/>
        </p:blipFill>
        <p:spPr>
          <a:xfrm>
            <a:off x="939800" y="4701482"/>
            <a:ext cx="1816740" cy="14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94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Сортировка данных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6500" t="17882" r="20333" b="18341"/>
          <a:stretch/>
        </p:blipFill>
        <p:spPr>
          <a:xfrm>
            <a:off x="1280160" y="1568577"/>
            <a:ext cx="1828800" cy="4496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2057" r="39083" b="61727"/>
          <a:stretch/>
        </p:blipFill>
        <p:spPr>
          <a:xfrm>
            <a:off x="3251200" y="1568577"/>
            <a:ext cx="7426960" cy="1800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8377" r="39514" b="41798"/>
          <a:stretch/>
        </p:blipFill>
        <p:spPr>
          <a:xfrm>
            <a:off x="3251200" y="3368842"/>
            <a:ext cx="7426960" cy="269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97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Экспорт данных в </a:t>
            </a:r>
            <a:r>
              <a:rPr lang="en-US" cap="all" dirty="0"/>
              <a:t>Excel</a:t>
            </a:r>
            <a:endParaRPr lang="ru-RU" cap="all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500" t="21255" r="11583" b="6230"/>
          <a:stretch/>
        </p:blipFill>
        <p:spPr>
          <a:xfrm>
            <a:off x="863600" y="1612231"/>
            <a:ext cx="10231120" cy="4453289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191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Отслеживание проблем в модели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415" r="88417" b="40572"/>
          <a:stretch/>
        </p:blipFill>
        <p:spPr>
          <a:xfrm>
            <a:off x="6923783" y="1735932"/>
            <a:ext cx="2214880" cy="4158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7000" t="56517" r="21583" b="16143"/>
          <a:stretch/>
        </p:blipFill>
        <p:spPr>
          <a:xfrm>
            <a:off x="2464085" y="1735932"/>
            <a:ext cx="3194864" cy="41588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64085" y="1735932"/>
            <a:ext cx="3194864" cy="962660"/>
          </a:xfrm>
          <a:prstGeom prst="rect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96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4175" y="1183071"/>
            <a:ext cx="9930096" cy="816000"/>
          </a:xfrm>
        </p:spPr>
        <p:txBody>
          <a:bodyPr>
            <a:normAutofit fontScale="90000"/>
          </a:bodyPr>
          <a:lstStyle/>
          <a:p>
            <a:r>
              <a:rPr lang="ru-RU" cap="all" dirty="0"/>
              <a:t>Структурирование объектов </a:t>
            </a:r>
            <a:br>
              <a:rPr lang="en-US" cap="all" dirty="0"/>
            </a:br>
            <a:r>
              <a:rPr lang="ru-RU" cap="all" dirty="0"/>
              <a:t>по местоположению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6500" t="17679" r="21916" b="20642"/>
          <a:stretch/>
        </p:blipFill>
        <p:spPr>
          <a:xfrm>
            <a:off x="729161" y="1183071"/>
            <a:ext cx="1666240" cy="4929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4663" r="43749" b="60195"/>
          <a:stretch/>
        </p:blipFill>
        <p:spPr>
          <a:xfrm>
            <a:off x="3092941" y="1892606"/>
            <a:ext cx="7920499" cy="181994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1" t="14509" r="43751" b="74606"/>
          <a:stretch/>
        </p:blipFill>
        <p:spPr>
          <a:xfrm>
            <a:off x="3092942" y="4315617"/>
            <a:ext cx="7920498" cy="78790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29161" y="2981713"/>
            <a:ext cx="1666240" cy="1828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9161" y="4064047"/>
            <a:ext cx="1666240" cy="1828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cxnSp>
        <p:nvCxnSpPr>
          <p:cNvPr id="11" name="Прямая соединительная линия 10"/>
          <p:cNvCxnSpPr>
            <a:cxnSpLocks/>
            <a:stCxn id="9" idx="3"/>
          </p:cNvCxnSpPr>
          <p:nvPr/>
        </p:nvCxnSpPr>
        <p:spPr>
          <a:xfrm>
            <a:off x="2395401" y="4155487"/>
            <a:ext cx="671648" cy="16013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cxnSpLocks/>
            <a:stCxn id="8" idx="3"/>
          </p:cNvCxnSpPr>
          <p:nvPr/>
        </p:nvCxnSpPr>
        <p:spPr>
          <a:xfrm>
            <a:off x="2395401" y="3073153"/>
            <a:ext cx="671648" cy="63939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  <a:stCxn id="8" idx="3"/>
          </p:cNvCxnSpPr>
          <p:nvPr/>
        </p:nvCxnSpPr>
        <p:spPr>
          <a:xfrm flipV="1">
            <a:off x="2395401" y="1892606"/>
            <a:ext cx="671648" cy="118054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cxnSpLocks/>
            <a:stCxn id="9" idx="3"/>
          </p:cNvCxnSpPr>
          <p:nvPr/>
        </p:nvCxnSpPr>
        <p:spPr>
          <a:xfrm>
            <a:off x="2395401" y="4155487"/>
            <a:ext cx="671648" cy="94803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50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В качестве примера: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584" t="17039" r="34375" b="11482"/>
          <a:stretch/>
        </p:blipFill>
        <p:spPr>
          <a:xfrm>
            <a:off x="768000" y="1606733"/>
            <a:ext cx="6832600" cy="4324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46" t="21447" r="75625" b="58815"/>
          <a:stretch/>
        </p:blipFill>
        <p:spPr>
          <a:xfrm>
            <a:off x="7975600" y="4346720"/>
            <a:ext cx="3060700" cy="158418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42" t="21255" r="83021" b="69547"/>
          <a:stretch/>
        </p:blipFill>
        <p:spPr>
          <a:xfrm>
            <a:off x="7964691" y="884385"/>
            <a:ext cx="1941309" cy="72234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542" t="21255" r="80729" b="64181"/>
          <a:stretch/>
        </p:blipFill>
        <p:spPr>
          <a:xfrm>
            <a:off x="7964691" y="1796433"/>
            <a:ext cx="2271509" cy="114327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646" t="21447" r="80729" b="64181"/>
          <a:stretch/>
        </p:blipFill>
        <p:spPr>
          <a:xfrm>
            <a:off x="7964691" y="3128478"/>
            <a:ext cx="2035088" cy="101754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Прямая со стрелкой 9"/>
          <p:cNvCxnSpPr>
            <a:stCxn id="5" idx="1"/>
          </p:cNvCxnSpPr>
          <p:nvPr/>
        </p:nvCxnSpPr>
        <p:spPr>
          <a:xfrm flipH="1" flipV="1">
            <a:off x="6451600" y="4622800"/>
            <a:ext cx="1524000" cy="516011"/>
          </a:xfrm>
          <a:prstGeom prst="straightConnector1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  <a:stCxn id="6" idx="1"/>
          </p:cNvCxnSpPr>
          <p:nvPr/>
        </p:nvCxnSpPr>
        <p:spPr>
          <a:xfrm flipH="1">
            <a:off x="4486275" y="1245559"/>
            <a:ext cx="3478416" cy="1162375"/>
          </a:xfrm>
          <a:prstGeom prst="straightConnector1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6893959" y="2325658"/>
            <a:ext cx="1070732" cy="326042"/>
          </a:xfrm>
          <a:prstGeom prst="straightConnector1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</p:cNvCxnSpPr>
          <p:nvPr/>
        </p:nvCxnSpPr>
        <p:spPr>
          <a:xfrm flipH="1" flipV="1">
            <a:off x="5943600" y="3416487"/>
            <a:ext cx="2021092" cy="201748"/>
          </a:xfrm>
          <a:prstGeom prst="straightConnector1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772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УРОВНИ ДЕТАЛИЗАЦИИ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344636"/>
              </p:ext>
            </p:extLst>
          </p:nvPr>
        </p:nvGraphicFramePr>
        <p:xfrm>
          <a:off x="204788" y="1735932"/>
          <a:ext cx="11898312" cy="4043325"/>
        </p:xfrm>
        <a:graphic>
          <a:graphicData uri="http://schemas.openxmlformats.org/drawingml/2006/table">
            <a:tbl>
              <a:tblPr/>
              <a:tblGrid>
                <a:gridCol w="1154610">
                  <a:extLst>
                    <a:ext uri="{9D8B030D-6E8A-4147-A177-3AD203B41FA5}">
                      <a16:colId xmlns:a16="http://schemas.microsoft.com/office/drawing/2014/main" val="3840705032"/>
                    </a:ext>
                  </a:extLst>
                </a:gridCol>
                <a:gridCol w="6224743">
                  <a:extLst>
                    <a:ext uri="{9D8B030D-6E8A-4147-A177-3AD203B41FA5}">
                      <a16:colId xmlns:a16="http://schemas.microsoft.com/office/drawing/2014/main" val="1642699898"/>
                    </a:ext>
                  </a:extLst>
                </a:gridCol>
                <a:gridCol w="2474259">
                  <a:extLst>
                    <a:ext uri="{9D8B030D-6E8A-4147-A177-3AD203B41FA5}">
                      <a16:colId xmlns:a16="http://schemas.microsoft.com/office/drawing/2014/main" val="4084833607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2255893221"/>
                    </a:ext>
                  </a:extLst>
                </a:gridCol>
              </a:tblGrid>
              <a:tr h="333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детализации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Информация необходимая для Заказчика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Стадия процесса проектирования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86730"/>
                  </a:ext>
                </a:extLst>
              </a:tr>
              <a:tr h="4477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LOD 100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Элемент модели имеет основные очертания (количество шагов, блоков и т.д.) с точными осевыми габаритами, формой и положением в пространстве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Квартирография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общая продаваемая площадь, предварительные нагрузки по энергоресурсам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МП (</a:t>
                      </a:r>
                      <a:r>
                        <a:rPr lang="ru-RU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Мастерплан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74865"/>
                  </a:ext>
                </a:extLst>
              </a:tr>
              <a:tr h="596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LOD 200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Элемент модели (объект или сборка) отображается, как типовой представитель системы здания (с характерным зонированием), которой он принадлежит, и обладает уточняемыми размерами, формой, пространственным положением, ориентацией и необходимыми неграфическими данными по объекту (Характерные объемно-планировочные решения с резервированием мест под инженерные коммуникации)</a:t>
                      </a:r>
                    </a:p>
                  </a:txBody>
                  <a:tcPr marL="7946" marR="7946" marT="7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Объемно-панировочные решения (ОПР)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ПП (</a:t>
                      </a:r>
                      <a:r>
                        <a:rPr lang="ru-RU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Предпроект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346197"/>
                  </a:ext>
                </a:extLst>
              </a:tr>
              <a:tr h="4653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LOD 300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Элемент модели представляет собой конкретный индивидуальный объект (сборку) со своими специфическими особенностями и обладает точными детальными размерами, формой, пространственным положением, ориентацией, данными о расчетных характеристиках, материалах.</a:t>
                      </a:r>
                    </a:p>
                  </a:txBody>
                  <a:tcPr marL="7946" marR="7946" marT="7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Стадия детального проекта (П)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П (Проект)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711111"/>
                  </a:ext>
                </a:extLst>
              </a:tr>
              <a:tr h="596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LOD 400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Элемент модели представляет собой конкретный индивидуальный объект (сборку) со своими специфическими особенностями и обладает точными детальными размерами, соответствующим внешним видом, формой, пространственным положением, ориентацией, связями, данными по изготовлению, информацией по сборке и установке и неграфическими данными по объекту.</a:t>
                      </a:r>
                    </a:p>
                  </a:txBody>
                  <a:tcPr marL="7946" marR="7946" marT="7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Стадия рабочей документации (РД)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РД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(Рабочая документация)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166325"/>
                  </a:ext>
                </a:extLst>
              </a:tr>
              <a:tr h="649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LOD 500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Элемент модели представляет собой конкретный индивидуальный объект (сборку) со своими специфическими особенностями, является проверенным на строительной площадке с точки зрения фактического соответствия размера, формы, расположения, ориентации и др., а также насыщен информацией достаточной для передачи Информационной модели в Эксплуатацию</a:t>
                      </a:r>
                    </a:p>
                  </a:txBody>
                  <a:tcPr marL="7946" marR="7946" marT="7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Исполнительная документация (ИД)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СМР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(Строительно-монтажные работы)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481647"/>
                  </a:ext>
                </a:extLst>
              </a:tr>
              <a:tr h="4477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LOD 600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Элемент модели представляет собой конкретный индивидуальный объект (сборку) с фактическими размерами, формой, расположением, ориентацией и др., а также насыщен информацией о сроке службы и регламенте обслуживания</a:t>
                      </a:r>
                    </a:p>
                  </a:txBody>
                  <a:tcPr marL="7946" marR="7946" marT="7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Регламент эксплуатации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Эксплуатация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806144"/>
                  </a:ext>
                </a:extLst>
              </a:tr>
              <a:tr h="4477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LOD 700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Элемент модели представляет собой конкретный индивидуальный объект (сборку) с фактическими размерами, формой, расположением, ориентацией и информацией о внесенных изменениях в процессе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эксплуатаиции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информацию о фактическом износе, правилах демонтажа и переработки</a:t>
                      </a:r>
                    </a:p>
                  </a:txBody>
                  <a:tcPr marL="7946" marR="7946" marT="79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 демонтажа и переработки (ПД)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Демонтаж</a:t>
                      </a:r>
                    </a:p>
                  </a:txBody>
                  <a:tcPr marL="7946" marR="7946" marT="79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86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705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6604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2" r="16940"/>
          <a:stretch/>
        </p:blipFill>
        <p:spPr>
          <a:xfrm>
            <a:off x="277805" y="1361661"/>
            <a:ext cx="2763684" cy="2951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r="16428"/>
          <a:stretch/>
        </p:blipFill>
        <p:spPr>
          <a:xfrm>
            <a:off x="3329608" y="2504661"/>
            <a:ext cx="2663688" cy="3017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929" y="1451582"/>
            <a:ext cx="5439242" cy="2946256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83222" y="805532"/>
            <a:ext cx="11825555" cy="73030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LOD100-</a:t>
            </a:r>
            <a:r>
              <a:rPr lang="ru-RU" sz="3600" b="1" dirty="0"/>
              <a:t>МАСТЕРПЛАН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4292" r="65184" b="63169"/>
          <a:stretch/>
        </p:blipFill>
        <p:spPr>
          <a:xfrm>
            <a:off x="277805" y="4336162"/>
            <a:ext cx="1780064" cy="4859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14" y="4463484"/>
            <a:ext cx="1457957" cy="4859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0403" y="1429310"/>
            <a:ext cx="719030" cy="7184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05520" y="4447130"/>
            <a:ext cx="719030" cy="7184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86264" y="2147740"/>
            <a:ext cx="132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ИНТЕРФЕЙС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81415" y="5165561"/>
            <a:ext cx="2013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ФОРМАТ *</a:t>
            </a:r>
            <a:r>
              <a:rPr lang="en-US" sz="1400" b="1" dirty="0">
                <a:solidFill>
                  <a:srgbClr val="24156D"/>
                </a:solidFill>
              </a:rPr>
              <a:t>DWG/*DXF</a:t>
            </a:r>
            <a:endParaRPr lang="ru-RU" sz="1400" b="1" dirty="0">
              <a:solidFill>
                <a:srgbClr val="2415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69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506" y="3031434"/>
            <a:ext cx="5207986" cy="3011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49" y="1282146"/>
            <a:ext cx="4807485" cy="2604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011" y="1319726"/>
            <a:ext cx="4738107" cy="2566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41" y="3982066"/>
            <a:ext cx="1457957" cy="485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50" y="4044323"/>
            <a:ext cx="1271188" cy="423729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22749" y="676324"/>
            <a:ext cx="11825555" cy="73030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LOD200-</a:t>
            </a:r>
            <a:r>
              <a:rPr lang="ru-RU" sz="3600" b="1" dirty="0"/>
              <a:t>ПРЕДПРОЕКТНАЯ МОДЕЛЬ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6976" y="4605379"/>
            <a:ext cx="719030" cy="7184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41135" y="4605378"/>
            <a:ext cx="719030" cy="7184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12837" y="5323809"/>
            <a:ext cx="132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ИНТЕРФЕЙС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032" y="5323809"/>
            <a:ext cx="132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ИНТЕРФЕЙС</a:t>
            </a:r>
          </a:p>
        </p:txBody>
      </p:sp>
    </p:spTree>
    <p:extLst>
      <p:ext uri="{BB962C8B-B14F-4D97-AF65-F5344CB8AC3E}">
        <p14:creationId xmlns:p14="http://schemas.microsoft.com/office/powerpoint/2010/main" val="22404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16" y="1292086"/>
            <a:ext cx="4943056" cy="2677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959" y="1290851"/>
            <a:ext cx="4928033" cy="26787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875" y="3429000"/>
            <a:ext cx="4797767" cy="2607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50" y="4046931"/>
            <a:ext cx="1271188" cy="4237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997" y="4046931"/>
            <a:ext cx="1123452" cy="4237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2343" y="4605379"/>
            <a:ext cx="719030" cy="7184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60317" y="4605378"/>
            <a:ext cx="719030" cy="718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8204" y="5323809"/>
            <a:ext cx="1383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ФОРМАТ *</a:t>
            </a:r>
            <a:r>
              <a:rPr lang="en-US" sz="1400" b="1" dirty="0">
                <a:solidFill>
                  <a:srgbClr val="24156D"/>
                </a:solidFill>
              </a:rPr>
              <a:t>IFC</a:t>
            </a:r>
            <a:endParaRPr lang="ru-RU" sz="1400" b="1" dirty="0">
              <a:solidFill>
                <a:srgbClr val="24156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57214" y="5323809"/>
            <a:ext cx="132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ИНТЕРФЕЙС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22749" y="676324"/>
            <a:ext cx="11825555" cy="73030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LOD200-</a:t>
            </a:r>
            <a:r>
              <a:rPr lang="ru-RU" sz="3600" b="1" dirty="0"/>
              <a:t>ПРЕДПРОЕКТНАЯ МОДЕЛЬ</a:t>
            </a:r>
          </a:p>
        </p:txBody>
      </p:sp>
    </p:spTree>
    <p:extLst>
      <p:ext uri="{BB962C8B-B14F-4D97-AF65-F5344CB8AC3E}">
        <p14:creationId xmlns:p14="http://schemas.microsoft.com/office/powerpoint/2010/main" val="243949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22" y="805532"/>
            <a:ext cx="11825555" cy="73030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«ИДЕАЛЬНЫЙ» </a:t>
            </a:r>
            <a:r>
              <a:rPr lang="en-US" sz="3600" b="1" dirty="0"/>
              <a:t>BIM</a:t>
            </a:r>
            <a:endParaRPr lang="ru-RU" sz="3600" b="1" dirty="0"/>
          </a:p>
        </p:txBody>
      </p:sp>
      <p:sp>
        <p:nvSpPr>
          <p:cNvPr id="4" name="Шестиугольник 3"/>
          <p:cNvSpPr>
            <a:spLocks noChangeAspect="1"/>
          </p:cNvSpPr>
          <p:nvPr/>
        </p:nvSpPr>
        <p:spPr>
          <a:xfrm>
            <a:off x="3499267" y="4291494"/>
            <a:ext cx="1534540" cy="1384209"/>
          </a:xfrm>
          <a:prstGeom prst="hexagon">
            <a:avLst/>
          </a:prstGeom>
          <a:solidFill>
            <a:schemeClr val="accent2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572739" lon="18622565" rev="3682203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b="1" dirty="0">
                <a:effectLst>
                  <a:innerShdw blurRad="114300">
                    <a:prstClr val="black"/>
                  </a:innerShdw>
                </a:effectLst>
              </a:rPr>
              <a:t>АР</a:t>
            </a:r>
          </a:p>
        </p:txBody>
      </p:sp>
      <p:sp>
        <p:nvSpPr>
          <p:cNvPr id="6" name="Шестиугольник 5"/>
          <p:cNvSpPr>
            <a:spLocks noChangeAspect="1"/>
          </p:cNvSpPr>
          <p:nvPr/>
        </p:nvSpPr>
        <p:spPr>
          <a:xfrm>
            <a:off x="2167543" y="3176726"/>
            <a:ext cx="1534540" cy="1384209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8432360" lon="19988922" rev="1825765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b="1" dirty="0">
                <a:effectLst>
                  <a:innerShdw blurRad="114300">
                    <a:prstClr val="black"/>
                  </a:innerShdw>
                </a:effectLst>
              </a:rPr>
              <a:t>КР</a:t>
            </a:r>
          </a:p>
        </p:txBody>
      </p:sp>
      <p:sp>
        <p:nvSpPr>
          <p:cNvPr id="7" name="Шестиугольник 6"/>
          <p:cNvSpPr>
            <a:spLocks noChangeAspect="1"/>
          </p:cNvSpPr>
          <p:nvPr/>
        </p:nvSpPr>
        <p:spPr>
          <a:xfrm>
            <a:off x="5999830" y="4571378"/>
            <a:ext cx="1534540" cy="1384209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572739" lon="18622565" rev="3682203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b="1" dirty="0">
                <a:effectLst>
                  <a:innerShdw blurRad="114300">
                    <a:prstClr val="black"/>
                  </a:innerShdw>
                </a:effectLst>
              </a:rPr>
              <a:t>ИР</a:t>
            </a:r>
          </a:p>
        </p:txBody>
      </p:sp>
      <p:sp>
        <p:nvSpPr>
          <p:cNvPr id="8" name="Шестиугольник 7"/>
          <p:cNvSpPr>
            <a:spLocks noChangeAspect="1"/>
          </p:cNvSpPr>
          <p:nvPr/>
        </p:nvSpPr>
        <p:spPr>
          <a:xfrm>
            <a:off x="8201682" y="2158730"/>
            <a:ext cx="1534540" cy="1384209"/>
          </a:xfrm>
          <a:prstGeom prst="hexagon">
            <a:avLst/>
          </a:prstGeom>
          <a:solidFill>
            <a:schemeClr val="accent3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8248737" lon="20396203" rev="1494669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b="1" dirty="0">
                <a:effectLst>
                  <a:innerShdw blurRad="114300">
                    <a:prstClr val="black"/>
                  </a:innerShdw>
                </a:effectLst>
              </a:rPr>
              <a:t>СМР</a:t>
            </a:r>
          </a:p>
        </p:txBody>
      </p:sp>
      <p:sp>
        <p:nvSpPr>
          <p:cNvPr id="9" name="Шестиугольник 8"/>
          <p:cNvSpPr>
            <a:spLocks noChangeAspect="1"/>
          </p:cNvSpPr>
          <p:nvPr/>
        </p:nvSpPr>
        <p:spPr>
          <a:xfrm>
            <a:off x="7926556" y="3712419"/>
            <a:ext cx="1534540" cy="1384209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8416366" lon="20023225" rev="1799535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b="1" dirty="0">
                <a:effectLst>
                  <a:innerShdw blurRad="114300">
                    <a:prstClr val="black"/>
                  </a:innerShdw>
                </a:effectLst>
              </a:rPr>
              <a:t>…</a:t>
            </a:r>
          </a:p>
        </p:txBody>
      </p:sp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5366697" y="2679691"/>
            <a:ext cx="1400405" cy="126321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b="1" dirty="0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13" name="Шестиугольник 12"/>
          <p:cNvSpPr>
            <a:spLocks noChangeAspect="1"/>
          </p:cNvSpPr>
          <p:nvPr/>
        </p:nvSpPr>
        <p:spPr>
          <a:xfrm>
            <a:off x="5366696" y="2397421"/>
            <a:ext cx="1400405" cy="1263214"/>
          </a:xfrm>
          <a:prstGeom prst="hexagon">
            <a:avLst/>
          </a:prstGeom>
          <a:solidFill>
            <a:schemeClr val="accent3">
              <a:lumMod val="75000"/>
            </a:schemeClr>
          </a:soli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b="1" dirty="0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14" name="Шестиугольник 13"/>
          <p:cNvSpPr>
            <a:spLocks noChangeAspect="1"/>
          </p:cNvSpPr>
          <p:nvPr/>
        </p:nvSpPr>
        <p:spPr>
          <a:xfrm>
            <a:off x="5366696" y="2138895"/>
            <a:ext cx="1400405" cy="126321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b="1" dirty="0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15" name="Шестиугольник 14"/>
          <p:cNvSpPr>
            <a:spLocks noChangeAspect="1"/>
          </p:cNvSpPr>
          <p:nvPr/>
        </p:nvSpPr>
        <p:spPr>
          <a:xfrm>
            <a:off x="5366696" y="1856625"/>
            <a:ext cx="1400405" cy="1263214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b="1" dirty="0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16" name="Шестиугольник 15"/>
          <p:cNvSpPr>
            <a:spLocks noChangeAspect="1"/>
          </p:cNvSpPr>
          <p:nvPr/>
        </p:nvSpPr>
        <p:spPr>
          <a:xfrm>
            <a:off x="5366695" y="1535837"/>
            <a:ext cx="1400405" cy="1263214"/>
          </a:xfrm>
          <a:prstGeom prst="hexagon">
            <a:avLst/>
          </a:prstGeom>
          <a:solidFill>
            <a:schemeClr val="accent2">
              <a:lumMod val="75000"/>
            </a:schemeClr>
          </a:soli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800" b="1" dirty="0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54" name="Стрелка: шеврон 53"/>
          <p:cNvSpPr>
            <a:spLocks noChangeAspect="1"/>
          </p:cNvSpPr>
          <p:nvPr/>
        </p:nvSpPr>
        <p:spPr>
          <a:xfrm>
            <a:off x="3654492" y="3165739"/>
            <a:ext cx="579616" cy="964989"/>
          </a:xfrm>
          <a:prstGeom prst="chevron">
            <a:avLst>
              <a:gd name="adj" fmla="val 37046"/>
            </a:avLst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8767278" lon="19857853" rev="1911613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Стрелка: шеврон 54"/>
          <p:cNvSpPr>
            <a:spLocks noChangeAspect="1"/>
          </p:cNvSpPr>
          <p:nvPr/>
        </p:nvSpPr>
        <p:spPr>
          <a:xfrm>
            <a:off x="4717579" y="4018609"/>
            <a:ext cx="576042" cy="964989"/>
          </a:xfrm>
          <a:prstGeom prst="chevron">
            <a:avLst>
              <a:gd name="adj" fmla="val 37046"/>
            </a:avLst>
          </a:prstGeom>
          <a:solidFill>
            <a:schemeClr val="accent2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572739" lon="18622565" rev="3682204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Стрелка: шеврон 55"/>
          <p:cNvSpPr>
            <a:spLocks noChangeAspect="1"/>
          </p:cNvSpPr>
          <p:nvPr/>
        </p:nvSpPr>
        <p:spPr>
          <a:xfrm>
            <a:off x="6096871" y="4091849"/>
            <a:ext cx="576042" cy="964989"/>
          </a:xfrm>
          <a:prstGeom prst="chevron">
            <a:avLst>
              <a:gd name="adj" fmla="val 37046"/>
            </a:avLst>
          </a:prstGeom>
          <a:solidFill>
            <a:schemeClr val="accent4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287251" lon="18759492" rev="5955307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Стрелка: шеврон 56"/>
          <p:cNvSpPr>
            <a:spLocks noChangeAspect="1"/>
          </p:cNvSpPr>
          <p:nvPr/>
        </p:nvSpPr>
        <p:spPr>
          <a:xfrm>
            <a:off x="7601440" y="3489490"/>
            <a:ext cx="576042" cy="964989"/>
          </a:xfrm>
          <a:prstGeom prst="chevron">
            <a:avLst>
              <a:gd name="adj" fmla="val 37046"/>
            </a:avLst>
          </a:prstGeom>
          <a:solidFill>
            <a:schemeClr val="accent6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2528622" lon="18886054" rev="7190043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8" name="Стрелка: шеврон 57"/>
          <p:cNvSpPr>
            <a:spLocks noChangeAspect="1"/>
          </p:cNvSpPr>
          <p:nvPr/>
        </p:nvSpPr>
        <p:spPr>
          <a:xfrm>
            <a:off x="7619088" y="2480790"/>
            <a:ext cx="576042" cy="964989"/>
          </a:xfrm>
          <a:prstGeom prst="chevron">
            <a:avLst>
              <a:gd name="adj" fmla="val 37046"/>
            </a:avLst>
          </a:prstGeom>
          <a:solidFill>
            <a:schemeClr val="accent3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3599040" lon="1298438" rev="12119974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78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20" y="1276142"/>
            <a:ext cx="4987667" cy="2711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007" y="1276142"/>
            <a:ext cx="4995428" cy="2715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679" y="3503805"/>
            <a:ext cx="4793767" cy="2605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9431" y="4087945"/>
            <a:ext cx="719030" cy="718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53701" y="4087944"/>
            <a:ext cx="719030" cy="7184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5292" y="4806375"/>
            <a:ext cx="132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ИНТЕРФЕЙС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50598" y="4806375"/>
            <a:ext cx="132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ИНТЕРФЕЙС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0" y="4184963"/>
            <a:ext cx="1123452" cy="423729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22749" y="676324"/>
            <a:ext cx="11825555" cy="73030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LOD300-</a:t>
            </a:r>
            <a:r>
              <a:rPr lang="ru-RU" sz="3600" b="1" dirty="0"/>
              <a:t>ПРОЕКТНАЯ ПРОРАБОТКА</a:t>
            </a:r>
          </a:p>
        </p:txBody>
      </p:sp>
    </p:spTree>
    <p:extLst>
      <p:ext uri="{BB962C8B-B14F-4D97-AF65-F5344CB8AC3E}">
        <p14:creationId xmlns:p14="http://schemas.microsoft.com/office/powerpoint/2010/main" val="246718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603" y="1279311"/>
            <a:ext cx="5181093" cy="2806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1679"/>
            <a:ext cx="5158609" cy="2804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94" y="3448877"/>
            <a:ext cx="4646417" cy="2516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10" y="4122094"/>
            <a:ext cx="1271188" cy="423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04" y="4144693"/>
            <a:ext cx="1123452" cy="423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2343" y="4605379"/>
            <a:ext cx="719030" cy="7184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60317" y="4605378"/>
            <a:ext cx="719030" cy="7184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48204" y="5323809"/>
            <a:ext cx="1444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ФОРМАТ *</a:t>
            </a:r>
            <a:r>
              <a:rPr lang="en-US" sz="1400" b="1" dirty="0">
                <a:solidFill>
                  <a:srgbClr val="24156D"/>
                </a:solidFill>
              </a:rPr>
              <a:t>R2S</a:t>
            </a:r>
            <a:endParaRPr lang="ru-RU" sz="1400" b="1" dirty="0">
              <a:solidFill>
                <a:srgbClr val="24156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7214" y="5323809"/>
            <a:ext cx="1325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ИНТЕРФЕЙС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22749" y="676324"/>
            <a:ext cx="11825555" cy="73030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LOD300-</a:t>
            </a:r>
            <a:r>
              <a:rPr lang="ru-RU" sz="3600" b="1" dirty="0"/>
              <a:t>ПРОЕКТНАЯ ПРОРАБОТКА</a:t>
            </a:r>
          </a:p>
        </p:txBody>
      </p:sp>
    </p:spTree>
    <p:extLst>
      <p:ext uri="{BB962C8B-B14F-4D97-AF65-F5344CB8AC3E}">
        <p14:creationId xmlns:p14="http://schemas.microsoft.com/office/powerpoint/2010/main" val="4025443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451" y="2854184"/>
            <a:ext cx="5763828" cy="3133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78" y="1456325"/>
            <a:ext cx="5784065" cy="313303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5978" y="726020"/>
            <a:ext cx="11825555" cy="73030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LOD300-</a:t>
            </a:r>
            <a:r>
              <a:rPr lang="ru-RU" sz="3600" b="1" dirty="0"/>
              <a:t>ПРОЕКТНАЯ ПРОРАБОТКА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827" y="2387249"/>
            <a:ext cx="1123452" cy="423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8" y="4688624"/>
            <a:ext cx="1271188" cy="423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3591" y="1600597"/>
            <a:ext cx="719030" cy="718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19452" y="2319027"/>
            <a:ext cx="1383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24156D"/>
                </a:solidFill>
              </a:rPr>
              <a:t>ФОРМАТ *</a:t>
            </a:r>
            <a:r>
              <a:rPr lang="en-US" sz="1400" b="1" dirty="0">
                <a:solidFill>
                  <a:srgbClr val="24156D"/>
                </a:solidFill>
              </a:rPr>
              <a:t>IFC</a:t>
            </a:r>
            <a:endParaRPr lang="ru-RU" sz="1400" b="1" dirty="0">
              <a:solidFill>
                <a:srgbClr val="2415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4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7704" y="1735933"/>
            <a:ext cx="2895600" cy="4260034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ArchiCad</a:t>
            </a:r>
            <a:endParaRPr lang="en-US" sz="2000" b="1" dirty="0"/>
          </a:p>
          <a:p>
            <a:r>
              <a:rPr lang="en-US" sz="2000" b="1" dirty="0" err="1"/>
              <a:t>Autocad</a:t>
            </a:r>
            <a:endParaRPr lang="ru-RU" sz="2000" b="1" dirty="0"/>
          </a:p>
          <a:p>
            <a:r>
              <a:rPr lang="en-US" sz="2000" b="1" dirty="0"/>
              <a:t>Revit</a:t>
            </a:r>
          </a:p>
          <a:p>
            <a:r>
              <a:rPr lang="en-US" sz="2000" b="1" dirty="0" err="1"/>
              <a:t>Microstation</a:t>
            </a:r>
            <a:endParaRPr lang="en-US" sz="2000" b="1" dirty="0"/>
          </a:p>
          <a:p>
            <a:r>
              <a:rPr lang="en-US" sz="2000" b="1" dirty="0"/>
              <a:t>Intergraph PDS</a:t>
            </a:r>
          </a:p>
          <a:p>
            <a:r>
              <a:rPr lang="en-US" sz="2000" b="1" dirty="0"/>
              <a:t>Intergraph SP3D</a:t>
            </a:r>
          </a:p>
          <a:p>
            <a:r>
              <a:rPr lang="en-US" sz="2000" b="1" dirty="0" err="1"/>
              <a:t>Aveva</a:t>
            </a:r>
            <a:r>
              <a:rPr lang="en-US" sz="2000" b="1" dirty="0"/>
              <a:t> PDMS</a:t>
            </a:r>
          </a:p>
          <a:p>
            <a:r>
              <a:rPr lang="en-US" sz="2000" b="1" dirty="0" err="1"/>
              <a:t>Catia</a:t>
            </a:r>
            <a:endParaRPr lang="en-US" sz="2000" b="1" dirty="0"/>
          </a:p>
          <a:p>
            <a:r>
              <a:rPr lang="en-US" sz="2000" b="1" dirty="0"/>
              <a:t>SCAD Office</a:t>
            </a:r>
          </a:p>
          <a:p>
            <a:pPr lvl="1">
              <a:lnSpc>
                <a:spcPct val="150000"/>
              </a:lnSpc>
            </a:pPr>
            <a:endParaRPr lang="en-US" dirty="0">
              <a:latin typeface="Gill Sans MT"/>
              <a:cs typeface="Gill Sans MT"/>
            </a:endParaRPr>
          </a:p>
          <a:p>
            <a:pPr lvl="1">
              <a:lnSpc>
                <a:spcPct val="150000"/>
              </a:lnSpc>
              <a:buNone/>
            </a:pPr>
            <a:endParaRPr lang="en-US" dirty="0">
              <a:latin typeface="Gill Sans MT"/>
              <a:cs typeface="Gill Sans MT"/>
            </a:endParaRPr>
          </a:p>
          <a:p>
            <a:pPr>
              <a:lnSpc>
                <a:spcPct val="150000"/>
              </a:lnSpc>
            </a:pP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70041" y="566812"/>
            <a:ext cx="11566854" cy="9304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РАБОТА С ОПОРНЫМИ ОБЪЕКТАМИ</a:t>
            </a:r>
          </a:p>
        </p:txBody>
      </p:sp>
      <p:sp>
        <p:nvSpPr>
          <p:cNvPr id="8" name="Text Box 226"/>
          <p:cNvSpPr txBox="1">
            <a:spLocks noChangeArrowheads="1"/>
          </p:cNvSpPr>
          <p:nvPr/>
        </p:nvSpPr>
        <p:spPr bwMode="auto">
          <a:xfrm>
            <a:off x="2965755" y="1735933"/>
            <a:ext cx="3270958" cy="1877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4156D"/>
                </a:solidFill>
              </a:rPr>
              <a:t>Стандарты</a:t>
            </a:r>
            <a:r>
              <a:rPr lang="en-US" sz="2000" b="1" dirty="0">
                <a:solidFill>
                  <a:srgbClr val="24156D"/>
                </a:solidFill>
              </a:rPr>
              <a:t>:</a:t>
            </a:r>
          </a:p>
          <a:p>
            <a:r>
              <a:rPr lang="en-US" sz="2000" b="1" dirty="0">
                <a:solidFill>
                  <a:srgbClr val="24156D"/>
                </a:solidFill>
              </a:rPr>
              <a:t> IFC, CIS/2, SDNF, DSTV</a:t>
            </a:r>
          </a:p>
          <a:p>
            <a:endParaRPr lang="en-US" sz="2000" b="1" dirty="0">
              <a:solidFill>
                <a:srgbClr val="24156D"/>
              </a:solidFill>
            </a:endParaRPr>
          </a:p>
          <a:p>
            <a:r>
              <a:rPr lang="ru-RU" sz="2000" b="1" dirty="0">
                <a:solidFill>
                  <a:srgbClr val="24156D"/>
                </a:solidFill>
              </a:rPr>
              <a:t>Форматы</a:t>
            </a:r>
            <a:r>
              <a:rPr lang="en-US" sz="2000" b="1" dirty="0">
                <a:solidFill>
                  <a:srgbClr val="24156D"/>
                </a:solidFill>
              </a:rPr>
              <a:t>:</a:t>
            </a:r>
          </a:p>
          <a:p>
            <a:r>
              <a:rPr lang="en-US" sz="2000" b="1" dirty="0">
                <a:solidFill>
                  <a:srgbClr val="24156D"/>
                </a:solidFill>
              </a:rPr>
              <a:t> DWG, DXF, DGN, …</a:t>
            </a:r>
          </a:p>
          <a:p>
            <a:endParaRPr lang="en-US" sz="1600" dirty="0"/>
          </a:p>
        </p:txBody>
      </p:sp>
      <p:pic>
        <p:nvPicPr>
          <p:cNvPr id="9" name="Picture 4" descr="snap_2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8226" y="1270732"/>
            <a:ext cx="3328691" cy="185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172450" y="3411517"/>
            <a:ext cx="3876675" cy="2584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9"/>
          <p:cNvGrpSpPr/>
          <p:nvPr/>
        </p:nvGrpSpPr>
        <p:grpSpPr>
          <a:xfrm>
            <a:off x="7026965" y="3121562"/>
            <a:ext cx="1135960" cy="1253849"/>
            <a:chOff x="1675606" y="3582194"/>
            <a:chExt cx="840105" cy="1219200"/>
          </a:xfrm>
        </p:grpSpPr>
        <p:cxnSp>
          <p:nvCxnSpPr>
            <p:cNvPr id="12" name="Straight Connector 7"/>
            <p:cNvCxnSpPr/>
            <p:nvPr/>
          </p:nvCxnSpPr>
          <p:spPr bwMode="auto">
            <a:xfrm rot="5400000">
              <a:off x="1066800" y="4191000"/>
              <a:ext cx="1219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med" len="lg"/>
            </a:ln>
            <a:effectLst/>
          </p:spPr>
        </p:cxnSp>
        <p:cxnSp>
          <p:nvCxnSpPr>
            <p:cNvPr id="13" name="Straight Connector 8"/>
            <p:cNvCxnSpPr/>
            <p:nvPr/>
          </p:nvCxnSpPr>
          <p:spPr bwMode="auto">
            <a:xfrm flipV="1">
              <a:off x="1678305" y="4772025"/>
              <a:ext cx="837406" cy="79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stealth" w="med" len="lg"/>
            </a:ln>
            <a:effectLst/>
          </p:spPr>
        </p:cxnSp>
      </p:grpSp>
      <p:grpSp>
        <p:nvGrpSpPr>
          <p:cNvPr id="14" name="Group 10"/>
          <p:cNvGrpSpPr/>
          <p:nvPr/>
        </p:nvGrpSpPr>
        <p:grpSpPr>
          <a:xfrm rot="10800000">
            <a:off x="9959009" y="2574234"/>
            <a:ext cx="1581402" cy="827757"/>
            <a:chOff x="1675606" y="3582194"/>
            <a:chExt cx="840105" cy="1219200"/>
          </a:xfrm>
        </p:grpSpPr>
        <p:cxnSp>
          <p:nvCxnSpPr>
            <p:cNvPr id="15" name="Straight Connector 10"/>
            <p:cNvCxnSpPr/>
            <p:nvPr/>
          </p:nvCxnSpPr>
          <p:spPr bwMode="auto">
            <a:xfrm rot="5400000">
              <a:off x="1066800" y="4191000"/>
              <a:ext cx="12192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med" len="lg"/>
            </a:ln>
            <a:effectLst/>
          </p:spPr>
        </p:cxnSp>
        <p:cxnSp>
          <p:nvCxnSpPr>
            <p:cNvPr id="16" name="Straight Connector 11"/>
            <p:cNvCxnSpPr/>
            <p:nvPr/>
          </p:nvCxnSpPr>
          <p:spPr bwMode="auto">
            <a:xfrm flipV="1">
              <a:off x="1678305" y="4772025"/>
              <a:ext cx="837406" cy="79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stealth" w="med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00308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599"/>
          <a:stretch/>
        </p:blipFill>
        <p:spPr>
          <a:xfrm>
            <a:off x="3944037" y="1327095"/>
            <a:ext cx="3535619" cy="2242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428" y="3834543"/>
            <a:ext cx="4828484" cy="2255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37" y="3862343"/>
            <a:ext cx="3476625" cy="2249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716" y="1327095"/>
            <a:ext cx="3330392" cy="24018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91" y="1348290"/>
            <a:ext cx="2907183" cy="23186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713920" y="3410701"/>
            <a:ext cx="572567" cy="68479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74434" y="3465410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IFC</a:t>
            </a:r>
            <a:endParaRPr lang="ru-RU" sz="8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1446786" y="3412951"/>
            <a:ext cx="572567" cy="68479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507300" y="3467660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SDNF</a:t>
            </a:r>
            <a:endParaRPr lang="ru-RU" sz="8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2179497" y="3410701"/>
            <a:ext cx="572567" cy="68479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240011" y="3465410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STP</a:t>
            </a:r>
            <a:endParaRPr lang="ru-RU" sz="8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4084991" y="3404395"/>
            <a:ext cx="572567" cy="684798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145505" y="3459104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IFC</a:t>
            </a:r>
            <a:endParaRPr lang="ru-RU" sz="8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5651333" y="3404395"/>
            <a:ext cx="572567" cy="68479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711847" y="3459104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DXF</a:t>
            </a:r>
            <a:endParaRPr lang="ru-RU" sz="8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900" r="20026" b="25526"/>
          <a:stretch/>
        </p:blipFill>
        <p:spPr>
          <a:xfrm>
            <a:off x="8213854" y="1646424"/>
            <a:ext cx="572567" cy="684798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274368" y="1701133"/>
            <a:ext cx="451537" cy="150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DXF</a:t>
            </a:r>
            <a:endParaRPr lang="ru-RU" sz="8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26" y="5711043"/>
            <a:ext cx="1231647" cy="20478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59" y="3020669"/>
            <a:ext cx="737109" cy="2457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10" y="5515675"/>
            <a:ext cx="1175032" cy="19536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08" y="3167306"/>
            <a:ext cx="1315025" cy="285616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0" y="828839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ПРИМЕРЫ ОБЪЕКТОВ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07" y="3040184"/>
            <a:ext cx="535741" cy="2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63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95" y="1652392"/>
            <a:ext cx="8361405" cy="39563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3" y="730189"/>
            <a:ext cx="11193232" cy="5296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5" y="5053302"/>
            <a:ext cx="1666461" cy="555487"/>
          </a:xfrm>
          <a:prstGeom prst="rect">
            <a:avLst/>
          </a:prstGeom>
        </p:spPr>
      </p:pic>
      <p:sp>
        <p:nvSpPr>
          <p:cNvPr id="10" name="Выгнутая вверх стрелка 9"/>
          <p:cNvSpPr/>
          <p:nvPr/>
        </p:nvSpPr>
        <p:spPr>
          <a:xfrm rot="19435433" flipH="1">
            <a:off x="3062037" y="1913797"/>
            <a:ext cx="1375975" cy="453676"/>
          </a:xfrm>
          <a:prstGeom prst="curvedDownArrow">
            <a:avLst>
              <a:gd name="adj1" fmla="val 50000"/>
              <a:gd name="adj2" fmla="val 8830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*R2S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Выгнутая вниз стрелка 11"/>
          <p:cNvSpPr/>
          <p:nvPr/>
        </p:nvSpPr>
        <p:spPr>
          <a:xfrm rot="18935203">
            <a:off x="7575283" y="5359667"/>
            <a:ext cx="1252152" cy="467498"/>
          </a:xfrm>
          <a:prstGeom prst="curvedUpArrow">
            <a:avLst>
              <a:gd name="adj1" fmla="val 42396"/>
              <a:gd name="adj2" fmla="val 7258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*SDNF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62" y="2140635"/>
            <a:ext cx="1288516" cy="485986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840165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ПРИМЕРЫ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1567330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21" y="1384475"/>
            <a:ext cx="2515662" cy="4464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40" y="1384475"/>
            <a:ext cx="2511946" cy="4464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978" y="1526520"/>
            <a:ext cx="2382651" cy="3983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6" y="1384475"/>
            <a:ext cx="2458406" cy="4763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2" y="940822"/>
            <a:ext cx="1288516" cy="485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78" y="5584810"/>
            <a:ext cx="1457958" cy="485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41" y="5584810"/>
            <a:ext cx="1457957" cy="485986"/>
          </a:xfrm>
          <a:prstGeom prst="rect">
            <a:avLst/>
          </a:prstGeom>
        </p:spPr>
      </p:pic>
      <p:sp>
        <p:nvSpPr>
          <p:cNvPr id="12" name="Выгнутая вверх стрелка 11"/>
          <p:cNvSpPr/>
          <p:nvPr/>
        </p:nvSpPr>
        <p:spPr>
          <a:xfrm>
            <a:off x="2278038" y="1363413"/>
            <a:ext cx="1746443" cy="3262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*</a:t>
            </a:r>
            <a:r>
              <a:rPr lang="en-US" sz="1400" b="1" dirty="0">
                <a:solidFill>
                  <a:schemeClr val="tx1"/>
                </a:solidFill>
              </a:rPr>
              <a:t>IFC/*R2S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>
            <a:off x="5342390" y="1384475"/>
            <a:ext cx="1746443" cy="29957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Генерация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сетки КЭ</a:t>
            </a:r>
          </a:p>
        </p:txBody>
      </p:sp>
      <p:sp>
        <p:nvSpPr>
          <p:cNvPr id="14" name="Выгнутая вверх стрелка 13"/>
          <p:cNvSpPr/>
          <p:nvPr/>
        </p:nvSpPr>
        <p:spPr>
          <a:xfrm>
            <a:off x="8408193" y="1397791"/>
            <a:ext cx="1746443" cy="29957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Данные по армированию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09" y="5584810"/>
            <a:ext cx="1288516" cy="485986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0" y="758990"/>
            <a:ext cx="12192000" cy="568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216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ПРИМЕРЫ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282559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369870" y="636999"/>
            <a:ext cx="11517330" cy="1923321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4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625" y="3416968"/>
            <a:ext cx="3907857" cy="5992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66D"/>
                </a:solidFill>
                <a:effectLst>
                  <a:glow rad="76200">
                    <a:schemeClr val="bg1"/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ЛЮБИМОВ Игорь Юрьевич</a:t>
            </a:r>
          </a:p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КУКУШКИН Игорь Сергеевич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3374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22" y="805532"/>
            <a:ext cx="11825555" cy="73030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«ИДЕАЛЬНЫЙ» </a:t>
            </a:r>
            <a:r>
              <a:rPr lang="en-US" sz="3600" b="1" dirty="0"/>
              <a:t>BIM</a:t>
            </a:r>
            <a:endParaRPr lang="ru-RU" sz="3600" b="1" dirty="0"/>
          </a:p>
        </p:txBody>
      </p:sp>
      <p:sp>
        <p:nvSpPr>
          <p:cNvPr id="4" name="Шестиугольник 3"/>
          <p:cNvSpPr>
            <a:spLocks noChangeAspect="1"/>
          </p:cNvSpPr>
          <p:nvPr/>
        </p:nvSpPr>
        <p:spPr>
          <a:xfrm>
            <a:off x="3499267" y="4291494"/>
            <a:ext cx="1534540" cy="1384209"/>
          </a:xfrm>
          <a:prstGeom prst="hexagon">
            <a:avLst/>
          </a:prstGeom>
          <a:solidFill>
            <a:schemeClr val="accent2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572739" lon="18622565" rev="3682203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</a:rPr>
              <a:t>АР</a:t>
            </a:r>
          </a:p>
        </p:txBody>
      </p:sp>
      <p:sp>
        <p:nvSpPr>
          <p:cNvPr id="6" name="Шестиугольник 5"/>
          <p:cNvSpPr>
            <a:spLocks noChangeAspect="1"/>
          </p:cNvSpPr>
          <p:nvPr/>
        </p:nvSpPr>
        <p:spPr>
          <a:xfrm>
            <a:off x="2167543" y="3176726"/>
            <a:ext cx="1534540" cy="1384209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8432360" lon="19988922" rev="1825765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</a:rPr>
              <a:t>КР</a:t>
            </a:r>
          </a:p>
        </p:txBody>
      </p:sp>
      <p:sp>
        <p:nvSpPr>
          <p:cNvPr id="7" name="Шестиугольник 6"/>
          <p:cNvSpPr>
            <a:spLocks noChangeAspect="1"/>
          </p:cNvSpPr>
          <p:nvPr/>
        </p:nvSpPr>
        <p:spPr>
          <a:xfrm>
            <a:off x="5999830" y="4571378"/>
            <a:ext cx="1534540" cy="1384209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572739" lon="18622565" rev="3682203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</a:rPr>
              <a:t>ИР</a:t>
            </a:r>
          </a:p>
        </p:txBody>
      </p:sp>
      <p:sp>
        <p:nvSpPr>
          <p:cNvPr id="8" name="Шестиугольник 7"/>
          <p:cNvSpPr>
            <a:spLocks noChangeAspect="1"/>
          </p:cNvSpPr>
          <p:nvPr/>
        </p:nvSpPr>
        <p:spPr>
          <a:xfrm>
            <a:off x="8201682" y="2158730"/>
            <a:ext cx="1534540" cy="1384209"/>
          </a:xfrm>
          <a:prstGeom prst="hexagon">
            <a:avLst/>
          </a:prstGeom>
          <a:solidFill>
            <a:schemeClr val="accent3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8248737" lon="20396203" rev="1494669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</a:rPr>
              <a:t>СМР</a:t>
            </a:r>
          </a:p>
        </p:txBody>
      </p:sp>
      <p:sp>
        <p:nvSpPr>
          <p:cNvPr id="9" name="Шестиугольник 8"/>
          <p:cNvSpPr>
            <a:spLocks noChangeAspect="1"/>
          </p:cNvSpPr>
          <p:nvPr/>
        </p:nvSpPr>
        <p:spPr>
          <a:xfrm>
            <a:off x="7926556" y="3712419"/>
            <a:ext cx="1534540" cy="1384209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8416366" lon="20023225" rev="1799535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</a:rPr>
              <a:t>…</a:t>
            </a:r>
          </a:p>
        </p:txBody>
      </p:sp>
      <p:sp>
        <p:nvSpPr>
          <p:cNvPr id="10" name="Шестиугольник 9"/>
          <p:cNvSpPr>
            <a:spLocks noChangeAspect="1"/>
          </p:cNvSpPr>
          <p:nvPr/>
        </p:nvSpPr>
        <p:spPr>
          <a:xfrm>
            <a:off x="5366697" y="2679691"/>
            <a:ext cx="1400405" cy="1263214"/>
          </a:xfrm>
          <a:prstGeom prst="hexagon">
            <a:avLst/>
          </a:prstGeom>
          <a:solidFill>
            <a:schemeClr val="accent6">
              <a:lumMod val="75000"/>
            </a:schemeClr>
          </a:soli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innerShdw blurRad="114300">
                  <a:prstClr val="black"/>
                </a:innerShdw>
              </a:effectLst>
              <a:uLnTx/>
              <a:uFillTx/>
            </a:endParaRPr>
          </a:p>
        </p:txBody>
      </p:sp>
      <p:sp>
        <p:nvSpPr>
          <p:cNvPr id="13" name="Шестиугольник 12"/>
          <p:cNvSpPr>
            <a:spLocks noChangeAspect="1"/>
          </p:cNvSpPr>
          <p:nvPr/>
        </p:nvSpPr>
        <p:spPr>
          <a:xfrm>
            <a:off x="5366696" y="2397421"/>
            <a:ext cx="1400405" cy="1263214"/>
          </a:xfrm>
          <a:prstGeom prst="hexagon">
            <a:avLst/>
          </a:prstGeom>
          <a:solidFill>
            <a:schemeClr val="accent3">
              <a:lumMod val="75000"/>
            </a:schemeClr>
          </a:soli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innerShdw blurRad="114300">
                  <a:prstClr val="black"/>
                </a:innerShdw>
              </a:effectLst>
              <a:uLnTx/>
              <a:uFillTx/>
            </a:endParaRPr>
          </a:p>
        </p:txBody>
      </p:sp>
      <p:sp>
        <p:nvSpPr>
          <p:cNvPr id="14" name="Шестиугольник 13"/>
          <p:cNvSpPr>
            <a:spLocks noChangeAspect="1"/>
          </p:cNvSpPr>
          <p:nvPr/>
        </p:nvSpPr>
        <p:spPr>
          <a:xfrm>
            <a:off x="5366696" y="2138895"/>
            <a:ext cx="1400405" cy="126321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innerShdw blurRad="114300">
                  <a:prstClr val="black"/>
                </a:innerShdw>
              </a:effectLst>
              <a:uLnTx/>
              <a:uFillTx/>
            </a:endParaRPr>
          </a:p>
        </p:txBody>
      </p:sp>
      <p:sp>
        <p:nvSpPr>
          <p:cNvPr id="15" name="Шестиугольник 14"/>
          <p:cNvSpPr>
            <a:spLocks noChangeAspect="1"/>
          </p:cNvSpPr>
          <p:nvPr/>
        </p:nvSpPr>
        <p:spPr>
          <a:xfrm>
            <a:off x="5366696" y="1856625"/>
            <a:ext cx="1400405" cy="1263214"/>
          </a:xfrm>
          <a:prstGeom prst="hexagon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innerShdw blurRad="114300">
                  <a:prstClr val="black"/>
                </a:innerShdw>
              </a:effectLst>
              <a:uLnTx/>
              <a:uFillTx/>
            </a:endParaRPr>
          </a:p>
        </p:txBody>
      </p:sp>
      <p:sp>
        <p:nvSpPr>
          <p:cNvPr id="16" name="Шестиугольник 15"/>
          <p:cNvSpPr>
            <a:spLocks noChangeAspect="1"/>
          </p:cNvSpPr>
          <p:nvPr/>
        </p:nvSpPr>
        <p:spPr>
          <a:xfrm>
            <a:off x="5366695" y="1535837"/>
            <a:ext cx="1400405" cy="1263214"/>
          </a:xfrm>
          <a:prstGeom prst="hexagon">
            <a:avLst/>
          </a:prstGeom>
          <a:solidFill>
            <a:schemeClr val="accent2">
              <a:lumMod val="75000"/>
            </a:schemeClr>
          </a:solidFill>
          <a:ln w="34925">
            <a:solidFill>
              <a:schemeClr val="bg1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innerShdw blurRad="114300">
                  <a:prstClr val="black"/>
                </a:innerShdw>
              </a:effectLst>
              <a:uLnTx/>
              <a:uFillTx/>
            </a:endParaRPr>
          </a:p>
        </p:txBody>
      </p:sp>
      <p:sp>
        <p:nvSpPr>
          <p:cNvPr id="54" name="Стрелка: шеврон 53"/>
          <p:cNvSpPr>
            <a:spLocks noChangeAspect="1"/>
          </p:cNvSpPr>
          <p:nvPr/>
        </p:nvSpPr>
        <p:spPr>
          <a:xfrm>
            <a:off x="3654492" y="3165739"/>
            <a:ext cx="579616" cy="964989"/>
          </a:xfrm>
          <a:prstGeom prst="chevron">
            <a:avLst>
              <a:gd name="adj" fmla="val 37046"/>
            </a:avLst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8767278" lon="19857853" rev="1911613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5" name="Стрелка: шеврон 54"/>
          <p:cNvSpPr>
            <a:spLocks noChangeAspect="1"/>
          </p:cNvSpPr>
          <p:nvPr/>
        </p:nvSpPr>
        <p:spPr>
          <a:xfrm>
            <a:off x="4717579" y="4018609"/>
            <a:ext cx="576042" cy="964989"/>
          </a:xfrm>
          <a:prstGeom prst="chevron">
            <a:avLst>
              <a:gd name="adj" fmla="val 37046"/>
            </a:avLst>
          </a:prstGeom>
          <a:solidFill>
            <a:schemeClr val="accent2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572739" lon="18622565" rev="3682204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6" name="Стрелка: шеврон 55"/>
          <p:cNvSpPr>
            <a:spLocks noChangeAspect="1"/>
          </p:cNvSpPr>
          <p:nvPr/>
        </p:nvSpPr>
        <p:spPr>
          <a:xfrm>
            <a:off x="6096871" y="4091849"/>
            <a:ext cx="576042" cy="964989"/>
          </a:xfrm>
          <a:prstGeom prst="chevron">
            <a:avLst>
              <a:gd name="adj" fmla="val 37046"/>
            </a:avLst>
          </a:prstGeom>
          <a:solidFill>
            <a:schemeClr val="accent4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287251" lon="18759492" rev="5955307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7" name="Стрелка: шеврон 56"/>
          <p:cNvSpPr>
            <a:spLocks noChangeAspect="1"/>
          </p:cNvSpPr>
          <p:nvPr/>
        </p:nvSpPr>
        <p:spPr>
          <a:xfrm>
            <a:off x="7601440" y="3489490"/>
            <a:ext cx="576042" cy="964989"/>
          </a:xfrm>
          <a:prstGeom prst="chevron">
            <a:avLst>
              <a:gd name="adj" fmla="val 37046"/>
            </a:avLst>
          </a:prstGeom>
          <a:solidFill>
            <a:schemeClr val="accent6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2528622" lon="18886054" rev="7190043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8" name="Стрелка: шеврон 57"/>
          <p:cNvSpPr>
            <a:spLocks noChangeAspect="1"/>
          </p:cNvSpPr>
          <p:nvPr/>
        </p:nvSpPr>
        <p:spPr>
          <a:xfrm>
            <a:off x="7619088" y="2480790"/>
            <a:ext cx="576042" cy="964989"/>
          </a:xfrm>
          <a:prstGeom prst="chevron">
            <a:avLst>
              <a:gd name="adj" fmla="val 37046"/>
            </a:avLst>
          </a:prstGeom>
          <a:solidFill>
            <a:schemeClr val="accent3">
              <a:lumMod val="75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3599040" lon="1298438" rev="12119974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94" y="1768948"/>
            <a:ext cx="1743210" cy="2604055"/>
          </a:xfrm>
          <a:prstGeom prst="rect">
            <a:avLst/>
          </a:prstGeom>
        </p:spPr>
      </p:pic>
      <p:sp>
        <p:nvSpPr>
          <p:cNvPr id="60" name="Пузырек для мыслей: облако 59"/>
          <p:cNvSpPr/>
          <p:nvPr/>
        </p:nvSpPr>
        <p:spPr>
          <a:xfrm>
            <a:off x="6791300" y="1446615"/>
            <a:ext cx="1984952" cy="996004"/>
          </a:xfrm>
          <a:prstGeom prst="cloudCallout">
            <a:avLst>
              <a:gd name="adj1" fmla="val -41948"/>
              <a:gd name="adj2" fmla="val 78702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ПО КАКИМ ПРАВИЛАМ?</a:t>
            </a:r>
          </a:p>
        </p:txBody>
      </p:sp>
      <p:sp>
        <p:nvSpPr>
          <p:cNvPr id="61" name="Пузырек для мыслей: облако 60"/>
          <p:cNvSpPr/>
          <p:nvPr/>
        </p:nvSpPr>
        <p:spPr>
          <a:xfrm>
            <a:off x="3499267" y="1535837"/>
            <a:ext cx="1725127" cy="996004"/>
          </a:xfrm>
          <a:prstGeom prst="cloudCallout">
            <a:avLst>
              <a:gd name="adj1" fmla="val 53795"/>
              <a:gd name="adj2" fmla="val 56043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КАКИМИ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СРЕДСТВАМИ?</a:t>
            </a:r>
          </a:p>
        </p:txBody>
      </p:sp>
      <p:sp>
        <p:nvSpPr>
          <p:cNvPr id="62" name="Пузырек для мыслей: облако 61"/>
          <p:cNvSpPr/>
          <p:nvPr/>
        </p:nvSpPr>
        <p:spPr>
          <a:xfrm>
            <a:off x="2758497" y="2531026"/>
            <a:ext cx="1614019" cy="996004"/>
          </a:xfrm>
          <a:prstGeom prst="cloudCallout">
            <a:avLst>
              <a:gd name="adj1" fmla="val 102655"/>
              <a:gd name="adj2" fmla="val 215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КАКОЙ ПОРЯДОК РАБОТ?</a:t>
            </a:r>
          </a:p>
        </p:txBody>
      </p:sp>
      <p:sp>
        <p:nvSpPr>
          <p:cNvPr id="63" name="Пузырек для мыслей: облако 62"/>
          <p:cNvSpPr/>
          <p:nvPr/>
        </p:nvSpPr>
        <p:spPr>
          <a:xfrm>
            <a:off x="7819482" y="2437079"/>
            <a:ext cx="2373389" cy="996004"/>
          </a:xfrm>
          <a:prstGeom prst="cloudCallout">
            <a:avLst>
              <a:gd name="adj1" fmla="val -94209"/>
              <a:gd name="adj2" fmla="val 2771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КАК КОНТРОЛИРОВАТЬ?</a:t>
            </a:r>
          </a:p>
        </p:txBody>
      </p:sp>
    </p:spTree>
    <p:extLst>
      <p:ext uri="{BB962C8B-B14F-4D97-AF65-F5344CB8AC3E}">
        <p14:creationId xmlns:p14="http://schemas.microsoft.com/office/powerpoint/2010/main" val="203497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СТАНДАРТ!!!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2" y="2061193"/>
            <a:ext cx="4335191" cy="2890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3931" y="3091176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23166D"/>
                </a:solidFill>
              </a:rPr>
              <a:t>VS</a:t>
            </a:r>
            <a:endParaRPr lang="ru-RU" sz="4800" b="1" dirty="0">
              <a:solidFill>
                <a:srgbClr val="23166D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70" y="2850776"/>
            <a:ext cx="4164973" cy="181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BIM</a:t>
            </a:r>
            <a:r>
              <a:rPr lang="ru-RU" sz="3600" b="1" dirty="0"/>
              <a:t>-ИНСТРУМЕНТЫ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59" y="3187594"/>
            <a:ext cx="2054845" cy="57672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268"/>
          <a:stretch/>
        </p:blipFill>
        <p:spPr>
          <a:xfrm>
            <a:off x="973393" y="2450308"/>
            <a:ext cx="1679041" cy="454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" y="3898796"/>
            <a:ext cx="2004584" cy="711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52" y="2483370"/>
            <a:ext cx="1899838" cy="633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40" y="3216358"/>
            <a:ext cx="1548298" cy="7155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439" y="4031568"/>
            <a:ext cx="4985426" cy="6115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956" y="1635097"/>
            <a:ext cx="389855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4156D"/>
                </a:solidFill>
              </a:rPr>
              <a:t>CAD-system</a:t>
            </a:r>
            <a:endParaRPr lang="ru-RU" sz="3600" b="1" dirty="0">
              <a:solidFill>
                <a:srgbClr val="24156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9411" y="1635097"/>
            <a:ext cx="3898551" cy="64633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4156D"/>
                </a:solidFill>
              </a:rPr>
              <a:t>CAE-system</a:t>
            </a:r>
            <a:endParaRPr lang="ru-RU" sz="3600" b="1" dirty="0">
              <a:solidFill>
                <a:srgbClr val="24156D"/>
              </a:solidFill>
            </a:endParaRPr>
          </a:p>
        </p:txBody>
      </p:sp>
      <p:grpSp>
        <p:nvGrpSpPr>
          <p:cNvPr id="15" name="Группа 18"/>
          <p:cNvGrpSpPr/>
          <p:nvPr/>
        </p:nvGrpSpPr>
        <p:grpSpPr>
          <a:xfrm>
            <a:off x="726148" y="4670486"/>
            <a:ext cx="2636178" cy="1330264"/>
            <a:chOff x="71406" y="4071942"/>
            <a:chExt cx="2949369" cy="1571636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71406" y="4071942"/>
              <a:ext cx="2949369" cy="15716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 descr="revit-architecture-maquette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282" y="4143380"/>
              <a:ext cx="2626397" cy="1428760"/>
            </a:xfrm>
            <a:prstGeom prst="rect">
              <a:avLst/>
            </a:prstGeom>
          </p:spPr>
        </p:pic>
      </p:grpSp>
      <p:grpSp>
        <p:nvGrpSpPr>
          <p:cNvPr id="18" name="Группа 37"/>
          <p:cNvGrpSpPr/>
          <p:nvPr/>
        </p:nvGrpSpPr>
        <p:grpSpPr>
          <a:xfrm>
            <a:off x="5343439" y="4709809"/>
            <a:ext cx="2409911" cy="1290941"/>
            <a:chOff x="785786" y="1142984"/>
            <a:chExt cx="2949368" cy="1571636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785786" y="1142984"/>
              <a:ext cx="2949368" cy="15716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integrated-project-delivery2.jpg"/>
            <p:cNvPicPr>
              <a:picLocks noChangeAspect="1"/>
            </p:cNvPicPr>
            <p:nvPr/>
          </p:nvPicPr>
          <p:blipFill>
            <a:blip r:embed="rId9" cstate="print"/>
            <a:srcRect t="21429" b="22321"/>
            <a:stretch>
              <a:fillRect/>
            </a:stretch>
          </p:blipFill>
          <p:spPr>
            <a:xfrm>
              <a:off x="979690" y="1214422"/>
              <a:ext cx="2507663" cy="1368460"/>
            </a:xfrm>
            <a:prstGeom prst="rect">
              <a:avLst/>
            </a:prstGeom>
          </p:spPr>
        </p:pic>
      </p:grpSp>
      <p:grpSp>
        <p:nvGrpSpPr>
          <p:cNvPr id="21" name="Группа 53"/>
          <p:cNvGrpSpPr/>
          <p:nvPr/>
        </p:nvGrpSpPr>
        <p:grpSpPr>
          <a:xfrm>
            <a:off x="9079876" y="4740432"/>
            <a:ext cx="2686989" cy="1269797"/>
            <a:chOff x="6051788" y="4572008"/>
            <a:chExt cx="2949368" cy="157163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051788" y="4572008"/>
              <a:ext cx="2949368" cy="15716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4f9c2099c293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08978" y="4643447"/>
              <a:ext cx="2328759" cy="141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2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22" y="765775"/>
            <a:ext cx="11825555" cy="9304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ФОРМАТЫ ДАННЫХ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9" y="3372477"/>
            <a:ext cx="1899838" cy="63327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95122" lon="19832938" rev="21517099"/>
            </a:camera>
            <a:lightRig rig="harsh" dir="t"/>
          </a:scene3d>
          <a:sp3d extrusionH="254000" contourW="19050">
            <a:bevelT/>
            <a:bevelB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78665" y="2005987"/>
            <a:ext cx="1136822" cy="32127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50800" h="50800"/>
            <a:bevelB w="50800" h="508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DXF/DWG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82589" y="2593220"/>
            <a:ext cx="1128974" cy="32127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50800" h="50800"/>
            <a:bevelB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78665" y="3178222"/>
            <a:ext cx="1136822" cy="32127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50800" h="50800"/>
            <a:bevelB w="50800" h="508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SDNF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8666" y="3763224"/>
            <a:ext cx="1132898" cy="32127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50800" h="50800"/>
            <a:bevelB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IFC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8665" y="4348226"/>
            <a:ext cx="1132898" cy="32127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50800" h="50800"/>
            <a:bevelB w="50800" h="508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R2S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78665" y="4933228"/>
            <a:ext cx="1132898" cy="32127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50800" h="50800"/>
            <a:bevelB w="508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GTC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332" y="2433462"/>
            <a:ext cx="2054845" cy="576726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8"/>
          <a:stretch/>
        </p:blipFill>
        <p:spPr>
          <a:xfrm>
            <a:off x="7616966" y="1696175"/>
            <a:ext cx="1679041" cy="4438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66" y="3144664"/>
            <a:ext cx="2004584" cy="7113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57" y="4155556"/>
            <a:ext cx="2148061" cy="705088"/>
          </a:xfrm>
          <a:prstGeom prst="rect">
            <a:avLst/>
          </a:prstGeom>
        </p:spPr>
      </p:pic>
      <p:sp>
        <p:nvSpPr>
          <p:cNvPr id="18" name=" 3"/>
          <p:cNvSpPr/>
          <p:nvPr/>
        </p:nvSpPr>
        <p:spPr>
          <a:xfrm>
            <a:off x="5010985" y="2914495"/>
            <a:ext cx="1962364" cy="1115979"/>
          </a:xfrm>
          <a:prstGeom prst="leftRightRibbon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6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0" r="20303" b="18852"/>
          <a:stretch/>
        </p:blipFill>
        <p:spPr>
          <a:xfrm>
            <a:off x="7616966" y="5072434"/>
            <a:ext cx="2004584" cy="6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31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Атрибуты объектов</a:t>
            </a:r>
          </a:p>
        </p:txBody>
      </p:sp>
      <p:sp>
        <p:nvSpPr>
          <p:cNvPr id="5" name="Скругленный прямоугольник 25"/>
          <p:cNvSpPr/>
          <p:nvPr/>
        </p:nvSpPr>
        <p:spPr>
          <a:xfrm>
            <a:off x="1016555" y="1648992"/>
            <a:ext cx="3287585" cy="10596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Категория объектов модели/</a:t>
            </a:r>
            <a:r>
              <a:rPr lang="ru-RU" sz="1200" b="1" dirty="0" err="1">
                <a:solidFill>
                  <a:srgbClr val="23166D"/>
                </a:solidFill>
              </a:rPr>
              <a:t>Category</a:t>
            </a:r>
            <a:endParaRPr lang="ru-RU" sz="1200" b="1" dirty="0">
              <a:solidFill>
                <a:srgbClr val="23166D"/>
              </a:solidFill>
            </a:endParaRP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(Определенные пользователем атрибуты - Параметры - Пользовательское поле 4)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USERDEFINED.USER_FIELD_4</a:t>
            </a:r>
          </a:p>
        </p:txBody>
      </p:sp>
      <p:sp>
        <p:nvSpPr>
          <p:cNvPr id="6" name="Скругленный прямоугольник 25"/>
          <p:cNvSpPr/>
          <p:nvPr/>
        </p:nvSpPr>
        <p:spPr>
          <a:xfrm>
            <a:off x="1016554" y="2708598"/>
            <a:ext cx="3287585" cy="10596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Наименование объекта модели/</a:t>
            </a:r>
            <a:r>
              <a:rPr lang="ru-RU" sz="1200" b="1" dirty="0" err="1">
                <a:solidFill>
                  <a:srgbClr val="23166D"/>
                </a:solidFill>
              </a:rPr>
              <a:t>Name</a:t>
            </a:r>
            <a:endParaRPr lang="ru-RU" sz="1200" b="1" dirty="0">
              <a:solidFill>
                <a:srgbClr val="23166D"/>
              </a:solidFill>
            </a:endParaRP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(Атрибуты-Имя)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NAME</a:t>
            </a:r>
          </a:p>
        </p:txBody>
      </p:sp>
      <p:sp>
        <p:nvSpPr>
          <p:cNvPr id="7" name="Скругленный прямоугольник 25"/>
          <p:cNvSpPr/>
          <p:nvPr/>
        </p:nvSpPr>
        <p:spPr>
          <a:xfrm>
            <a:off x="1016556" y="3768204"/>
            <a:ext cx="3287585" cy="10596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Представление объекта (цвет)/</a:t>
            </a:r>
            <a:r>
              <a:rPr lang="ru-RU" sz="1200" b="1" dirty="0" err="1">
                <a:solidFill>
                  <a:srgbClr val="23166D"/>
                </a:solidFill>
              </a:rPr>
              <a:t>Color</a:t>
            </a:r>
            <a:endParaRPr lang="ru-RU" sz="1200" b="1" dirty="0">
              <a:solidFill>
                <a:srgbClr val="23166D"/>
              </a:solidFill>
            </a:endParaRP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(Атрибуты – Класс)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CLASS</a:t>
            </a:r>
          </a:p>
        </p:txBody>
      </p:sp>
      <p:sp>
        <p:nvSpPr>
          <p:cNvPr id="8" name="Скругленный прямоугольник 25"/>
          <p:cNvSpPr/>
          <p:nvPr/>
        </p:nvSpPr>
        <p:spPr>
          <a:xfrm>
            <a:off x="1016558" y="4827810"/>
            <a:ext cx="3287585" cy="10596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Префикс/</a:t>
            </a:r>
            <a:r>
              <a:rPr lang="en-US" sz="1200" b="1" dirty="0">
                <a:solidFill>
                  <a:srgbClr val="23166D"/>
                </a:solidFill>
              </a:rPr>
              <a:t>Prefix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(Отлитый элемент - Префикс/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Атрибуты – Префикс)</a:t>
            </a:r>
          </a:p>
          <a:p>
            <a:pPr algn="ctr"/>
            <a:r>
              <a:rPr lang="en-US" sz="1200" b="1" i="1" dirty="0">
                <a:solidFill>
                  <a:srgbClr val="23166D"/>
                </a:solidFill>
              </a:rPr>
              <a:t>PREFIX</a:t>
            </a:r>
            <a:endParaRPr lang="ru-RU" sz="1200" b="1" i="1" dirty="0">
              <a:solidFill>
                <a:srgbClr val="23166D"/>
              </a:solidFill>
            </a:endParaRPr>
          </a:p>
        </p:txBody>
      </p:sp>
      <p:sp>
        <p:nvSpPr>
          <p:cNvPr id="9" name="Скругленный прямоугольник 25"/>
          <p:cNvSpPr/>
          <p:nvPr/>
        </p:nvSpPr>
        <p:spPr>
          <a:xfrm>
            <a:off x="4457098" y="1648992"/>
            <a:ext cx="3287585" cy="10596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Начальный  номер/N</a:t>
            </a:r>
            <a:r>
              <a:rPr lang="en-US" sz="1200" b="1" dirty="0">
                <a:solidFill>
                  <a:srgbClr val="23166D"/>
                </a:solidFill>
              </a:rPr>
              <a:t>u</a:t>
            </a:r>
            <a:r>
              <a:rPr lang="ru-RU" sz="1200" b="1" dirty="0" err="1">
                <a:solidFill>
                  <a:srgbClr val="23166D"/>
                </a:solidFill>
              </a:rPr>
              <a:t>mber</a:t>
            </a:r>
            <a:endParaRPr lang="ru-RU" sz="1200" b="1" dirty="0">
              <a:solidFill>
                <a:srgbClr val="23166D"/>
              </a:solidFill>
            </a:endParaRP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(Отлитый элемент - Начальный номер/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Атрибуты - Начальный номер)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START_NUMBER</a:t>
            </a:r>
          </a:p>
        </p:txBody>
      </p:sp>
      <p:sp>
        <p:nvSpPr>
          <p:cNvPr id="10" name="Скругленный прямоугольник 25"/>
          <p:cNvSpPr/>
          <p:nvPr/>
        </p:nvSpPr>
        <p:spPr>
          <a:xfrm>
            <a:off x="4457097" y="2708598"/>
            <a:ext cx="3287585" cy="10596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Материал/Класс армирования</a:t>
            </a:r>
          </a:p>
          <a:p>
            <a:pPr algn="ctr"/>
            <a:r>
              <a:rPr lang="en-US" sz="1200" b="1" i="1" dirty="0">
                <a:solidFill>
                  <a:srgbClr val="23166D"/>
                </a:solidFill>
              </a:rPr>
              <a:t>Material/Reinforcement grade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(Атрибуты – Материал)</a:t>
            </a:r>
          </a:p>
          <a:p>
            <a:pPr algn="ctr"/>
            <a:r>
              <a:rPr lang="en-US" sz="1200" b="1" i="1" dirty="0">
                <a:solidFill>
                  <a:srgbClr val="23166D"/>
                </a:solidFill>
              </a:rPr>
              <a:t>MATERIAL_TYPE/GRADE</a:t>
            </a:r>
            <a:endParaRPr lang="ru-RU" sz="1200" b="1" i="1" dirty="0">
              <a:solidFill>
                <a:srgbClr val="23166D"/>
              </a:solidFill>
            </a:endParaRPr>
          </a:p>
        </p:txBody>
      </p:sp>
      <p:sp>
        <p:nvSpPr>
          <p:cNvPr id="11" name="Скругленный прямоугольник 25"/>
          <p:cNvSpPr/>
          <p:nvPr/>
        </p:nvSpPr>
        <p:spPr>
          <a:xfrm>
            <a:off x="4457099" y="3768204"/>
            <a:ext cx="3287585" cy="10596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Здание/</a:t>
            </a:r>
            <a:r>
              <a:rPr lang="ru-RU" sz="1200" b="1" dirty="0" err="1">
                <a:solidFill>
                  <a:srgbClr val="23166D"/>
                </a:solidFill>
              </a:rPr>
              <a:t>House</a:t>
            </a:r>
            <a:endParaRPr lang="ru-RU" sz="1200" b="1" dirty="0">
              <a:solidFill>
                <a:srgbClr val="23166D"/>
              </a:solidFill>
            </a:endParaRP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(Определенные пользователем атрибуты - Параметры - Пользовательское поле 1)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USERDEFINED.USER_FIELD_1</a:t>
            </a:r>
          </a:p>
        </p:txBody>
      </p:sp>
      <p:sp>
        <p:nvSpPr>
          <p:cNvPr id="12" name="Скругленный прямоугольник 25"/>
          <p:cNvSpPr/>
          <p:nvPr/>
        </p:nvSpPr>
        <p:spPr>
          <a:xfrm>
            <a:off x="4457101" y="4827810"/>
            <a:ext cx="3287585" cy="10596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Секция/</a:t>
            </a:r>
            <a:r>
              <a:rPr lang="ru-RU" sz="1200" b="1" dirty="0" err="1">
                <a:solidFill>
                  <a:srgbClr val="23166D"/>
                </a:solidFill>
              </a:rPr>
              <a:t>Section</a:t>
            </a:r>
            <a:endParaRPr lang="ru-RU" sz="1200" b="1" dirty="0">
              <a:solidFill>
                <a:srgbClr val="23166D"/>
              </a:solidFill>
            </a:endParaRPr>
          </a:p>
          <a:p>
            <a:pPr algn="ctr"/>
            <a:r>
              <a:rPr lang="ru-RU" sz="1200" b="1" dirty="0">
                <a:solidFill>
                  <a:srgbClr val="23166D"/>
                </a:solidFill>
              </a:rPr>
              <a:t>Определенные пользователем атрибуты - Параметры - Пользовательское поле 2</a:t>
            </a:r>
          </a:p>
          <a:p>
            <a:pPr algn="ctr"/>
            <a:r>
              <a:rPr lang="ru-RU" sz="1200" b="1" dirty="0">
                <a:solidFill>
                  <a:srgbClr val="23166D"/>
                </a:solidFill>
              </a:rPr>
              <a:t>USERDEFINED.USER_FIELD_2</a:t>
            </a:r>
            <a:endParaRPr lang="ru-RU" sz="1200" b="1" i="1" dirty="0">
              <a:solidFill>
                <a:srgbClr val="23166D"/>
              </a:solidFill>
            </a:endParaRPr>
          </a:p>
        </p:txBody>
      </p:sp>
      <p:sp>
        <p:nvSpPr>
          <p:cNvPr id="13" name="Скругленный прямоугольник 25"/>
          <p:cNvSpPr/>
          <p:nvPr/>
        </p:nvSpPr>
        <p:spPr>
          <a:xfrm>
            <a:off x="7897641" y="1648992"/>
            <a:ext cx="3287585" cy="10596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Этаж/</a:t>
            </a:r>
            <a:r>
              <a:rPr lang="ru-RU" sz="1200" b="1" dirty="0" err="1">
                <a:solidFill>
                  <a:srgbClr val="23166D"/>
                </a:solidFill>
              </a:rPr>
              <a:t>Floor</a:t>
            </a:r>
            <a:endParaRPr lang="ru-RU" sz="1200" b="1" dirty="0">
              <a:solidFill>
                <a:srgbClr val="23166D"/>
              </a:solidFill>
            </a:endParaRP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(Определенные пользователем атрибуты - Параметры - Пользовательское поле 3)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USERDEFINED.USER_FIELD_3</a:t>
            </a:r>
          </a:p>
        </p:txBody>
      </p:sp>
      <p:sp>
        <p:nvSpPr>
          <p:cNvPr id="14" name="Скругленный прямоугольник 25"/>
          <p:cNvSpPr/>
          <p:nvPr/>
        </p:nvSpPr>
        <p:spPr>
          <a:xfrm>
            <a:off x="7897641" y="2708598"/>
            <a:ext cx="3287585" cy="1059606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Статус элемента/</a:t>
            </a:r>
            <a:r>
              <a:rPr lang="ru-RU" sz="1200" b="1" dirty="0" err="1">
                <a:solidFill>
                  <a:srgbClr val="23166D"/>
                </a:solidFill>
              </a:rPr>
              <a:t>State</a:t>
            </a:r>
            <a:endParaRPr lang="ru-RU" sz="1200" b="1" dirty="0">
              <a:solidFill>
                <a:srgbClr val="23166D"/>
              </a:solidFill>
            </a:endParaRP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(Определенные пользователем атрибуты - Параметры – Заблокировано)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USERDEFINED.OBJECT_LOCKED</a:t>
            </a:r>
          </a:p>
        </p:txBody>
      </p:sp>
      <p:sp>
        <p:nvSpPr>
          <p:cNvPr id="15" name="Скругленный прямоугольник 25"/>
          <p:cNvSpPr/>
          <p:nvPr/>
        </p:nvSpPr>
        <p:spPr>
          <a:xfrm>
            <a:off x="7897644" y="3768204"/>
            <a:ext cx="3287585" cy="1059606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Изготовитель/</a:t>
            </a:r>
            <a:r>
              <a:rPr lang="ru-RU" sz="1200" b="1" dirty="0" err="1">
                <a:solidFill>
                  <a:srgbClr val="23166D"/>
                </a:solidFill>
              </a:rPr>
              <a:t>Manufacturer</a:t>
            </a:r>
            <a:endParaRPr lang="ru-RU" sz="1200" b="1" dirty="0">
              <a:solidFill>
                <a:srgbClr val="23166D"/>
              </a:solidFill>
            </a:endParaRP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(Определенные пользователем атрибуты - Параметры - Наименование изготовителя)</a:t>
            </a:r>
          </a:p>
          <a:p>
            <a:pPr algn="ctr"/>
            <a:r>
              <a:rPr lang="ru-RU" sz="1200" b="1" i="1" dirty="0" err="1">
                <a:solidFill>
                  <a:srgbClr val="23166D"/>
                </a:solidFill>
              </a:rPr>
              <a:t>USERDEFINED.fabricator</a:t>
            </a:r>
            <a:endParaRPr lang="ru-RU" sz="1200" b="1" i="1" dirty="0">
              <a:solidFill>
                <a:srgbClr val="23166D"/>
              </a:solidFill>
            </a:endParaRPr>
          </a:p>
        </p:txBody>
      </p:sp>
      <p:sp>
        <p:nvSpPr>
          <p:cNvPr id="16" name="Скругленный прямоугольник 25"/>
          <p:cNvSpPr/>
          <p:nvPr/>
        </p:nvSpPr>
        <p:spPr>
          <a:xfrm>
            <a:off x="7897644" y="4827810"/>
            <a:ext cx="3287585" cy="1059606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23166D"/>
                </a:solidFill>
              </a:rPr>
              <a:t>Артикул/Серия/Код</a:t>
            </a:r>
          </a:p>
          <a:p>
            <a:pPr algn="ctr"/>
            <a:r>
              <a:rPr lang="en-US" sz="1200" b="1" dirty="0">
                <a:solidFill>
                  <a:srgbClr val="23166D"/>
                </a:solidFill>
              </a:rPr>
              <a:t>Article/Series/Code</a:t>
            </a:r>
          </a:p>
          <a:p>
            <a:pPr algn="ctr"/>
            <a:r>
              <a:rPr lang="ru-RU" sz="1200" b="1" i="1" dirty="0">
                <a:solidFill>
                  <a:srgbClr val="23166D"/>
                </a:solidFill>
              </a:rPr>
              <a:t>(Определенные пользователем атрибуты - Параметры - Код изделия)</a:t>
            </a:r>
          </a:p>
          <a:p>
            <a:pPr algn="ctr"/>
            <a:r>
              <a:rPr lang="en-US" sz="1200" b="1" i="1" dirty="0">
                <a:solidFill>
                  <a:srgbClr val="23166D"/>
                </a:solidFill>
              </a:rPr>
              <a:t>USERDEFINED.PRODUCT_CODE</a:t>
            </a:r>
            <a:endParaRPr lang="ru-RU" sz="1200" b="1" i="1" dirty="0">
              <a:solidFill>
                <a:srgbClr val="2316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4" t="953" r="27070" b="15235"/>
          <a:stretch/>
        </p:blipFill>
        <p:spPr>
          <a:xfrm>
            <a:off x="4611299" y="2959033"/>
            <a:ext cx="2952365" cy="22313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02161" y="843085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23166D"/>
                </a:solidFill>
              </a:rPr>
              <a:t>Категория</a:t>
            </a:r>
            <a:r>
              <a:rPr lang="en-US" sz="1200" b="1" dirty="0">
                <a:solidFill>
                  <a:srgbClr val="23166D"/>
                </a:solidFill>
              </a:rPr>
              <a:t>: 	</a:t>
            </a:r>
            <a:r>
              <a:rPr lang="ru-RU" sz="1200" b="1" dirty="0">
                <a:solidFill>
                  <a:srgbClr val="23166D"/>
                </a:solidFill>
              </a:rPr>
              <a:t>	Стены и перегородки</a:t>
            </a:r>
            <a:endParaRPr lang="en-US" sz="1200" b="1" dirty="0">
              <a:solidFill>
                <a:srgbClr val="23166D"/>
              </a:solidFill>
            </a:endParaRPr>
          </a:p>
          <a:p>
            <a:r>
              <a:rPr lang="ru-RU" sz="1200" b="1" dirty="0">
                <a:solidFill>
                  <a:srgbClr val="23166D"/>
                </a:solidFill>
              </a:rPr>
              <a:t>Наименование</a:t>
            </a:r>
            <a:r>
              <a:rPr lang="en-US" sz="1200" b="1" dirty="0">
                <a:solidFill>
                  <a:srgbClr val="23166D"/>
                </a:solidFill>
              </a:rPr>
              <a:t>: 	</a:t>
            </a:r>
            <a:r>
              <a:rPr lang="ru-RU" sz="1200" b="1" dirty="0">
                <a:solidFill>
                  <a:srgbClr val="23166D"/>
                </a:solidFill>
              </a:rPr>
              <a:t>Стена монолитная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Префикс</a:t>
            </a:r>
            <a:r>
              <a:rPr lang="en-US" sz="1200" b="1" dirty="0">
                <a:solidFill>
                  <a:srgbClr val="23166D"/>
                </a:solidFill>
              </a:rPr>
              <a:t>:		</a:t>
            </a:r>
            <a:r>
              <a:rPr lang="ru-RU" sz="1200" b="1" dirty="0">
                <a:solidFill>
                  <a:srgbClr val="23166D"/>
                </a:solidFill>
              </a:rPr>
              <a:t>СМ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Профиль</a:t>
            </a:r>
            <a:r>
              <a:rPr lang="en-US" sz="1200" b="1" dirty="0">
                <a:solidFill>
                  <a:srgbClr val="23166D"/>
                </a:solidFill>
              </a:rPr>
              <a:t>:   	</a:t>
            </a:r>
            <a:r>
              <a:rPr lang="ru-RU" sz="1200" b="1" dirty="0">
                <a:solidFill>
                  <a:srgbClr val="23166D"/>
                </a:solidFill>
              </a:rPr>
              <a:t>	</a:t>
            </a:r>
            <a:r>
              <a:rPr lang="en-US" sz="1200" b="1" dirty="0">
                <a:solidFill>
                  <a:srgbClr val="23166D"/>
                </a:solidFill>
              </a:rPr>
              <a:t>180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Материал</a:t>
            </a:r>
            <a:r>
              <a:rPr lang="en-US" sz="1200" b="1" dirty="0">
                <a:solidFill>
                  <a:srgbClr val="23166D"/>
                </a:solidFill>
              </a:rPr>
              <a:t>: 	</a:t>
            </a:r>
            <a:r>
              <a:rPr lang="ru-RU" sz="1200" b="1" dirty="0">
                <a:solidFill>
                  <a:srgbClr val="23166D"/>
                </a:solidFill>
              </a:rPr>
              <a:t>	</a:t>
            </a:r>
            <a:r>
              <a:rPr lang="en-US" sz="1200" b="1" dirty="0">
                <a:solidFill>
                  <a:srgbClr val="23166D"/>
                </a:solidFill>
              </a:rPr>
              <a:t>B25</a:t>
            </a:r>
            <a:endParaRPr lang="ru-RU" sz="1200" b="1" dirty="0">
              <a:solidFill>
                <a:srgbClr val="23166D"/>
              </a:solidFill>
            </a:endParaRPr>
          </a:p>
          <a:p>
            <a:r>
              <a:rPr lang="ru-RU" sz="1200" b="1" dirty="0">
                <a:solidFill>
                  <a:srgbClr val="23166D"/>
                </a:solidFill>
              </a:rPr>
              <a:t>Класс</a:t>
            </a:r>
            <a:r>
              <a:rPr lang="en-US" sz="1200" b="1" dirty="0">
                <a:solidFill>
                  <a:srgbClr val="23166D"/>
                </a:solidFill>
              </a:rPr>
              <a:t>:		225</a:t>
            </a:r>
            <a:endParaRPr lang="ru-RU" sz="1200" b="1" dirty="0">
              <a:solidFill>
                <a:srgbClr val="23166D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24" t="10425" r="34413" b="10754"/>
          <a:stretch/>
        </p:blipFill>
        <p:spPr>
          <a:xfrm>
            <a:off x="2692599" y="1525870"/>
            <a:ext cx="755451" cy="10649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02161" y="2628900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23166D"/>
                </a:solidFill>
              </a:rPr>
              <a:t>Категория: 		Колонны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Наименование: 	Колонна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Префикс:		КМ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Профиль:   		400x400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Материал: 		B25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Класс:		201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4" t="10085" r="41546" b="9449"/>
          <a:stretch/>
        </p:blipFill>
        <p:spPr>
          <a:xfrm>
            <a:off x="3070324" y="2779124"/>
            <a:ext cx="311051" cy="14377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102160" y="4409830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23166D"/>
                </a:solidFill>
              </a:rPr>
              <a:t>Категория: 		Арматура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Наименование: 	Группа арматурных 		стержней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Префикс:		ГС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Класс:		А500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9" t="25487" r="4276" b="24279"/>
          <a:stretch/>
        </p:blipFill>
        <p:spPr>
          <a:xfrm>
            <a:off x="2552700" y="5237756"/>
            <a:ext cx="1371599" cy="78810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48" y="1472649"/>
            <a:ext cx="1345721" cy="1345721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8255561" y="825129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23166D"/>
                </a:solidFill>
              </a:rPr>
              <a:t>Категория: 		Болты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Наименование: 	Болт М16*60-7798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Диаметр:		16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Допуск:		2 мм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Тип сборки:		Монтажный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255560" y="2619375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23166D"/>
                </a:solidFill>
              </a:rPr>
              <a:t>Категория: 		Сварной шов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Длина:		144 мм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Катет:		6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Тип сборки:		Заводской 			непрерывный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255560" y="4397236"/>
            <a:ext cx="3822139" cy="16810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23166D"/>
                </a:solidFill>
              </a:rPr>
              <a:t>Категория: 		Фундамент опоры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Наименование: 	Фундамент 			монолитный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Префикс:		ФМ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Профиль:   		1500x1500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Материал: 		B25</a:t>
            </a:r>
          </a:p>
          <a:p>
            <a:r>
              <a:rPr lang="ru-RU" sz="1200" b="1" dirty="0">
                <a:solidFill>
                  <a:srgbClr val="23166D"/>
                </a:solidFill>
              </a:rPr>
              <a:t>Класс:		214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67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" t="20612" r="5418" b="20415"/>
          <a:stretch/>
        </p:blipFill>
        <p:spPr>
          <a:xfrm>
            <a:off x="10848974" y="5280547"/>
            <a:ext cx="1228725" cy="8103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8" name="Стрелка вправо 37"/>
          <p:cNvSpPr/>
          <p:nvPr/>
        </p:nvSpPr>
        <p:spPr>
          <a:xfrm rot="2298339">
            <a:off x="7601052" y="4659432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8468999">
            <a:off x="4057890" y="4724934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10800000">
            <a:off x="4057889" y="3662399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13113270">
            <a:off x="4057889" y="2615560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2298339">
            <a:off x="7650724" y="2809923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>
            <a:off x="7650723" y="1631094"/>
            <a:ext cx="466725" cy="590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209770" y="703418"/>
            <a:ext cx="11825555" cy="9304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РУБРИКАТОР</a:t>
            </a:r>
          </a:p>
        </p:txBody>
      </p:sp>
    </p:spTree>
    <p:extLst>
      <p:ext uri="{BB962C8B-B14F-4D97-AF65-F5344CB8AC3E}">
        <p14:creationId xmlns:p14="http://schemas.microsoft.com/office/powerpoint/2010/main" val="8708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dirty="0"/>
              <a:t>Рубрикатор модели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91" t="25132" r="1309" b="6277"/>
          <a:stretch/>
        </p:blipFill>
        <p:spPr>
          <a:xfrm>
            <a:off x="196545" y="1619250"/>
            <a:ext cx="11838437" cy="40767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119964"/>
      </p:ext>
    </p:extLst>
  </p:cSld>
  <p:clrMapOvr>
    <a:masterClrMapping/>
  </p:clrMapOvr>
</p:sld>
</file>

<file path=ppt/theme/theme1.xml><?xml version="1.0" encoding="utf-8"?>
<a:theme xmlns:a="http://schemas.openxmlformats.org/drawingml/2006/main" name="NIP_TEMP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P_TEMP" id="{F6A74E3C-C965-4155-9585-FF4E6B1391AA}" vid="{94D60686-72ED-4897-A81F-A28AD01A968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NIP_TEMP</Template>
  <TotalTime>1224</TotalTime>
  <Words>833</Words>
  <Application>Microsoft Office PowerPoint</Application>
  <PresentationFormat>Широкоэкранный</PresentationFormat>
  <Paragraphs>212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Gill Sans MT</vt:lpstr>
      <vt:lpstr>Times New Roman</vt:lpstr>
      <vt:lpstr>NIP_TEMP</vt:lpstr>
      <vt:lpstr>«Планирование и структурирование информации в среде BIM проектирования</vt:lpstr>
      <vt:lpstr>«ИДЕАЛЬНЫЙ» BIM</vt:lpstr>
      <vt:lpstr>«ИДЕАЛЬНЫЙ» BIM</vt:lpstr>
      <vt:lpstr>СТАНДАРТ!!!</vt:lpstr>
      <vt:lpstr>BIM-ИНСТРУМЕНТЫ</vt:lpstr>
      <vt:lpstr>ФОРМАТЫ ДАННЫХ</vt:lpstr>
      <vt:lpstr>Атрибуты объектов</vt:lpstr>
      <vt:lpstr>РУБРИКАТОР</vt:lpstr>
      <vt:lpstr>Рубрикатор модели</vt:lpstr>
      <vt:lpstr>Возможности «организатора модели»</vt:lpstr>
      <vt:lpstr>Сортировка данных</vt:lpstr>
      <vt:lpstr>Экспорт данных в Excel</vt:lpstr>
      <vt:lpstr>Отслеживание проблем в модели</vt:lpstr>
      <vt:lpstr>Структурирование объектов  по местоположению </vt:lpstr>
      <vt:lpstr>В качестве примера:</vt:lpstr>
      <vt:lpstr>УРОВНИ ДЕТАЛИЗАЦИИ</vt:lpstr>
      <vt:lpstr>LOD100-МАСТЕРПЛАН</vt:lpstr>
      <vt:lpstr>LOD200-ПРЕДПРОЕКТНАЯ МОДЕЛЬ</vt:lpstr>
      <vt:lpstr>LOD200-ПРЕДПРОЕКТНАЯ МОДЕЛЬ</vt:lpstr>
      <vt:lpstr>LOD300-ПРОЕКТНАЯ ПРОРАБОТКА</vt:lpstr>
      <vt:lpstr>LOD300-ПРОЕКТНАЯ ПРОРАБОТКА</vt:lpstr>
      <vt:lpstr>LOD300-ПРОЕКТНАЯ ПРОРАБОТКА</vt:lpstr>
      <vt:lpstr>РАБОТА С ОПОРНЫМИ ОБЪЕКТАМИ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Сергеевич</dc:creator>
  <cp:lastModifiedBy>Игорь Любимов</cp:lastModifiedBy>
  <cp:revision>100</cp:revision>
  <dcterms:created xsi:type="dcterms:W3CDTF">2015-11-15T21:02:35Z</dcterms:created>
  <dcterms:modified xsi:type="dcterms:W3CDTF">2017-04-13T14:51:40Z</dcterms:modified>
</cp:coreProperties>
</file>