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3" r:id="rId4"/>
    <p:sldId id="262" r:id="rId5"/>
    <p:sldId id="259" r:id="rId6"/>
    <p:sldId id="257" r:id="rId7"/>
    <p:sldId id="258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AEFE6E-2D2E-4E09-A2DF-B331FBAC8636}" type="datetimeFigureOut">
              <a:rPr lang="ru-RU" smtClean="0"/>
              <a:pPr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234DCCE-FDA7-4E25-9680-7F2443E01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772400" cy="19751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Ошибки в СП 20.13330.2016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5688632" cy="4837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331640" y="8367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Рассматривается  вариант , зарегистрированный “СТАНДАРТИНФОРМОМ” , и, по-видимому,  отправленный в набор.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355976" y="328498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 сожалению, мы обнаружили ошибки. В том числе и те, на которые мы указывали еще пару лет назад, и которые нам обещали исправить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73374"/>
            <a:ext cx="5400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97710"/>
            <a:ext cx="55721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3645024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Итак, для определения </a:t>
            </a:r>
            <a:r>
              <a:rPr lang="ru-RU" dirty="0" err="1" smtClean="0">
                <a:latin typeface="Symbol" pitchFamily="18" charset="2"/>
              </a:rPr>
              <a:t>m</a:t>
            </a:r>
            <a:r>
              <a:rPr lang="ru-RU" dirty="0" smtClean="0"/>
              <a:t> нужно знать величину </a:t>
            </a:r>
            <a:r>
              <a:rPr lang="en-US" dirty="0" smtClean="0"/>
              <a:t>S</a:t>
            </a:r>
            <a:r>
              <a:rPr lang="en-US" sz="1200" dirty="0" smtClean="0"/>
              <a:t>0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r>
              <a:rPr lang="ru-RU" dirty="0" smtClean="0"/>
              <a:t>Но  эта величина сама определяется через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987824" y="5041726"/>
            <a:ext cx="1152128" cy="57606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ymbol" pitchFamily="18" charset="2"/>
              </a:rPr>
              <a:t>m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195736" y="2809478"/>
            <a:ext cx="1152128" cy="576064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Symbol" pitchFamily="18" charset="2"/>
              </a:rPr>
              <a:t>m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10" idx="6"/>
          </p:cNvCxnSpPr>
          <p:nvPr/>
        </p:nvCxnSpPr>
        <p:spPr>
          <a:xfrm>
            <a:off x="3347864" y="3097510"/>
            <a:ext cx="2520280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6"/>
          </p:cNvCxnSpPr>
          <p:nvPr/>
        </p:nvCxnSpPr>
        <p:spPr>
          <a:xfrm flipH="1">
            <a:off x="4139952" y="4681686"/>
            <a:ext cx="1152128" cy="64807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32040" y="10527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СНЕГ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56102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1763688" y="1412776"/>
            <a:ext cx="331236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47664" y="3416449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 понятно, нужно ли чтобы одновременно выполнялись оба условия</a:t>
            </a:r>
          </a:p>
          <a:p>
            <a:r>
              <a:rPr lang="en-US" i="1" dirty="0" smtClean="0"/>
              <a:t>                      l</a:t>
            </a:r>
            <a:r>
              <a:rPr lang="en-US" sz="1200" dirty="0" smtClean="0"/>
              <a:t>2</a:t>
            </a:r>
            <a:r>
              <a:rPr lang="en-US" dirty="0" smtClean="0"/>
              <a:t>&lt;</a:t>
            </a:r>
            <a:r>
              <a:rPr lang="en-US" i="1" dirty="0" smtClean="0"/>
              <a:t>b   </a:t>
            </a:r>
            <a:r>
              <a:rPr lang="en-US" b="1" i="1" dirty="0" smtClean="0">
                <a:solidFill>
                  <a:srgbClr val="FF0000"/>
                </a:solidFill>
              </a:rPr>
              <a:t>and</a:t>
            </a:r>
            <a:r>
              <a:rPr lang="en-US" b="1" i="1" dirty="0" smtClean="0"/>
              <a:t>   </a:t>
            </a:r>
            <a:r>
              <a:rPr lang="en-US" dirty="0" smtClean="0"/>
              <a:t>[</a:t>
            </a:r>
            <a:r>
              <a:rPr lang="en-US" dirty="0" err="1" smtClean="0"/>
              <a:t>no_parapet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</a:t>
            </a:r>
            <a:r>
              <a:rPr lang="en-US" b="1" i="1" dirty="0" smtClean="0"/>
              <a:t>  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i="1" dirty="0" smtClean="0"/>
              <a:t>&lt;2h/S</a:t>
            </a:r>
            <a:r>
              <a:rPr lang="en-US" sz="1200" i="1" dirty="0" smtClean="0"/>
              <a:t>0</a:t>
            </a:r>
            <a:r>
              <a:rPr lang="en-US" dirty="0" smtClean="0"/>
              <a:t>]</a:t>
            </a:r>
            <a:endParaRPr lang="ru-RU" dirty="0"/>
          </a:p>
          <a:p>
            <a:r>
              <a:rPr lang="ru-RU" dirty="0" smtClean="0"/>
              <a:t> или же хотя бы одно из них?</a:t>
            </a:r>
            <a:endParaRPr lang="en-US" dirty="0" smtClean="0"/>
          </a:p>
          <a:p>
            <a:r>
              <a:rPr lang="en-US" i="1" dirty="0" smtClean="0"/>
              <a:t>                       l</a:t>
            </a:r>
            <a:r>
              <a:rPr lang="en-US" sz="1200" dirty="0" smtClean="0"/>
              <a:t>2</a:t>
            </a:r>
            <a:r>
              <a:rPr lang="en-US" dirty="0" smtClean="0"/>
              <a:t>&lt;</a:t>
            </a:r>
            <a:r>
              <a:rPr lang="en-US" i="1" dirty="0" smtClean="0"/>
              <a:t>b   </a:t>
            </a:r>
            <a:r>
              <a:rPr lang="en-US" b="1" i="1" dirty="0" smtClean="0">
                <a:solidFill>
                  <a:srgbClr val="FF0000"/>
                </a:solidFill>
              </a:rPr>
              <a:t>or</a:t>
            </a:r>
            <a:r>
              <a:rPr lang="en-US" b="1" i="1" dirty="0" smtClean="0"/>
              <a:t>      </a:t>
            </a:r>
            <a:r>
              <a:rPr lang="en-US" dirty="0" smtClean="0"/>
              <a:t>[</a:t>
            </a:r>
            <a:r>
              <a:rPr lang="en-US" dirty="0" err="1" smtClean="0"/>
              <a:t>no_parapet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and</a:t>
            </a:r>
            <a:r>
              <a:rPr lang="en-US" b="1" i="1" dirty="0" smtClean="0"/>
              <a:t>  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i="1" dirty="0" smtClean="0"/>
              <a:t>&lt;2h/S</a:t>
            </a:r>
            <a:r>
              <a:rPr lang="en-US" sz="1200" i="1" dirty="0" smtClean="0"/>
              <a:t>0</a:t>
            </a:r>
            <a:r>
              <a:rPr lang="en-US" dirty="0" smtClean="0"/>
              <a:t>]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195736" y="486916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ПОЛУЧАЮТСЯ РАЗНЫМИ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5153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49080"/>
            <a:ext cx="507241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779912" y="1772816"/>
            <a:ext cx="86409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5733256"/>
            <a:ext cx="86409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87824" y="4797152"/>
            <a:ext cx="86409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08104" y="1916832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указание пригодно не для всех случаев.</a:t>
            </a:r>
          </a:p>
          <a:p>
            <a:r>
              <a:rPr lang="ru-RU" dirty="0" smtClean="0"/>
              <a:t>Так, например, при </a:t>
            </a:r>
            <a:r>
              <a:rPr lang="ru-RU" dirty="0" err="1" smtClean="0"/>
              <a:t>b=d</a:t>
            </a:r>
            <a:r>
              <a:rPr lang="ru-RU" dirty="0" smtClean="0"/>
              <a:t> таблица требует чтобы </a:t>
            </a:r>
            <a:r>
              <a:rPr lang="ru-RU" dirty="0" err="1" smtClean="0"/>
              <a:t>z</a:t>
            </a:r>
            <a:r>
              <a:rPr lang="ru-RU" sz="1200" dirty="0" err="1" smtClean="0"/>
              <a:t>e</a:t>
            </a:r>
            <a:r>
              <a:rPr lang="ru-RU" dirty="0" smtClean="0"/>
              <a:t>&gt;</a:t>
            </a:r>
            <a:r>
              <a:rPr lang="ru-RU" dirty="0" err="1" smtClean="0"/>
              <a:t>b</a:t>
            </a:r>
            <a:r>
              <a:rPr lang="ru-RU" dirty="0" smtClean="0"/>
              <a:t>. Поэтому неизвестно,  как определить </a:t>
            </a:r>
            <a:r>
              <a:rPr lang="ru-RU" dirty="0" err="1" smtClean="0"/>
              <a:t>С</a:t>
            </a:r>
            <a:r>
              <a:rPr lang="ru-RU" sz="1200" dirty="0" err="1" smtClean="0"/>
              <a:t>х</a:t>
            </a:r>
            <a:r>
              <a:rPr lang="ru-RU" dirty="0" smtClean="0"/>
              <a:t> когда  </a:t>
            </a:r>
            <a:r>
              <a:rPr lang="ru-RU" dirty="0" err="1" smtClean="0"/>
              <a:t>b</a:t>
            </a:r>
            <a:r>
              <a:rPr lang="ru-RU" dirty="0" smtClean="0"/>
              <a:t>&gt;</a:t>
            </a:r>
            <a:r>
              <a:rPr lang="ru-RU" dirty="0" err="1" smtClean="0"/>
              <a:t>z</a:t>
            </a:r>
            <a:r>
              <a:rPr lang="ru-RU" sz="1200" dirty="0" err="1" smtClean="0"/>
              <a:t>e</a:t>
            </a:r>
            <a:r>
              <a:rPr lang="ru-RU" dirty="0" smtClean="0"/>
              <a:t>&gt;</a:t>
            </a:r>
            <a:r>
              <a:rPr lang="ru-RU" dirty="0" err="1" smtClean="0"/>
              <a:t>b</a:t>
            </a:r>
            <a:r>
              <a:rPr lang="ru-RU" dirty="0" smtClean="0"/>
              <a:t>/4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32040" y="105273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ВЕТЕР</a:t>
            </a:r>
            <a:endParaRPr lang="ru-RU" sz="3600" b="1" dirty="0"/>
          </a:p>
        </p:txBody>
      </p:sp>
      <p:cxnSp>
        <p:nvCxnSpPr>
          <p:cNvPr id="15" name="Прямая со стрелкой 14"/>
          <p:cNvCxnSpPr>
            <a:endCxn id="8" idx="6"/>
          </p:cNvCxnSpPr>
          <p:nvPr/>
        </p:nvCxnSpPr>
        <p:spPr>
          <a:xfrm flipH="1" flipV="1">
            <a:off x="4644008" y="1952836"/>
            <a:ext cx="864096" cy="1800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5832648" cy="514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00192" y="1124744"/>
            <a:ext cx="25202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 готов поставить бутылку коньяка тому, кто найдет на схеме размер </a:t>
            </a:r>
            <a:r>
              <a:rPr lang="en-US" sz="2000" b="1" i="1" dirty="0" smtClean="0"/>
              <a:t>d</a:t>
            </a:r>
            <a:endParaRPr lang="ru-RU" sz="2000" b="1" i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47864" y="2348880"/>
            <a:ext cx="3384376" cy="129614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699792" y="2348880"/>
            <a:ext cx="3960440" cy="324036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156720" y="2420888"/>
            <a:ext cx="2503512" cy="2609056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464496" cy="264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3645024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Направление нагрузки по сути не определено, оно не меняется при изменении направления ветра (на что было правильно указано в </a:t>
            </a:r>
            <a:r>
              <a:rPr lang="ru-RU" dirty="0" err="1" smtClean="0"/>
              <a:t>СНиП-е</a:t>
            </a:r>
            <a:r>
              <a:rPr lang="ru-RU" dirty="0" smtClean="0"/>
              <a:t> 1985 года). Определить  это через угол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ru-RU" dirty="0" smtClean="0"/>
              <a:t> нельзя, поскольку  возведение в квадрат убивает знак. А ветровую нагрузку нужно суммировать с другими,  и без ее направления </a:t>
            </a:r>
            <a:r>
              <a:rPr lang="ru-RU" dirty="0" smtClean="0"/>
              <a:t>это</a:t>
            </a:r>
            <a:r>
              <a:rPr lang="ru-RU" dirty="0" smtClean="0"/>
              <a:t>го</a:t>
            </a:r>
            <a:r>
              <a:rPr lang="ru-RU" dirty="0" smtClean="0"/>
              <a:t> </a:t>
            </a:r>
            <a:r>
              <a:rPr lang="ru-RU" dirty="0" smtClean="0"/>
              <a:t>сделать нельзя.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229200"/>
            <a:ext cx="5762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68355"/>
            <a:ext cx="8125916" cy="527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680520" cy="414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1468355"/>
            <a:ext cx="2376264" cy="23042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980728"/>
            <a:ext cx="4680520" cy="4176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779912" y="2924944"/>
            <a:ext cx="115212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67544" y="76470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Безобразные карты в формате </a:t>
            </a:r>
            <a:r>
              <a:rPr lang="en-US" dirty="0" smtClean="0"/>
              <a:t>PDF</a:t>
            </a:r>
            <a:r>
              <a:rPr lang="ru-RU" dirty="0" smtClean="0"/>
              <a:t>, </a:t>
            </a:r>
            <a:r>
              <a:rPr lang="ru-RU" dirty="0" smtClean="0"/>
              <a:t>нужна векторная графика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627313" y="188913"/>
            <a:ext cx="441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Семинар </a:t>
            </a:r>
            <a:r>
              <a:rPr lang="en-US" b="1" i="1">
                <a:solidFill>
                  <a:srgbClr val="FFFF00"/>
                </a:solidFill>
              </a:rPr>
              <a:t>SCAD</a:t>
            </a:r>
            <a:r>
              <a:rPr lang="ru-RU" b="1" i="1">
                <a:solidFill>
                  <a:srgbClr val="FFFF00"/>
                </a:solidFill>
              </a:rPr>
              <a:t>. Москва, апрель 2017</a:t>
            </a:r>
          </a:p>
        </p:txBody>
      </p:sp>
      <p:pic>
        <p:nvPicPr>
          <p:cNvPr id="3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450" y="1174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0825" y="692150"/>
            <a:ext cx="871378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141277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это  заставило нас в программе ВЕСТ время от времени выводить такую картинку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988840"/>
            <a:ext cx="5232053" cy="426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292</TotalTime>
  <Words>285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Метро</vt:lpstr>
      <vt:lpstr>Ошибки в СП 20.13330.2016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Ошибки в СП 20.13330.2016</dc:title>
  <dc:creator>A.Perelmuter</dc:creator>
  <cp:lastModifiedBy>A.Perelmuter</cp:lastModifiedBy>
  <cp:revision>30</cp:revision>
  <dcterms:created xsi:type="dcterms:W3CDTF">2017-04-06T11:02:52Z</dcterms:created>
  <dcterms:modified xsi:type="dcterms:W3CDTF">2017-04-07T13:17:43Z</dcterms:modified>
</cp:coreProperties>
</file>