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346" r:id="rId3"/>
    <p:sldId id="336" r:id="rId4"/>
    <p:sldId id="293" r:id="rId5"/>
    <p:sldId id="296" r:id="rId6"/>
    <p:sldId id="297" r:id="rId7"/>
    <p:sldId id="298" r:id="rId8"/>
    <p:sldId id="299" r:id="rId9"/>
    <p:sldId id="300" r:id="rId10"/>
    <p:sldId id="326" r:id="rId11"/>
    <p:sldId id="321" r:id="rId12"/>
    <p:sldId id="305" r:id="rId13"/>
    <p:sldId id="306" r:id="rId14"/>
    <p:sldId id="307" r:id="rId15"/>
    <p:sldId id="308" r:id="rId16"/>
    <p:sldId id="341" r:id="rId17"/>
    <p:sldId id="310" r:id="rId18"/>
    <p:sldId id="342" r:id="rId19"/>
    <p:sldId id="343" r:id="rId20"/>
    <p:sldId id="344" r:id="rId21"/>
    <p:sldId id="345" r:id="rId22"/>
    <p:sldId id="312" r:id="rId23"/>
    <p:sldId id="327" r:id="rId24"/>
    <p:sldId id="329" r:id="rId25"/>
    <p:sldId id="330" r:id="rId26"/>
    <p:sldId id="331" r:id="rId27"/>
    <p:sldId id="332" r:id="rId28"/>
    <p:sldId id="333" r:id="rId29"/>
    <p:sldId id="334" r:id="rId30"/>
    <p:sldId id="335" r:id="rId31"/>
    <p:sldId id="290" r:id="rId32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5" autoAdjust="0"/>
    <p:restoredTop sz="96433" autoAdjust="0"/>
  </p:normalViewPr>
  <p:slideViewPr>
    <p:cSldViewPr>
      <p:cViewPr>
        <p:scale>
          <a:sx n="80" d="100"/>
          <a:sy n="80" d="100"/>
        </p:scale>
        <p:origin x="1020" y="-16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82" d="100"/>
          <a:sy n="82" d="100"/>
        </p:scale>
        <p:origin x="397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04AD06-43C2-46EB-AFC7-9E113965BCF7}" type="datetimeFigureOut">
              <a:rPr lang="ru-RU" smtClean="0"/>
              <a:t>18.04.2017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3CF032-D0FF-4D12-BDBB-01648192687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83402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3CF032-D0FF-4D12-BDBB-01648192687E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61913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3CF032-D0FF-4D12-BDBB-01648192687E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66002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3CF032-D0FF-4D12-BDBB-01648192687E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35244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3CF032-D0FF-4D12-BDBB-01648192687E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60732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3CF032-D0FF-4D12-BDBB-01648192687E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39353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3CF032-D0FF-4D12-BDBB-01648192687E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83792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3CF032-D0FF-4D12-BDBB-01648192687E}" type="slidenum">
              <a:rPr lang="ru-RU" smtClean="0"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23374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3CF032-D0FF-4D12-BDBB-01648192687E}" type="slidenum">
              <a:rPr lang="ru-RU" smtClean="0"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79648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3CF032-D0FF-4D12-BDBB-01648192687E}" type="slidenum">
              <a:rPr lang="ru-RU" smtClean="0"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92376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3CF032-D0FF-4D12-BDBB-01648192687E}" type="slidenum">
              <a:rPr lang="ru-RU" smtClean="0"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53975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3CF032-D0FF-4D12-BDBB-01648192687E}" type="slidenum">
              <a:rPr lang="ru-RU" smtClean="0"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41935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Итак, что же сегодня Вам будет представлено. Обучение будет состоять из 3 частей.</a:t>
            </a:r>
            <a:r>
              <a:rPr lang="ru-RU" baseline="0" dirty="0" smtClean="0"/>
              <a:t> </a:t>
            </a:r>
          </a:p>
          <a:p>
            <a:r>
              <a:rPr lang="ru-RU" baseline="0" dirty="0" smtClean="0"/>
              <a:t>Вначале я расскажу про….</a:t>
            </a:r>
          </a:p>
          <a:p>
            <a:r>
              <a:rPr lang="ru-RU" baseline="0" dirty="0" smtClean="0"/>
              <a:t>Затем будут продемонстрированы примеры расчета….</a:t>
            </a:r>
          </a:p>
          <a:p>
            <a:r>
              <a:rPr lang="ru-RU" baseline="0" dirty="0" smtClean="0"/>
              <a:t>И в заключительной части обучения…..</a:t>
            </a:r>
          </a:p>
          <a:p>
            <a:endParaRPr lang="ru-RU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Итак</a:t>
            </a:r>
            <a:r>
              <a:rPr lang="ru-RU" baseline="0" dirty="0" smtClean="0"/>
              <a:t> приступим. </a:t>
            </a:r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Как Вам известно, при проектировани</a:t>
            </a:r>
            <a:r>
              <a:rPr lang="ru-RU" baseline="0" dirty="0" smtClean="0"/>
              <a:t>и мостовых сооружений для строительства в сейсмически опасных районах, помимо расчетов на основные сочетания нагрузок, следует выполнять также расчеты и на особое сочетание нагрузок с учетом сейсмических воздействий. </a:t>
            </a:r>
          </a:p>
          <a:p>
            <a:endParaRPr lang="ru-RU" baseline="0" dirty="0" smtClean="0"/>
          </a:p>
          <a:p>
            <a:r>
              <a:rPr lang="ru-RU" baseline="0" dirty="0" smtClean="0"/>
              <a:t>В инженерной практике принято расчеты мостов с учетом сейсмических воздействий выполнять по двух методов:</a:t>
            </a:r>
          </a:p>
          <a:p>
            <a:r>
              <a:rPr lang="ru-RU" dirty="0" smtClean="0"/>
              <a:t>Спектрального метода и прямого динамического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3CF032-D0FF-4D12-BDBB-01648192687E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24093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3CF032-D0FF-4D12-BDBB-01648192687E}" type="slidenum">
              <a:rPr lang="ru-RU" smtClean="0"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90223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3CF032-D0FF-4D12-BDBB-01648192687E}" type="slidenum">
              <a:rPr lang="ru-RU" smtClean="0"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22974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3CF032-D0FF-4D12-BDBB-01648192687E}" type="slidenum">
              <a:rPr lang="ru-RU" smtClean="0"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00564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3CF032-D0FF-4D12-BDBB-01648192687E}" type="slidenum">
              <a:rPr lang="ru-RU" smtClean="0"/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78367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3CF032-D0FF-4D12-BDBB-01648192687E}" type="slidenum">
              <a:rPr lang="ru-RU" smtClean="0"/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21347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3CF032-D0FF-4D12-BDBB-01648192687E}" type="slidenum">
              <a:rPr lang="ru-RU" smtClean="0"/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04732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3CF032-D0FF-4D12-BDBB-01648192687E}" type="slidenum">
              <a:rPr lang="ru-RU" smtClean="0"/>
              <a:t>26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02375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3CF032-D0FF-4D12-BDBB-01648192687E}" type="slidenum">
              <a:rPr lang="ru-RU" smtClean="0"/>
              <a:t>27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473157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3CF032-D0FF-4D12-BDBB-01648192687E}" type="slidenum">
              <a:rPr lang="ru-RU" smtClean="0"/>
              <a:t>28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88688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3CF032-D0FF-4D12-BDBB-01648192687E}" type="slidenum">
              <a:rPr lang="ru-RU" smtClean="0"/>
              <a:t>29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92196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Итак, что же сегодня Вам будет представлено. Обучение будет состоять из 3 частей.</a:t>
            </a:r>
            <a:r>
              <a:rPr lang="ru-RU" baseline="0" dirty="0" smtClean="0"/>
              <a:t> </a:t>
            </a:r>
          </a:p>
          <a:p>
            <a:r>
              <a:rPr lang="ru-RU" baseline="0" dirty="0" smtClean="0"/>
              <a:t>Вначале я расскажу про….</a:t>
            </a:r>
          </a:p>
          <a:p>
            <a:r>
              <a:rPr lang="ru-RU" baseline="0" dirty="0" smtClean="0"/>
              <a:t>Затем будут продемонстрированы примеры расчета….</a:t>
            </a:r>
          </a:p>
          <a:p>
            <a:r>
              <a:rPr lang="ru-RU" baseline="0" dirty="0" smtClean="0"/>
              <a:t>И в заключительной части обучения…..</a:t>
            </a:r>
          </a:p>
          <a:p>
            <a:endParaRPr lang="ru-RU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Итак</a:t>
            </a:r>
            <a:r>
              <a:rPr lang="ru-RU" baseline="0" dirty="0" smtClean="0"/>
              <a:t> приступим. </a:t>
            </a:r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Как Вам известно, при проектировани</a:t>
            </a:r>
            <a:r>
              <a:rPr lang="ru-RU" baseline="0" dirty="0" smtClean="0"/>
              <a:t>и мостовых сооружений для строительства в сейсмически опасных районах, помимо расчетов на основные сочетания нагрузок, следует выполнять также расчеты и на особое сочетание нагрузок с учетом сейсмических воздействий. </a:t>
            </a:r>
          </a:p>
          <a:p>
            <a:endParaRPr lang="ru-RU" baseline="0" dirty="0" smtClean="0"/>
          </a:p>
          <a:p>
            <a:r>
              <a:rPr lang="ru-RU" baseline="0" dirty="0" smtClean="0"/>
              <a:t>В инженерной практике принято расчеты мостов с учетом сейсмических воздействий выполнять по двух методов:</a:t>
            </a:r>
          </a:p>
          <a:p>
            <a:r>
              <a:rPr lang="ru-RU" dirty="0" smtClean="0"/>
              <a:t>Спектрального метода и прямого динамического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3CF032-D0FF-4D12-BDBB-01648192687E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963184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3CF032-D0FF-4D12-BDBB-01648192687E}" type="slidenum">
              <a:rPr lang="ru-RU" smtClean="0"/>
              <a:t>30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96250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3CF032-D0FF-4D12-BDBB-01648192687E}" type="slidenum">
              <a:rPr lang="ru-RU" smtClean="0"/>
              <a:t>31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72963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Итак, что же сегодня Вам будет представлено. Обучение будет состоять из 3 частей.</a:t>
            </a:r>
            <a:r>
              <a:rPr lang="ru-RU" baseline="0" dirty="0" smtClean="0"/>
              <a:t> </a:t>
            </a:r>
          </a:p>
          <a:p>
            <a:r>
              <a:rPr lang="ru-RU" baseline="0" dirty="0" smtClean="0"/>
              <a:t>Вначале я расскажу про….</a:t>
            </a:r>
          </a:p>
          <a:p>
            <a:r>
              <a:rPr lang="ru-RU" baseline="0" dirty="0" smtClean="0"/>
              <a:t>Затем будут продемонстрированы примеры расчета….</a:t>
            </a:r>
          </a:p>
          <a:p>
            <a:r>
              <a:rPr lang="ru-RU" baseline="0" dirty="0" smtClean="0"/>
              <a:t>И в заключительной части обучения…..</a:t>
            </a:r>
          </a:p>
          <a:p>
            <a:endParaRPr lang="ru-RU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Итак</a:t>
            </a:r>
            <a:r>
              <a:rPr lang="ru-RU" baseline="0" dirty="0" smtClean="0"/>
              <a:t> приступим. </a:t>
            </a:r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Как Вам известно, при проектировани</a:t>
            </a:r>
            <a:r>
              <a:rPr lang="ru-RU" baseline="0" dirty="0" smtClean="0"/>
              <a:t>и мостовых сооружений для строительства в сейсмически опасных районах, помимо расчетов на основные сочетания нагрузок, следует выполнять также расчеты и на особое сочетание нагрузок с учетом сейсмических воздействий. </a:t>
            </a:r>
          </a:p>
          <a:p>
            <a:endParaRPr lang="ru-RU" baseline="0" dirty="0" smtClean="0"/>
          </a:p>
          <a:p>
            <a:r>
              <a:rPr lang="ru-RU" baseline="0" dirty="0" smtClean="0"/>
              <a:t>В инженерной практике принято расчеты мостов с учетом сейсмических воздействий выполнять по двух методов:</a:t>
            </a:r>
          </a:p>
          <a:p>
            <a:r>
              <a:rPr lang="ru-RU" dirty="0" smtClean="0"/>
              <a:t>Спектрального метода и прямого динамического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3CF032-D0FF-4D12-BDBB-01648192687E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27009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Итак, что же сегодня Вам будет представлено. Обучение будет состоять из 3 частей.</a:t>
            </a:r>
            <a:r>
              <a:rPr lang="ru-RU" baseline="0" dirty="0" smtClean="0"/>
              <a:t> </a:t>
            </a:r>
          </a:p>
          <a:p>
            <a:r>
              <a:rPr lang="ru-RU" baseline="0" dirty="0" smtClean="0"/>
              <a:t>Вначале я расскажу про….</a:t>
            </a:r>
          </a:p>
          <a:p>
            <a:r>
              <a:rPr lang="ru-RU" baseline="0" dirty="0" smtClean="0"/>
              <a:t>Затем будут продемонстрированы примеры расчета….</a:t>
            </a:r>
          </a:p>
          <a:p>
            <a:r>
              <a:rPr lang="ru-RU" baseline="0" dirty="0" smtClean="0"/>
              <a:t>И в заключительной части обучения…..</a:t>
            </a:r>
          </a:p>
          <a:p>
            <a:endParaRPr lang="ru-RU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Итак</a:t>
            </a:r>
            <a:r>
              <a:rPr lang="ru-RU" baseline="0" dirty="0" smtClean="0"/>
              <a:t> приступим. </a:t>
            </a:r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Как Вам известно, при проектировани</a:t>
            </a:r>
            <a:r>
              <a:rPr lang="ru-RU" baseline="0" dirty="0" smtClean="0"/>
              <a:t>и мостовых сооружений для строительства в сейсмически опасных районах, помимо расчетов на основные сочетания нагрузок, следует выполнять также расчеты и на особое сочетание нагрузок с учетом сейсмических воздействий. </a:t>
            </a:r>
          </a:p>
          <a:p>
            <a:endParaRPr lang="ru-RU" baseline="0" dirty="0" smtClean="0"/>
          </a:p>
          <a:p>
            <a:r>
              <a:rPr lang="ru-RU" baseline="0" dirty="0" smtClean="0"/>
              <a:t>В инженерной практике принято расчеты мостов с учетом сейсмических воздействий выполнять по двух методов:</a:t>
            </a:r>
          </a:p>
          <a:p>
            <a:r>
              <a:rPr lang="ru-RU" dirty="0" smtClean="0"/>
              <a:t>Спектрального метода и прямого динамического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3CF032-D0FF-4D12-BDBB-01648192687E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45351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3CF032-D0FF-4D12-BDBB-01648192687E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45009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3CF032-D0FF-4D12-BDBB-01648192687E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41416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3CF032-D0FF-4D12-BDBB-01648192687E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88794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3CF032-D0FF-4D12-BDBB-01648192687E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3836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-29088"/>
            <a:ext cx="9144000" cy="36004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1" name="Прямая соединительная линия 10"/>
          <p:cNvCxnSpPr/>
          <p:nvPr userDrawn="1"/>
        </p:nvCxnSpPr>
        <p:spPr>
          <a:xfrm>
            <a:off x="0" y="6597352"/>
            <a:ext cx="914400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424" y="43741"/>
            <a:ext cx="720080" cy="214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 userDrawn="1"/>
        </p:nvSpPr>
        <p:spPr>
          <a:xfrm>
            <a:off x="8092" y="19951"/>
            <a:ext cx="82688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Расчет и проектирование конструкций в среде "SCAD office" 21</a:t>
            </a:r>
            <a:r>
              <a:rPr lang="ru-RU" sz="14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. </a:t>
            </a:r>
            <a:endParaRPr lang="ru-RU" sz="14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8028384" y="6597185"/>
            <a:ext cx="12369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 smtClean="0">
                <a:solidFill>
                  <a:schemeClr val="tx1"/>
                </a:solidFill>
              </a:rPr>
              <a:t>midas</a:t>
            </a:r>
            <a:r>
              <a:rPr lang="en-US" sz="1200" b="1" dirty="0" smtClean="0">
                <a:solidFill>
                  <a:schemeClr val="tx1"/>
                </a:solidFill>
              </a:rPr>
              <a:t> GTS</a:t>
            </a:r>
            <a:r>
              <a:rPr lang="en-US" sz="1200" b="1" baseline="0" dirty="0" smtClean="0">
                <a:solidFill>
                  <a:schemeClr val="tx1"/>
                </a:solidFill>
              </a:rPr>
              <a:t> </a:t>
            </a:r>
            <a:r>
              <a:rPr lang="en-US" sz="1200" b="1" baseline="0" dirty="0" smtClean="0">
                <a:solidFill>
                  <a:srgbClr val="C00000"/>
                </a:solidFill>
              </a:rPr>
              <a:t>NX</a:t>
            </a:r>
            <a:endParaRPr lang="ru-RU" sz="1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317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4D986-9CC6-4061-BF5A-38F900595255}" type="datetimeFigureOut">
              <a:rPr lang="ru-RU" smtClean="0"/>
              <a:t>18.04.2017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D94F4-1E21-4A08-AB44-C1EB548030B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6375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4D986-9CC6-4061-BF5A-38F900595255}" type="datetimeFigureOut">
              <a:rPr lang="ru-RU" smtClean="0"/>
              <a:t>18.04.2017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D94F4-1E21-4A08-AB44-C1EB548030B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2533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4D986-9CC6-4061-BF5A-38F900595255}" type="datetimeFigureOut">
              <a:rPr lang="ru-RU" smtClean="0"/>
              <a:t>18.04.2017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D94F4-1E21-4A08-AB44-C1EB548030B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7098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4D986-9CC6-4061-BF5A-38F900595255}" type="datetimeFigureOut">
              <a:rPr lang="ru-RU" smtClean="0"/>
              <a:t>18.04.2017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D94F4-1E21-4A08-AB44-C1EB548030B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4748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4D986-9CC6-4061-BF5A-38F900595255}" type="datetimeFigureOut">
              <a:rPr lang="ru-RU" smtClean="0"/>
              <a:t>18.04.2017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D94F4-1E21-4A08-AB44-C1EB548030B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6431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4D986-9CC6-4061-BF5A-38F900595255}" type="datetimeFigureOut">
              <a:rPr lang="ru-RU" smtClean="0"/>
              <a:t>18.04.2017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D94F4-1E21-4A08-AB44-C1EB548030B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0839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4D986-9CC6-4061-BF5A-38F900595255}" type="datetimeFigureOut">
              <a:rPr lang="ru-RU" smtClean="0"/>
              <a:t>18.04.2017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D94F4-1E21-4A08-AB44-C1EB548030B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0998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4D986-9CC6-4061-BF5A-38F900595255}" type="datetimeFigureOut">
              <a:rPr lang="ru-RU" smtClean="0"/>
              <a:t>18.04.2017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D94F4-1E21-4A08-AB44-C1EB548030B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6486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4D986-9CC6-4061-BF5A-38F900595255}" type="datetimeFigureOut">
              <a:rPr lang="ru-RU" smtClean="0"/>
              <a:t>18.04.2017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D94F4-1E21-4A08-AB44-C1EB548030B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2007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4D986-9CC6-4061-BF5A-38F900595255}" type="datetimeFigureOut">
              <a:rPr lang="ru-RU" smtClean="0"/>
              <a:t>18.04.2017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D94F4-1E21-4A08-AB44-C1EB548030B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5787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84D986-9CC6-4061-BF5A-38F900595255}" type="datetimeFigureOut">
              <a:rPr lang="ru-RU" smtClean="0"/>
              <a:t>18.04.2017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7D94F4-1E21-4A08-AB44-C1EB548030B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0235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0.pn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2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2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jpg"/><Relationship Id="rId5" Type="http://schemas.openxmlformats.org/officeDocument/2006/relationships/image" Target="../media/image65.jpeg"/><Relationship Id="rId4" Type="http://schemas.openxmlformats.org/officeDocument/2006/relationships/image" Target="../media/image6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7" descr="GTX-NX_ppt_BG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499" y="-27384"/>
            <a:ext cx="9180511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C:\Users\kbkim\Desktop\GTS NX FABE\04-이미지 및 아이콘\04-아이콘\icon_51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0693" y="188640"/>
            <a:ext cx="6445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876256" y="346748"/>
            <a:ext cx="1357312" cy="460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latinLnBrk="1" hangingPunct="1">
              <a:defRPr/>
            </a:pPr>
            <a:r>
              <a:rPr lang="en-US" altLang="ko-KR" sz="2000" b="1" dirty="0" smtClean="0">
                <a:solidFill>
                  <a:schemeClr val="bg1"/>
                </a:solidFill>
                <a:latin typeface="Eurostile" pitchFamily="34" charset="0"/>
                <a:ea typeface="굴림" charset="-127"/>
              </a:rPr>
              <a:t>GTS</a:t>
            </a:r>
            <a:r>
              <a:rPr lang="en-US" altLang="ko-KR" sz="2000" b="1" dirty="0" smtClean="0">
                <a:latin typeface="Eurostile" pitchFamily="34" charset="0"/>
                <a:ea typeface="굴림" charset="-127"/>
              </a:rPr>
              <a:t> </a:t>
            </a:r>
            <a:r>
              <a:rPr lang="en-US" altLang="ko-KR" sz="2400" b="1" dirty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rostile" pitchFamily="34" charset="0"/>
                <a:ea typeface="굴림" charset="-127"/>
              </a:rPr>
              <a:t>NX</a:t>
            </a:r>
            <a:endParaRPr lang="ko-KR" altLang="en-US" sz="2400" b="1" dirty="0">
              <a:solidFill>
                <a:srgbClr val="FF5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urostile" pitchFamily="34" charset="0"/>
              <a:ea typeface="굴림" charset="-127"/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866980" y="6997973"/>
            <a:ext cx="2406650" cy="401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Rix고딕 L" panose="02020603020101020101" pitchFamily="18" charset="-127"/>
                <a:ea typeface="Rix고딕 L" panose="02020603020101020101" pitchFamily="18" charset="-127"/>
              </a:defRPr>
            </a:lvl1pPr>
          </a:lstStyle>
          <a:p>
            <a:r>
              <a:rPr lang="en-US" altLang="ko-KR" smtClean="0"/>
              <a:t>1-</a:t>
            </a:r>
            <a:fld id="{97136A03-51FB-45CA-819F-3718BBEE4B3A}" type="slidenum">
              <a:rPr lang="ko-KR" altLang="en-US" smtClean="0"/>
              <a:pPr/>
              <a:t>1</a:t>
            </a:fld>
            <a:endParaRPr lang="ko-KR" altLang="en-US"/>
          </a:p>
        </p:txBody>
      </p:sp>
      <p:sp>
        <p:nvSpPr>
          <p:cNvPr id="16" name="Прямоугольник 15"/>
          <p:cNvSpPr/>
          <p:nvPr/>
        </p:nvSpPr>
        <p:spPr>
          <a:xfrm>
            <a:off x="522300" y="2204864"/>
            <a:ext cx="821291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ВЗАИМОДЕЙСТВИЕ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SCAD</a:t>
            </a:r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</a:t>
            </a:r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midas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GTS NX </a:t>
            </a:r>
            <a:endParaRPr lang="ru-RU" sz="24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РАСЧЕТ СИСТЕМЫ «СООРУЖЕНИЕ-ОСНОВАНИЕ» С ПОСЛЕДУЮЩИМ КОНСТРУИРОВАНИЕМ </a:t>
            </a:r>
            <a:endParaRPr lang="ru-RU" dirty="0" smtClean="0">
              <a:solidFill>
                <a:srgbClr val="FF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742" y="3756454"/>
            <a:ext cx="4049700" cy="2030046"/>
          </a:xfrm>
          <a:prstGeom prst="rect">
            <a:avLst/>
          </a:prstGeom>
          <a:ln w="0">
            <a:solidFill>
              <a:schemeClr val="tx1">
                <a:lumMod val="50000"/>
                <a:lumOff val="50000"/>
              </a:schemeClr>
            </a:solidFill>
          </a:ln>
          <a:effectLst>
            <a:reflection blurRad="6350" stA="52000" endA="300" endPos="35000" dir="5400000" sy="-100000" algn="bl" rotWithShape="0"/>
          </a:effectLst>
          <a:scene3d>
            <a:camera prst="perspectiveRight"/>
            <a:lightRig rig="threePt" dir="t"/>
          </a:scene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9952" y="3468422"/>
            <a:ext cx="4447108" cy="240885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reflection blurRad="6350" stA="52000" endA="300" endPos="24000" dir="5400000" sy="-100000" algn="bl" rotWithShape="0"/>
          </a:effectLst>
          <a:scene3d>
            <a:camera prst="perspectiveLeft">
              <a:rot lat="300000" lon="1200000" rev="0"/>
            </a:camera>
            <a:lightRig rig="threePt" dir="t"/>
          </a:scene3d>
        </p:spPr>
      </p:pic>
      <p:sp>
        <p:nvSpPr>
          <p:cNvPr id="2" name="Прямоугольник 1"/>
          <p:cNvSpPr/>
          <p:nvPr/>
        </p:nvSpPr>
        <p:spPr>
          <a:xfrm>
            <a:off x="563742" y="1268760"/>
            <a:ext cx="80233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Научно-практический семинар «Расчет 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и проектирование конструкций </a:t>
            </a:r>
            <a:endParaRPr lang="ru-RU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в 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среде 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SCAD </a:t>
            </a:r>
            <a:r>
              <a:rPr lang="ru-RU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office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 21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» </a:t>
            </a: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91" y="363743"/>
            <a:ext cx="1129343" cy="45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928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1048128"/>
            <a:ext cx="5108070" cy="2766871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reflection blurRad="6350" stA="52000" endA="300" endPos="21000" dir="5400000" sy="-100000" algn="bl" rotWithShape="0"/>
          </a:effectLst>
          <a:scene3d>
            <a:camera prst="perspectiveRight">
              <a:rot lat="900000" lon="20399999" rev="0"/>
            </a:camera>
            <a:lightRig rig="threePt" dir="t"/>
          </a:scene3d>
        </p:spPr>
      </p:pic>
      <p:sp>
        <p:nvSpPr>
          <p:cNvPr id="2" name="TextBox 1"/>
          <p:cNvSpPr txBox="1"/>
          <p:nvPr/>
        </p:nvSpPr>
        <p:spPr>
          <a:xfrm>
            <a:off x="0" y="46738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70C0"/>
                </a:solidFill>
              </a:rPr>
              <a:t>ПРИМЕР ПЕРЕНОСА МОДЕЛИ ИЗ ПК </a:t>
            </a:r>
            <a:r>
              <a:rPr lang="en-US" sz="2000" dirty="0" smtClean="0"/>
              <a:t>SCAD</a:t>
            </a:r>
            <a:r>
              <a:rPr lang="ru-RU" sz="2000" dirty="0" smtClean="0">
                <a:solidFill>
                  <a:srgbClr val="0070C0"/>
                </a:solidFill>
              </a:rPr>
              <a:t> В ПК </a:t>
            </a:r>
            <a:r>
              <a:rPr lang="en-US" sz="2000" dirty="0" smtClean="0"/>
              <a:t>MIDAS GTS NX</a:t>
            </a:r>
            <a:r>
              <a:rPr lang="ru-RU" sz="2000" dirty="0" smtClean="0"/>
              <a:t> </a:t>
            </a:r>
            <a:endParaRPr lang="ru-RU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251520" y="5805264"/>
            <a:ext cx="4029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Пример экспорта модели</a:t>
            </a:r>
          </a:p>
          <a:p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ж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илого комплекса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3888" y="2954784"/>
            <a:ext cx="5262425" cy="285048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reflection blurRad="6350" stA="52000" endA="300" endPos="22000" dir="5400000" sy="-100000" algn="bl" rotWithShape="0"/>
          </a:effectLst>
          <a:scene3d>
            <a:camera prst="perspectiveLeft">
              <a:rot lat="900000" lon="120000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46699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879" y="1340768"/>
            <a:ext cx="4016625" cy="3274422"/>
          </a:xfrm>
          <a:prstGeom prst="rect">
            <a:avLst/>
          </a:prstGeom>
          <a:effectLst>
            <a:reflection blurRad="6350" stA="52000" endA="300" endPos="19000" dir="5400000" sy="-100000" algn="bl" rotWithShape="0"/>
          </a:effectLst>
          <a:scene3d>
            <a:camera prst="perspectiveRight">
              <a:rot lat="900000" lon="20399999" rev="0"/>
            </a:camera>
            <a:lightRig rig="threePt" dir="t"/>
          </a:scene3d>
        </p:spPr>
      </p:pic>
      <p:sp>
        <p:nvSpPr>
          <p:cNvPr id="2" name="TextBox 1"/>
          <p:cNvSpPr txBox="1"/>
          <p:nvPr/>
        </p:nvSpPr>
        <p:spPr>
          <a:xfrm>
            <a:off x="0" y="46738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70C0"/>
                </a:solidFill>
              </a:rPr>
              <a:t>ПРИМЕР ПЕРЕНОСА МОДЕЛИ ИЗ ПК </a:t>
            </a:r>
            <a:r>
              <a:rPr lang="en-US" sz="2000" dirty="0" smtClean="0"/>
              <a:t>SCAD</a:t>
            </a:r>
            <a:r>
              <a:rPr lang="ru-RU" sz="2000" dirty="0" smtClean="0">
                <a:solidFill>
                  <a:srgbClr val="0070C0"/>
                </a:solidFill>
              </a:rPr>
              <a:t> В ПК </a:t>
            </a:r>
            <a:r>
              <a:rPr lang="en-US" sz="2000" dirty="0" smtClean="0"/>
              <a:t>MIDAS GTS NX</a:t>
            </a:r>
            <a:r>
              <a:rPr lang="ru-RU" sz="2000" dirty="0" smtClean="0"/>
              <a:t> </a:t>
            </a:r>
            <a:endParaRPr lang="ru-RU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338217" y="5577716"/>
            <a:ext cx="4029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Пример экспорта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модели </a:t>
            </a:r>
          </a:p>
          <a:p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жилого комплекса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3888" y="2276872"/>
            <a:ext cx="5258519" cy="3459244"/>
          </a:xfrm>
          <a:prstGeom prst="rect">
            <a:avLst/>
          </a:prstGeom>
          <a:effectLst>
            <a:reflection blurRad="6350" stA="52000" endA="300" endPos="24000" dir="5400000" sy="-100000" algn="bl" rotWithShape="0"/>
          </a:effectLst>
          <a:scene3d>
            <a:camera prst="perspectiveLeft">
              <a:rot lat="900000" lon="120000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859117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1057" y="997815"/>
            <a:ext cx="6591982" cy="3007249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0" y="476672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70C0"/>
                </a:solidFill>
              </a:rPr>
              <a:t>ПЕРЕДАЧА РЕЗУЛЬТАТОВ РАСЧЕТА ИЗ ПК </a:t>
            </a:r>
            <a:r>
              <a:rPr lang="en-US" sz="2000" dirty="0" smtClean="0"/>
              <a:t>MIDAS GTS NX </a:t>
            </a:r>
            <a:r>
              <a:rPr lang="ru-RU" sz="2000" dirty="0" smtClean="0"/>
              <a:t> </a:t>
            </a:r>
            <a:endParaRPr lang="ru-RU" sz="2000" dirty="0"/>
          </a:p>
        </p:txBody>
      </p:sp>
      <p:sp>
        <p:nvSpPr>
          <p:cNvPr id="4" name="Стрелка вверх 3"/>
          <p:cNvSpPr/>
          <p:nvPr/>
        </p:nvSpPr>
        <p:spPr>
          <a:xfrm rot="10800000">
            <a:off x="1199443" y="4230613"/>
            <a:ext cx="457177" cy="432048"/>
          </a:xfrm>
          <a:prstGeom prst="upArrow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91927" y="4806677"/>
            <a:ext cx="1872208" cy="129614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462211" y="5066600"/>
            <a:ext cx="18722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Arial Narrow" panose="020B0606020202030204" pitchFamily="34" charset="0"/>
              </a:rPr>
              <a:t>Нагрузка в виде заданных смещений всех узлов конструкции</a:t>
            </a:r>
            <a:endParaRPr lang="ru-RU" sz="1400" dirty="0">
              <a:latin typeface="Arial Narrow" panose="020B0606020202030204" pitchFamily="34" charset="0"/>
            </a:endParaRPr>
          </a:p>
        </p:txBody>
      </p:sp>
      <p:sp>
        <p:nvSpPr>
          <p:cNvPr id="9" name="Стрелка вверх 8"/>
          <p:cNvSpPr/>
          <p:nvPr/>
        </p:nvSpPr>
        <p:spPr>
          <a:xfrm rot="10800000">
            <a:off x="3275111" y="4230613"/>
            <a:ext cx="457177" cy="432048"/>
          </a:xfrm>
          <a:prstGeom prst="upArrow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567595" y="4806677"/>
            <a:ext cx="1872208" cy="129614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2537879" y="4880312"/>
            <a:ext cx="187220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Arial Narrow" panose="020B0606020202030204" pitchFamily="34" charset="0"/>
              </a:rPr>
              <a:t>Нагрузка в виде заданных смещений узлов только  фундамента конструкции</a:t>
            </a:r>
            <a:endParaRPr lang="ru-RU" sz="1400" dirty="0">
              <a:latin typeface="Arial Narrow" panose="020B0606020202030204" pitchFamily="34" charset="0"/>
            </a:endParaRPr>
          </a:p>
        </p:txBody>
      </p:sp>
      <p:sp>
        <p:nvSpPr>
          <p:cNvPr id="12" name="Стрелка вверх 11"/>
          <p:cNvSpPr/>
          <p:nvPr/>
        </p:nvSpPr>
        <p:spPr>
          <a:xfrm rot="10800000">
            <a:off x="5350779" y="4230613"/>
            <a:ext cx="457177" cy="432048"/>
          </a:xfrm>
          <a:prstGeom prst="upArrow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643263" y="4806677"/>
            <a:ext cx="1872208" cy="129614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4613547" y="4854302"/>
            <a:ext cx="187220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Arial Narrow" panose="020B0606020202030204" pitchFamily="34" charset="0"/>
              </a:rPr>
              <a:t>Коэффициенты</a:t>
            </a:r>
          </a:p>
          <a:p>
            <a:pPr algn="ctr"/>
            <a:r>
              <a:rPr lang="ru-RU" sz="1400" dirty="0" smtClean="0">
                <a:latin typeface="Arial Narrow" panose="020B0606020202030204" pitchFamily="34" charset="0"/>
              </a:rPr>
              <a:t>постели С1 распределенные по элементам фундамента конструкции</a:t>
            </a:r>
            <a:endParaRPr lang="ru-RU" sz="1400" dirty="0">
              <a:latin typeface="Arial Narrow" panose="020B0606020202030204" pitchFamily="34" charset="0"/>
            </a:endParaRPr>
          </a:p>
        </p:txBody>
      </p:sp>
      <p:sp>
        <p:nvSpPr>
          <p:cNvPr id="15" name="Стрелка вверх 14"/>
          <p:cNvSpPr/>
          <p:nvPr/>
        </p:nvSpPr>
        <p:spPr>
          <a:xfrm rot="10800000">
            <a:off x="7394437" y="4230613"/>
            <a:ext cx="457177" cy="432048"/>
          </a:xfrm>
          <a:prstGeom prst="upArrow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686921" y="4806677"/>
            <a:ext cx="1872208" cy="129614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6657205" y="4976123"/>
            <a:ext cx="18722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Arial Narrow" panose="020B0606020202030204" pitchFamily="34" charset="0"/>
              </a:rPr>
              <a:t>Одноузловые связи распределенные по узлам фундамента конструкции</a:t>
            </a:r>
            <a:endParaRPr lang="ru-RU" sz="14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470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t="27229" b="43871"/>
          <a:stretch/>
        </p:blipFill>
        <p:spPr>
          <a:xfrm>
            <a:off x="5790583" y="1196752"/>
            <a:ext cx="3029889" cy="122413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364594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70C0"/>
                </a:solidFill>
              </a:rPr>
              <a:t>ПЕРЕДАЧА РЕЗУЛЬТАТОВ РАСЧЕТА ИЗ ПК </a:t>
            </a:r>
            <a:r>
              <a:rPr lang="en-US" sz="2000" dirty="0" smtClean="0"/>
              <a:t>MIDAS GTS NX </a:t>
            </a:r>
            <a:r>
              <a:rPr lang="ru-RU" sz="2000" dirty="0" smtClean="0"/>
              <a:t> </a:t>
            </a: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299" y="779244"/>
            <a:ext cx="2956508" cy="270690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3603" y="3903025"/>
            <a:ext cx="2893037" cy="2503863"/>
          </a:xfrm>
          <a:prstGeom prst="rect">
            <a:avLst/>
          </a:prstGeom>
        </p:spPr>
      </p:pic>
      <p:sp>
        <p:nvSpPr>
          <p:cNvPr id="6" name="Стрелка вверх 5"/>
          <p:cNvSpPr/>
          <p:nvPr/>
        </p:nvSpPr>
        <p:spPr>
          <a:xfrm rot="5400000">
            <a:off x="4216267" y="823760"/>
            <a:ext cx="332073" cy="1144607"/>
          </a:xfrm>
          <a:prstGeom prst="upArrow">
            <a:avLst/>
          </a:prstGeom>
          <a:solidFill>
            <a:schemeClr val="accent1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6843" y="4103462"/>
            <a:ext cx="957625" cy="794474"/>
          </a:xfrm>
          <a:prstGeom prst="rect">
            <a:avLst/>
          </a:prstGeom>
        </p:spPr>
      </p:pic>
      <p:sp>
        <p:nvSpPr>
          <p:cNvPr id="8" name="Стрелка вверх 7"/>
          <p:cNvSpPr/>
          <p:nvPr/>
        </p:nvSpPr>
        <p:spPr>
          <a:xfrm rot="12762487">
            <a:off x="6204005" y="2952718"/>
            <a:ext cx="338290" cy="796566"/>
          </a:xfrm>
          <a:prstGeom prst="upArrow">
            <a:avLst/>
          </a:prstGeom>
          <a:solidFill>
            <a:schemeClr val="accent1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3362326" y="1679640"/>
            <a:ext cx="2286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По результатам расчета определяются координаты перемещений всех узлов сооружения (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x, y, z, </a:t>
            </a:r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rx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, </a:t>
            </a:r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ry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, </a:t>
            </a:r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rz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85678" y="5021893"/>
            <a:ext cx="244792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В ПК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SCAD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автоматически задаются заданные смещения для всех узлов модели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 (</a:t>
            </a:r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Dx,Dy,Dz,Rx,Rz,Ry,Rz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)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. Остальные нагрузки удаляются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890850" y="1431429"/>
            <a:ext cx="2500675" cy="171450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267744" y="3120169"/>
            <a:ext cx="1742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Результаты расчета в </a:t>
            </a:r>
            <a:endParaRPr lang="en-US" sz="1200" dirty="0" smtClean="0">
              <a:solidFill>
                <a:srgbClr val="0070C0"/>
              </a:solidFill>
              <a:latin typeface="Arial Narrow" panose="020B0606020202030204" pitchFamily="34" charset="0"/>
            </a:endParaRPr>
          </a:p>
          <a:p>
            <a:r>
              <a:rPr lang="ru-RU" sz="1200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ПК </a:t>
            </a:r>
            <a:r>
              <a:rPr lang="en-US" sz="1200" dirty="0" err="1" smtClean="0">
                <a:solidFill>
                  <a:srgbClr val="0070C0"/>
                </a:solidFill>
                <a:latin typeface="Arial Narrow" panose="020B0606020202030204" pitchFamily="34" charset="0"/>
              </a:rPr>
              <a:t>midas</a:t>
            </a:r>
            <a:r>
              <a:rPr lang="en-US" sz="1200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 GTS NX</a:t>
            </a:r>
            <a:endParaRPr lang="ru-RU" sz="1200" dirty="0" smtClean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pic>
        <p:nvPicPr>
          <p:cNvPr id="18" name="Рисунок 9"/>
          <p:cNvPicPr>
            <a:picLocks noChangeAspect="1"/>
          </p:cNvPicPr>
          <p:nvPr/>
        </p:nvPicPr>
        <p:blipFill rotWithShape="1">
          <a:blip r:embed="rId3"/>
          <a:srcRect l="69104" t="40835" r="11883" b="54065"/>
          <a:stretch/>
        </p:blipFill>
        <p:spPr>
          <a:xfrm>
            <a:off x="6948264" y="2048681"/>
            <a:ext cx="576064" cy="21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036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t="27217" b="43927"/>
          <a:stretch/>
        </p:blipFill>
        <p:spPr>
          <a:xfrm>
            <a:off x="5755208" y="1196752"/>
            <a:ext cx="3034446" cy="122413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364594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0070C0"/>
                </a:solidFill>
              </a:rPr>
              <a:t>ПЕРЕДАЧА РЕЗУЛЬТАТОВ РАСЧЕТА </a:t>
            </a:r>
            <a:r>
              <a:rPr lang="ru-RU" sz="2000" dirty="0" smtClean="0">
                <a:solidFill>
                  <a:srgbClr val="0070C0"/>
                </a:solidFill>
              </a:rPr>
              <a:t>ИЗ ПК </a:t>
            </a:r>
            <a:r>
              <a:rPr lang="en-US" sz="2000" dirty="0" smtClean="0"/>
              <a:t>MIDAS GTS NX </a:t>
            </a:r>
            <a:r>
              <a:rPr lang="ru-RU" sz="2000" dirty="0" smtClean="0"/>
              <a:t> 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299" y="779244"/>
            <a:ext cx="2956508" cy="2706905"/>
          </a:xfrm>
          <a:prstGeom prst="rect">
            <a:avLst/>
          </a:prstGeom>
        </p:spPr>
      </p:pic>
      <p:sp>
        <p:nvSpPr>
          <p:cNvPr id="5" name="Стрелка вверх 4"/>
          <p:cNvSpPr/>
          <p:nvPr/>
        </p:nvSpPr>
        <p:spPr>
          <a:xfrm rot="5400000">
            <a:off x="4216267" y="823760"/>
            <a:ext cx="332073" cy="1144607"/>
          </a:xfrm>
          <a:prstGeom prst="upArrow">
            <a:avLst/>
          </a:prstGeom>
          <a:solidFill>
            <a:schemeClr val="accent1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2377" y="4219439"/>
            <a:ext cx="957625" cy="79447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29000" y="1679640"/>
            <a:ext cx="221932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По результатам расчета определяются координаты перемещений узлов только фундамента сооружения </a:t>
            </a:r>
          </a:p>
          <a:p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(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x, y, z, </a:t>
            </a:r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rx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, </a:t>
            </a:r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ry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, </a:t>
            </a:r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rz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28970" y="5155483"/>
            <a:ext cx="23812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В ПК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SCAD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автоматически задаются заданные смещения для узлов фундамента. Остальные нагрузки остаются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890850" y="1669554"/>
            <a:ext cx="2500675" cy="171450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6073" y="4055197"/>
            <a:ext cx="3184504" cy="226983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267744" y="3120169"/>
            <a:ext cx="1742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Результаты расчета в </a:t>
            </a:r>
            <a:endParaRPr lang="en-US" sz="1200" dirty="0" smtClean="0">
              <a:solidFill>
                <a:srgbClr val="0070C0"/>
              </a:solidFill>
              <a:latin typeface="Arial Narrow" panose="020B0606020202030204" pitchFamily="34" charset="0"/>
            </a:endParaRPr>
          </a:p>
          <a:p>
            <a:r>
              <a:rPr lang="ru-RU" sz="1200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ПК </a:t>
            </a:r>
            <a:r>
              <a:rPr lang="en-US" sz="1200" dirty="0" err="1" smtClean="0">
                <a:solidFill>
                  <a:srgbClr val="0070C0"/>
                </a:solidFill>
                <a:latin typeface="Arial Narrow" panose="020B0606020202030204" pitchFamily="34" charset="0"/>
              </a:rPr>
              <a:t>midas</a:t>
            </a:r>
            <a:r>
              <a:rPr lang="en-US" sz="1200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 GTS NX</a:t>
            </a:r>
            <a:endParaRPr lang="ru-RU" sz="1200" dirty="0" smtClean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18" name="Стрелка вверх 7"/>
          <p:cNvSpPr/>
          <p:nvPr/>
        </p:nvSpPr>
        <p:spPr>
          <a:xfrm rot="12762487">
            <a:off x="6204005" y="2952718"/>
            <a:ext cx="338290" cy="796566"/>
          </a:xfrm>
          <a:prstGeom prst="upArrow">
            <a:avLst/>
          </a:prstGeom>
          <a:solidFill>
            <a:schemeClr val="accent1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9"/>
          <p:cNvPicPr>
            <a:picLocks noChangeAspect="1"/>
          </p:cNvPicPr>
          <p:nvPr/>
        </p:nvPicPr>
        <p:blipFill rotWithShape="1">
          <a:blip r:embed="rId7"/>
          <a:srcRect l="69104" t="40835" r="11883" b="54065"/>
          <a:stretch/>
        </p:blipFill>
        <p:spPr>
          <a:xfrm>
            <a:off x="6921976" y="2048681"/>
            <a:ext cx="576064" cy="21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583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t="27362" b="43921"/>
          <a:stretch/>
        </p:blipFill>
        <p:spPr>
          <a:xfrm>
            <a:off x="5771376" y="1196752"/>
            <a:ext cx="3049096" cy="122413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364594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0070C0"/>
                </a:solidFill>
              </a:rPr>
              <a:t>ПЕРЕДАЧА РЕЗУЛЬТАТОВ РАСЧЕТА </a:t>
            </a:r>
            <a:r>
              <a:rPr lang="ru-RU" sz="2000" dirty="0" smtClean="0">
                <a:solidFill>
                  <a:srgbClr val="0070C0"/>
                </a:solidFill>
              </a:rPr>
              <a:t>ИЗ ПК </a:t>
            </a:r>
            <a:r>
              <a:rPr lang="en-US" sz="2000" dirty="0" smtClean="0"/>
              <a:t>MIDAS GTS NX </a:t>
            </a:r>
            <a:r>
              <a:rPr lang="ru-RU" sz="2000" dirty="0" smtClean="0"/>
              <a:t> 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299" y="779244"/>
            <a:ext cx="2956508" cy="2706905"/>
          </a:xfrm>
          <a:prstGeom prst="rect">
            <a:avLst/>
          </a:prstGeom>
        </p:spPr>
      </p:pic>
      <p:sp>
        <p:nvSpPr>
          <p:cNvPr id="5" name="Стрелка вверх 4"/>
          <p:cNvSpPr/>
          <p:nvPr/>
        </p:nvSpPr>
        <p:spPr>
          <a:xfrm rot="5400000">
            <a:off x="4216267" y="823760"/>
            <a:ext cx="332073" cy="1144607"/>
          </a:xfrm>
          <a:prstGeom prst="upArrow">
            <a:avLst/>
          </a:prstGeom>
          <a:solidFill>
            <a:schemeClr val="accent1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299408" y="1679640"/>
            <a:ext cx="234891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По результатам расчета определяются давление в грунте под фундаментом сооружения и перемещения узлов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22429" y="5115438"/>
            <a:ext cx="25108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В ПК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SCAD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автоматически задаются коэффициенты постели С1 распределенные по пластинам модели фундамента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9124" y="4069737"/>
            <a:ext cx="3184504" cy="226983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9042" y="4314353"/>
            <a:ext cx="1300035" cy="68547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267744" y="3120169"/>
            <a:ext cx="1742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Результаты расчета в </a:t>
            </a:r>
            <a:endParaRPr lang="en-US" sz="1200" dirty="0" smtClean="0">
              <a:solidFill>
                <a:srgbClr val="0070C0"/>
              </a:solidFill>
              <a:latin typeface="Arial Narrow" panose="020B0606020202030204" pitchFamily="34" charset="0"/>
            </a:endParaRPr>
          </a:p>
          <a:p>
            <a:r>
              <a:rPr lang="ru-RU" sz="1200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ПК </a:t>
            </a:r>
            <a:r>
              <a:rPr lang="en-US" sz="1200" dirty="0" err="1" smtClean="0">
                <a:solidFill>
                  <a:srgbClr val="0070C0"/>
                </a:solidFill>
                <a:latin typeface="Arial Narrow" panose="020B0606020202030204" pitchFamily="34" charset="0"/>
              </a:rPr>
              <a:t>midas</a:t>
            </a:r>
            <a:r>
              <a:rPr lang="en-US" sz="1200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 GTS NX</a:t>
            </a:r>
            <a:endParaRPr lang="ru-RU" sz="1200" dirty="0" smtClean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18" name="Стрелка вверх 7"/>
          <p:cNvSpPr/>
          <p:nvPr/>
        </p:nvSpPr>
        <p:spPr>
          <a:xfrm rot="12762487">
            <a:off x="6204005" y="2952718"/>
            <a:ext cx="338290" cy="796566"/>
          </a:xfrm>
          <a:prstGeom prst="upArrow">
            <a:avLst/>
          </a:prstGeom>
          <a:solidFill>
            <a:schemeClr val="accent1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9"/>
          <p:cNvPicPr>
            <a:picLocks noChangeAspect="1"/>
          </p:cNvPicPr>
          <p:nvPr/>
        </p:nvPicPr>
        <p:blipFill rotWithShape="1">
          <a:blip r:embed="rId7"/>
          <a:srcRect l="69104" t="40835" r="11883" b="54065"/>
          <a:stretch/>
        </p:blipFill>
        <p:spPr>
          <a:xfrm>
            <a:off x="6948264" y="2048681"/>
            <a:ext cx="576064" cy="216024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5890850" y="1898154"/>
            <a:ext cx="2500675" cy="171450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960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t="27056" b="44262"/>
          <a:stretch/>
        </p:blipFill>
        <p:spPr>
          <a:xfrm>
            <a:off x="5778082" y="1196752"/>
            <a:ext cx="3052762" cy="122413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364594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0070C0"/>
                </a:solidFill>
              </a:rPr>
              <a:t>ПЕРЕДАЧА РЕЗУЛЬТАТОВ РАСЧЕТА </a:t>
            </a:r>
            <a:r>
              <a:rPr lang="ru-RU" sz="2000" dirty="0" smtClean="0">
                <a:solidFill>
                  <a:srgbClr val="0070C0"/>
                </a:solidFill>
              </a:rPr>
              <a:t>ИЗ ПК </a:t>
            </a:r>
            <a:r>
              <a:rPr lang="en-US" sz="2000" dirty="0" smtClean="0"/>
              <a:t>MIDAS GTS NX </a:t>
            </a:r>
            <a:r>
              <a:rPr lang="ru-RU" sz="2000" dirty="0" smtClean="0"/>
              <a:t> 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299" y="779244"/>
            <a:ext cx="2956508" cy="2706905"/>
          </a:xfrm>
          <a:prstGeom prst="rect">
            <a:avLst/>
          </a:prstGeom>
        </p:spPr>
      </p:pic>
      <p:sp>
        <p:nvSpPr>
          <p:cNvPr id="5" name="Стрелка вверх 4"/>
          <p:cNvSpPr/>
          <p:nvPr/>
        </p:nvSpPr>
        <p:spPr>
          <a:xfrm rot="5400000">
            <a:off x="4216267" y="823760"/>
            <a:ext cx="332073" cy="1144607"/>
          </a:xfrm>
          <a:prstGeom prst="upArrow">
            <a:avLst/>
          </a:prstGeom>
          <a:solidFill>
            <a:schemeClr val="accent1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375608" y="1679640"/>
            <a:ext cx="23489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По результатам расчета определяются реакции и перемещения в узлах фундамента сооружения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31045" y="5341426"/>
            <a:ext cx="25108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В ПК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SCAD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автоматически задаются</a:t>
            </a:r>
          </a:p>
          <a:p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упругие связи (</a:t>
            </a:r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Kx,Ky,Kz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) </a:t>
            </a:r>
          </a:p>
          <a:p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узлам фундамента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5830" y="4025696"/>
            <a:ext cx="3184504" cy="226983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5102" y="4495333"/>
            <a:ext cx="1150681" cy="66675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267744" y="3120169"/>
            <a:ext cx="1742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Результаты расчета в </a:t>
            </a:r>
            <a:endParaRPr lang="en-US" sz="1200" dirty="0" smtClean="0">
              <a:solidFill>
                <a:srgbClr val="0070C0"/>
              </a:solidFill>
              <a:latin typeface="Arial Narrow" panose="020B0606020202030204" pitchFamily="34" charset="0"/>
            </a:endParaRPr>
          </a:p>
          <a:p>
            <a:r>
              <a:rPr lang="ru-RU" sz="1200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ПК </a:t>
            </a:r>
            <a:r>
              <a:rPr lang="en-US" sz="1200" dirty="0" err="1" smtClean="0">
                <a:solidFill>
                  <a:srgbClr val="0070C0"/>
                </a:solidFill>
                <a:latin typeface="Arial Narrow" panose="020B0606020202030204" pitchFamily="34" charset="0"/>
              </a:rPr>
              <a:t>midas</a:t>
            </a:r>
            <a:r>
              <a:rPr lang="en-US" sz="1200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 GTS NX</a:t>
            </a:r>
            <a:endParaRPr lang="ru-RU" sz="1200" dirty="0" smtClean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15" name="Стрелка вверх 7"/>
          <p:cNvSpPr/>
          <p:nvPr/>
        </p:nvSpPr>
        <p:spPr>
          <a:xfrm rot="12762487">
            <a:off x="6204005" y="2952718"/>
            <a:ext cx="338290" cy="796566"/>
          </a:xfrm>
          <a:prstGeom prst="upArrow">
            <a:avLst/>
          </a:prstGeom>
          <a:solidFill>
            <a:schemeClr val="accent1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9"/>
          <p:cNvPicPr>
            <a:picLocks noChangeAspect="1"/>
          </p:cNvPicPr>
          <p:nvPr/>
        </p:nvPicPr>
        <p:blipFill rotWithShape="1">
          <a:blip r:embed="rId7"/>
          <a:srcRect l="69104" t="40835" r="11883" b="54065"/>
          <a:stretch/>
        </p:blipFill>
        <p:spPr>
          <a:xfrm>
            <a:off x="6948264" y="2063921"/>
            <a:ext cx="576064" cy="216024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5890850" y="2136279"/>
            <a:ext cx="2500675" cy="171450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2874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64594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0070C0"/>
                </a:solidFill>
              </a:rPr>
              <a:t>ПЕРЕДАЧА РЕЗУЛЬТАТОВ РАСЧЕТА ИЗ ПК </a:t>
            </a:r>
            <a:r>
              <a:rPr lang="en-US" sz="2000" dirty="0"/>
              <a:t>MIDAS GTS NX </a:t>
            </a:r>
            <a:r>
              <a:rPr lang="ru-RU" sz="2000" dirty="0"/>
              <a:t>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0850" y="4077072"/>
            <a:ext cx="2900741" cy="226501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978" y="1382886"/>
            <a:ext cx="1512168" cy="1512168"/>
          </a:xfrm>
          <a:prstGeom prst="rect">
            <a:avLst/>
          </a:prstGeom>
        </p:spPr>
      </p:pic>
      <p:sp>
        <p:nvSpPr>
          <p:cNvPr id="16" name="Стрелка вверх 15"/>
          <p:cNvSpPr/>
          <p:nvPr/>
        </p:nvSpPr>
        <p:spPr>
          <a:xfrm rot="5400000">
            <a:off x="6378835" y="1901986"/>
            <a:ext cx="326765" cy="473969"/>
          </a:xfrm>
          <a:prstGeom prst="upArrow">
            <a:avLst/>
          </a:prstGeom>
          <a:solidFill>
            <a:schemeClr val="accent1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верх 16"/>
          <p:cNvSpPr/>
          <p:nvPr/>
        </p:nvSpPr>
        <p:spPr>
          <a:xfrm rot="12919660">
            <a:off x="6676645" y="3539079"/>
            <a:ext cx="286438" cy="472375"/>
          </a:xfrm>
          <a:prstGeom prst="upArrow">
            <a:avLst/>
          </a:prstGeom>
          <a:solidFill>
            <a:schemeClr val="accent1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65" y="866601"/>
            <a:ext cx="3357562" cy="2460501"/>
          </a:xfrm>
          <a:prstGeom prst="rect">
            <a:avLst/>
          </a:prstGeom>
        </p:spPr>
      </p:pic>
      <p:sp>
        <p:nvSpPr>
          <p:cNvPr id="20" name="Стрелка вверх 19"/>
          <p:cNvSpPr/>
          <p:nvPr/>
        </p:nvSpPr>
        <p:spPr>
          <a:xfrm rot="5400000">
            <a:off x="4218595" y="1901986"/>
            <a:ext cx="326765" cy="473969"/>
          </a:xfrm>
          <a:prstGeom prst="upArrow">
            <a:avLst/>
          </a:prstGeom>
          <a:solidFill>
            <a:schemeClr val="accent1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3992165" y="836712"/>
            <a:ext cx="29756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Из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midas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 GTS NX 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выводятся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данные результатов расчета и сохраняются в файле формата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Excel </a:t>
            </a:r>
            <a:endParaRPr lang="ru-RU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407261" y="4037826"/>
            <a:ext cx="21597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Через интерфейс </a:t>
            </a:r>
            <a:r>
              <a:rPr 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MIDAS Converter</a:t>
            </a:r>
            <a:r>
              <a:rPr lang="ru-RU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 данные</a:t>
            </a:r>
            <a:r>
              <a:rPr 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результатов из </a:t>
            </a:r>
            <a:r>
              <a:rPr 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Excel </a:t>
            </a:r>
            <a:r>
              <a:rPr lang="ru-RU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файла записываются в текстовый файл расчетной модели ПК </a:t>
            </a:r>
            <a:r>
              <a:rPr 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SCAD</a:t>
            </a:r>
            <a:endParaRPr lang="ru-RU" sz="1100" dirty="0" smtClean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6942" y="836712"/>
            <a:ext cx="1703530" cy="250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829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64594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70C0"/>
                </a:solidFill>
              </a:rPr>
              <a:t>Пример практического применения взаимосвязи </a:t>
            </a:r>
            <a:r>
              <a:rPr lang="en-US" sz="2000" dirty="0" smtClean="0">
                <a:solidFill>
                  <a:srgbClr val="0070C0"/>
                </a:solidFill>
              </a:rPr>
              <a:t>SCAD</a:t>
            </a:r>
            <a:r>
              <a:rPr lang="ru-RU" sz="2000" dirty="0" smtClean="0">
                <a:solidFill>
                  <a:srgbClr val="0070C0"/>
                </a:solidFill>
              </a:rPr>
              <a:t> и </a:t>
            </a:r>
            <a:r>
              <a:rPr lang="en-US" sz="2000" dirty="0" err="1" smtClean="0">
                <a:solidFill>
                  <a:srgbClr val="0070C0"/>
                </a:solidFill>
              </a:rPr>
              <a:t>midas</a:t>
            </a:r>
            <a:r>
              <a:rPr lang="en-US" sz="2000" dirty="0" smtClean="0">
                <a:solidFill>
                  <a:srgbClr val="0070C0"/>
                </a:solidFill>
              </a:rPr>
              <a:t> GTS NX </a:t>
            </a:r>
            <a:endParaRPr lang="ru-RU" sz="2000" dirty="0"/>
          </a:p>
        </p:txBody>
      </p:sp>
      <p:sp>
        <p:nvSpPr>
          <p:cNvPr id="11" name="Rectangle 10"/>
          <p:cNvSpPr/>
          <p:nvPr/>
        </p:nvSpPr>
        <p:spPr>
          <a:xfrm>
            <a:off x="523578" y="5930116"/>
            <a:ext cx="793685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 Narrow" panose="020B0606020202030204" pitchFamily="34" charset="0"/>
              </a:rPr>
              <a:t>Многоэтажный жилой </a:t>
            </a:r>
            <a:r>
              <a:rPr lang="ru-RU" sz="1400" dirty="0" smtClean="0">
                <a:latin typeface="Arial Narrow" panose="020B0606020202030204" pitchFamily="34" charset="0"/>
              </a:rPr>
              <a:t>комплекс с подземной автостоянкой (г. Москва ЦАО) </a:t>
            </a:r>
            <a:endParaRPr lang="en-US" sz="1400" dirty="0">
              <a:latin typeface="Arial Narrow" panose="020B0606020202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1253688"/>
            <a:ext cx="8154906" cy="45515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80728"/>
            <a:ext cx="864096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317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64594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70C0"/>
                </a:solidFill>
              </a:rPr>
              <a:t>Пример практического применения взаимосвязи </a:t>
            </a:r>
            <a:r>
              <a:rPr lang="en-US" sz="2000" dirty="0" smtClean="0">
                <a:solidFill>
                  <a:srgbClr val="0070C0"/>
                </a:solidFill>
              </a:rPr>
              <a:t>SCAD</a:t>
            </a:r>
            <a:r>
              <a:rPr lang="ru-RU" sz="2000" dirty="0" smtClean="0">
                <a:solidFill>
                  <a:srgbClr val="0070C0"/>
                </a:solidFill>
              </a:rPr>
              <a:t> и </a:t>
            </a:r>
            <a:r>
              <a:rPr lang="en-US" sz="2000" dirty="0" err="1" smtClean="0">
                <a:solidFill>
                  <a:srgbClr val="0070C0"/>
                </a:solidFill>
              </a:rPr>
              <a:t>midas</a:t>
            </a:r>
            <a:r>
              <a:rPr lang="en-US" sz="2000" dirty="0" smtClean="0">
                <a:solidFill>
                  <a:srgbClr val="0070C0"/>
                </a:solidFill>
              </a:rPr>
              <a:t> GTS NX </a:t>
            </a:r>
            <a:endParaRPr lang="ru-RU" sz="2000" dirty="0"/>
          </a:p>
        </p:txBody>
      </p:sp>
      <p:sp>
        <p:nvSpPr>
          <p:cNvPr id="11" name="Rectangle 10"/>
          <p:cNvSpPr/>
          <p:nvPr/>
        </p:nvSpPr>
        <p:spPr>
          <a:xfrm>
            <a:off x="523578" y="5930116"/>
            <a:ext cx="793685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 Narrow" panose="020B0606020202030204" pitchFamily="34" charset="0"/>
              </a:rPr>
              <a:t>Расчетная модель в ПК </a:t>
            </a:r>
            <a:r>
              <a:rPr lang="en-US" sz="1400" dirty="0">
                <a:latin typeface="Arial Narrow" panose="020B0606020202030204" pitchFamily="34" charset="0"/>
              </a:rPr>
              <a:t>SCAD (</a:t>
            </a:r>
            <a:r>
              <a:rPr lang="ru-RU" sz="1400" dirty="0">
                <a:latin typeface="Arial Narrow" panose="020B0606020202030204" pitchFamily="34" charset="0"/>
              </a:rPr>
              <a:t>узлов - </a:t>
            </a:r>
            <a:r>
              <a:rPr lang="en-US" sz="1400" dirty="0" smtClean="0">
                <a:latin typeface="Arial Narrow" panose="020B0606020202030204" pitchFamily="34" charset="0"/>
              </a:rPr>
              <a:t>455681</a:t>
            </a:r>
            <a:r>
              <a:rPr lang="ru-RU" sz="1400" dirty="0" smtClean="0">
                <a:latin typeface="Arial Narrow" panose="020B0606020202030204" pitchFamily="34" charset="0"/>
              </a:rPr>
              <a:t>, </a:t>
            </a:r>
            <a:r>
              <a:rPr lang="ru-RU" sz="1400" dirty="0">
                <a:latin typeface="Arial Narrow" panose="020B0606020202030204" pitchFamily="34" charset="0"/>
              </a:rPr>
              <a:t>элементов - </a:t>
            </a:r>
            <a:r>
              <a:rPr lang="en-US" sz="1400" dirty="0" smtClean="0">
                <a:latin typeface="Arial Narrow" panose="020B0606020202030204" pitchFamily="34" charset="0"/>
              </a:rPr>
              <a:t>474464)</a:t>
            </a:r>
            <a:endParaRPr lang="en-US" sz="1400" dirty="0">
              <a:latin typeface="Arial Narrow" panose="020B0606020202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1048128"/>
            <a:ext cx="8383592" cy="4541112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200341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6738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C00000"/>
                </a:solidFill>
              </a:rPr>
              <a:t>m</a:t>
            </a:r>
            <a:r>
              <a:rPr lang="en-US" sz="2000" dirty="0" err="1" smtClean="0">
                <a:solidFill>
                  <a:srgbClr val="C00000"/>
                </a:solidFill>
              </a:rPr>
              <a:t>idas</a:t>
            </a:r>
            <a:r>
              <a:rPr lang="en-US" sz="2000" dirty="0" smtClean="0">
                <a:solidFill>
                  <a:srgbClr val="C00000"/>
                </a:solidFill>
              </a:rPr>
              <a:t> GTS NX (</a:t>
            </a:r>
            <a:r>
              <a:rPr lang="ru-RU" sz="2000" dirty="0" smtClean="0">
                <a:solidFill>
                  <a:srgbClr val="C00000"/>
                </a:solidFill>
              </a:rPr>
              <a:t>область применения</a:t>
            </a:r>
            <a:r>
              <a:rPr lang="en-US" sz="2000" dirty="0" smtClean="0">
                <a:solidFill>
                  <a:srgbClr val="C00000"/>
                </a:solidFill>
              </a:rPr>
              <a:t>)</a:t>
            </a:r>
            <a:endParaRPr lang="ru-RU" sz="2000" dirty="0">
              <a:solidFill>
                <a:srgbClr val="C00000"/>
              </a:solidFill>
            </a:endParaRPr>
          </a:p>
        </p:txBody>
      </p:sp>
      <p:pic>
        <p:nvPicPr>
          <p:cNvPr id="10" name="그림 5" descr="EN_00P Front cover.jpg"/>
          <p:cNvPicPr>
            <a:picLocks noChangeAspect="1"/>
          </p:cNvPicPr>
          <p:nvPr/>
        </p:nvPicPr>
        <p:blipFill rotWithShape="1">
          <a:blip r:embed="rId3" cstate="print"/>
          <a:srcRect l="23196" t="59235" r="53663" b="16829"/>
          <a:stretch/>
        </p:blipFill>
        <p:spPr bwMode="auto">
          <a:xfrm>
            <a:off x="5796136" y="908720"/>
            <a:ext cx="3275856" cy="2260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그림 3" descr="EN_00P Front cover.jpg"/>
          <p:cNvPicPr>
            <a:picLocks noChangeAspect="1"/>
          </p:cNvPicPr>
          <p:nvPr/>
        </p:nvPicPr>
        <p:blipFill rotWithShape="1">
          <a:blip r:embed="rId4" cstate="print"/>
          <a:srcRect l="65141" t="25339" r="8714" b="47709"/>
          <a:stretch/>
        </p:blipFill>
        <p:spPr bwMode="auto">
          <a:xfrm>
            <a:off x="107504" y="1052736"/>
            <a:ext cx="3246248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그림 5" descr="EN_00P Front cover.jpg"/>
          <p:cNvPicPr>
            <a:picLocks noChangeAspect="1"/>
          </p:cNvPicPr>
          <p:nvPr/>
        </p:nvPicPr>
        <p:blipFill rotWithShape="1">
          <a:blip r:embed="rId5" cstate="print"/>
          <a:srcRect l="4994" t="67879" r="74302" b="7011"/>
          <a:stretch/>
        </p:blipFill>
        <p:spPr bwMode="auto">
          <a:xfrm>
            <a:off x="6284487" y="3645024"/>
            <a:ext cx="2847351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그림 3" descr="EN_00P Front cover.jpg"/>
          <p:cNvPicPr>
            <a:picLocks noChangeAspect="1"/>
          </p:cNvPicPr>
          <p:nvPr/>
        </p:nvPicPr>
        <p:blipFill rotWithShape="1">
          <a:blip r:embed="rId5" cstate="print"/>
          <a:srcRect l="74563" t="68075" r="7365" b="7305"/>
          <a:stretch/>
        </p:blipFill>
        <p:spPr bwMode="auto">
          <a:xfrm>
            <a:off x="2987824" y="937094"/>
            <a:ext cx="2979018" cy="2707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2" descr="C:\Documents and Settings\yybae\Desktop\Introduction_to_MIDAS_Solutions_print_quality 3.jpg"/>
          <p:cNvPicPr>
            <a:picLocks noChangeAspect="1" noChangeArrowheads="1"/>
          </p:cNvPicPr>
          <p:nvPr/>
        </p:nvPicPr>
        <p:blipFill rotWithShape="1">
          <a:blip r:embed="rId6"/>
          <a:srcRect l="8734" t="26945" r="62949" b="63733"/>
          <a:stretch/>
        </p:blipFill>
        <p:spPr bwMode="auto">
          <a:xfrm>
            <a:off x="750668" y="3520346"/>
            <a:ext cx="5909564" cy="2751004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323528" y="2931779"/>
            <a:ext cx="5400600" cy="6120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3422946" y="5616208"/>
            <a:ext cx="4821462" cy="6120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/>
          <p:cNvSpPr/>
          <p:nvPr/>
        </p:nvSpPr>
        <p:spPr>
          <a:xfrm>
            <a:off x="917848" y="5894644"/>
            <a:ext cx="2291528" cy="6120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TextBox 40"/>
          <p:cNvSpPr txBox="1"/>
          <p:nvPr/>
        </p:nvSpPr>
        <p:spPr>
          <a:xfrm>
            <a:off x="374734" y="3007985"/>
            <a:ext cx="24013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Устойчивость склонов и насыпей</a:t>
            </a:r>
            <a:endParaRPr lang="en-US" sz="1200" dirty="0" smtClean="0">
              <a:solidFill>
                <a:srgbClr val="FF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250795" y="3007985"/>
            <a:ext cx="24013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Разработка котлованов</a:t>
            </a:r>
            <a:endParaRPr lang="en-US" sz="1200" dirty="0" smtClean="0">
              <a:solidFill>
                <a:srgbClr val="FF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110858" y="3007985"/>
            <a:ext cx="2401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Подземные сооружения, тоннели и коммуникации </a:t>
            </a:r>
            <a:endParaRPr lang="en-US" sz="1200" dirty="0" smtClean="0">
              <a:solidFill>
                <a:srgbClr val="FF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50668" y="5949280"/>
            <a:ext cx="77615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Свайные фундаменты, гидротехнические сооружения</a:t>
            </a:r>
            <a:endParaRPr lang="en-US" sz="12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507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64594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70C0"/>
                </a:solidFill>
              </a:rPr>
              <a:t>Пример практического применения взаимосвязи </a:t>
            </a:r>
            <a:r>
              <a:rPr lang="en-US" sz="2000" dirty="0" smtClean="0">
                <a:solidFill>
                  <a:srgbClr val="0070C0"/>
                </a:solidFill>
              </a:rPr>
              <a:t>SCAD</a:t>
            </a:r>
            <a:r>
              <a:rPr lang="ru-RU" sz="2000" dirty="0" smtClean="0">
                <a:solidFill>
                  <a:srgbClr val="0070C0"/>
                </a:solidFill>
              </a:rPr>
              <a:t> и </a:t>
            </a:r>
            <a:r>
              <a:rPr lang="en-US" sz="2000" dirty="0" err="1" smtClean="0">
                <a:solidFill>
                  <a:srgbClr val="0070C0"/>
                </a:solidFill>
              </a:rPr>
              <a:t>midas</a:t>
            </a:r>
            <a:r>
              <a:rPr lang="en-US" sz="2000" dirty="0" smtClean="0">
                <a:solidFill>
                  <a:srgbClr val="0070C0"/>
                </a:solidFill>
              </a:rPr>
              <a:t> GTS NX </a:t>
            </a:r>
            <a:endParaRPr lang="ru-RU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51" t="2061" r="28536" b="34261"/>
          <a:stretch/>
        </p:blipFill>
        <p:spPr>
          <a:xfrm>
            <a:off x="323527" y="1124744"/>
            <a:ext cx="4004345" cy="27363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87" b="37935"/>
          <a:stretch/>
        </p:blipFill>
        <p:spPr>
          <a:xfrm>
            <a:off x="8187273" y="1124745"/>
            <a:ext cx="719549" cy="15626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5" r="17713"/>
          <a:stretch/>
        </p:blipFill>
        <p:spPr>
          <a:xfrm>
            <a:off x="4512374" y="1124745"/>
            <a:ext cx="3545607" cy="20666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87" r="1563" b="37825"/>
          <a:stretch/>
        </p:blipFill>
        <p:spPr>
          <a:xfrm>
            <a:off x="8187273" y="3439991"/>
            <a:ext cx="633199" cy="16637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2" r="18888"/>
          <a:stretch/>
        </p:blipFill>
        <p:spPr>
          <a:xfrm>
            <a:off x="4512374" y="3439990"/>
            <a:ext cx="3545607" cy="195435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23578" y="5930116"/>
            <a:ext cx="79368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Arial Narrow" panose="020B0606020202030204" pitchFamily="34" charset="0"/>
              </a:rPr>
              <a:t>Модель «сооружение-основание» в </a:t>
            </a:r>
            <a:r>
              <a:rPr lang="en-US" sz="1400" dirty="0" err="1" smtClean="0">
                <a:latin typeface="Arial Narrow" panose="020B0606020202030204" pitchFamily="34" charset="0"/>
              </a:rPr>
              <a:t>midas</a:t>
            </a:r>
            <a:r>
              <a:rPr lang="en-US" sz="1400" dirty="0" smtClean="0">
                <a:latin typeface="Arial Narrow" panose="020B0606020202030204" pitchFamily="34" charset="0"/>
              </a:rPr>
              <a:t> GTS NX</a:t>
            </a:r>
            <a:r>
              <a:rPr lang="ru-RU" sz="1400" dirty="0" smtClean="0">
                <a:latin typeface="Arial Narrow" panose="020B0606020202030204" pitchFamily="34" charset="0"/>
              </a:rPr>
              <a:t>, перемещения и вертикальные напряжения под фундаментной плитой</a:t>
            </a:r>
            <a:endParaRPr lang="en-US" sz="14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1498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64594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70C0"/>
                </a:solidFill>
              </a:rPr>
              <a:t>Пример практического применения взаимосвязи </a:t>
            </a:r>
            <a:r>
              <a:rPr lang="en-US" sz="2000" dirty="0" smtClean="0">
                <a:solidFill>
                  <a:srgbClr val="0070C0"/>
                </a:solidFill>
              </a:rPr>
              <a:t>SCAD</a:t>
            </a:r>
            <a:r>
              <a:rPr lang="ru-RU" sz="2000" dirty="0" smtClean="0">
                <a:solidFill>
                  <a:srgbClr val="0070C0"/>
                </a:solidFill>
              </a:rPr>
              <a:t> и </a:t>
            </a:r>
            <a:r>
              <a:rPr lang="en-US" sz="2000" dirty="0" err="1" smtClean="0">
                <a:solidFill>
                  <a:srgbClr val="0070C0"/>
                </a:solidFill>
              </a:rPr>
              <a:t>midas</a:t>
            </a:r>
            <a:r>
              <a:rPr lang="en-US" sz="2000" dirty="0" smtClean="0">
                <a:solidFill>
                  <a:srgbClr val="0070C0"/>
                </a:solidFill>
              </a:rPr>
              <a:t> GTS NX </a:t>
            </a:r>
            <a:endParaRPr lang="ru-RU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-1" r="5679"/>
          <a:stretch/>
        </p:blipFill>
        <p:spPr>
          <a:xfrm>
            <a:off x="1367645" y="2666139"/>
            <a:ext cx="6984776" cy="2965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88605" t="3774" r="2138" b="71612"/>
          <a:stretch/>
        </p:blipFill>
        <p:spPr>
          <a:xfrm>
            <a:off x="7092279" y="1049451"/>
            <a:ext cx="707529" cy="131859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15870" t="3773" r="18007" b="22641"/>
          <a:stretch/>
        </p:blipFill>
        <p:spPr>
          <a:xfrm>
            <a:off x="3707904" y="963889"/>
            <a:ext cx="3600400" cy="280831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l="93349" r="816" b="60127"/>
          <a:stretch/>
        </p:blipFill>
        <p:spPr>
          <a:xfrm>
            <a:off x="8244408" y="3429000"/>
            <a:ext cx="432048" cy="118259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23578" y="5930116"/>
            <a:ext cx="793685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Arial Narrow" panose="020B0606020202030204" pitchFamily="34" charset="0"/>
              </a:rPr>
              <a:t>Отображение перенесенных коэффициентов постели С1 в элементах фундаментной плиты в ПК </a:t>
            </a:r>
            <a:r>
              <a:rPr lang="en-US" sz="1400" dirty="0" smtClean="0">
                <a:latin typeface="Arial Narrow" panose="020B0606020202030204" pitchFamily="34" charset="0"/>
              </a:rPr>
              <a:t>SCAD</a:t>
            </a:r>
            <a:endParaRPr lang="en-US" sz="14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7762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64594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70C0"/>
                </a:solidFill>
              </a:rPr>
              <a:t>Пример практического применения взаимосвязи между </a:t>
            </a:r>
            <a:r>
              <a:rPr lang="en-US" sz="2000" dirty="0" smtClean="0">
                <a:solidFill>
                  <a:srgbClr val="0070C0"/>
                </a:solidFill>
              </a:rPr>
              <a:t>SCAD</a:t>
            </a:r>
            <a:r>
              <a:rPr lang="ru-RU" sz="2000" dirty="0" smtClean="0">
                <a:solidFill>
                  <a:srgbClr val="0070C0"/>
                </a:solidFill>
              </a:rPr>
              <a:t> и </a:t>
            </a:r>
            <a:r>
              <a:rPr lang="en-US" sz="2000" dirty="0" err="1" smtClean="0">
                <a:solidFill>
                  <a:srgbClr val="0070C0"/>
                </a:solidFill>
              </a:rPr>
              <a:t>midas</a:t>
            </a:r>
            <a:r>
              <a:rPr lang="en-US" sz="2000" dirty="0" smtClean="0">
                <a:solidFill>
                  <a:srgbClr val="0070C0"/>
                </a:solidFill>
              </a:rPr>
              <a:t> GTS NX </a:t>
            </a:r>
            <a:endParaRPr lang="ru-RU" sz="2000" dirty="0"/>
          </a:p>
        </p:txBody>
      </p:sp>
      <p:sp>
        <p:nvSpPr>
          <p:cNvPr id="11" name="Rectangle 10"/>
          <p:cNvSpPr/>
          <p:nvPr/>
        </p:nvSpPr>
        <p:spPr>
          <a:xfrm>
            <a:off x="523578" y="5930116"/>
            <a:ext cx="79368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 Narrow" panose="020B0606020202030204" pitchFamily="34" charset="0"/>
              </a:rPr>
              <a:t>Многоэтажный жилой комплекс со встроенно-пристроенным подземным паркингом.ЖК «БЕЛЫЕ РОСЫ</a:t>
            </a:r>
            <a:r>
              <a:rPr lang="ru-RU" sz="1400" dirty="0" smtClean="0">
                <a:latin typeface="Arial Narrow" panose="020B0606020202030204" pitchFamily="34" charset="0"/>
              </a:rPr>
              <a:t>»</a:t>
            </a:r>
            <a:endParaRPr lang="en-US" sz="1400" dirty="0" smtClean="0">
              <a:latin typeface="Arial Narrow" panose="020B0606020202030204" pitchFamily="34" charset="0"/>
            </a:endParaRPr>
          </a:p>
          <a:p>
            <a:pPr algn="ctr"/>
            <a:r>
              <a:rPr lang="ru-RU" sz="1400" dirty="0" smtClean="0">
                <a:latin typeface="Arial Narrow" panose="020B0606020202030204" pitchFamily="34" charset="0"/>
              </a:rPr>
              <a:t>По </a:t>
            </a:r>
            <a:r>
              <a:rPr lang="ru-RU" sz="1400" dirty="0">
                <a:latin typeface="Arial Narrow" panose="020B0606020202030204" pitchFamily="34" charset="0"/>
              </a:rPr>
              <a:t>адресу: г.Котельники, Новорязанское шоссе, 19 км.</a:t>
            </a:r>
            <a:endParaRPr lang="en-US" sz="1400" dirty="0">
              <a:latin typeface="Arial Narrow" panose="020B0606020202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64" y="965032"/>
            <a:ext cx="7325716" cy="47647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908720"/>
            <a:ext cx="1331640" cy="1324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528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64594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70C0"/>
                </a:solidFill>
              </a:rPr>
              <a:t>Пример практического применения взаимосвязи </a:t>
            </a:r>
            <a:r>
              <a:rPr lang="en-US" sz="2000" dirty="0" smtClean="0">
                <a:solidFill>
                  <a:srgbClr val="0070C0"/>
                </a:solidFill>
              </a:rPr>
              <a:t>SCAD</a:t>
            </a:r>
            <a:r>
              <a:rPr lang="ru-RU" sz="2000" dirty="0" smtClean="0">
                <a:solidFill>
                  <a:srgbClr val="0070C0"/>
                </a:solidFill>
              </a:rPr>
              <a:t> и </a:t>
            </a:r>
            <a:r>
              <a:rPr lang="en-US" sz="2000" dirty="0" err="1" smtClean="0">
                <a:solidFill>
                  <a:srgbClr val="0070C0"/>
                </a:solidFill>
              </a:rPr>
              <a:t>midas</a:t>
            </a:r>
            <a:r>
              <a:rPr lang="en-US" sz="2000" dirty="0" smtClean="0">
                <a:solidFill>
                  <a:srgbClr val="0070C0"/>
                </a:solidFill>
              </a:rPr>
              <a:t> GTS NX </a:t>
            </a:r>
            <a:endParaRPr lang="ru-RU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987722"/>
            <a:ext cx="6850959" cy="481754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23578" y="6001543"/>
            <a:ext cx="793685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 Narrow" panose="020B0606020202030204" pitchFamily="34" charset="0"/>
              </a:rPr>
              <a:t>План </a:t>
            </a:r>
            <a:r>
              <a:rPr lang="ru-RU" sz="1400" dirty="0" smtClean="0">
                <a:latin typeface="Arial Narrow" panose="020B0606020202030204" pitchFamily="34" charset="0"/>
              </a:rPr>
              <a:t>2-го </a:t>
            </a:r>
            <a:r>
              <a:rPr lang="ru-RU" sz="1400" dirty="0">
                <a:latin typeface="Arial Narrow" panose="020B0606020202030204" pitchFamily="34" charset="0"/>
              </a:rPr>
              <a:t>этажа </a:t>
            </a:r>
            <a:r>
              <a:rPr lang="ru-RU" sz="1400" dirty="0" smtClean="0">
                <a:latin typeface="Arial Narrow" panose="020B0606020202030204" pitchFamily="34" charset="0"/>
              </a:rPr>
              <a:t>ЖК </a:t>
            </a:r>
            <a:r>
              <a:rPr lang="ru-RU" sz="1400" dirty="0">
                <a:latin typeface="Arial Narrow" panose="020B0606020202030204" pitchFamily="34" charset="0"/>
              </a:rPr>
              <a:t>(корпуса 3, 4, 5, 8)</a:t>
            </a:r>
            <a:endParaRPr lang="en-US" sz="14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2959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64594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70C0"/>
                </a:solidFill>
              </a:rPr>
              <a:t>Пример практического применения взаимосвязи </a:t>
            </a:r>
            <a:r>
              <a:rPr lang="en-US" sz="2000" dirty="0" smtClean="0">
                <a:solidFill>
                  <a:srgbClr val="0070C0"/>
                </a:solidFill>
              </a:rPr>
              <a:t>SCAD</a:t>
            </a:r>
            <a:r>
              <a:rPr lang="ru-RU" sz="2000" dirty="0" smtClean="0">
                <a:solidFill>
                  <a:srgbClr val="0070C0"/>
                </a:solidFill>
              </a:rPr>
              <a:t> и </a:t>
            </a:r>
            <a:r>
              <a:rPr lang="en-US" sz="2000" dirty="0" err="1" smtClean="0">
                <a:solidFill>
                  <a:srgbClr val="0070C0"/>
                </a:solidFill>
              </a:rPr>
              <a:t>midas</a:t>
            </a:r>
            <a:r>
              <a:rPr lang="en-US" sz="2000" dirty="0" smtClean="0">
                <a:solidFill>
                  <a:srgbClr val="0070C0"/>
                </a:solidFill>
              </a:rPr>
              <a:t> GTS NX </a:t>
            </a:r>
            <a:endParaRPr lang="ru-RU" sz="2000" dirty="0"/>
          </a:p>
        </p:txBody>
      </p:sp>
      <p:sp>
        <p:nvSpPr>
          <p:cNvPr id="11" name="Rectangle 10"/>
          <p:cNvSpPr/>
          <p:nvPr/>
        </p:nvSpPr>
        <p:spPr>
          <a:xfrm>
            <a:off x="523578" y="5930116"/>
            <a:ext cx="793685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 Narrow" panose="020B0606020202030204" pitchFamily="34" charset="0"/>
              </a:rPr>
              <a:t>Разрез по корпусу 3</a:t>
            </a:r>
            <a:endParaRPr lang="en-US" sz="1400" dirty="0">
              <a:latin typeface="Arial Narrow" panose="020B0606020202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449" y="1059897"/>
            <a:ext cx="6921102" cy="4578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930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64594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70C0"/>
                </a:solidFill>
              </a:rPr>
              <a:t>Пример практического применения взаимосвязи </a:t>
            </a:r>
            <a:r>
              <a:rPr lang="en-US" sz="2000" dirty="0" smtClean="0">
                <a:solidFill>
                  <a:srgbClr val="0070C0"/>
                </a:solidFill>
              </a:rPr>
              <a:t>SCAD</a:t>
            </a:r>
            <a:r>
              <a:rPr lang="ru-RU" sz="2000" dirty="0" smtClean="0">
                <a:solidFill>
                  <a:srgbClr val="0070C0"/>
                </a:solidFill>
              </a:rPr>
              <a:t> и </a:t>
            </a:r>
            <a:r>
              <a:rPr lang="en-US" sz="2000" dirty="0" err="1" smtClean="0">
                <a:solidFill>
                  <a:srgbClr val="0070C0"/>
                </a:solidFill>
              </a:rPr>
              <a:t>midas</a:t>
            </a:r>
            <a:r>
              <a:rPr lang="en-US" sz="2000" dirty="0" smtClean="0">
                <a:solidFill>
                  <a:srgbClr val="0070C0"/>
                </a:solidFill>
              </a:rPr>
              <a:t> GTS NX </a:t>
            </a:r>
            <a:endParaRPr lang="ru-RU" sz="2000" dirty="0"/>
          </a:p>
        </p:txBody>
      </p:sp>
      <p:sp>
        <p:nvSpPr>
          <p:cNvPr id="11" name="Rectangle 10"/>
          <p:cNvSpPr/>
          <p:nvPr/>
        </p:nvSpPr>
        <p:spPr>
          <a:xfrm>
            <a:off x="523578" y="5949280"/>
            <a:ext cx="793685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Arial Narrow" panose="020B0606020202030204" pitchFamily="34" charset="0"/>
              </a:rPr>
              <a:t>Расчетная модель в ПК </a:t>
            </a:r>
            <a:r>
              <a:rPr lang="en-US" sz="1400" dirty="0" smtClean="0">
                <a:latin typeface="Arial Narrow" panose="020B0606020202030204" pitchFamily="34" charset="0"/>
              </a:rPr>
              <a:t>SCAD (</a:t>
            </a:r>
            <a:r>
              <a:rPr lang="ru-RU" sz="1400" dirty="0" smtClean="0">
                <a:latin typeface="Arial Narrow" panose="020B0606020202030204" pitchFamily="34" charset="0"/>
              </a:rPr>
              <a:t>узлов - 254289, элементов - 267615</a:t>
            </a:r>
            <a:r>
              <a:rPr lang="en-US" sz="1400" dirty="0" smtClean="0">
                <a:latin typeface="Arial Narrow" panose="020B0606020202030204" pitchFamily="34" charset="0"/>
              </a:rPr>
              <a:t>)</a:t>
            </a:r>
            <a:endParaRPr lang="en-US" sz="1400" dirty="0">
              <a:latin typeface="Arial Narrow" panose="020B0606020202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751" y="1140296"/>
            <a:ext cx="8080497" cy="437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890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64594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70C0"/>
                </a:solidFill>
              </a:rPr>
              <a:t>Пример практического применения взаимосвязи </a:t>
            </a:r>
            <a:r>
              <a:rPr lang="en-US" sz="2000" dirty="0" smtClean="0">
                <a:solidFill>
                  <a:srgbClr val="0070C0"/>
                </a:solidFill>
              </a:rPr>
              <a:t>SCAD</a:t>
            </a:r>
            <a:r>
              <a:rPr lang="ru-RU" sz="2000" dirty="0" smtClean="0">
                <a:solidFill>
                  <a:srgbClr val="0070C0"/>
                </a:solidFill>
              </a:rPr>
              <a:t> и </a:t>
            </a:r>
            <a:r>
              <a:rPr lang="en-US" sz="2000" dirty="0" err="1" smtClean="0">
                <a:solidFill>
                  <a:srgbClr val="0070C0"/>
                </a:solidFill>
              </a:rPr>
              <a:t>midas</a:t>
            </a:r>
            <a:r>
              <a:rPr lang="en-US" sz="2000" dirty="0" smtClean="0">
                <a:solidFill>
                  <a:srgbClr val="0070C0"/>
                </a:solidFill>
              </a:rPr>
              <a:t> GTS NX </a:t>
            </a:r>
            <a:endParaRPr lang="ru-RU" sz="2000" dirty="0"/>
          </a:p>
        </p:txBody>
      </p:sp>
      <p:sp>
        <p:nvSpPr>
          <p:cNvPr id="11" name="Rectangle 10"/>
          <p:cNvSpPr/>
          <p:nvPr/>
        </p:nvSpPr>
        <p:spPr>
          <a:xfrm>
            <a:off x="523578" y="5930116"/>
            <a:ext cx="793685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 Narrow" panose="020B0606020202030204" pitchFamily="34" charset="0"/>
              </a:rPr>
              <a:t>Расчетная модель в ПК </a:t>
            </a:r>
            <a:r>
              <a:rPr lang="en-US" sz="1400" dirty="0" err="1" smtClean="0">
                <a:latin typeface="Arial Narrow" panose="020B0606020202030204" pitchFamily="34" charset="0"/>
              </a:rPr>
              <a:t>midas</a:t>
            </a:r>
            <a:r>
              <a:rPr lang="en-US" sz="1400" dirty="0" smtClean="0">
                <a:latin typeface="Arial Narrow" panose="020B0606020202030204" pitchFamily="34" charset="0"/>
              </a:rPr>
              <a:t> GTS NX</a:t>
            </a:r>
            <a:endParaRPr lang="en-US" sz="1400" dirty="0">
              <a:latin typeface="Arial Narrow" panose="020B0606020202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980728"/>
            <a:ext cx="7129146" cy="468981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760826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64594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70C0"/>
                </a:solidFill>
              </a:rPr>
              <a:t>Пример практического применения взаимосвязи </a:t>
            </a:r>
            <a:r>
              <a:rPr lang="en-US" sz="2000" dirty="0" smtClean="0">
                <a:solidFill>
                  <a:srgbClr val="0070C0"/>
                </a:solidFill>
              </a:rPr>
              <a:t>SCAD</a:t>
            </a:r>
            <a:r>
              <a:rPr lang="ru-RU" sz="2000" dirty="0" smtClean="0">
                <a:solidFill>
                  <a:srgbClr val="0070C0"/>
                </a:solidFill>
              </a:rPr>
              <a:t> и </a:t>
            </a:r>
            <a:r>
              <a:rPr lang="en-US" sz="2000" dirty="0" err="1" smtClean="0">
                <a:solidFill>
                  <a:srgbClr val="0070C0"/>
                </a:solidFill>
              </a:rPr>
              <a:t>midas</a:t>
            </a:r>
            <a:r>
              <a:rPr lang="en-US" sz="2000" dirty="0" smtClean="0">
                <a:solidFill>
                  <a:srgbClr val="0070C0"/>
                </a:solidFill>
              </a:rPr>
              <a:t> GTS NX </a:t>
            </a:r>
            <a:endParaRPr lang="ru-RU" sz="2000" dirty="0"/>
          </a:p>
        </p:txBody>
      </p:sp>
      <p:sp>
        <p:nvSpPr>
          <p:cNvPr id="11" name="Rectangle 10"/>
          <p:cNvSpPr/>
          <p:nvPr/>
        </p:nvSpPr>
        <p:spPr>
          <a:xfrm>
            <a:off x="523578" y="5930116"/>
            <a:ext cx="79368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Arial Narrow" panose="020B0606020202030204" pitchFamily="34" charset="0"/>
              </a:rPr>
              <a:t>Модель «сооружение-основание» в </a:t>
            </a:r>
            <a:r>
              <a:rPr lang="en-US" sz="1400" dirty="0" err="1" smtClean="0">
                <a:latin typeface="Arial Narrow" panose="020B0606020202030204" pitchFamily="34" charset="0"/>
              </a:rPr>
              <a:t>midas</a:t>
            </a:r>
            <a:r>
              <a:rPr lang="en-US" sz="1400" dirty="0" smtClean="0">
                <a:latin typeface="Arial Narrow" panose="020B0606020202030204" pitchFamily="34" charset="0"/>
              </a:rPr>
              <a:t> GTS NX</a:t>
            </a:r>
            <a:r>
              <a:rPr lang="ru-RU" sz="1400" dirty="0" smtClean="0">
                <a:latin typeface="Arial Narrow" panose="020B0606020202030204" pitchFamily="34" charset="0"/>
              </a:rPr>
              <a:t>, перемещения и вертикальные напряжения под фундаментной плитой</a:t>
            </a:r>
            <a:endParaRPr lang="en-US" sz="1400" dirty="0">
              <a:latin typeface="Arial Narrow" panose="020B0606020202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772816"/>
            <a:ext cx="4464496" cy="33994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0072" y="980728"/>
            <a:ext cx="3456384" cy="21831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8064" y="3444188"/>
            <a:ext cx="3600400" cy="223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344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64594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70C0"/>
                </a:solidFill>
              </a:rPr>
              <a:t>Пример практического применения взаимосвязи </a:t>
            </a:r>
            <a:r>
              <a:rPr lang="en-US" sz="2000" dirty="0" smtClean="0">
                <a:solidFill>
                  <a:srgbClr val="0070C0"/>
                </a:solidFill>
              </a:rPr>
              <a:t>SCAD</a:t>
            </a:r>
            <a:r>
              <a:rPr lang="ru-RU" sz="2000" dirty="0" smtClean="0">
                <a:solidFill>
                  <a:srgbClr val="0070C0"/>
                </a:solidFill>
              </a:rPr>
              <a:t> и </a:t>
            </a:r>
            <a:r>
              <a:rPr lang="en-US" sz="2000" dirty="0" err="1" smtClean="0">
                <a:solidFill>
                  <a:srgbClr val="0070C0"/>
                </a:solidFill>
              </a:rPr>
              <a:t>midas</a:t>
            </a:r>
            <a:r>
              <a:rPr lang="en-US" sz="2000" dirty="0" smtClean="0">
                <a:solidFill>
                  <a:srgbClr val="0070C0"/>
                </a:solidFill>
              </a:rPr>
              <a:t> GTS NX </a:t>
            </a:r>
            <a:endParaRPr lang="ru-RU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3288" y="1340768"/>
            <a:ext cx="5557423" cy="410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316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64594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70C0"/>
                </a:solidFill>
              </a:rPr>
              <a:t>Пример практического применения взаимосвязи </a:t>
            </a:r>
            <a:r>
              <a:rPr lang="en-US" sz="2000" dirty="0" smtClean="0">
                <a:solidFill>
                  <a:srgbClr val="0070C0"/>
                </a:solidFill>
              </a:rPr>
              <a:t>SCAD</a:t>
            </a:r>
            <a:r>
              <a:rPr lang="ru-RU" sz="2000" dirty="0" smtClean="0">
                <a:solidFill>
                  <a:srgbClr val="0070C0"/>
                </a:solidFill>
              </a:rPr>
              <a:t> и </a:t>
            </a:r>
            <a:r>
              <a:rPr lang="en-US" sz="2000" dirty="0" err="1" smtClean="0">
                <a:solidFill>
                  <a:srgbClr val="0070C0"/>
                </a:solidFill>
              </a:rPr>
              <a:t>midas</a:t>
            </a:r>
            <a:r>
              <a:rPr lang="en-US" sz="2000" dirty="0" smtClean="0">
                <a:solidFill>
                  <a:srgbClr val="0070C0"/>
                </a:solidFill>
              </a:rPr>
              <a:t> GTS NX </a:t>
            </a:r>
            <a:endParaRPr lang="ru-RU" sz="2000" dirty="0"/>
          </a:p>
        </p:txBody>
      </p:sp>
      <p:sp>
        <p:nvSpPr>
          <p:cNvPr id="11" name="Rectangle 10"/>
          <p:cNvSpPr/>
          <p:nvPr/>
        </p:nvSpPr>
        <p:spPr>
          <a:xfrm>
            <a:off x="523578" y="5930116"/>
            <a:ext cx="793685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Arial Narrow" panose="020B0606020202030204" pitchFamily="34" charset="0"/>
              </a:rPr>
              <a:t>Отображение перенесенных коэффициентов постели С1 в элементах фундаментной плиты в ПК </a:t>
            </a:r>
            <a:r>
              <a:rPr lang="en-US" sz="1400" dirty="0" smtClean="0">
                <a:latin typeface="Arial Narrow" panose="020B0606020202030204" pitchFamily="34" charset="0"/>
              </a:rPr>
              <a:t>SCAD</a:t>
            </a:r>
            <a:endParaRPr lang="en-US" sz="1400" dirty="0">
              <a:latin typeface="Arial Narrow" panose="020B0606020202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358" y="1196751"/>
            <a:ext cx="7539057" cy="457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841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6738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</a:rPr>
              <a:t>ПРИНЦИП ВЗАИМОДЕЙСТВИЯ </a:t>
            </a:r>
            <a:endParaRPr lang="ru-RU" sz="2000" dirty="0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8756" y="1052737"/>
            <a:ext cx="3371676" cy="2387136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8756" y="3974646"/>
            <a:ext cx="3371676" cy="2387137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28" name="Стрелка вверх 27"/>
          <p:cNvSpPr/>
          <p:nvPr/>
        </p:nvSpPr>
        <p:spPr>
          <a:xfrm rot="10800000">
            <a:off x="6584989" y="3525078"/>
            <a:ext cx="379210" cy="364363"/>
          </a:xfrm>
          <a:prstGeom prst="upArrow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трелка вверх 28"/>
          <p:cNvSpPr/>
          <p:nvPr/>
        </p:nvSpPr>
        <p:spPr>
          <a:xfrm rot="5400000">
            <a:off x="4182328" y="2064124"/>
            <a:ext cx="379210" cy="364363"/>
          </a:xfrm>
          <a:prstGeom prst="upArrow">
            <a:avLst/>
          </a:prstGeom>
          <a:solidFill>
            <a:schemeClr val="accent1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трелка вверх 30"/>
          <p:cNvSpPr/>
          <p:nvPr/>
        </p:nvSpPr>
        <p:spPr>
          <a:xfrm rot="16200000" flipH="1">
            <a:off x="4182328" y="5001114"/>
            <a:ext cx="379210" cy="364363"/>
          </a:xfrm>
          <a:prstGeom prst="upArrow">
            <a:avLst/>
          </a:prstGeom>
          <a:solidFill>
            <a:schemeClr val="accent1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667" y="1052737"/>
            <a:ext cx="2934443" cy="2392209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667" y="3974646"/>
            <a:ext cx="2934443" cy="2387137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892313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64594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70C0"/>
                </a:solidFill>
              </a:rPr>
              <a:t>Пример практического применения взаимосвязи </a:t>
            </a:r>
            <a:r>
              <a:rPr lang="en-US" sz="2000" dirty="0" smtClean="0">
                <a:solidFill>
                  <a:srgbClr val="0070C0"/>
                </a:solidFill>
              </a:rPr>
              <a:t>SCAD</a:t>
            </a:r>
            <a:r>
              <a:rPr lang="ru-RU" sz="2000" dirty="0" smtClean="0">
                <a:solidFill>
                  <a:srgbClr val="0070C0"/>
                </a:solidFill>
              </a:rPr>
              <a:t> и </a:t>
            </a:r>
            <a:r>
              <a:rPr lang="en-US" sz="2000" dirty="0" err="1" smtClean="0">
                <a:solidFill>
                  <a:srgbClr val="0070C0"/>
                </a:solidFill>
              </a:rPr>
              <a:t>midas</a:t>
            </a:r>
            <a:r>
              <a:rPr lang="en-US" sz="2000" dirty="0" smtClean="0">
                <a:solidFill>
                  <a:srgbClr val="0070C0"/>
                </a:solidFill>
              </a:rPr>
              <a:t> GTS NX </a:t>
            </a:r>
            <a:endParaRPr lang="ru-RU" sz="2000" dirty="0"/>
          </a:p>
        </p:txBody>
      </p:sp>
      <p:sp>
        <p:nvSpPr>
          <p:cNvPr id="11" name="Rectangle 10"/>
          <p:cNvSpPr/>
          <p:nvPr/>
        </p:nvSpPr>
        <p:spPr>
          <a:xfrm>
            <a:off x="523578" y="5930116"/>
            <a:ext cx="793685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Arial Narrow" panose="020B0606020202030204" pitchFamily="34" charset="0"/>
              </a:rPr>
              <a:t>Полученные вертикальные перемещения в результате расчета</a:t>
            </a:r>
            <a:endParaRPr lang="en-US" sz="1400" dirty="0">
              <a:latin typeface="Arial Narrow" panose="020B0606020202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980728"/>
            <a:ext cx="7893868" cy="477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356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2411596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СПАСИБО ЗА ВНИМАНИЕ!</a:t>
            </a:r>
            <a:endParaRPr lang="ru-RU" sz="4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171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6738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</a:rPr>
              <a:t>ПЕРЕНОС РАСЧЕТНОЙ МОДЕЛИ В </a:t>
            </a:r>
            <a:r>
              <a:rPr lang="en-US" sz="2000" dirty="0" smtClean="0">
                <a:solidFill>
                  <a:srgbClr val="C00000"/>
                </a:solidFill>
              </a:rPr>
              <a:t>MIDAS GTS NX</a:t>
            </a:r>
            <a:endParaRPr lang="ru-RU" sz="2000" dirty="0">
              <a:solidFill>
                <a:srgbClr val="C0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2348880"/>
            <a:ext cx="3452416" cy="315935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251520" y="1006912"/>
            <a:ext cx="87129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В </a:t>
            </a:r>
            <a:r>
              <a:rPr lang="en-US" sz="1400" dirty="0" smtClean="0"/>
              <a:t>SCAD </a:t>
            </a:r>
            <a:r>
              <a:rPr lang="ru-RU" sz="1400" dirty="0" smtClean="0"/>
              <a:t>расчетная модель конструкции сохраняется в виде текстового файла, который на основе</a:t>
            </a:r>
            <a:r>
              <a:rPr lang="en-US" sz="1400" dirty="0" smtClean="0"/>
              <a:t> </a:t>
            </a:r>
            <a:r>
              <a:rPr lang="ru-RU" sz="1400" dirty="0" smtClean="0"/>
              <a:t>специального синтаксиса архивации хранит всю информацию о расчетной схеме: топология, жесткости КЭ, нагрузи, связи и пр.</a:t>
            </a:r>
            <a:endParaRPr lang="ru-RU" sz="14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607591" y="3645024"/>
            <a:ext cx="3456385" cy="2064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445124" y="6003567"/>
            <a:ext cx="4283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Синтаксис языка архивации данных в ПК </a:t>
            </a:r>
            <a:r>
              <a:rPr lang="en-US" sz="1200" dirty="0" smtClean="0"/>
              <a:t>SCAD</a:t>
            </a:r>
            <a:endParaRPr lang="en-US" sz="1200" dirty="0" smtClean="0">
              <a:solidFill>
                <a:srgbClr val="FF0000"/>
              </a:solidFill>
            </a:endParaRPr>
          </a:p>
          <a:p>
            <a:pPr algn="ctr"/>
            <a:r>
              <a:rPr lang="ru-RU" sz="1200" dirty="0" smtClean="0">
                <a:solidFill>
                  <a:srgbClr val="FF0000"/>
                </a:solidFill>
              </a:rPr>
              <a:t>формат *</a:t>
            </a:r>
            <a:r>
              <a:rPr lang="en-US" sz="1200" dirty="0" smtClean="0">
                <a:solidFill>
                  <a:srgbClr val="FF0000"/>
                </a:solidFill>
              </a:rPr>
              <a:t>.txt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t="2140"/>
          <a:stretch/>
        </p:blipFill>
        <p:spPr>
          <a:xfrm>
            <a:off x="4860032" y="1849294"/>
            <a:ext cx="3598168" cy="4004457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2127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60" y="2597940"/>
            <a:ext cx="2998541" cy="2199212"/>
          </a:xfrm>
          <a:prstGeom prst="rect">
            <a:avLst/>
          </a:prstGeom>
          <a:effectLst>
            <a:reflection blurRad="6350" stA="52000" endA="300" endPos="12000" dir="5400000" sy="-100000" algn="bl" rotWithShape="0"/>
          </a:effectLst>
          <a:scene3d>
            <a:camera prst="perspectiveRight">
              <a:rot lat="900000" lon="20399999" rev="0"/>
            </a:camera>
            <a:lightRig rig="threePt" dir="t"/>
          </a:scene3d>
        </p:spPr>
      </p:pic>
      <p:sp>
        <p:nvSpPr>
          <p:cNvPr id="2" name="TextBox 1"/>
          <p:cNvSpPr txBox="1"/>
          <p:nvPr/>
        </p:nvSpPr>
        <p:spPr>
          <a:xfrm>
            <a:off x="0" y="46738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</a:rPr>
              <a:t>ПЕРЕНОС РАСЧЕТНОЙ МОДЕЛИ В </a:t>
            </a:r>
            <a:r>
              <a:rPr lang="en-US" sz="2000" dirty="0" smtClean="0">
                <a:solidFill>
                  <a:srgbClr val="C00000"/>
                </a:solidFill>
              </a:rPr>
              <a:t>MIDAS GTS NX</a:t>
            </a:r>
            <a:endParaRPr lang="ru-RU" sz="2000" dirty="0">
              <a:solidFill>
                <a:srgbClr val="C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098" y="4533427"/>
            <a:ext cx="2416667" cy="1728192"/>
          </a:xfrm>
          <a:prstGeom prst="rect">
            <a:avLst/>
          </a:prstGeom>
          <a:ln w="15875">
            <a:solidFill>
              <a:schemeClr val="bg1">
                <a:lumMod val="50000"/>
              </a:schemeClr>
            </a:solidFill>
          </a:ln>
          <a:effectLst>
            <a:outerShdw blurRad="330200" sx="102000" sy="102000" algn="ctr" rotWithShape="0">
              <a:prstClr val="black">
                <a:alpha val="40000"/>
              </a:prstClr>
            </a:outerShdw>
          </a:effectLst>
          <a:scene3d>
            <a:camera prst="perspectiveRight" fov="1200000">
              <a:rot lat="1200000" lon="20099994" rev="0"/>
            </a:camera>
            <a:lightRig rig="threePt" dir="t"/>
          </a:scene3d>
        </p:spPr>
      </p:pic>
      <p:sp>
        <p:nvSpPr>
          <p:cNvPr id="12" name="Выгнутая вверх стрелка 11"/>
          <p:cNvSpPr/>
          <p:nvPr/>
        </p:nvSpPr>
        <p:spPr>
          <a:xfrm rot="21215453">
            <a:off x="3091235" y="1815450"/>
            <a:ext cx="792088" cy="504056"/>
          </a:xfrm>
          <a:prstGeom prst="curvedDownArrow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  <a:scene3d>
            <a:camera prst="orthographicFront">
              <a:rot lat="21577497" lon="395136" rev="21278941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6" name="Выгнутая вверх стрелка 15"/>
          <p:cNvSpPr/>
          <p:nvPr/>
        </p:nvSpPr>
        <p:spPr>
          <a:xfrm>
            <a:off x="5587044" y="1815449"/>
            <a:ext cx="792088" cy="504056"/>
          </a:xfrm>
          <a:prstGeom prst="curvedDownArrow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  <a:scene3d>
            <a:camera prst="orthographicFront">
              <a:rot lat="21577497" lon="395136" rev="21278941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1520" y="962144"/>
            <a:ext cx="87129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В специальном интерфейсе </a:t>
            </a:r>
            <a:r>
              <a:rPr lang="en-US" sz="1400" dirty="0" smtClean="0">
                <a:solidFill>
                  <a:srgbClr val="0070C0"/>
                </a:solidFill>
              </a:rPr>
              <a:t>MIDAS Converter </a:t>
            </a:r>
            <a:r>
              <a:rPr lang="ru-RU" sz="1400" dirty="0"/>
              <a:t>осуществляется конвертация </a:t>
            </a:r>
            <a:r>
              <a:rPr lang="ru-RU" sz="1400" dirty="0" smtClean="0"/>
              <a:t>скрипта текстового файла модели </a:t>
            </a:r>
            <a:r>
              <a:rPr lang="en-US" sz="1400" dirty="0" smtClean="0"/>
              <a:t>  </a:t>
            </a:r>
            <a:r>
              <a:rPr lang="ru-RU" sz="1400" dirty="0" smtClean="0"/>
              <a:t>ПК </a:t>
            </a:r>
            <a:r>
              <a:rPr lang="en-US" sz="1400" dirty="0" smtClean="0"/>
              <a:t>SCAD</a:t>
            </a:r>
            <a:r>
              <a:rPr lang="ru-RU" sz="1400" dirty="0" smtClean="0"/>
              <a:t> в файл расчетной модели для импорта в </a:t>
            </a:r>
            <a:r>
              <a:rPr lang="en-US" sz="1400" dirty="0" err="1" smtClean="0"/>
              <a:t>midas</a:t>
            </a:r>
            <a:r>
              <a:rPr lang="en-US" sz="1400" dirty="0" smtClean="0"/>
              <a:t> GTS NX</a:t>
            </a:r>
            <a:endParaRPr lang="en-US" sz="1400" dirty="0">
              <a:solidFill>
                <a:srgbClr val="FF0000"/>
              </a:solidFill>
            </a:endParaRPr>
          </a:p>
          <a:p>
            <a:r>
              <a:rPr lang="ru-RU" sz="1400" dirty="0" smtClean="0"/>
              <a:t>  </a:t>
            </a:r>
            <a:endParaRPr lang="ru-RU" sz="1400" dirty="0"/>
          </a:p>
        </p:txBody>
      </p:sp>
      <p:pic>
        <p:nvPicPr>
          <p:cNvPr id="11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2594" y="2658988"/>
            <a:ext cx="2839886" cy="2195455"/>
          </a:xfrm>
          <a:prstGeom prst="rect">
            <a:avLst/>
          </a:prstGeom>
          <a:effectLst>
            <a:reflection blurRad="6350" stA="52000" endA="300" endPos="13000" dir="5400000" sy="-100000" algn="bl" rotWithShape="0"/>
          </a:effectLst>
          <a:scene3d>
            <a:camera prst="perspectiveLeft">
              <a:rot lat="900000" lon="1200000" rev="0"/>
            </a:camera>
            <a:lightRig rig="threePt" dir="t"/>
          </a:scene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1822" y="2615497"/>
            <a:ext cx="2234314" cy="3290333"/>
          </a:xfrm>
          <a:prstGeom prst="rect">
            <a:avLst/>
          </a:prstGeom>
          <a:effectLst>
            <a:glow rad="63500">
              <a:schemeClr val="accent1">
                <a:satMod val="175000"/>
                <a:alpha val="12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78502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46738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0070C0"/>
                </a:solidFill>
              </a:rPr>
              <a:t>РАСПОЗНАВАЕМЫЕ ЭЛЕМЕНТЫ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ru-RU" sz="2000" dirty="0">
                <a:solidFill>
                  <a:srgbClr val="0070C0"/>
                </a:solidFill>
              </a:rPr>
              <a:t>В ПК </a:t>
            </a:r>
            <a:r>
              <a:rPr lang="en-US" sz="2000" dirty="0"/>
              <a:t>MIDAS GTS NX</a:t>
            </a:r>
            <a:r>
              <a:rPr lang="ru-RU" sz="2000" dirty="0"/>
              <a:t> </a:t>
            </a:r>
          </a:p>
        </p:txBody>
      </p:sp>
      <p:graphicFrame>
        <p:nvGraphicFramePr>
          <p:cNvPr id="31" name="Таблица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6324254"/>
              </p:ext>
            </p:extLst>
          </p:nvPr>
        </p:nvGraphicFramePr>
        <p:xfrm>
          <a:off x="2620492" y="1409373"/>
          <a:ext cx="3877338" cy="461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38669"/>
                <a:gridCol w="1938669"/>
              </a:tblGrid>
              <a:tr h="387040"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Элементы</a:t>
                      </a:r>
                      <a:endParaRPr lang="ru-RU" sz="1400"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250916"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</a:tr>
              <a:tr h="1352035"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</a:tr>
              <a:tr h="1627843"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4566768" y="2064398"/>
            <a:ext cx="1949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Стержень пространственной фермы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Универсальный пространственный стержень </a:t>
            </a:r>
            <a:endParaRPr lang="ru-RU" sz="1000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676978" y="3059012"/>
            <a:ext cx="18714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accent2">
                    <a:lumMod val="75000"/>
                  </a:schemeClr>
                </a:solidFill>
              </a:rPr>
              <a:t>Пластины:</a:t>
            </a:r>
            <a:endParaRPr lang="ru-RU" sz="1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559161" y="3204864"/>
            <a:ext cx="19386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Пространственный прямоугольный эл.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Пространственный трехугольный эл.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Пространственный четырехугольный эл.</a:t>
            </a:r>
            <a:endParaRPr lang="ru-RU" sz="1000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620492" y="4408270"/>
            <a:ext cx="19278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accent2">
                    <a:lumMod val="75000"/>
                  </a:schemeClr>
                </a:solidFill>
              </a:rPr>
              <a:t>Объемные:</a:t>
            </a:r>
            <a:endParaRPr lang="ru-RU" sz="1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563835" y="4570727"/>
            <a:ext cx="19339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Параллелепипед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Тетраэдр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Трехгранная призма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Пространственный шестиузловой эл.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Пространственный восьмиузловой эл.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000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37" name="Рисунок 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2292" y="2162781"/>
            <a:ext cx="1173913" cy="768633"/>
          </a:xfrm>
          <a:prstGeom prst="rect">
            <a:avLst/>
          </a:prstGeom>
        </p:spPr>
      </p:pic>
      <p:pic>
        <p:nvPicPr>
          <p:cNvPr id="38" name="Рисунок 4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6978" y="3474552"/>
            <a:ext cx="946593" cy="639876"/>
          </a:xfrm>
          <a:prstGeom prst="rect">
            <a:avLst/>
          </a:prstGeom>
        </p:spPr>
      </p:pic>
      <p:pic>
        <p:nvPicPr>
          <p:cNvPr id="39" name="Рисунок 50"/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26049" y="4657043"/>
            <a:ext cx="848450" cy="676063"/>
          </a:xfrm>
          <a:prstGeom prst="rect">
            <a:avLst/>
          </a:prstGeom>
        </p:spPr>
      </p:pic>
      <p:pic>
        <p:nvPicPr>
          <p:cNvPr id="40" name="Рисунок 51"/>
          <p:cNvPicPr>
            <a:picLocks noChangeAspect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620304" y="4657044"/>
            <a:ext cx="801050" cy="676063"/>
          </a:xfrm>
          <a:prstGeom prst="rect">
            <a:avLst/>
          </a:prstGeom>
        </p:spPr>
      </p:pic>
      <p:pic>
        <p:nvPicPr>
          <p:cNvPr id="41" name="Рисунок 52"/>
          <p:cNvPicPr>
            <a:picLocks noChangeAspect="1"/>
          </p:cNvPicPr>
          <p:nvPr/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197944" y="5319883"/>
            <a:ext cx="813152" cy="688274"/>
          </a:xfrm>
          <a:prstGeom prst="rect">
            <a:avLst/>
          </a:prstGeom>
        </p:spPr>
      </p:pic>
      <p:pic>
        <p:nvPicPr>
          <p:cNvPr id="42" name="Рисунок 5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04520" y="3459306"/>
            <a:ext cx="862965" cy="700764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2676978" y="1804246"/>
            <a:ext cx="18714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accent2">
                    <a:lumMod val="75000"/>
                  </a:schemeClr>
                </a:solidFill>
              </a:rPr>
              <a:t>Стержни:</a:t>
            </a:r>
            <a:endParaRPr lang="ru-RU" sz="12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942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6738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70C0"/>
                </a:solidFill>
              </a:rPr>
              <a:t>РАСПОЗНАВАЕМЫЕ СВЯЗИ В ПК </a:t>
            </a:r>
            <a:r>
              <a:rPr lang="en-US" sz="2000" dirty="0" smtClean="0"/>
              <a:t>MIDAS GTS NX</a:t>
            </a:r>
            <a:r>
              <a:rPr lang="ru-RU" sz="2000" dirty="0" smtClean="0">
                <a:solidFill>
                  <a:srgbClr val="0070C0"/>
                </a:solidFill>
              </a:rPr>
              <a:t> </a:t>
            </a:r>
            <a:endParaRPr lang="ru-RU" sz="2000" dirty="0">
              <a:solidFill>
                <a:srgbClr val="0070C0"/>
              </a:solidFill>
            </a:endParaRPr>
          </a:p>
        </p:txBody>
      </p:sp>
      <p:graphicFrame>
        <p:nvGraphicFramePr>
          <p:cNvPr id="16" name="Таблица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0161491"/>
              </p:ext>
            </p:extLst>
          </p:nvPr>
        </p:nvGraphicFramePr>
        <p:xfrm>
          <a:off x="2483768" y="1484784"/>
          <a:ext cx="3877338" cy="42759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38669"/>
                <a:gridCol w="1938669"/>
              </a:tblGrid>
              <a:tr h="387040"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Граничные условия</a:t>
                      </a:r>
                      <a:endParaRPr lang="ru-RU" sz="1400"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250916"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</a:tr>
              <a:tr h="1352035"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</a:tr>
              <a:tr h="1285973"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4430044" y="2329283"/>
            <a:ext cx="19494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Ограничение перемещений </a:t>
            </a: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узлов</a:t>
            </a:r>
            <a:endParaRPr lang="ru-RU" sz="1000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40254" y="3134423"/>
            <a:ext cx="18714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accent2">
                    <a:lumMod val="75000"/>
                  </a:schemeClr>
                </a:solidFill>
              </a:rPr>
              <a:t>Шарниры:</a:t>
            </a:r>
            <a:endParaRPr lang="ru-RU" sz="1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422437" y="3618029"/>
            <a:ext cx="193866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Снятие жесткости связи на концах </a:t>
            </a: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стержня</a:t>
            </a:r>
            <a:endParaRPr lang="ru-RU" sz="1000" b="1" dirty="0">
              <a:solidFill>
                <a:schemeClr val="accent1"/>
              </a:solidFill>
              <a:latin typeface="Arial Narrow" panose="020B0606020202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483768" y="4483681"/>
            <a:ext cx="19278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accent2">
                    <a:lumMod val="75000"/>
                  </a:schemeClr>
                </a:solidFill>
              </a:rPr>
              <a:t>Жесткие тела:</a:t>
            </a:r>
            <a:endParaRPr lang="ru-RU" sz="1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540254" y="1879657"/>
            <a:ext cx="18714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accent2">
                    <a:lumMod val="75000"/>
                  </a:schemeClr>
                </a:solidFill>
              </a:rPr>
              <a:t>Связи:</a:t>
            </a:r>
            <a:endParaRPr lang="ru-RU" sz="12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2" name="Рисунок 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5176" y="4802680"/>
            <a:ext cx="1321560" cy="858254"/>
          </a:xfrm>
          <a:prstGeom prst="rect">
            <a:avLst/>
          </a:prstGeom>
        </p:spPr>
      </p:pic>
      <p:pic>
        <p:nvPicPr>
          <p:cNvPr id="23" name="Рисунок 57"/>
          <p:cNvPicPr>
            <a:picLocks noChangeAspect="1"/>
          </p:cNvPicPr>
          <p:nvPr/>
        </p:nvPicPr>
        <p:blipFill rotWithShape="1">
          <a:blip r:embed="rId4"/>
          <a:srcRect l="8737"/>
          <a:stretch/>
        </p:blipFill>
        <p:spPr>
          <a:xfrm>
            <a:off x="3001397" y="2214322"/>
            <a:ext cx="1023906" cy="831637"/>
          </a:xfrm>
          <a:prstGeom prst="rect">
            <a:avLst/>
          </a:prstGeom>
        </p:spPr>
      </p:pic>
      <p:pic>
        <p:nvPicPr>
          <p:cNvPr id="24" name="Рисунок 5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8044" y="3449283"/>
            <a:ext cx="1255823" cy="879876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4411658" y="5006858"/>
            <a:ext cx="19386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Пространственное абсолютно жесткое </a:t>
            </a: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тело</a:t>
            </a:r>
            <a:endParaRPr lang="ru-RU" sz="1000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5520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539388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70C0"/>
                </a:solidFill>
              </a:rPr>
              <a:t>РАСПОЗНАВАЕМЫЕ ТИПЫ СЕЧЕНИЙ ДЛЯ ЭЛЕМЕНТОВ В ПК </a:t>
            </a:r>
            <a:r>
              <a:rPr lang="en-US" sz="2000" dirty="0" smtClean="0"/>
              <a:t>MIDAS GTS NX</a:t>
            </a:r>
            <a:r>
              <a:rPr lang="ru-RU" sz="2000" dirty="0" smtClean="0"/>
              <a:t> </a:t>
            </a:r>
            <a:endParaRPr lang="ru-RU" sz="2000" dirty="0"/>
          </a:p>
        </p:txBody>
      </p:sp>
      <p:graphicFrame>
        <p:nvGraphicFramePr>
          <p:cNvPr id="19" name="Таблица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6422727"/>
              </p:ext>
            </p:extLst>
          </p:nvPr>
        </p:nvGraphicFramePr>
        <p:xfrm>
          <a:off x="2675756" y="1331446"/>
          <a:ext cx="3877338" cy="461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77338"/>
              </a:tblGrid>
              <a:tr h="3870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Свойства элементов</a:t>
                      </a:r>
                      <a:endParaRPr lang="ru-RU" sz="1400"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602951"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</a:tr>
              <a:tr h="1627843"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1" name="Рисунок 7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1386" y="2066311"/>
            <a:ext cx="731279" cy="761590"/>
          </a:xfrm>
          <a:prstGeom prst="rect">
            <a:avLst/>
          </a:prstGeom>
        </p:spPr>
      </p:pic>
      <p:pic>
        <p:nvPicPr>
          <p:cNvPr id="22" name="Рисунок 7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9961" y="2105324"/>
            <a:ext cx="730118" cy="671238"/>
          </a:xfrm>
          <a:prstGeom prst="rect">
            <a:avLst/>
          </a:prstGeom>
        </p:spPr>
      </p:pic>
      <p:pic>
        <p:nvPicPr>
          <p:cNvPr id="23" name="Рисунок 7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9777" y="2912356"/>
            <a:ext cx="772888" cy="651651"/>
          </a:xfrm>
          <a:prstGeom prst="rect">
            <a:avLst/>
          </a:prstGeom>
        </p:spPr>
      </p:pic>
      <p:pic>
        <p:nvPicPr>
          <p:cNvPr id="24" name="Рисунок 7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9473" y="2066311"/>
            <a:ext cx="818382" cy="726171"/>
          </a:xfrm>
          <a:prstGeom prst="rect">
            <a:avLst/>
          </a:prstGeom>
        </p:spPr>
      </p:pic>
      <p:pic>
        <p:nvPicPr>
          <p:cNvPr id="25" name="Рисунок 7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36425" y="2044071"/>
            <a:ext cx="834317" cy="800796"/>
          </a:xfrm>
          <a:prstGeom prst="rect">
            <a:avLst/>
          </a:prstGeom>
        </p:spPr>
      </p:pic>
      <p:pic>
        <p:nvPicPr>
          <p:cNvPr id="26" name="Рисунок 7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01300" y="2827901"/>
            <a:ext cx="776085" cy="729591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5216553" y="3258904"/>
            <a:ext cx="13716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Брус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Тавр</a:t>
            </a:r>
            <a:endParaRPr lang="ru-RU" sz="1000" dirty="0" smtClean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Двутавр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Сплошной круг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Кольцо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Швеллер</a:t>
            </a:r>
            <a:endParaRPr lang="ru-RU" sz="1000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675757" y="4321664"/>
            <a:ext cx="38773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accent2">
                    <a:lumMod val="75000"/>
                  </a:schemeClr>
                </a:solidFill>
              </a:rPr>
              <a:t>Другие типы сечений:</a:t>
            </a:r>
            <a:endParaRPr lang="ru-RU" sz="1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698560" y="1726319"/>
            <a:ext cx="38208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accent2">
                    <a:lumMod val="75000"/>
                  </a:schemeClr>
                </a:solidFill>
              </a:rPr>
              <a:t>Стандартные типы сечений:</a:t>
            </a:r>
            <a:endParaRPr lang="ru-RU" sz="1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675755" y="4627309"/>
            <a:ext cx="3877339" cy="1177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Профили металлопроката </a:t>
            </a:r>
            <a:r>
              <a:rPr lang="ru-RU" sz="1000" dirty="0" smtClean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(параметрические сечения, только ГОСТ )</a:t>
            </a:r>
            <a:endParaRPr lang="ru-RU" sz="1000" dirty="0" smtClean="0">
              <a:solidFill>
                <a:srgbClr val="0070C0"/>
              </a:solidFill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Толщины пластин</a:t>
            </a:r>
            <a:endParaRPr lang="en-US" sz="1000" dirty="0" smtClean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 smtClean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000" dirty="0" smtClean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Изотропные свойства материалов</a:t>
            </a:r>
          </a:p>
        </p:txBody>
      </p:sp>
      <p:pic>
        <p:nvPicPr>
          <p:cNvPr id="34" name="Рисунок 4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10125" y="5042783"/>
            <a:ext cx="831532" cy="50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724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36602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70C0"/>
                </a:solidFill>
              </a:rPr>
              <a:t>РАСПОЗНАВАЕМЫЕ НАГРУЗКИ В ПК </a:t>
            </a:r>
            <a:r>
              <a:rPr lang="en-US" sz="2000" dirty="0" smtClean="0"/>
              <a:t>MIDAS GTS NX</a:t>
            </a:r>
            <a:r>
              <a:rPr lang="ru-RU" sz="2000" dirty="0" smtClean="0"/>
              <a:t> </a:t>
            </a:r>
            <a:endParaRPr lang="ru-RU" sz="2000" dirty="0"/>
          </a:p>
        </p:txBody>
      </p:sp>
      <p:graphicFrame>
        <p:nvGraphicFramePr>
          <p:cNvPr id="26" name="Таблица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961990"/>
              </p:ext>
            </p:extLst>
          </p:nvPr>
        </p:nvGraphicFramePr>
        <p:xfrm>
          <a:off x="2699792" y="1556792"/>
          <a:ext cx="3877338" cy="392173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38669"/>
                <a:gridCol w="1938669"/>
              </a:tblGrid>
              <a:tr h="413396"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Нагрузки</a:t>
                      </a:r>
                      <a:endParaRPr lang="ru-RU" sz="1400"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429458"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</a:tr>
              <a:tr h="2078883"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2699792" y="3402493"/>
            <a:ext cx="19278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accent2">
                    <a:lumMod val="75000"/>
                  </a:schemeClr>
                </a:solidFill>
              </a:rPr>
              <a:t>Давление:</a:t>
            </a:r>
            <a:endParaRPr lang="ru-RU" sz="1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643135" y="3502130"/>
            <a:ext cx="19339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Равномерно распределенные нагрузки на всю длину </a:t>
            </a: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стержня </a:t>
            </a:r>
            <a:endParaRPr lang="ru-RU" sz="1000" b="1" dirty="0" smtClean="0">
              <a:solidFill>
                <a:schemeClr val="accent1"/>
              </a:solidFill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000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Трапециевидные нагрузки на стержень и группу стержней </a:t>
            </a:r>
            <a:endParaRPr lang="en-US" sz="1000" b="1" dirty="0" smtClean="0">
              <a:solidFill>
                <a:schemeClr val="accent1"/>
              </a:solidFill>
              <a:latin typeface="Arial Narrow" panose="020B0606020202030204" pitchFamily="34" charset="0"/>
            </a:endParaRPr>
          </a:p>
          <a:p>
            <a:endParaRPr lang="ru-RU" sz="1000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Равномерно распределенные нагрузки на </a:t>
            </a: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пластины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000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Трапециевидные нагрузки на пластину и группу пластин</a:t>
            </a:r>
            <a:endParaRPr lang="ru-RU" sz="1000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726412" y="1965714"/>
            <a:ext cx="18714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accent2">
                    <a:lumMod val="75000"/>
                  </a:schemeClr>
                </a:solidFill>
              </a:rPr>
              <a:t>Узловые:</a:t>
            </a:r>
            <a:endParaRPr lang="ru-RU" sz="1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631455" y="2439022"/>
            <a:ext cx="19386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Узловые силы и </a:t>
            </a: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моменты</a:t>
            </a:r>
            <a:endParaRPr lang="ru-RU" sz="1000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33" name="Рисунок 88"/>
          <p:cNvPicPr>
            <a:picLocks noChangeAspect="1"/>
          </p:cNvPicPr>
          <p:nvPr/>
        </p:nvPicPr>
        <p:blipFill rotWithShape="1">
          <a:blip r:embed="rId3"/>
          <a:srcRect l="5555"/>
          <a:stretch/>
        </p:blipFill>
        <p:spPr>
          <a:xfrm>
            <a:off x="3194352" y="2314722"/>
            <a:ext cx="907751" cy="740886"/>
          </a:xfrm>
          <a:prstGeom prst="rect">
            <a:avLst/>
          </a:prstGeom>
        </p:spPr>
      </p:pic>
      <p:pic>
        <p:nvPicPr>
          <p:cNvPr id="36" name="Рисунок 5"/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70521" y="3778348"/>
            <a:ext cx="858365" cy="643108"/>
          </a:xfrm>
          <a:prstGeom prst="rect">
            <a:avLst/>
          </a:prstGeom>
        </p:spPr>
      </p:pic>
      <p:pic>
        <p:nvPicPr>
          <p:cNvPr id="37" name="Рисунок 6"/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706244" y="3778348"/>
            <a:ext cx="844080" cy="643108"/>
          </a:xfrm>
          <a:prstGeom prst="rect">
            <a:avLst/>
          </a:prstGeom>
        </p:spPr>
      </p:pic>
      <p:pic>
        <p:nvPicPr>
          <p:cNvPr id="38" name="Рисунок 7"/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73979" y="4597155"/>
            <a:ext cx="854907" cy="639497"/>
          </a:xfrm>
          <a:prstGeom prst="rect">
            <a:avLst/>
          </a:prstGeom>
        </p:spPr>
      </p:pic>
      <p:pic>
        <p:nvPicPr>
          <p:cNvPr id="39" name="Рисунок 8"/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703073" y="4606681"/>
            <a:ext cx="853510" cy="629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89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4627</TotalTime>
  <Words>1264</Words>
  <Application>Microsoft Office PowerPoint</Application>
  <PresentationFormat>Экран (4:3)</PresentationFormat>
  <Paragraphs>211</Paragraphs>
  <Slides>31</Slides>
  <Notes>31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8" baseType="lpstr">
      <vt:lpstr>Arial</vt:lpstr>
      <vt:lpstr>Arial Narrow</vt:lpstr>
      <vt:lpstr>Calibri</vt:lpstr>
      <vt:lpstr>Eurostile</vt:lpstr>
      <vt:lpstr>굴림</vt:lpstr>
      <vt:lpstr>Rix고딕 L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mike</cp:lastModifiedBy>
  <cp:revision>302</cp:revision>
  <cp:lastPrinted>2015-08-06T07:16:23Z</cp:lastPrinted>
  <dcterms:created xsi:type="dcterms:W3CDTF">2015-08-04T10:25:26Z</dcterms:created>
  <dcterms:modified xsi:type="dcterms:W3CDTF">2017-04-18T12:57:58Z</dcterms:modified>
</cp:coreProperties>
</file>