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12" r:id="rId2"/>
    <p:sldId id="413" r:id="rId3"/>
    <p:sldId id="414" r:id="rId4"/>
    <p:sldId id="415" r:id="rId5"/>
    <p:sldId id="416" r:id="rId6"/>
    <p:sldId id="418" r:id="rId7"/>
    <p:sldId id="420" r:id="rId8"/>
    <p:sldId id="421" r:id="rId9"/>
    <p:sldId id="398" r:id="rId10"/>
    <p:sldId id="321" r:id="rId11"/>
    <p:sldId id="323" r:id="rId12"/>
    <p:sldId id="324" r:id="rId13"/>
    <p:sldId id="326" r:id="rId14"/>
    <p:sldId id="327" r:id="rId15"/>
    <p:sldId id="328" r:id="rId16"/>
    <p:sldId id="360" r:id="rId17"/>
    <p:sldId id="405" r:id="rId18"/>
    <p:sldId id="330" r:id="rId19"/>
    <p:sldId id="332" r:id="rId20"/>
    <p:sldId id="399" r:id="rId21"/>
    <p:sldId id="334" r:id="rId22"/>
    <p:sldId id="410" r:id="rId23"/>
    <p:sldId id="335" r:id="rId24"/>
    <p:sldId id="355" r:id="rId25"/>
    <p:sldId id="357" r:id="rId26"/>
    <p:sldId id="350" r:id="rId27"/>
    <p:sldId id="351" r:id="rId28"/>
    <p:sldId id="353" r:id="rId29"/>
    <p:sldId id="358" r:id="rId30"/>
    <p:sldId id="407" r:id="rId31"/>
    <p:sldId id="362" r:id="rId32"/>
    <p:sldId id="422" r:id="rId33"/>
    <p:sldId id="424" r:id="rId34"/>
    <p:sldId id="377" r:id="rId35"/>
    <p:sldId id="365" r:id="rId36"/>
    <p:sldId id="394" r:id="rId37"/>
    <p:sldId id="387" r:id="rId38"/>
    <p:sldId id="388" r:id="rId39"/>
    <p:sldId id="389" r:id="rId40"/>
    <p:sldId id="426" r:id="rId41"/>
    <p:sldId id="425" r:id="rId42"/>
    <p:sldId id="427" r:id="rId43"/>
    <p:sldId id="428" r:id="rId44"/>
    <p:sldId id="401" r:id="rId45"/>
    <p:sldId id="402" r:id="rId46"/>
    <p:sldId id="403" r:id="rId47"/>
    <p:sldId id="404" r:id="rId48"/>
    <p:sldId id="406" r:id="rId49"/>
    <p:sldId id="39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70" userDrawn="1">
          <p15:clr>
            <a:srgbClr val="A4A3A4"/>
          </p15:clr>
        </p15:guide>
        <p15:guide id="4" pos="56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8FF"/>
    <a:srgbClr val="A7ECFF"/>
    <a:srgbClr val="A3EBFF"/>
    <a:srgbClr val="ACEDFF"/>
    <a:srgbClr val="B4EEFF"/>
    <a:srgbClr val="A0EAFF"/>
    <a:srgbClr val="9FEAFF"/>
    <a:srgbClr val="E2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713" autoAdjust="0"/>
  </p:normalViewPr>
  <p:slideViewPr>
    <p:cSldViewPr>
      <p:cViewPr varScale="1">
        <p:scale>
          <a:sx n="75" d="100"/>
          <a:sy n="75" d="100"/>
        </p:scale>
        <p:origin x="966" y="54"/>
      </p:cViewPr>
      <p:guideLst>
        <p:guide orient="horz" pos="2160"/>
        <p:guide pos="2880"/>
        <p:guide pos="3470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9B78A-61E0-4E68-94BE-17C9456F72CA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AD352-0C10-42CE-BC35-EE069434F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47963" y="479425"/>
            <a:ext cx="3190875" cy="23923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5236" name="Номер слайда 3"/>
          <p:cNvSpPr txBox="1">
            <a:spLocks noGrp="1"/>
          </p:cNvSpPr>
          <p:nvPr/>
        </p:nvSpPr>
        <p:spPr bwMode="auto">
          <a:xfrm>
            <a:off x="4921012" y="6061185"/>
            <a:ext cx="376428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00" tIns="43050" rIns="86100" bIns="4305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75726C2-5266-4408-B9CD-A8B0DE3E38F4}" type="slidenum">
              <a:rPr lang="ru-RU" sz="1100">
                <a:latin typeface="Calibri" pitchFamily="34" charset="0"/>
              </a:rPr>
              <a:pPr algn="r" eaLnBrk="1" hangingPunct="1"/>
              <a:t>4</a:t>
            </a:fld>
            <a:endParaRPr lang="ru-RU" sz="11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2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632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3147C9A-54F4-4272-A557-112F04E729A0}" type="slidenum">
              <a:rPr lang="ru-RU" sz="1200" b="0"/>
              <a:pPr algn="r" eaLnBrk="1" hangingPunct="1"/>
              <a:t>35</a:t>
            </a:fld>
            <a:endParaRPr lang="ru-RU" sz="1200" b="0"/>
          </a:p>
        </p:txBody>
      </p:sp>
    </p:spTree>
    <p:extLst>
      <p:ext uri="{BB962C8B-B14F-4D97-AF65-F5344CB8AC3E}">
        <p14:creationId xmlns:p14="http://schemas.microsoft.com/office/powerpoint/2010/main" val="950495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3C1A20-B5AC-4820-BDDF-1256B275F510}" type="slidenum">
              <a:rPr lang="ru-RU" smtClean="0"/>
              <a:pPr/>
              <a:t>49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260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D352-0C10-42CE-BC35-EE069434F4C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246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1B55D4-B6AB-4E28-91EA-83A9BD81DF13}" type="slidenum">
              <a:rPr lang="ru-RU" sz="1200"/>
              <a:pPr algn="r"/>
              <a:t>11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24835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E6FF9E-8015-4FEE-9B07-DB1DAC285D30}" type="slidenum">
              <a:rPr lang="ru-RU" b="0" smtClean="0"/>
              <a:pPr eaLnBrk="1" hangingPunct="1"/>
              <a:t>12</a:t>
            </a:fld>
            <a:endParaRPr lang="ru-RU" b="0" smtClean="0"/>
          </a:p>
        </p:txBody>
      </p:sp>
    </p:spTree>
    <p:extLst>
      <p:ext uri="{BB962C8B-B14F-4D97-AF65-F5344CB8AC3E}">
        <p14:creationId xmlns:p14="http://schemas.microsoft.com/office/powerpoint/2010/main" val="2939480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E6FF9E-8015-4FEE-9B07-DB1DAC285D30}" type="slidenum">
              <a:rPr lang="ru-RU" b="0" smtClean="0"/>
              <a:pPr eaLnBrk="1" hangingPunct="1"/>
              <a:t>13</a:t>
            </a:fld>
            <a:endParaRPr lang="ru-RU" b="0" smtClean="0"/>
          </a:p>
        </p:txBody>
      </p:sp>
    </p:spTree>
    <p:extLst>
      <p:ext uri="{BB962C8B-B14F-4D97-AF65-F5344CB8AC3E}">
        <p14:creationId xmlns:p14="http://schemas.microsoft.com/office/powerpoint/2010/main" val="1465912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451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6A8A633-005C-4BC6-85D6-82AA75B32ED7}" type="slidenum">
              <a:rPr lang="ru-RU" sz="1200"/>
              <a:pPr algn="r"/>
              <a:t>19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609366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D352-0C10-42CE-BC35-EE069434F4C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051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632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3147C9A-54F4-4272-A557-112F04E729A0}" type="slidenum">
              <a:rPr lang="ru-RU" sz="1200" b="0"/>
              <a:pPr algn="r" eaLnBrk="1" hangingPunct="1"/>
              <a:t>32</a:t>
            </a:fld>
            <a:endParaRPr lang="ru-RU" sz="1200" b="0"/>
          </a:p>
        </p:txBody>
      </p:sp>
    </p:spTree>
    <p:extLst>
      <p:ext uri="{BB962C8B-B14F-4D97-AF65-F5344CB8AC3E}">
        <p14:creationId xmlns:p14="http://schemas.microsoft.com/office/powerpoint/2010/main" val="3481752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632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3147C9A-54F4-4272-A557-112F04E729A0}" type="slidenum">
              <a:rPr lang="ru-RU" sz="1200" b="0"/>
              <a:pPr algn="r" eaLnBrk="1" hangingPunct="1"/>
              <a:t>33</a:t>
            </a:fld>
            <a:endParaRPr lang="ru-RU" sz="1200" b="0"/>
          </a:p>
        </p:txBody>
      </p:sp>
    </p:spTree>
    <p:extLst>
      <p:ext uri="{BB962C8B-B14F-4D97-AF65-F5344CB8AC3E}">
        <p14:creationId xmlns:p14="http://schemas.microsoft.com/office/powerpoint/2010/main" val="373059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A53F-AD95-4673-B7C8-BEAA03B070AC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7148-F5C1-42F7-8ACA-5C1761C50319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C464-51EA-42C5-97B0-078392C879B5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73C51-811E-4D27-999C-0E9039EF1D81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AD16-23D3-4259-9AC2-3F2DFF09243B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8D85-1D13-4567-B320-FFDB520FDD98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459F-99AA-4AF5-A403-CF7B99F86057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6BE5-92A0-46A0-BDBB-D7ECEA4B5251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26AF-4D63-4AAC-BE34-E7AAF7FDCC5A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B03D-1004-454C-9FB9-7A1B69683D56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7CBF-D1B1-45EC-B0F9-BA4DC96F52F7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CB604-E1CE-4F17-87AC-66E34B6938A1}" type="datetime1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93012-E44F-4CA0-B754-DFBEB82892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0.png"/><Relationship Id="rId5" Type="http://schemas.openxmlformats.org/officeDocument/2006/relationships/image" Target="../media/image2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17.jpeg"/><Relationship Id="rId4" Type="http://schemas.openxmlformats.org/officeDocument/2006/relationships/image" Target="../media/image87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Разное\Реклама\Логотипы\Malinin group\Логотип Malinin 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28" y="2348880"/>
            <a:ext cx="2922749" cy="10801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Реклама\Логотипы\Логотип ИПС\Логотип ИнжПроекСтрой цветно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7"/>
            <a:ext cx="296132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Содержимое 3" descr="Logo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60034" y="711936"/>
            <a:ext cx="3823567" cy="772848"/>
          </a:xfrm>
          <a:prstGeom prst="rect">
            <a:avLst/>
          </a:prstGeom>
        </p:spPr>
      </p:pic>
      <p:pic>
        <p:nvPicPr>
          <p:cNvPr id="15" name="Picture 6" descr="Логотип Анкерные систем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0" t="-9924" r="-24994" b="-19086"/>
          <a:stretch>
            <a:fillRect/>
          </a:stretch>
        </p:blipFill>
        <p:spPr bwMode="auto">
          <a:xfrm>
            <a:off x="6300192" y="3068961"/>
            <a:ext cx="2592288" cy="305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 descr="D:\YandexDisk\Логотип\GeoSoft\Логотип GeoSoft 2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91354"/>
            <a:ext cx="4176464" cy="6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69045" y="6093296"/>
            <a:ext cx="2405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Основана в 2002 г.</a:t>
            </a:r>
          </a:p>
        </p:txBody>
      </p:sp>
    </p:spTree>
    <p:extLst>
      <p:ext uri="{BB962C8B-B14F-4D97-AF65-F5344CB8AC3E}">
        <p14:creationId xmlns:p14="http://schemas.microsoft.com/office/powerpoint/2010/main" val="263790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764702"/>
            <a:ext cx="6376130" cy="6026753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764703"/>
            <a:ext cx="6376130" cy="6026753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Эпюры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давлений</a:t>
            </a:r>
          </a:p>
        </p:txBody>
      </p:sp>
    </p:spTree>
    <p:extLst>
      <p:ext uri="{BB962C8B-B14F-4D97-AF65-F5344CB8AC3E}">
        <p14:creationId xmlns:p14="http://schemas.microsoft.com/office/powerpoint/2010/main" val="16765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820" y="861311"/>
            <a:ext cx="4140200" cy="3071073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25" y="1079966"/>
            <a:ext cx="1586667" cy="616667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908048"/>
            <a:ext cx="4032449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079966"/>
            <a:ext cx="1363333" cy="9433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95" y="3349516"/>
            <a:ext cx="4551715" cy="3413786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83" y="3652159"/>
            <a:ext cx="1363333" cy="943333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Железобетонные ограждения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183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000"/>
            <a:ext cx="4419013" cy="3395095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2934304"/>
            <a:ext cx="4140460" cy="3952258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86" y="1100000"/>
            <a:ext cx="4419013" cy="3395095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Шпунты,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двутавры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трубы</a:t>
            </a:r>
          </a:p>
        </p:txBody>
      </p:sp>
    </p:spTree>
    <p:extLst>
      <p:ext uri="{BB962C8B-B14F-4D97-AF65-F5344CB8AC3E}">
        <p14:creationId xmlns:p14="http://schemas.microsoft.com/office/powerpoint/2010/main" val="24596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Анкера, распорки, грунтовые распорки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50557" y="2352868"/>
            <a:ext cx="2190682" cy="2901138"/>
            <a:chOff x="261107" y="1893371"/>
            <a:chExt cx="2190682" cy="290113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84" t="36923" r="17309" b="28773"/>
            <a:stretch/>
          </p:blipFill>
          <p:spPr>
            <a:xfrm>
              <a:off x="261107" y="1893371"/>
              <a:ext cx="2190682" cy="2901138"/>
            </a:xfrm>
            <a:prstGeom prst="rect">
              <a:avLst/>
            </a:prstGeom>
            <a:effectLst>
              <a:outerShdw blurRad="165100" sx="98000" sy="98000" algn="ctr" rotWithShape="0">
                <a:srgbClr val="000000">
                  <a:alpha val="82000"/>
                </a:srgbClr>
              </a:outerShdw>
            </a:effectLst>
          </p:spPr>
        </p:pic>
        <p:sp>
          <p:nvSpPr>
            <p:cNvPr id="9" name="Прямоугольник 8"/>
            <p:cNvSpPr/>
            <p:nvPr/>
          </p:nvSpPr>
          <p:spPr>
            <a:xfrm>
              <a:off x="2317102" y="2560447"/>
              <a:ext cx="128324" cy="759842"/>
            </a:xfrm>
            <a:prstGeom prst="rect">
              <a:avLst/>
            </a:prstGeom>
            <a:pattFill prst="wdDn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909050" y="2850078"/>
              <a:ext cx="1408052" cy="264914"/>
              <a:chOff x="784750" y="3446006"/>
              <a:chExt cx="3070129" cy="288032"/>
            </a:xfrm>
          </p:grpSpPr>
          <p:grpSp>
            <p:nvGrpSpPr>
              <p:cNvPr id="17" name="Группа 16"/>
              <p:cNvGrpSpPr/>
              <p:nvPr/>
            </p:nvGrpSpPr>
            <p:grpSpPr>
              <a:xfrm>
                <a:off x="784750" y="3446006"/>
                <a:ext cx="2854105" cy="288032"/>
                <a:chOff x="784750" y="3446006"/>
                <a:chExt cx="2854105" cy="288032"/>
              </a:xfrm>
            </p:grpSpPr>
            <p:grpSp>
              <p:nvGrpSpPr>
                <p:cNvPr id="19" name="Группа 18"/>
                <p:cNvGrpSpPr/>
                <p:nvPr/>
              </p:nvGrpSpPr>
              <p:grpSpPr>
                <a:xfrm>
                  <a:off x="924788" y="3446006"/>
                  <a:ext cx="2567081" cy="288032"/>
                  <a:chOff x="930957" y="3068960"/>
                  <a:chExt cx="1959651" cy="288032"/>
                </a:xfrm>
              </p:grpSpPr>
              <p:cxnSp>
                <p:nvCxnSpPr>
                  <p:cNvPr id="22" name="Прямая соединительная линия 21"/>
                  <p:cNvCxnSpPr/>
                  <p:nvPr/>
                </p:nvCxnSpPr>
                <p:spPr>
                  <a:xfrm>
                    <a:off x="971600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Прямая соединительная линия 22"/>
                  <p:cNvCxnSpPr/>
                  <p:nvPr/>
                </p:nvCxnSpPr>
                <p:spPr>
                  <a:xfrm flipV="1">
                    <a:off x="1064958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Прямая соединительная линия 23"/>
                  <p:cNvCxnSpPr/>
                  <p:nvPr/>
                </p:nvCxnSpPr>
                <p:spPr>
                  <a:xfrm>
                    <a:off x="1158315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Прямая соединительная линия 24"/>
                  <p:cNvCxnSpPr/>
                  <p:nvPr/>
                </p:nvCxnSpPr>
                <p:spPr>
                  <a:xfrm flipV="1">
                    <a:off x="1251673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Прямая соединительная линия 25"/>
                  <p:cNvCxnSpPr/>
                  <p:nvPr/>
                </p:nvCxnSpPr>
                <p:spPr>
                  <a:xfrm>
                    <a:off x="1345031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Прямая соединительная линия 26"/>
                  <p:cNvCxnSpPr/>
                  <p:nvPr/>
                </p:nvCxnSpPr>
                <p:spPr>
                  <a:xfrm flipV="1">
                    <a:off x="1438389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Прямая соединительная линия 27"/>
                  <p:cNvCxnSpPr/>
                  <p:nvPr/>
                </p:nvCxnSpPr>
                <p:spPr>
                  <a:xfrm>
                    <a:off x="1531748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Прямая соединительная линия 28"/>
                  <p:cNvCxnSpPr/>
                  <p:nvPr/>
                </p:nvCxnSpPr>
                <p:spPr>
                  <a:xfrm flipV="1">
                    <a:off x="1625105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Прямая соединительная линия 29"/>
                  <p:cNvCxnSpPr/>
                  <p:nvPr/>
                </p:nvCxnSpPr>
                <p:spPr>
                  <a:xfrm>
                    <a:off x="1718462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Прямая соединительная линия 30"/>
                  <p:cNvCxnSpPr/>
                  <p:nvPr/>
                </p:nvCxnSpPr>
                <p:spPr>
                  <a:xfrm flipV="1">
                    <a:off x="1811819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Прямая соединительная линия 31"/>
                  <p:cNvCxnSpPr/>
                  <p:nvPr/>
                </p:nvCxnSpPr>
                <p:spPr>
                  <a:xfrm>
                    <a:off x="1910230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Прямая соединительная линия 32"/>
                  <p:cNvCxnSpPr/>
                  <p:nvPr/>
                </p:nvCxnSpPr>
                <p:spPr>
                  <a:xfrm flipV="1">
                    <a:off x="2003588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Прямая соединительная линия 33"/>
                  <p:cNvCxnSpPr/>
                  <p:nvPr/>
                </p:nvCxnSpPr>
                <p:spPr>
                  <a:xfrm>
                    <a:off x="2096947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Прямая соединительная линия 34"/>
                  <p:cNvCxnSpPr/>
                  <p:nvPr/>
                </p:nvCxnSpPr>
                <p:spPr>
                  <a:xfrm flipV="1">
                    <a:off x="2190306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Прямая соединительная линия 35"/>
                  <p:cNvCxnSpPr/>
                  <p:nvPr/>
                </p:nvCxnSpPr>
                <p:spPr>
                  <a:xfrm>
                    <a:off x="2283661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Прямая соединительная линия 36"/>
                  <p:cNvCxnSpPr/>
                  <p:nvPr/>
                </p:nvCxnSpPr>
                <p:spPr>
                  <a:xfrm flipV="1">
                    <a:off x="2377021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Прямая соединительная линия 37"/>
                  <p:cNvCxnSpPr/>
                  <p:nvPr/>
                </p:nvCxnSpPr>
                <p:spPr>
                  <a:xfrm>
                    <a:off x="2470380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Прямая соединительная линия 38"/>
                  <p:cNvCxnSpPr/>
                  <p:nvPr/>
                </p:nvCxnSpPr>
                <p:spPr>
                  <a:xfrm flipV="1">
                    <a:off x="2563738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Прямая соединительная линия 39"/>
                  <p:cNvCxnSpPr/>
                  <p:nvPr/>
                </p:nvCxnSpPr>
                <p:spPr>
                  <a:xfrm>
                    <a:off x="2657092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Прямая соединительная линия 40"/>
                  <p:cNvCxnSpPr/>
                  <p:nvPr/>
                </p:nvCxnSpPr>
                <p:spPr>
                  <a:xfrm flipV="1">
                    <a:off x="2750442" y="3068960"/>
                    <a:ext cx="93358" cy="288032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Прямая соединительная линия 41"/>
                  <p:cNvCxnSpPr/>
                  <p:nvPr/>
                </p:nvCxnSpPr>
                <p:spPr>
                  <a:xfrm flipV="1">
                    <a:off x="930957" y="3068960"/>
                    <a:ext cx="46800" cy="144000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Прямая соединительная линия 42"/>
                  <p:cNvCxnSpPr/>
                  <p:nvPr/>
                </p:nvCxnSpPr>
                <p:spPr>
                  <a:xfrm>
                    <a:off x="2843808" y="3068960"/>
                    <a:ext cx="46800" cy="144000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Прямая соединительная линия 19"/>
                <p:cNvCxnSpPr/>
                <p:nvPr/>
              </p:nvCxnSpPr>
              <p:spPr>
                <a:xfrm flipH="1">
                  <a:off x="784750" y="3594364"/>
                  <a:ext cx="163442" cy="0"/>
                </a:xfrm>
                <a:prstGeom prst="line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20"/>
                <p:cNvCxnSpPr/>
                <p:nvPr/>
              </p:nvCxnSpPr>
              <p:spPr>
                <a:xfrm flipH="1">
                  <a:off x="3475413" y="3590006"/>
                  <a:ext cx="163442" cy="0"/>
                </a:xfrm>
                <a:prstGeom prst="line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Прямоугольник 17"/>
              <p:cNvSpPr/>
              <p:nvPr/>
            </p:nvSpPr>
            <p:spPr>
              <a:xfrm>
                <a:off x="3638855" y="3481994"/>
                <a:ext cx="216024" cy="216024"/>
              </a:xfrm>
              <a:prstGeom prst="rect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44"/>
                <p:cNvSpPr txBox="1"/>
                <p:nvPr/>
              </p:nvSpPr>
              <p:spPr>
                <a:xfrm>
                  <a:off x="1860231" y="3071183"/>
                  <a:ext cx="3962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0231" y="3071183"/>
                  <a:ext cx="39626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4" name="Прямая со стрелкой 193"/>
            <p:cNvCxnSpPr/>
            <p:nvPr/>
          </p:nvCxnSpPr>
          <p:spPr>
            <a:xfrm flipH="1">
              <a:off x="1446401" y="3000616"/>
              <a:ext cx="87637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" name="Группа 3"/>
          <p:cNvGrpSpPr/>
          <p:nvPr/>
        </p:nvGrpSpPr>
        <p:grpSpPr>
          <a:xfrm>
            <a:off x="2624537" y="2329217"/>
            <a:ext cx="2250871" cy="2901138"/>
            <a:chOff x="2638347" y="1893371"/>
            <a:chExt cx="2250871" cy="2901138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84" t="36923" r="17309" b="28773"/>
            <a:stretch/>
          </p:blipFill>
          <p:spPr>
            <a:xfrm>
              <a:off x="2638347" y="1893371"/>
              <a:ext cx="2190682" cy="2901138"/>
            </a:xfrm>
            <a:prstGeom prst="rect">
              <a:avLst/>
            </a:prstGeom>
            <a:effectLst>
              <a:outerShdw blurRad="165100" sx="98000" sy="98000" algn="ctr" rotWithShape="0">
                <a:srgbClr val="000000">
                  <a:alpha val="82000"/>
                </a:srgbClr>
              </a:outerShdw>
            </a:effectLst>
          </p:spPr>
        </p:pic>
        <p:grpSp>
          <p:nvGrpSpPr>
            <p:cNvPr id="3" name="Группа 2"/>
            <p:cNvGrpSpPr/>
            <p:nvPr/>
          </p:nvGrpSpPr>
          <p:grpSpPr>
            <a:xfrm>
              <a:off x="3275232" y="2868174"/>
              <a:ext cx="1613986" cy="1051417"/>
              <a:chOff x="3275232" y="2868174"/>
              <a:chExt cx="1613986" cy="1051417"/>
            </a:xfrm>
          </p:grpSpPr>
          <p:sp>
            <p:nvSpPr>
              <p:cNvPr id="79" name="Прямоугольник 78"/>
              <p:cNvSpPr/>
              <p:nvPr/>
            </p:nvSpPr>
            <p:spPr>
              <a:xfrm>
                <a:off x="4692783" y="2884223"/>
                <a:ext cx="128324" cy="759842"/>
              </a:xfrm>
              <a:prstGeom prst="rect">
                <a:avLst/>
              </a:prstGeom>
              <a:pattFill prst="wdDn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grpSp>
            <p:nvGrpSpPr>
              <p:cNvPr id="80" name="Группа 79"/>
              <p:cNvGrpSpPr/>
              <p:nvPr/>
            </p:nvGrpSpPr>
            <p:grpSpPr>
              <a:xfrm>
                <a:off x="3276805" y="2868174"/>
                <a:ext cx="1408052" cy="264914"/>
                <a:chOff x="784750" y="3446006"/>
                <a:chExt cx="3070129" cy="288032"/>
              </a:xfrm>
            </p:grpSpPr>
            <p:grpSp>
              <p:nvGrpSpPr>
                <p:cNvPr id="81" name="Группа 80"/>
                <p:cNvGrpSpPr/>
                <p:nvPr/>
              </p:nvGrpSpPr>
              <p:grpSpPr>
                <a:xfrm>
                  <a:off x="784750" y="3446006"/>
                  <a:ext cx="2854105" cy="288032"/>
                  <a:chOff x="784750" y="3446006"/>
                  <a:chExt cx="2854105" cy="288032"/>
                </a:xfrm>
              </p:grpSpPr>
              <p:grpSp>
                <p:nvGrpSpPr>
                  <p:cNvPr id="83" name="Группа 82"/>
                  <p:cNvGrpSpPr/>
                  <p:nvPr/>
                </p:nvGrpSpPr>
                <p:grpSpPr>
                  <a:xfrm>
                    <a:off x="924788" y="3446006"/>
                    <a:ext cx="2567081" cy="288032"/>
                    <a:chOff x="930957" y="3068960"/>
                    <a:chExt cx="1959651" cy="288032"/>
                  </a:xfrm>
                </p:grpSpPr>
                <p:cxnSp>
                  <p:nvCxnSpPr>
                    <p:cNvPr id="86" name="Прямая соединительная линия 85"/>
                    <p:cNvCxnSpPr/>
                    <p:nvPr/>
                  </p:nvCxnSpPr>
                  <p:spPr>
                    <a:xfrm>
                      <a:off x="97160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Прямая соединительная линия 86"/>
                    <p:cNvCxnSpPr/>
                    <p:nvPr/>
                  </p:nvCxnSpPr>
                  <p:spPr>
                    <a:xfrm flipV="1">
                      <a:off x="106495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Прямая соединительная линия 87"/>
                    <p:cNvCxnSpPr/>
                    <p:nvPr/>
                  </p:nvCxnSpPr>
                  <p:spPr>
                    <a:xfrm>
                      <a:off x="1158315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Прямая соединительная линия 88"/>
                    <p:cNvCxnSpPr/>
                    <p:nvPr/>
                  </p:nvCxnSpPr>
                  <p:spPr>
                    <a:xfrm flipV="1">
                      <a:off x="1251673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Прямая соединительная линия 89"/>
                    <p:cNvCxnSpPr/>
                    <p:nvPr/>
                  </p:nvCxnSpPr>
                  <p:spPr>
                    <a:xfrm>
                      <a:off x="134503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Прямая соединительная линия 90"/>
                    <p:cNvCxnSpPr/>
                    <p:nvPr/>
                  </p:nvCxnSpPr>
                  <p:spPr>
                    <a:xfrm flipV="1">
                      <a:off x="1438389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Прямая соединительная линия 91"/>
                    <p:cNvCxnSpPr/>
                    <p:nvPr/>
                  </p:nvCxnSpPr>
                  <p:spPr>
                    <a:xfrm>
                      <a:off x="153174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Прямая соединительная линия 92"/>
                    <p:cNvCxnSpPr/>
                    <p:nvPr/>
                  </p:nvCxnSpPr>
                  <p:spPr>
                    <a:xfrm flipV="1">
                      <a:off x="1625105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Прямая соединительная линия 93"/>
                    <p:cNvCxnSpPr/>
                    <p:nvPr/>
                  </p:nvCxnSpPr>
                  <p:spPr>
                    <a:xfrm>
                      <a:off x="171846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Прямая соединительная линия 94"/>
                    <p:cNvCxnSpPr/>
                    <p:nvPr/>
                  </p:nvCxnSpPr>
                  <p:spPr>
                    <a:xfrm flipV="1">
                      <a:off x="1811819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Прямая соединительная линия 95"/>
                    <p:cNvCxnSpPr/>
                    <p:nvPr/>
                  </p:nvCxnSpPr>
                  <p:spPr>
                    <a:xfrm>
                      <a:off x="191023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Прямая соединительная линия 96"/>
                    <p:cNvCxnSpPr/>
                    <p:nvPr/>
                  </p:nvCxnSpPr>
                  <p:spPr>
                    <a:xfrm flipV="1">
                      <a:off x="200358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Прямая соединительная линия 97"/>
                    <p:cNvCxnSpPr/>
                    <p:nvPr/>
                  </p:nvCxnSpPr>
                  <p:spPr>
                    <a:xfrm>
                      <a:off x="2096947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Прямая соединительная линия 98"/>
                    <p:cNvCxnSpPr/>
                    <p:nvPr/>
                  </p:nvCxnSpPr>
                  <p:spPr>
                    <a:xfrm flipV="1">
                      <a:off x="2190306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Прямая соединительная линия 99"/>
                    <p:cNvCxnSpPr/>
                    <p:nvPr/>
                  </p:nvCxnSpPr>
                  <p:spPr>
                    <a:xfrm>
                      <a:off x="228366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Прямая соединительная линия 100"/>
                    <p:cNvCxnSpPr/>
                    <p:nvPr/>
                  </p:nvCxnSpPr>
                  <p:spPr>
                    <a:xfrm flipV="1">
                      <a:off x="237702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Прямая соединительная линия 101"/>
                    <p:cNvCxnSpPr/>
                    <p:nvPr/>
                  </p:nvCxnSpPr>
                  <p:spPr>
                    <a:xfrm>
                      <a:off x="247038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Прямая соединительная линия 102"/>
                    <p:cNvCxnSpPr/>
                    <p:nvPr/>
                  </p:nvCxnSpPr>
                  <p:spPr>
                    <a:xfrm flipV="1">
                      <a:off x="256373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Прямая соединительная линия 103"/>
                    <p:cNvCxnSpPr/>
                    <p:nvPr/>
                  </p:nvCxnSpPr>
                  <p:spPr>
                    <a:xfrm>
                      <a:off x="265709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Прямая соединительная линия 104"/>
                    <p:cNvCxnSpPr/>
                    <p:nvPr/>
                  </p:nvCxnSpPr>
                  <p:spPr>
                    <a:xfrm flipV="1">
                      <a:off x="275044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Прямая соединительная линия 105"/>
                    <p:cNvCxnSpPr/>
                    <p:nvPr/>
                  </p:nvCxnSpPr>
                  <p:spPr>
                    <a:xfrm flipV="1">
                      <a:off x="930957" y="3068960"/>
                      <a:ext cx="46800" cy="144000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Прямая соединительная линия 106"/>
                    <p:cNvCxnSpPr/>
                    <p:nvPr/>
                  </p:nvCxnSpPr>
                  <p:spPr>
                    <a:xfrm>
                      <a:off x="2843808" y="3068960"/>
                      <a:ext cx="46800" cy="144000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84" name="Прямая соединительная линия 83"/>
                  <p:cNvCxnSpPr/>
                  <p:nvPr/>
                </p:nvCxnSpPr>
                <p:spPr>
                  <a:xfrm flipH="1">
                    <a:off x="784750" y="3594364"/>
                    <a:ext cx="163442" cy="0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Прямая соединительная линия 84"/>
                  <p:cNvCxnSpPr/>
                  <p:nvPr/>
                </p:nvCxnSpPr>
                <p:spPr>
                  <a:xfrm flipH="1">
                    <a:off x="3475413" y="3590006"/>
                    <a:ext cx="163442" cy="0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2" name="Прямоугольник 81"/>
                <p:cNvSpPr/>
                <p:nvPr/>
              </p:nvSpPr>
              <p:spPr>
                <a:xfrm>
                  <a:off x="3638855" y="3481994"/>
                  <a:ext cx="216024" cy="216024"/>
                </a:xfrm>
                <a:prstGeom prst="rect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</p:grpSp>
          <p:cxnSp>
            <p:nvCxnSpPr>
              <p:cNvPr id="108" name="Прямая со стрелкой 107"/>
              <p:cNvCxnSpPr/>
              <p:nvPr/>
            </p:nvCxnSpPr>
            <p:spPr>
              <a:xfrm flipH="1">
                <a:off x="3826143" y="3000616"/>
                <a:ext cx="876370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44"/>
                  <p:cNvSpPr txBox="1"/>
                  <p:nvPr/>
                </p:nvSpPr>
                <p:spPr>
                  <a:xfrm>
                    <a:off x="4420885" y="3550259"/>
                    <a:ext cx="46833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09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0885" y="3550259"/>
                    <a:ext cx="468333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639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10" name="Группа 109"/>
              <p:cNvGrpSpPr/>
              <p:nvPr/>
            </p:nvGrpSpPr>
            <p:grpSpPr>
              <a:xfrm>
                <a:off x="3275232" y="3139681"/>
                <a:ext cx="1408052" cy="264914"/>
                <a:chOff x="784750" y="3446006"/>
                <a:chExt cx="3070129" cy="288032"/>
              </a:xfrm>
            </p:grpSpPr>
            <p:grpSp>
              <p:nvGrpSpPr>
                <p:cNvPr id="111" name="Группа 110"/>
                <p:cNvGrpSpPr/>
                <p:nvPr/>
              </p:nvGrpSpPr>
              <p:grpSpPr>
                <a:xfrm>
                  <a:off x="784750" y="3446006"/>
                  <a:ext cx="2854105" cy="288032"/>
                  <a:chOff x="784750" y="3446006"/>
                  <a:chExt cx="2854105" cy="288032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924788" y="3446006"/>
                    <a:ext cx="2567081" cy="288032"/>
                    <a:chOff x="930957" y="3068960"/>
                    <a:chExt cx="1959651" cy="288032"/>
                  </a:xfrm>
                </p:grpSpPr>
                <p:cxnSp>
                  <p:nvCxnSpPr>
                    <p:cNvPr id="116" name="Прямая соединительная линия 115"/>
                    <p:cNvCxnSpPr/>
                    <p:nvPr/>
                  </p:nvCxnSpPr>
                  <p:spPr>
                    <a:xfrm>
                      <a:off x="97160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Прямая соединительная линия 116"/>
                    <p:cNvCxnSpPr/>
                    <p:nvPr/>
                  </p:nvCxnSpPr>
                  <p:spPr>
                    <a:xfrm flipV="1">
                      <a:off x="106495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Прямая соединительная линия 117"/>
                    <p:cNvCxnSpPr/>
                    <p:nvPr/>
                  </p:nvCxnSpPr>
                  <p:spPr>
                    <a:xfrm>
                      <a:off x="1158315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Прямая соединительная линия 118"/>
                    <p:cNvCxnSpPr/>
                    <p:nvPr/>
                  </p:nvCxnSpPr>
                  <p:spPr>
                    <a:xfrm flipV="1">
                      <a:off x="1251673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Прямая соединительная линия 119"/>
                    <p:cNvCxnSpPr/>
                    <p:nvPr/>
                  </p:nvCxnSpPr>
                  <p:spPr>
                    <a:xfrm>
                      <a:off x="134503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Прямая соединительная линия 120"/>
                    <p:cNvCxnSpPr/>
                    <p:nvPr/>
                  </p:nvCxnSpPr>
                  <p:spPr>
                    <a:xfrm flipV="1">
                      <a:off x="1438389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Прямая соединительная линия 121"/>
                    <p:cNvCxnSpPr/>
                    <p:nvPr/>
                  </p:nvCxnSpPr>
                  <p:spPr>
                    <a:xfrm>
                      <a:off x="153174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Прямая соединительная линия 122"/>
                    <p:cNvCxnSpPr/>
                    <p:nvPr/>
                  </p:nvCxnSpPr>
                  <p:spPr>
                    <a:xfrm flipV="1">
                      <a:off x="1625105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Прямая соединительная линия 123"/>
                    <p:cNvCxnSpPr/>
                    <p:nvPr/>
                  </p:nvCxnSpPr>
                  <p:spPr>
                    <a:xfrm>
                      <a:off x="171846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Прямая соединительная линия 124"/>
                    <p:cNvCxnSpPr/>
                    <p:nvPr/>
                  </p:nvCxnSpPr>
                  <p:spPr>
                    <a:xfrm flipV="1">
                      <a:off x="1811819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Прямая соединительная линия 125"/>
                    <p:cNvCxnSpPr/>
                    <p:nvPr/>
                  </p:nvCxnSpPr>
                  <p:spPr>
                    <a:xfrm>
                      <a:off x="191023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Прямая соединительная линия 126"/>
                    <p:cNvCxnSpPr/>
                    <p:nvPr/>
                  </p:nvCxnSpPr>
                  <p:spPr>
                    <a:xfrm flipV="1">
                      <a:off x="200358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Прямая соединительная линия 127"/>
                    <p:cNvCxnSpPr/>
                    <p:nvPr/>
                  </p:nvCxnSpPr>
                  <p:spPr>
                    <a:xfrm>
                      <a:off x="2096947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Прямая соединительная линия 128"/>
                    <p:cNvCxnSpPr/>
                    <p:nvPr/>
                  </p:nvCxnSpPr>
                  <p:spPr>
                    <a:xfrm flipV="1">
                      <a:off x="2190306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" name="Прямая соединительная линия 129"/>
                    <p:cNvCxnSpPr/>
                    <p:nvPr/>
                  </p:nvCxnSpPr>
                  <p:spPr>
                    <a:xfrm>
                      <a:off x="228366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Прямая соединительная линия 130"/>
                    <p:cNvCxnSpPr/>
                    <p:nvPr/>
                  </p:nvCxnSpPr>
                  <p:spPr>
                    <a:xfrm flipV="1">
                      <a:off x="237702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Прямая соединительная линия 131"/>
                    <p:cNvCxnSpPr/>
                    <p:nvPr/>
                  </p:nvCxnSpPr>
                  <p:spPr>
                    <a:xfrm>
                      <a:off x="247038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Прямая соединительная линия 132"/>
                    <p:cNvCxnSpPr/>
                    <p:nvPr/>
                  </p:nvCxnSpPr>
                  <p:spPr>
                    <a:xfrm flipV="1">
                      <a:off x="256373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Прямая соединительная линия 133"/>
                    <p:cNvCxnSpPr/>
                    <p:nvPr/>
                  </p:nvCxnSpPr>
                  <p:spPr>
                    <a:xfrm>
                      <a:off x="265709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Прямая соединительная линия 134"/>
                    <p:cNvCxnSpPr/>
                    <p:nvPr/>
                  </p:nvCxnSpPr>
                  <p:spPr>
                    <a:xfrm flipV="1">
                      <a:off x="275044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Прямая соединительная линия 135"/>
                    <p:cNvCxnSpPr/>
                    <p:nvPr/>
                  </p:nvCxnSpPr>
                  <p:spPr>
                    <a:xfrm flipV="1">
                      <a:off x="930957" y="3068960"/>
                      <a:ext cx="46800" cy="144000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Прямая соединительная линия 136"/>
                    <p:cNvCxnSpPr/>
                    <p:nvPr/>
                  </p:nvCxnSpPr>
                  <p:spPr>
                    <a:xfrm>
                      <a:off x="2843808" y="3068960"/>
                      <a:ext cx="46800" cy="144000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4" name="Прямая соединительная линия 113"/>
                  <p:cNvCxnSpPr/>
                  <p:nvPr/>
                </p:nvCxnSpPr>
                <p:spPr>
                  <a:xfrm flipH="1">
                    <a:off x="784750" y="3594364"/>
                    <a:ext cx="163442" cy="0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Прямая соединительная линия 114"/>
                  <p:cNvCxnSpPr/>
                  <p:nvPr/>
                </p:nvCxnSpPr>
                <p:spPr>
                  <a:xfrm flipH="1">
                    <a:off x="3475413" y="3590006"/>
                    <a:ext cx="163442" cy="0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2" name="Прямоугольник 111"/>
                <p:cNvSpPr/>
                <p:nvPr/>
              </p:nvSpPr>
              <p:spPr>
                <a:xfrm>
                  <a:off x="3638855" y="3481994"/>
                  <a:ext cx="216024" cy="216024"/>
                </a:xfrm>
                <a:prstGeom prst="rect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</p:grpSp>
          <p:grpSp>
            <p:nvGrpSpPr>
              <p:cNvPr id="138" name="Группа 137"/>
              <p:cNvGrpSpPr/>
              <p:nvPr/>
            </p:nvGrpSpPr>
            <p:grpSpPr>
              <a:xfrm>
                <a:off x="3275232" y="3411206"/>
                <a:ext cx="1408052" cy="264914"/>
                <a:chOff x="784750" y="3446006"/>
                <a:chExt cx="3070129" cy="288032"/>
              </a:xfrm>
            </p:grpSpPr>
            <p:grpSp>
              <p:nvGrpSpPr>
                <p:cNvPr id="139" name="Группа 138"/>
                <p:cNvGrpSpPr/>
                <p:nvPr/>
              </p:nvGrpSpPr>
              <p:grpSpPr>
                <a:xfrm>
                  <a:off x="784750" y="3446006"/>
                  <a:ext cx="2854105" cy="288032"/>
                  <a:chOff x="784750" y="3446006"/>
                  <a:chExt cx="2854105" cy="288032"/>
                </a:xfrm>
              </p:grpSpPr>
              <p:grpSp>
                <p:nvGrpSpPr>
                  <p:cNvPr id="141" name="Группа 140"/>
                  <p:cNvGrpSpPr/>
                  <p:nvPr/>
                </p:nvGrpSpPr>
                <p:grpSpPr>
                  <a:xfrm>
                    <a:off x="924788" y="3446006"/>
                    <a:ext cx="2567081" cy="288032"/>
                    <a:chOff x="930957" y="3068960"/>
                    <a:chExt cx="1959651" cy="288032"/>
                  </a:xfrm>
                </p:grpSpPr>
                <p:cxnSp>
                  <p:nvCxnSpPr>
                    <p:cNvPr id="144" name="Прямая соединительная линия 143"/>
                    <p:cNvCxnSpPr/>
                    <p:nvPr/>
                  </p:nvCxnSpPr>
                  <p:spPr>
                    <a:xfrm>
                      <a:off x="97160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Прямая соединительная линия 144"/>
                    <p:cNvCxnSpPr/>
                    <p:nvPr/>
                  </p:nvCxnSpPr>
                  <p:spPr>
                    <a:xfrm flipV="1">
                      <a:off x="106495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Прямая соединительная линия 145"/>
                    <p:cNvCxnSpPr/>
                    <p:nvPr/>
                  </p:nvCxnSpPr>
                  <p:spPr>
                    <a:xfrm>
                      <a:off x="1158315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Прямая соединительная линия 146"/>
                    <p:cNvCxnSpPr/>
                    <p:nvPr/>
                  </p:nvCxnSpPr>
                  <p:spPr>
                    <a:xfrm flipV="1">
                      <a:off x="1251673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Прямая соединительная линия 147"/>
                    <p:cNvCxnSpPr/>
                    <p:nvPr/>
                  </p:nvCxnSpPr>
                  <p:spPr>
                    <a:xfrm>
                      <a:off x="134503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Прямая соединительная линия 148"/>
                    <p:cNvCxnSpPr/>
                    <p:nvPr/>
                  </p:nvCxnSpPr>
                  <p:spPr>
                    <a:xfrm flipV="1">
                      <a:off x="1438389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Прямая соединительная линия 149"/>
                    <p:cNvCxnSpPr/>
                    <p:nvPr/>
                  </p:nvCxnSpPr>
                  <p:spPr>
                    <a:xfrm>
                      <a:off x="153174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Прямая соединительная линия 150"/>
                    <p:cNvCxnSpPr/>
                    <p:nvPr/>
                  </p:nvCxnSpPr>
                  <p:spPr>
                    <a:xfrm flipV="1">
                      <a:off x="1625105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Прямая соединительная линия 151"/>
                    <p:cNvCxnSpPr/>
                    <p:nvPr/>
                  </p:nvCxnSpPr>
                  <p:spPr>
                    <a:xfrm>
                      <a:off x="171846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Прямая соединительная линия 152"/>
                    <p:cNvCxnSpPr/>
                    <p:nvPr/>
                  </p:nvCxnSpPr>
                  <p:spPr>
                    <a:xfrm flipV="1">
                      <a:off x="1811819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Прямая соединительная линия 153"/>
                    <p:cNvCxnSpPr/>
                    <p:nvPr/>
                  </p:nvCxnSpPr>
                  <p:spPr>
                    <a:xfrm>
                      <a:off x="191023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Прямая соединительная линия 154"/>
                    <p:cNvCxnSpPr/>
                    <p:nvPr/>
                  </p:nvCxnSpPr>
                  <p:spPr>
                    <a:xfrm flipV="1">
                      <a:off x="200358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Прямая соединительная линия 155"/>
                    <p:cNvCxnSpPr/>
                    <p:nvPr/>
                  </p:nvCxnSpPr>
                  <p:spPr>
                    <a:xfrm>
                      <a:off x="2096947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Прямая соединительная линия 156"/>
                    <p:cNvCxnSpPr/>
                    <p:nvPr/>
                  </p:nvCxnSpPr>
                  <p:spPr>
                    <a:xfrm flipV="1">
                      <a:off x="2190306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Прямая соединительная линия 157"/>
                    <p:cNvCxnSpPr/>
                    <p:nvPr/>
                  </p:nvCxnSpPr>
                  <p:spPr>
                    <a:xfrm>
                      <a:off x="228366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Прямая соединительная линия 158"/>
                    <p:cNvCxnSpPr/>
                    <p:nvPr/>
                  </p:nvCxnSpPr>
                  <p:spPr>
                    <a:xfrm flipV="1">
                      <a:off x="237702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Прямая соединительная линия 159"/>
                    <p:cNvCxnSpPr/>
                    <p:nvPr/>
                  </p:nvCxnSpPr>
                  <p:spPr>
                    <a:xfrm>
                      <a:off x="247038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Прямая соединительная линия 160"/>
                    <p:cNvCxnSpPr/>
                    <p:nvPr/>
                  </p:nvCxnSpPr>
                  <p:spPr>
                    <a:xfrm flipV="1">
                      <a:off x="256373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Прямая соединительная линия 161"/>
                    <p:cNvCxnSpPr/>
                    <p:nvPr/>
                  </p:nvCxnSpPr>
                  <p:spPr>
                    <a:xfrm>
                      <a:off x="265709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Прямая соединительная линия 162"/>
                    <p:cNvCxnSpPr/>
                    <p:nvPr/>
                  </p:nvCxnSpPr>
                  <p:spPr>
                    <a:xfrm flipV="1">
                      <a:off x="275044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Прямая соединительная линия 163"/>
                    <p:cNvCxnSpPr/>
                    <p:nvPr/>
                  </p:nvCxnSpPr>
                  <p:spPr>
                    <a:xfrm flipV="1">
                      <a:off x="930957" y="3068960"/>
                      <a:ext cx="46800" cy="144000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Прямая соединительная линия 164"/>
                    <p:cNvCxnSpPr/>
                    <p:nvPr/>
                  </p:nvCxnSpPr>
                  <p:spPr>
                    <a:xfrm>
                      <a:off x="2843808" y="3068960"/>
                      <a:ext cx="46800" cy="144000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2" name="Прямая соединительная линия 141"/>
                  <p:cNvCxnSpPr/>
                  <p:nvPr/>
                </p:nvCxnSpPr>
                <p:spPr>
                  <a:xfrm flipH="1">
                    <a:off x="784750" y="3594364"/>
                    <a:ext cx="163442" cy="0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Прямая соединительная линия 142"/>
                  <p:cNvCxnSpPr/>
                  <p:nvPr/>
                </p:nvCxnSpPr>
                <p:spPr>
                  <a:xfrm flipH="1">
                    <a:off x="3475413" y="3590006"/>
                    <a:ext cx="163442" cy="0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0" name="Прямоугольник 139"/>
                <p:cNvSpPr/>
                <p:nvPr/>
              </p:nvSpPr>
              <p:spPr>
                <a:xfrm>
                  <a:off x="3638855" y="3481994"/>
                  <a:ext cx="216024" cy="216024"/>
                </a:xfrm>
                <a:prstGeom prst="rect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</p:grpSp>
          <p:cxnSp>
            <p:nvCxnSpPr>
              <p:cNvPr id="195" name="Прямая со стрелкой 194"/>
              <p:cNvCxnSpPr/>
              <p:nvPr/>
            </p:nvCxnSpPr>
            <p:spPr>
              <a:xfrm flipH="1">
                <a:off x="3826143" y="3272123"/>
                <a:ext cx="876370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96" name="Прямая со стрелкой 195"/>
              <p:cNvCxnSpPr/>
              <p:nvPr/>
            </p:nvCxnSpPr>
            <p:spPr>
              <a:xfrm flipH="1">
                <a:off x="3840627" y="3543648"/>
                <a:ext cx="876370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sp>
        <p:nvSpPr>
          <p:cNvPr id="198" name="TextBox 10"/>
          <p:cNvSpPr txBox="1"/>
          <p:nvPr/>
        </p:nvSpPr>
        <p:spPr>
          <a:xfrm>
            <a:off x="811953" y="1532619"/>
            <a:ext cx="130388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2000" b="0" dirty="0" smtClean="0"/>
              <a:t>Распорка</a:t>
            </a:r>
          </a:p>
        </p:txBody>
      </p:sp>
      <p:sp>
        <p:nvSpPr>
          <p:cNvPr id="199" name="TextBox 10"/>
          <p:cNvSpPr txBox="1"/>
          <p:nvPr/>
        </p:nvSpPr>
        <p:spPr>
          <a:xfrm>
            <a:off x="2462430" y="1610864"/>
            <a:ext cx="256050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2000" b="0" dirty="0" smtClean="0"/>
              <a:t>Грунтовая распорка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142762" y="2271043"/>
            <a:ext cx="3966421" cy="2888605"/>
            <a:chOff x="5007818" y="1893371"/>
            <a:chExt cx="3966421" cy="2888605"/>
          </a:xfrm>
        </p:grpSpPr>
        <p:pic>
          <p:nvPicPr>
            <p:cNvPr id="232" name="Рисунок 23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00" t="36923" r="33265" b="39351"/>
            <a:stretch/>
          </p:blipFill>
          <p:spPr>
            <a:xfrm>
              <a:off x="5010196" y="1893371"/>
              <a:ext cx="3549479" cy="2888605"/>
            </a:xfrm>
            <a:prstGeom prst="rect">
              <a:avLst/>
            </a:prstGeom>
            <a:effectLst>
              <a:outerShdw blurRad="165100" sx="98000" sy="98000" algn="ctr" rotWithShape="0">
                <a:srgbClr val="000000">
                  <a:alpha val="82000"/>
                </a:srgbClr>
              </a:outerShdw>
            </a:effectLst>
          </p:spPr>
        </p:pic>
        <p:grpSp>
          <p:nvGrpSpPr>
            <p:cNvPr id="5" name="Группа 4"/>
            <p:cNvGrpSpPr/>
            <p:nvPr/>
          </p:nvGrpSpPr>
          <p:grpSpPr>
            <a:xfrm>
              <a:off x="5007818" y="2314929"/>
              <a:ext cx="3966421" cy="2050796"/>
              <a:chOff x="5007818" y="2314929"/>
              <a:chExt cx="3966421" cy="2050796"/>
            </a:xfrm>
          </p:grpSpPr>
          <p:grpSp>
            <p:nvGrpSpPr>
              <p:cNvPr id="233" name="Группа 232"/>
              <p:cNvGrpSpPr/>
              <p:nvPr/>
            </p:nvGrpSpPr>
            <p:grpSpPr>
              <a:xfrm rot="20280000">
                <a:off x="6658633" y="3148787"/>
                <a:ext cx="2307789" cy="394492"/>
                <a:chOff x="784750" y="3446006"/>
                <a:chExt cx="3070129" cy="288032"/>
              </a:xfrm>
            </p:grpSpPr>
            <p:grpSp>
              <p:nvGrpSpPr>
                <p:cNvPr id="237" name="Группа 236"/>
                <p:cNvGrpSpPr/>
                <p:nvPr/>
              </p:nvGrpSpPr>
              <p:grpSpPr>
                <a:xfrm>
                  <a:off x="784750" y="3446006"/>
                  <a:ext cx="2854105" cy="288032"/>
                  <a:chOff x="784750" y="3446006"/>
                  <a:chExt cx="2854105" cy="288032"/>
                </a:xfrm>
              </p:grpSpPr>
              <p:grpSp>
                <p:nvGrpSpPr>
                  <p:cNvPr id="239" name="Группа 238"/>
                  <p:cNvGrpSpPr/>
                  <p:nvPr/>
                </p:nvGrpSpPr>
                <p:grpSpPr>
                  <a:xfrm>
                    <a:off x="924788" y="3446006"/>
                    <a:ext cx="2567081" cy="288032"/>
                    <a:chOff x="930957" y="3068960"/>
                    <a:chExt cx="1959651" cy="288032"/>
                  </a:xfrm>
                </p:grpSpPr>
                <p:cxnSp>
                  <p:nvCxnSpPr>
                    <p:cNvPr id="242" name="Прямая соединительная линия 241"/>
                    <p:cNvCxnSpPr/>
                    <p:nvPr/>
                  </p:nvCxnSpPr>
                  <p:spPr>
                    <a:xfrm>
                      <a:off x="97160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3" name="Прямая соединительная линия 242"/>
                    <p:cNvCxnSpPr/>
                    <p:nvPr/>
                  </p:nvCxnSpPr>
                  <p:spPr>
                    <a:xfrm flipV="1">
                      <a:off x="106495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" name="Прямая соединительная линия 243"/>
                    <p:cNvCxnSpPr/>
                    <p:nvPr/>
                  </p:nvCxnSpPr>
                  <p:spPr>
                    <a:xfrm>
                      <a:off x="1158315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" name="Прямая соединительная линия 244"/>
                    <p:cNvCxnSpPr/>
                    <p:nvPr/>
                  </p:nvCxnSpPr>
                  <p:spPr>
                    <a:xfrm flipV="1">
                      <a:off x="1251673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6" name="Прямая соединительная линия 245"/>
                    <p:cNvCxnSpPr/>
                    <p:nvPr/>
                  </p:nvCxnSpPr>
                  <p:spPr>
                    <a:xfrm>
                      <a:off x="134503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7" name="Прямая соединительная линия 246"/>
                    <p:cNvCxnSpPr/>
                    <p:nvPr/>
                  </p:nvCxnSpPr>
                  <p:spPr>
                    <a:xfrm flipV="1">
                      <a:off x="1438389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Прямая соединительная линия 247"/>
                    <p:cNvCxnSpPr/>
                    <p:nvPr/>
                  </p:nvCxnSpPr>
                  <p:spPr>
                    <a:xfrm>
                      <a:off x="153174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Прямая соединительная линия 248"/>
                    <p:cNvCxnSpPr/>
                    <p:nvPr/>
                  </p:nvCxnSpPr>
                  <p:spPr>
                    <a:xfrm flipV="1">
                      <a:off x="1625105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Прямая соединительная линия 249"/>
                    <p:cNvCxnSpPr/>
                    <p:nvPr/>
                  </p:nvCxnSpPr>
                  <p:spPr>
                    <a:xfrm>
                      <a:off x="171846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Прямая соединительная линия 250"/>
                    <p:cNvCxnSpPr/>
                    <p:nvPr/>
                  </p:nvCxnSpPr>
                  <p:spPr>
                    <a:xfrm flipV="1">
                      <a:off x="1811819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Прямая соединительная линия 251"/>
                    <p:cNvCxnSpPr/>
                    <p:nvPr/>
                  </p:nvCxnSpPr>
                  <p:spPr>
                    <a:xfrm>
                      <a:off x="191023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Прямая соединительная линия 252"/>
                    <p:cNvCxnSpPr/>
                    <p:nvPr/>
                  </p:nvCxnSpPr>
                  <p:spPr>
                    <a:xfrm flipV="1">
                      <a:off x="200358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Прямая соединительная линия 253"/>
                    <p:cNvCxnSpPr/>
                    <p:nvPr/>
                  </p:nvCxnSpPr>
                  <p:spPr>
                    <a:xfrm>
                      <a:off x="2096947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Прямая соединительная линия 254"/>
                    <p:cNvCxnSpPr/>
                    <p:nvPr/>
                  </p:nvCxnSpPr>
                  <p:spPr>
                    <a:xfrm flipV="1">
                      <a:off x="2190306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6" name="Прямая соединительная линия 255"/>
                    <p:cNvCxnSpPr/>
                    <p:nvPr/>
                  </p:nvCxnSpPr>
                  <p:spPr>
                    <a:xfrm>
                      <a:off x="228366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" name="Прямая соединительная линия 256"/>
                    <p:cNvCxnSpPr/>
                    <p:nvPr/>
                  </p:nvCxnSpPr>
                  <p:spPr>
                    <a:xfrm flipV="1">
                      <a:off x="2377021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" name="Прямая соединительная линия 257"/>
                    <p:cNvCxnSpPr/>
                    <p:nvPr/>
                  </p:nvCxnSpPr>
                  <p:spPr>
                    <a:xfrm>
                      <a:off x="2470380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Прямая соединительная линия 258"/>
                    <p:cNvCxnSpPr/>
                    <p:nvPr/>
                  </p:nvCxnSpPr>
                  <p:spPr>
                    <a:xfrm flipV="1">
                      <a:off x="2563738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Прямая соединительная линия 259"/>
                    <p:cNvCxnSpPr/>
                    <p:nvPr/>
                  </p:nvCxnSpPr>
                  <p:spPr>
                    <a:xfrm>
                      <a:off x="265709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1" name="Прямая соединительная линия 260"/>
                    <p:cNvCxnSpPr/>
                    <p:nvPr/>
                  </p:nvCxnSpPr>
                  <p:spPr>
                    <a:xfrm flipV="1">
                      <a:off x="2750442" y="3068960"/>
                      <a:ext cx="93358" cy="288032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2" name="Прямая соединительная линия 261"/>
                    <p:cNvCxnSpPr/>
                    <p:nvPr/>
                  </p:nvCxnSpPr>
                  <p:spPr>
                    <a:xfrm flipV="1">
                      <a:off x="930957" y="3068960"/>
                      <a:ext cx="46800" cy="144000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" name="Прямая соединительная линия 262"/>
                    <p:cNvCxnSpPr/>
                    <p:nvPr/>
                  </p:nvCxnSpPr>
                  <p:spPr>
                    <a:xfrm>
                      <a:off x="2843808" y="3068960"/>
                      <a:ext cx="46800" cy="144000"/>
                    </a:xfrm>
                    <a:prstGeom prst="line">
                      <a:avLst/>
                    </a:prstGeom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40" name="Прямая соединительная линия 239"/>
                  <p:cNvCxnSpPr/>
                  <p:nvPr/>
                </p:nvCxnSpPr>
                <p:spPr>
                  <a:xfrm flipH="1">
                    <a:off x="784750" y="3594364"/>
                    <a:ext cx="163442" cy="0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Прямая соединительная линия 240"/>
                  <p:cNvCxnSpPr/>
                  <p:nvPr/>
                </p:nvCxnSpPr>
                <p:spPr>
                  <a:xfrm flipH="1">
                    <a:off x="3475413" y="3590006"/>
                    <a:ext cx="163442" cy="0"/>
                  </a:xfrm>
                  <a:prstGeom prst="line">
                    <a:avLst/>
                  </a:prstGeom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8" name="Прямоугольник 237"/>
                <p:cNvSpPr/>
                <p:nvPr/>
              </p:nvSpPr>
              <p:spPr>
                <a:xfrm>
                  <a:off x="3638855" y="3481994"/>
                  <a:ext cx="216024" cy="216024"/>
                </a:xfrm>
                <a:prstGeom prst="rect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</p:grpSp>
          <p:sp>
            <p:nvSpPr>
              <p:cNvPr id="234" name="Скругленный прямоугольник 233"/>
              <p:cNvSpPr/>
              <p:nvPr/>
            </p:nvSpPr>
            <p:spPr>
              <a:xfrm rot="20280000">
                <a:off x="5007818" y="3900296"/>
                <a:ext cx="1799831" cy="465429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cxnSp>
            <p:nvCxnSpPr>
              <p:cNvPr id="235" name="Прямая со стрелкой 234"/>
              <p:cNvCxnSpPr/>
              <p:nvPr/>
            </p:nvCxnSpPr>
            <p:spPr>
              <a:xfrm rot="-1320000" flipH="1">
                <a:off x="8032008" y="3061530"/>
                <a:ext cx="876370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6" name="TextBox 44"/>
                  <p:cNvSpPr txBox="1"/>
                  <p:nvPr/>
                </p:nvSpPr>
                <p:spPr>
                  <a:xfrm>
                    <a:off x="8507445" y="2314929"/>
                    <a:ext cx="46679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2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oMath>
                      </m:oMathPara>
                    </a14:m>
                    <a:endParaRPr lang="ru-RU" sz="2400" dirty="0"/>
                  </a:p>
                </p:txBody>
              </p:sp>
            </mc:Choice>
            <mc:Fallback xmlns="">
              <p:sp>
                <p:nvSpPr>
                  <p:cNvPr id="236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07445" y="2314929"/>
                    <a:ext cx="466794" cy="46166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64" name="TextBox 10"/>
          <p:cNvSpPr txBox="1"/>
          <p:nvPr/>
        </p:nvSpPr>
        <p:spPr>
          <a:xfrm>
            <a:off x="6593412" y="1660738"/>
            <a:ext cx="89768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2000" b="0" dirty="0" smtClean="0"/>
              <a:t>Анкер</a:t>
            </a:r>
          </a:p>
        </p:txBody>
      </p:sp>
    </p:spTree>
    <p:extLst>
      <p:ext uri="{BB962C8B-B14F-4D97-AF65-F5344CB8AC3E}">
        <p14:creationId xmlns:p14="http://schemas.microsoft.com/office/powerpoint/2010/main" val="25777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Бермы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08050"/>
            <a:ext cx="6116921" cy="57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6083334" cy="575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6083334" cy="575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6083334" cy="575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6083334" cy="575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6083334" cy="575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6083334" cy="5750000"/>
          </a:xfrm>
          <a:prstGeom prst="rect">
            <a:avLst/>
          </a:prstGeom>
        </p:spPr>
      </p:pic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обратной задачи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8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C:\Users\salmin\AppData\Local\Temp\SNAGHTML429415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82688"/>
            <a:ext cx="8816529" cy="5164833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несущей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анкера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57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08050"/>
            <a:ext cx="5795538" cy="581342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распорок из труб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94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обвязочного пояса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06" y="908050"/>
            <a:ext cx="6769988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97" name="Picture 21" descr="http://geo-soft.ru/userfiles/File/GeoWall%20St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282341" cy="5643813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5076056" y="1628800"/>
            <a:ext cx="2677721" cy="14773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AutoNum type="arabicPeriod"/>
            </a:pPr>
            <a:r>
              <a:rPr lang="en-US" dirty="0" smtClean="0"/>
              <a:t> </a:t>
            </a:r>
            <a:r>
              <a:rPr lang="ru-RU" dirty="0" smtClean="0"/>
              <a:t>Касательных сил</a:t>
            </a:r>
          </a:p>
          <a:p>
            <a:pPr>
              <a:buFontTx/>
              <a:buAutoNum type="arabicPeriod"/>
            </a:pPr>
            <a:r>
              <a:rPr lang="ru-RU" dirty="0" smtClean="0"/>
              <a:t> </a:t>
            </a:r>
            <a:r>
              <a:rPr lang="ru-RU" dirty="0" err="1" smtClean="0"/>
              <a:t>Феллениуса</a:t>
            </a:r>
            <a:endParaRPr lang="ru-RU" dirty="0" smtClean="0"/>
          </a:p>
          <a:p>
            <a:pPr>
              <a:buFontTx/>
              <a:buAutoNum type="arabicPeriod"/>
            </a:pPr>
            <a:r>
              <a:rPr lang="ru-RU" dirty="0"/>
              <a:t> </a:t>
            </a:r>
            <a:r>
              <a:rPr lang="ru-RU" dirty="0" smtClean="0"/>
              <a:t>Бишопа</a:t>
            </a:r>
          </a:p>
          <a:p>
            <a:pPr>
              <a:buFontTx/>
              <a:buAutoNum type="arabicPeriod"/>
            </a:pPr>
            <a:r>
              <a:rPr lang="ru-RU" dirty="0"/>
              <a:t> </a:t>
            </a:r>
            <a:r>
              <a:rPr lang="ru-RU" dirty="0" smtClean="0"/>
              <a:t>Моргенштерна-Прайса</a:t>
            </a:r>
          </a:p>
          <a:p>
            <a:pPr>
              <a:buFontTx/>
              <a:buAutoNum type="arabicPeriod"/>
            </a:pPr>
            <a:r>
              <a:rPr lang="ru-RU" dirty="0"/>
              <a:t> </a:t>
            </a:r>
            <a:r>
              <a:rPr lang="ru-RU" dirty="0" err="1" smtClean="0"/>
              <a:t>Янбу</a:t>
            </a:r>
            <a:endParaRPr lang="ru-RU" dirty="0" smtClean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устойчивости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методом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КЦПС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70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r="5487" b="-402"/>
          <a:stretch/>
        </p:blipFill>
        <p:spPr bwMode="auto">
          <a:xfrm>
            <a:off x="0" y="0"/>
            <a:ext cx="914450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0"/>
            <a:ext cx="9144509" cy="9447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1700" y="8620"/>
            <a:ext cx="7128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FFFFFF"/>
                </a:solidFill>
              </a:rPr>
              <a:t>Укрепление грунтов </a:t>
            </a:r>
          </a:p>
          <a:p>
            <a:pPr algn="r"/>
            <a:r>
              <a:rPr lang="ru-RU" sz="2800" dirty="0" smtClean="0">
                <a:solidFill>
                  <a:srgbClr val="FFFFFF"/>
                </a:solidFill>
              </a:rPr>
              <a:t>по технологии струйной цементации</a:t>
            </a:r>
            <a:endParaRPr lang="ru-RU" sz="2800" dirty="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7" y="130213"/>
            <a:ext cx="1567999" cy="7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8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098" name="Picture 2" descr="http://geo-soft.ru/sites/default/files/GeoWall%20Kran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40" y="1200175"/>
            <a:ext cx="7218320" cy="537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устойчивости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методом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Кранца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11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1844824"/>
            <a:ext cx="6553423" cy="4891993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05" y="1124744"/>
            <a:ext cx="3094195" cy="3343726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Справочники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32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211677"/>
            <a:ext cx="7772400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GeoStab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Расчет устойчивости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склонов и откосов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2" descr="http://geo-soft.ru/sites/default/files/GeoStab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14841"/>
            <a:ext cx="6478216" cy="42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4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4053" y="1314228"/>
            <a:ext cx="3370231" cy="3503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1" y="1340124"/>
            <a:ext cx="5365117" cy="3503376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835696" y="332656"/>
            <a:ext cx="5338936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Основная идея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1331640" y="2132856"/>
            <a:ext cx="622300" cy="1536700"/>
          </a:xfrm>
          <a:custGeom>
            <a:avLst/>
            <a:gdLst>
              <a:gd name="connsiteX0" fmla="*/ 88900 w 622300"/>
              <a:gd name="connsiteY0" fmla="*/ 12700 h 1536700"/>
              <a:gd name="connsiteX1" fmla="*/ 622300 w 622300"/>
              <a:gd name="connsiteY1" fmla="*/ 0 h 1536700"/>
              <a:gd name="connsiteX2" fmla="*/ 622300 w 622300"/>
              <a:gd name="connsiteY2" fmla="*/ 1536700 h 1536700"/>
              <a:gd name="connsiteX3" fmla="*/ 0 w 622300"/>
              <a:gd name="connsiteY3" fmla="*/ 1104900 h 1536700"/>
              <a:gd name="connsiteX4" fmla="*/ 12700 w 622300"/>
              <a:gd name="connsiteY4" fmla="*/ 12700 h 1536700"/>
              <a:gd name="connsiteX5" fmla="*/ 88900 w 622300"/>
              <a:gd name="connsiteY5" fmla="*/ 12700 h 15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300" h="1536700">
                <a:moveTo>
                  <a:pt x="88900" y="12700"/>
                </a:moveTo>
                <a:lnTo>
                  <a:pt x="622300" y="0"/>
                </a:lnTo>
                <a:lnTo>
                  <a:pt x="622300" y="1536700"/>
                </a:lnTo>
                <a:lnTo>
                  <a:pt x="0" y="1104900"/>
                </a:lnTo>
                <a:lnTo>
                  <a:pt x="12700" y="12700"/>
                </a:lnTo>
                <a:lnTo>
                  <a:pt x="88900" y="1270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491880" y="4967149"/>
            <a:ext cx="2677721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AutoNum type="arabicPeriod"/>
            </a:pPr>
            <a:r>
              <a:rPr lang="ru-RU" dirty="0" smtClean="0"/>
              <a:t> </a:t>
            </a:r>
            <a:r>
              <a:rPr lang="ru-RU" dirty="0" err="1" smtClean="0"/>
              <a:t>Феллениуса</a:t>
            </a:r>
            <a:r>
              <a:rPr lang="en-US" dirty="0" smtClean="0"/>
              <a:t> </a:t>
            </a:r>
            <a:endParaRPr lang="ru-RU" dirty="0" smtClean="0"/>
          </a:p>
          <a:p>
            <a:pPr>
              <a:buFontTx/>
              <a:buAutoNum type="arabicPeriod"/>
            </a:pPr>
            <a:r>
              <a:rPr lang="ru-RU" dirty="0" smtClean="0"/>
              <a:t> Касательных сил</a:t>
            </a:r>
          </a:p>
          <a:p>
            <a:pPr>
              <a:buFontTx/>
              <a:buAutoNum type="arabicPeriod"/>
            </a:pPr>
            <a:r>
              <a:rPr lang="ru-RU" dirty="0" smtClean="0"/>
              <a:t> Бишопа</a:t>
            </a:r>
          </a:p>
          <a:p>
            <a:pPr>
              <a:buFontTx/>
              <a:buAutoNum type="arabicPeriod"/>
            </a:pPr>
            <a:r>
              <a:rPr lang="ru-RU" dirty="0" smtClean="0"/>
              <a:t> </a:t>
            </a:r>
            <a:r>
              <a:rPr lang="ru-RU" dirty="0" err="1" smtClean="0"/>
              <a:t>Янбу</a:t>
            </a:r>
            <a:endParaRPr lang="ru-RU" dirty="0" smtClean="0"/>
          </a:p>
          <a:p>
            <a:pPr>
              <a:buFontTx/>
              <a:buAutoNum type="arabicPeriod"/>
            </a:pPr>
            <a:r>
              <a:rPr lang="ru-RU" dirty="0" smtClean="0"/>
              <a:t> Моргенштерна-Прайса</a:t>
            </a:r>
            <a:endParaRPr lang="ru-RU" dirty="0"/>
          </a:p>
          <a:p>
            <a:pPr>
              <a:buFontTx/>
              <a:buAutoNum type="arabicPeriod"/>
            </a:pPr>
            <a:r>
              <a:rPr lang="ru-RU" dirty="0" smtClean="0"/>
              <a:t> </a:t>
            </a:r>
            <a:r>
              <a:rPr lang="ru-RU" dirty="0" err="1" smtClean="0"/>
              <a:t>Шахунянца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9323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24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524030" y="1172991"/>
            <a:ext cx="5576362" cy="3979735"/>
            <a:chOff x="2003019" y="1724297"/>
            <a:chExt cx="5953357" cy="4008959"/>
          </a:xfrm>
        </p:grpSpPr>
        <p:sp>
          <p:nvSpPr>
            <p:cNvPr id="11" name="Полилиния 10"/>
            <p:cNvSpPr/>
            <p:nvPr/>
          </p:nvSpPr>
          <p:spPr>
            <a:xfrm>
              <a:off x="2003019" y="1724297"/>
              <a:ext cx="809897" cy="984623"/>
            </a:xfrm>
            <a:custGeom>
              <a:avLst/>
              <a:gdLst>
                <a:gd name="connsiteX0" fmla="*/ 0 w 809897"/>
                <a:gd name="connsiteY0" fmla="*/ 0 h 801189"/>
                <a:gd name="connsiteX1" fmla="*/ 809897 w 809897"/>
                <a:gd name="connsiteY1" fmla="*/ 0 h 801189"/>
                <a:gd name="connsiteX2" fmla="*/ 809897 w 809897"/>
                <a:gd name="connsiteY2" fmla="*/ 801189 h 801189"/>
                <a:gd name="connsiteX3" fmla="*/ 0 w 809897"/>
                <a:gd name="connsiteY3" fmla="*/ 0 h 80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897" h="801189">
                  <a:moveTo>
                    <a:pt x="0" y="0"/>
                  </a:moveTo>
                  <a:lnTo>
                    <a:pt x="809897" y="0"/>
                  </a:lnTo>
                  <a:lnTo>
                    <a:pt x="809897" y="8011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311212" y="1724297"/>
              <a:ext cx="818605" cy="1416671"/>
            </a:xfrm>
            <a:custGeom>
              <a:avLst/>
              <a:gdLst>
                <a:gd name="connsiteX0" fmla="*/ 0 w 818605"/>
                <a:gd name="connsiteY0" fmla="*/ 0 h 1323703"/>
                <a:gd name="connsiteX1" fmla="*/ 0 w 818605"/>
                <a:gd name="connsiteY1" fmla="*/ 940526 h 1323703"/>
                <a:gd name="connsiteX2" fmla="*/ 818605 w 818605"/>
                <a:gd name="connsiteY2" fmla="*/ 1323703 h 1323703"/>
                <a:gd name="connsiteX3" fmla="*/ 818605 w 818605"/>
                <a:gd name="connsiteY3" fmla="*/ 0 h 1323703"/>
                <a:gd name="connsiteX4" fmla="*/ 0 w 818605"/>
                <a:gd name="connsiteY4" fmla="*/ 0 h 132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605" h="1323703">
                  <a:moveTo>
                    <a:pt x="0" y="0"/>
                  </a:moveTo>
                  <a:lnTo>
                    <a:pt x="0" y="940526"/>
                  </a:lnTo>
                  <a:lnTo>
                    <a:pt x="818605" y="1323703"/>
                  </a:lnTo>
                  <a:lnTo>
                    <a:pt x="818605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628113" y="1798101"/>
              <a:ext cx="879565" cy="1724297"/>
            </a:xfrm>
            <a:custGeom>
              <a:avLst/>
              <a:gdLst>
                <a:gd name="connsiteX0" fmla="*/ 0 w 879565"/>
                <a:gd name="connsiteY0" fmla="*/ 0 h 1724297"/>
                <a:gd name="connsiteX1" fmla="*/ 0 w 879565"/>
                <a:gd name="connsiteY1" fmla="*/ 1445623 h 1724297"/>
                <a:gd name="connsiteX2" fmla="*/ 879565 w 879565"/>
                <a:gd name="connsiteY2" fmla="*/ 1724297 h 1724297"/>
                <a:gd name="connsiteX3" fmla="*/ 879565 w 879565"/>
                <a:gd name="connsiteY3" fmla="*/ 252549 h 1724297"/>
                <a:gd name="connsiteX4" fmla="*/ 0 w 879565"/>
                <a:gd name="connsiteY4" fmla="*/ 0 h 172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9565" h="1724297">
                  <a:moveTo>
                    <a:pt x="0" y="0"/>
                  </a:moveTo>
                  <a:lnTo>
                    <a:pt x="0" y="1445623"/>
                  </a:lnTo>
                  <a:lnTo>
                    <a:pt x="879565" y="1724297"/>
                  </a:lnTo>
                  <a:lnTo>
                    <a:pt x="879565" y="2525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6039578" y="2137179"/>
              <a:ext cx="844732" cy="1637211"/>
            </a:xfrm>
            <a:custGeom>
              <a:avLst/>
              <a:gdLst>
                <a:gd name="connsiteX0" fmla="*/ 0 w 844732"/>
                <a:gd name="connsiteY0" fmla="*/ 0 h 1637211"/>
                <a:gd name="connsiteX1" fmla="*/ 0 w 844732"/>
                <a:gd name="connsiteY1" fmla="*/ 1489165 h 1637211"/>
                <a:gd name="connsiteX2" fmla="*/ 844732 w 844732"/>
                <a:gd name="connsiteY2" fmla="*/ 1637211 h 1637211"/>
                <a:gd name="connsiteX3" fmla="*/ 844732 w 844732"/>
                <a:gd name="connsiteY3" fmla="*/ 348343 h 1637211"/>
                <a:gd name="connsiteX4" fmla="*/ 0 w 844732"/>
                <a:gd name="connsiteY4" fmla="*/ 0 h 163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732" h="1637211">
                  <a:moveTo>
                    <a:pt x="0" y="0"/>
                  </a:moveTo>
                  <a:lnTo>
                    <a:pt x="0" y="1489165"/>
                  </a:lnTo>
                  <a:lnTo>
                    <a:pt x="844732" y="1637211"/>
                  </a:lnTo>
                  <a:lnTo>
                    <a:pt x="844732" y="3483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452320" y="2586445"/>
              <a:ext cx="504056" cy="3146811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трелка вправо 19"/>
            <p:cNvSpPr/>
            <p:nvPr/>
          </p:nvSpPr>
          <p:spPr>
            <a:xfrm>
              <a:off x="2811091" y="2060849"/>
              <a:ext cx="464691" cy="288031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 вправо 21"/>
            <p:cNvSpPr/>
            <p:nvPr/>
          </p:nvSpPr>
          <p:spPr>
            <a:xfrm>
              <a:off x="4129817" y="2240996"/>
              <a:ext cx="464691" cy="2519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трелка вправо 23"/>
            <p:cNvSpPr/>
            <p:nvPr/>
          </p:nvSpPr>
          <p:spPr>
            <a:xfrm>
              <a:off x="5507678" y="2660249"/>
              <a:ext cx="512643" cy="266491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трелка вправо 25"/>
            <p:cNvSpPr/>
            <p:nvPr/>
          </p:nvSpPr>
          <p:spPr>
            <a:xfrm>
              <a:off x="6884309" y="3001018"/>
              <a:ext cx="523421" cy="28803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2627784" y="252000"/>
            <a:ext cx="3538736" cy="76408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Оползневое давление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0026" y="2793291"/>
            <a:ext cx="368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Оползневое давление</a:t>
            </a:r>
            <a:r>
              <a:rPr lang="ru-RU" dirty="0" smtClean="0"/>
              <a:t> – это сила действия грунта на ограждающую конструкцию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590790"/>
            <a:ext cx="4351089" cy="311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8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482952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Поиск опасных призм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7732"/>
            <a:ext cx="6450198" cy="2838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6450198" cy="2502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1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Учет влияния грунтовых анкеров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2060" name="Рисунок 205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20404"/>
            <a:ext cx="6768752" cy="56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Учет влияния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геосетки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19"/>
            <a:ext cx="7167249" cy="5553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88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721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Учет влияния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грунтоцементного ограждения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6696744" cy="5351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2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Расчет укрепления склона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8484" y="4000823"/>
            <a:ext cx="6447370" cy="2638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16281"/>
            <a:ext cx="6450198" cy="2502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0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603"/>
          <a:stretch/>
        </p:blipFill>
        <p:spPr>
          <a:xfrm>
            <a:off x="0" y="0"/>
            <a:ext cx="9144000" cy="68620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9447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9732" y="8620"/>
            <a:ext cx="6804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FFFFFF"/>
                </a:solidFill>
              </a:rPr>
              <a:t>Ограждение котлованов </a:t>
            </a:r>
          </a:p>
          <a:p>
            <a:pPr algn="r"/>
            <a:r>
              <a:rPr lang="ru-RU" sz="2800" dirty="0" smtClean="0">
                <a:solidFill>
                  <a:srgbClr val="FFFFFF"/>
                </a:solidFill>
              </a:rPr>
              <a:t>с грунтовыми анкерами</a:t>
            </a:r>
            <a:endParaRPr lang="ru-RU" sz="2800" dirty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7" y="130213"/>
            <a:ext cx="1567999" cy="7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1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-243408"/>
            <a:ext cx="7772400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GeoPile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Расчет несущей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способности свай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грунту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07665"/>
            <a:ext cx="5280000" cy="4813810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164288" y="2924944"/>
            <a:ext cx="181331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AutoNum type="arabicPeriod"/>
            </a:pPr>
            <a:r>
              <a:rPr lang="ru-RU" dirty="0" smtClean="0"/>
              <a:t> СП 24.13330</a:t>
            </a:r>
          </a:p>
          <a:p>
            <a:pPr>
              <a:buFontTx/>
              <a:buAutoNum type="arabicPeriod"/>
            </a:pPr>
            <a:r>
              <a:rPr lang="ru-RU" dirty="0" smtClean="0"/>
              <a:t> </a:t>
            </a:r>
            <a:r>
              <a:rPr lang="en-US" dirty="0" smtClean="0"/>
              <a:t>DIN 1054:2005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3920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GeoPile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бесплатно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b="7601"/>
          <a:stretch/>
        </p:blipFill>
        <p:spPr>
          <a:xfrm>
            <a:off x="2775165" y="1052736"/>
            <a:ext cx="3593670" cy="56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539552" y="-16120"/>
            <a:ext cx="8262248" cy="1534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GeoSet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Расчет осадки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плитных фундаментов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http://geo-soft.ru/sites/default/files/geoset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91732"/>
            <a:ext cx="7288016" cy="536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9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539552" y="-16120"/>
            <a:ext cx="8262248" cy="1534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GeoSet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Расчет осадки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свайных фундаментов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http://geo-soft.ru/sites/default/files/geoset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68" y="1449910"/>
            <a:ext cx="7344816" cy="54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7" descr="Z:\Разное\Реклама, презентации\Презентации\Схемы\JPG 2014.04.17\Осреднение свойств грунт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8773" y="995460"/>
            <a:ext cx="6804248" cy="3868636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9586" y="33084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6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осадки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плиты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укрепленном грунте с эффективными характеристиками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9592" y="5285992"/>
                <a:ext cx="2913233" cy="671081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i="1">
                    <a:solidFill>
                      <a:schemeClr val="dk1"/>
                    </a:solidFill>
                    <a:latin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285992"/>
                <a:ext cx="2913233" cy="6710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TextBox 227"/>
              <p:cNvSpPr txBox="1"/>
              <p:nvPr/>
            </p:nvSpPr>
            <p:spPr>
              <a:xfrm>
                <a:off x="4368204" y="4950729"/>
                <a:ext cx="3994817" cy="18303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sz="1800" b="0">
                    <a:latin typeface="+mj-lt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</m:oMath>
                </a14:m>
                <a:r>
                  <a:rPr lang="ru-RU" b="1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ru-RU" dirty="0" smtClean="0"/>
                  <a:t>– средний модуль деформации укрепленного грунта,</a:t>
                </a:r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ru-RU" dirty="0"/>
                  <a:t>–</a:t>
                </a:r>
                <a:r>
                  <a:rPr lang="en-US" dirty="0"/>
                  <a:t> </a:t>
                </a:r>
                <a:r>
                  <a:rPr lang="ru-RU" dirty="0"/>
                  <a:t>модуль деформации </a:t>
                </a:r>
                <a:r>
                  <a:rPr lang="ru-RU" dirty="0" smtClean="0"/>
                  <a:t>свай,</a:t>
                </a:r>
                <a:endParaRPr lang="ru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ru-RU" dirty="0"/>
                  <a:t> – модуль деформации </a:t>
                </a:r>
                <a:r>
                  <a:rPr lang="ru-RU" dirty="0" smtClean="0"/>
                  <a:t>грунта</a:t>
                </a:r>
                <a:r>
                  <a:rPr lang="en-US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ru-RU" dirty="0" smtClean="0"/>
                  <a:t>–</a:t>
                </a:r>
                <a:r>
                  <a:rPr lang="en-US" dirty="0" smtClean="0"/>
                  <a:t> </a:t>
                </a:r>
                <a:r>
                  <a:rPr lang="ru-RU" dirty="0" smtClean="0"/>
                  <a:t>площадь фундаментной плиты,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ru-RU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ru-RU" dirty="0" smtClean="0"/>
                  <a:t>– общая площадь свай.</a:t>
                </a:r>
              </a:p>
            </p:txBody>
          </p:sp>
        </mc:Choice>
        <mc:Fallback xmlns="">
          <p:sp>
            <p:nvSpPr>
              <p:cNvPr id="228" name="TextBox 2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204" y="4950729"/>
                <a:ext cx="3994817" cy="1830309"/>
              </a:xfrm>
              <a:prstGeom prst="rect">
                <a:avLst/>
              </a:prstGeom>
              <a:blipFill rotWithShape="0">
                <a:blip r:embed="rId4"/>
                <a:stretch>
                  <a:fillRect l="-1218" t="-993" b="-298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515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539552" y="-16120"/>
            <a:ext cx="8262248" cy="1534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GeoPlate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Расчет осадки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КСП фундаментов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6" y="1518000"/>
            <a:ext cx="6924000" cy="5340000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75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122363"/>
            <a:ext cx="6238875" cy="4678362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47110" name="TextBox 4"/>
          <p:cNvSpPr txBox="1">
            <a:spLocks noChangeArrowheads="1"/>
          </p:cNvSpPr>
          <p:nvPr/>
        </p:nvSpPr>
        <p:spPr bwMode="auto">
          <a:xfrm>
            <a:off x="3580730" y="660138"/>
            <a:ext cx="1982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Новгород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3" y="4073525"/>
            <a:ext cx="5287962" cy="2781300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/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GeoPlate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практическое применение</a:t>
            </a:r>
          </a:p>
        </p:txBody>
      </p:sp>
    </p:spTree>
    <p:extLst>
      <p:ext uri="{BB962C8B-B14F-4D97-AF65-F5344CB8AC3E}">
        <p14:creationId xmlns:p14="http://schemas.microsoft.com/office/powerpoint/2010/main" val="4496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9" y="932056"/>
            <a:ext cx="7919714" cy="2594496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0" y="3791589"/>
            <a:ext cx="7914873" cy="2553185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Осадка в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Alterra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Линейная модель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92180" y="1010017"/>
            <a:ext cx="2860000" cy="5033070"/>
            <a:chOff x="179512" y="619666"/>
            <a:chExt cx="2860000" cy="503307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052736"/>
              <a:ext cx="2860000" cy="4600000"/>
            </a:xfrm>
            <a:prstGeom prst="rect">
              <a:avLst/>
            </a:prstGeom>
            <a:effectLst>
              <a:outerShdw blurRad="165100" sx="98000" sy="98000" algn="ctr" rotWithShape="0">
                <a:srgbClr val="000000">
                  <a:alpha val="82000"/>
                </a:srgbClr>
              </a:outerShdw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1943708" y="4797152"/>
              <a:ext cx="432048" cy="1800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75386" y="619666"/>
              <a:ext cx="226825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b="0" dirty="0" smtClean="0">
                  <a:latin typeface="+mj-lt"/>
                </a:rPr>
                <a:t>Осадка в</a:t>
              </a:r>
              <a:r>
                <a:rPr lang="en-US" b="0" dirty="0" smtClean="0">
                  <a:latin typeface="+mj-lt"/>
                </a:rPr>
                <a:t> </a:t>
              </a:r>
              <a:r>
                <a:rPr lang="en-US" b="0" dirty="0" err="1" smtClean="0">
                  <a:latin typeface="+mj-lt"/>
                </a:rPr>
                <a:t>GeoPlate</a:t>
              </a:r>
              <a:r>
                <a:rPr lang="ru-RU" b="0" dirty="0" smtClean="0">
                  <a:latin typeface="+mj-lt"/>
                </a:rPr>
                <a:t>:</a:t>
              </a:r>
              <a:endParaRPr lang="ru-RU" b="0" dirty="0">
                <a:latin typeface="+mj-lt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17028" y="932056"/>
            <a:ext cx="3354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0" dirty="0" smtClean="0">
                <a:latin typeface="+mj-lt"/>
              </a:rPr>
              <a:t>Вертикальные перемещения:</a:t>
            </a:r>
            <a:endParaRPr lang="ru-RU" b="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850" y="3791589"/>
            <a:ext cx="3354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0" dirty="0" smtClean="0">
                <a:latin typeface="+mj-lt"/>
              </a:rPr>
              <a:t>Вертикальная деформация:</a:t>
            </a:r>
            <a:endParaRPr lang="ru-RU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49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Осадка в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Alterra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Упругопластическая модель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6" y="3805920"/>
            <a:ext cx="7920038" cy="2596427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6" y="908720"/>
            <a:ext cx="7919714" cy="2594496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39715" y="900460"/>
            <a:ext cx="3354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0" dirty="0" smtClean="0">
                <a:latin typeface="+mj-lt"/>
              </a:rPr>
              <a:t>Вертикальные перемещения:</a:t>
            </a:r>
            <a:endParaRPr lang="ru-RU" b="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850" y="3754088"/>
            <a:ext cx="39961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0" dirty="0" smtClean="0">
                <a:latin typeface="+mj-lt"/>
              </a:rPr>
              <a:t>Интенсивность пласт. деформации:</a:t>
            </a:r>
            <a:endParaRPr lang="ru-RU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00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Осадка в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Alterra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Предельное давление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6" y="946012"/>
            <a:ext cx="7938290" cy="2526382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6" y="3800401"/>
            <a:ext cx="7938000" cy="2579850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39715" y="900460"/>
            <a:ext cx="36202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0" dirty="0" smtClean="0">
                <a:latin typeface="+mj-lt"/>
              </a:rPr>
              <a:t>Горизонтальные перемещения:</a:t>
            </a:r>
            <a:endParaRPr lang="ru-RU" b="0" dirty="0"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3754088"/>
            <a:ext cx="39961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0" dirty="0" smtClean="0">
                <a:latin typeface="+mj-lt"/>
              </a:rPr>
              <a:t>Интенсивность пласт. деформации:</a:t>
            </a:r>
            <a:endParaRPr lang="ru-RU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176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Z:\Фото\! Лучшие и обработанные 2015\Сочи Альпика Сервис 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0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9447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9732" y="205480"/>
            <a:ext cx="680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FFFFFF"/>
                </a:solidFill>
              </a:rPr>
              <a:t>Крепление склонов анкерами</a:t>
            </a:r>
            <a:endParaRPr lang="ru-RU" sz="2800" dirty="0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7" y="116632"/>
            <a:ext cx="1567999" cy="7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Осадка укрепленного основания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насыпи автодороги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://geo-soft.ru/sites/default/files/Alterra3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5533"/>
            <a:ext cx="7272808" cy="561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" y="1628800"/>
            <a:ext cx="8940566" cy="4949242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274638"/>
            <a:ext cx="91440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котлована из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GeoWall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4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74638"/>
            <a:ext cx="91440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коэффициента запаса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" y="1311440"/>
            <a:ext cx="9121080" cy="50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74638"/>
            <a:ext cx="91440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коэффициента запаса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8" descr="alterra_b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78" y="1268760"/>
            <a:ext cx="7417643" cy="5785963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9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1412776"/>
            <a:ext cx="7772400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GeoPlug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Расчет противофильтрационной завесы от протечек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39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5122" name="Picture 2" descr="http://geo-soft.ru/sites/default/files/ScreenShot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0126"/>
            <a:ext cx="7272808" cy="543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GeoPlug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генерация поля свай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случайными отклонениями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82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GeoPlug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случайных отклонений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geo-soft.ru/sites/default/files/ScreenShot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9235"/>
            <a:ext cx="6480720" cy="52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GeoPlug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ПФЗ на всплытие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geo-soft.ru/sites/default/files/ScreenShot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64379"/>
            <a:ext cx="6408712" cy="575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141585"/>
            <a:ext cx="6676717" cy="557989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GeoPlug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ПФЗ на прочность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78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6" descr="cap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2911" y="548680"/>
            <a:ext cx="3758178" cy="79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 descr="cap1"/>
          <p:cNvPicPr>
            <a:picLocks noChangeAspect="1" noChangeArrowheads="1"/>
          </p:cNvPicPr>
          <p:nvPr/>
        </p:nvPicPr>
        <p:blipFill rotWithShape="1">
          <a:blip r:embed="rId4" cstate="print"/>
          <a:srcRect r="25163"/>
          <a:stretch/>
        </p:blipFill>
        <p:spPr bwMode="auto">
          <a:xfrm>
            <a:off x="6569492" y="1412776"/>
            <a:ext cx="255504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0" descr="ca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1412776"/>
            <a:ext cx="341417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2" descr="cap3"/>
          <p:cNvPicPr>
            <a:picLocks noChangeAspect="1" noChangeArrowheads="1"/>
          </p:cNvPicPr>
          <p:nvPr/>
        </p:nvPicPr>
        <p:blipFill rotWithShape="1">
          <a:blip r:embed="rId6" cstate="print"/>
          <a:srcRect r="19091"/>
          <a:stretch/>
        </p:blipFill>
        <p:spPr bwMode="auto">
          <a:xfrm>
            <a:off x="6252595" y="4691509"/>
            <a:ext cx="2891406" cy="75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4" descr="cap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01020" y="5562476"/>
            <a:ext cx="3341961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6" descr="cap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641726"/>
            <a:ext cx="3126854" cy="65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22600" y="2789114"/>
            <a:ext cx="30956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4570413" y="1341314"/>
            <a:ext cx="0" cy="144780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V="1">
            <a:off x="6143625" y="2216026"/>
            <a:ext cx="1393825" cy="568325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0800000">
            <a:off x="1849438" y="2182689"/>
            <a:ext cx="1293812" cy="60166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0800000" flipV="1">
            <a:off x="1917700" y="3784476"/>
            <a:ext cx="1154113" cy="69850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2188" y="3784476"/>
            <a:ext cx="1547812" cy="82073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4570413" y="3827339"/>
            <a:ext cx="0" cy="1735137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3295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r="4212"/>
          <a:stretch/>
        </p:blipFill>
        <p:spPr>
          <a:xfrm>
            <a:off x="-58661" y="0"/>
            <a:ext cx="920266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58661" y="0"/>
            <a:ext cx="9202662" cy="944724"/>
          </a:xfrm>
          <a:prstGeom prst="rect">
            <a:avLst/>
          </a:prstGeom>
          <a:solidFill>
            <a:schemeClr val="tx1">
              <a:alpha val="49804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1820" y="188640"/>
            <a:ext cx="6048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</a:rPr>
              <a:t>Производство </a:t>
            </a:r>
            <a:r>
              <a:rPr lang="ru-RU" sz="2800" dirty="0" smtClean="0">
                <a:solidFill>
                  <a:schemeClr val="bg1"/>
                </a:solidFill>
              </a:rPr>
              <a:t>анкерных тяг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0" y="8621"/>
            <a:ext cx="2307080" cy="9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/>
          <a:stretch/>
        </p:blipFill>
        <p:spPr>
          <a:xfrm>
            <a:off x="-1" y="0"/>
            <a:ext cx="914140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" y="0"/>
            <a:ext cx="9144001" cy="944724"/>
          </a:xfrm>
          <a:prstGeom prst="rect">
            <a:avLst/>
          </a:prstGeom>
          <a:solidFill>
            <a:schemeClr val="tx1">
              <a:alpha val="49804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1820" y="44624"/>
            <a:ext cx="6048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</a:rPr>
              <a:t>Производство </a:t>
            </a:r>
            <a:r>
              <a:rPr lang="ru-RU" sz="2400" dirty="0" smtClean="0">
                <a:solidFill>
                  <a:schemeClr val="bg1"/>
                </a:solidFill>
              </a:rPr>
              <a:t>оборудования 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для геотехнических работ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52" y="260649"/>
            <a:ext cx="2901961" cy="4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1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p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54" y="548681"/>
            <a:ext cx="3758178" cy="79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cap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9492" y="1412776"/>
            <a:ext cx="255504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cap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341417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cap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2595" y="4691509"/>
            <a:ext cx="2891406" cy="75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cap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42" y="5562477"/>
            <a:ext cx="3341961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cap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41727"/>
            <a:ext cx="3126854" cy="65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4" y="2789117"/>
            <a:ext cx="3095625" cy="103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4570413" y="1341316"/>
            <a:ext cx="0" cy="144780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6143629" y="2216028"/>
            <a:ext cx="1393825" cy="568325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0800000">
            <a:off x="1849438" y="2182691"/>
            <a:ext cx="1293812" cy="601663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 flipV="1">
            <a:off x="1917704" y="3784478"/>
            <a:ext cx="1154113" cy="69850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072188" y="3784477"/>
            <a:ext cx="1547812" cy="820739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570413" y="3827341"/>
            <a:ext cx="0" cy="173513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1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GeoSoft\Screen shots\GeoPlate\GeoPlate 2.3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94" y="4477714"/>
            <a:ext cx="2880320" cy="229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alterra_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97" y="4477714"/>
            <a:ext cx="2948175" cy="22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0"/>
            <a:ext cx="9144001" cy="9447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1820" y="44625"/>
            <a:ext cx="6048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FFFFFF"/>
                </a:solidFill>
              </a:rPr>
              <a:t>Комплекс программ для</a:t>
            </a:r>
          </a:p>
          <a:p>
            <a:pPr algn="r"/>
            <a:r>
              <a:rPr lang="ru-RU" sz="2400" dirty="0">
                <a:solidFill>
                  <a:srgbClr val="FFFFFF"/>
                </a:solidFill>
              </a:rPr>
              <a:t>геотехнических расчетов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282745"/>
            <a:ext cx="2123728" cy="379237"/>
          </a:xfrm>
          <a:prstGeom prst="rect">
            <a:avLst/>
          </a:prstGeom>
        </p:spPr>
      </p:pic>
      <p:pic>
        <p:nvPicPr>
          <p:cNvPr id="11" name="Picture 2" descr="http://geo-soft.ru/sites/default/files/GeoStab0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26" y="957487"/>
            <a:ext cx="5295174" cy="34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/>
          <a:stretch/>
        </p:blipFill>
        <p:spPr>
          <a:xfrm>
            <a:off x="35496" y="968029"/>
            <a:ext cx="4680520" cy="3421150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56" y="4477714"/>
            <a:ext cx="2522366" cy="2299658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231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3012-E44F-4CA0-B754-DFBEB8289264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0"/>
            <a:ext cx="7772400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GeoWall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Расчет ограждения котлована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80824"/>
            <a:ext cx="6885464" cy="4640651"/>
          </a:xfrm>
          <a:prstGeom prst="rect">
            <a:avLst/>
          </a:prstGeom>
          <a:effectLst>
            <a:outerShdw blurRad="165100" sx="98000" sy="98000" algn="ctr" rotWithShape="0">
              <a:srgbClr val="000000">
                <a:alpha val="8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77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11256</TotalTime>
  <Words>285</Words>
  <Application>Microsoft Office PowerPoint</Application>
  <PresentationFormat>Экран (4:3)</PresentationFormat>
  <Paragraphs>124</Paragraphs>
  <Slides>49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Calibri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Эпюры давлений</vt:lpstr>
      <vt:lpstr>Железобетонные ограждения</vt:lpstr>
      <vt:lpstr>Шпунты, двутавры, трубы</vt:lpstr>
      <vt:lpstr>Анкера, распорки, грунтовые распорки</vt:lpstr>
      <vt:lpstr>Бермы</vt:lpstr>
      <vt:lpstr>Решение обратной задачи</vt:lpstr>
      <vt:lpstr>Расчет несущей  способности анкера</vt:lpstr>
      <vt:lpstr>Проверка распорок из труб</vt:lpstr>
      <vt:lpstr>Расчет обвязочного пояса</vt:lpstr>
      <vt:lpstr>Расчет устойчивости  методом КЦПС</vt:lpstr>
      <vt:lpstr>Расчет устойчивости  методом Кранца</vt:lpstr>
      <vt:lpstr>Справочники</vt:lpstr>
      <vt:lpstr>Презентация PowerPoint</vt:lpstr>
      <vt:lpstr>Презентация PowerPoint</vt:lpstr>
      <vt:lpstr>Оползневое давление</vt:lpstr>
      <vt:lpstr>Поиск опасных призм</vt:lpstr>
      <vt:lpstr>Учет влияния грунтовых анкеров </vt:lpstr>
      <vt:lpstr>Учет влияния геосетки </vt:lpstr>
      <vt:lpstr>Учет влияния  грунтоцементного ограждения</vt:lpstr>
      <vt:lpstr>Расчет укрепления склона</vt:lpstr>
      <vt:lpstr>Презентация PowerPoint</vt:lpstr>
      <vt:lpstr>GeoPile бесплатно в Google Play</vt:lpstr>
      <vt:lpstr>Презентация PowerPoint</vt:lpstr>
      <vt:lpstr>Презентация PowerPoint</vt:lpstr>
      <vt:lpstr>Расчет осадки плиты  на укрепленном грунте с эффективными характеристиками</vt:lpstr>
      <vt:lpstr>Презентация PowerPoint</vt:lpstr>
      <vt:lpstr>GeoPlate – практическое применение</vt:lpstr>
      <vt:lpstr>Осадка в Alterra. Линейная модель </vt:lpstr>
      <vt:lpstr>Осадка в Alterra.  Упругопластическая модель </vt:lpstr>
      <vt:lpstr>Осадка в Alterra.  Предельное давление </vt:lpstr>
      <vt:lpstr>Осадка укрепленного основания  насыпи автодороги</vt:lpstr>
      <vt:lpstr>Презентация PowerPoint</vt:lpstr>
      <vt:lpstr>Презентация PowerPoint</vt:lpstr>
      <vt:lpstr>Презентация PowerPoint</vt:lpstr>
      <vt:lpstr>Презентация PowerPoint</vt:lpstr>
      <vt:lpstr>GeoPlug – генерация поля свай  со случайными отклонениями</vt:lpstr>
      <vt:lpstr>GeoPlug.  Анализ случайных отклонений</vt:lpstr>
      <vt:lpstr>GeoPlug – расчет ПФЗ на всплытие</vt:lpstr>
      <vt:lpstr>GeoPlug – расчет ПФЗ на прочность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IgorBook</cp:lastModifiedBy>
  <cp:revision>402</cp:revision>
  <dcterms:created xsi:type="dcterms:W3CDTF">2016-06-17T08:16:19Z</dcterms:created>
  <dcterms:modified xsi:type="dcterms:W3CDTF">2017-04-19T04:25:26Z</dcterms:modified>
</cp:coreProperties>
</file>