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82" r:id="rId19"/>
    <p:sldId id="277" r:id="rId20"/>
    <p:sldId id="278" r:id="rId21"/>
    <p:sldId id="283" r:id="rId22"/>
    <p:sldId id="279" r:id="rId23"/>
    <p:sldId id="280" r:id="rId24"/>
    <p:sldId id="281" r:id="rId25"/>
    <p:sldId id="284" r:id="rId26"/>
    <p:sldId id="286" r:id="rId27"/>
    <p:sldId id="287" r:id="rId28"/>
    <p:sldId id="288" r:id="rId29"/>
    <p:sldId id="289" r:id="rId30"/>
    <p:sldId id="290" r:id="rId31"/>
    <p:sldId id="260" r:id="rId32"/>
  </p:sldIdLst>
  <p:sldSz cx="5761038" cy="4321175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B9B"/>
    <a:srgbClr val="D20F19"/>
    <a:srgbClr val="3F00A6"/>
    <a:srgbClr val="861F41"/>
    <a:srgbClr val="80BF44"/>
    <a:srgbClr val="5AB414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888" autoAdjust="0"/>
  </p:normalViewPr>
  <p:slideViewPr>
    <p:cSldViewPr>
      <p:cViewPr varScale="1">
        <p:scale>
          <a:sx n="127" d="100"/>
          <a:sy n="127" d="100"/>
        </p:scale>
        <p:origin x="1526" y="91"/>
      </p:cViewPr>
      <p:guideLst>
        <p:guide orient="horz" pos="136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62AFC2-4E8B-46C7-8A7B-F3FA5B310E1C}" type="datetimeFigureOut">
              <a:rPr lang="ru-RU"/>
              <a:pPr>
                <a:defRPr/>
              </a:pPr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679DF8-7A19-400A-8AFB-E04C6677A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1343025"/>
            <a:ext cx="4897438" cy="925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00" y="2447925"/>
            <a:ext cx="4033838" cy="1104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0AB65-10AA-4F75-8FE1-C33D7AB0C8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68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9275-191B-4D04-A630-C1A6CD9722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58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78300" y="173038"/>
            <a:ext cx="1295400" cy="3686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338" y="173038"/>
            <a:ext cx="3738562" cy="3686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6AAC1-4377-4582-AF19-C0AC9F7634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83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BD59-03D7-4C9E-AEA0-9960E4F218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36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76538"/>
            <a:ext cx="4895850" cy="8588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613" y="1831975"/>
            <a:ext cx="4895850" cy="944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5676E-3E47-43AA-8C64-C2838B51D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03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7338" y="1008063"/>
            <a:ext cx="2516187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55925" y="1008063"/>
            <a:ext cx="2517775" cy="2851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F1E7E-47D0-48AA-B0AF-9996FEB7BE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00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966788"/>
            <a:ext cx="2546350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7338" y="1370013"/>
            <a:ext cx="2546350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5763" y="966788"/>
            <a:ext cx="2547937" cy="403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5763" y="1370013"/>
            <a:ext cx="2547937" cy="24907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577C-FD1C-4FD2-9E63-E6D7A101A8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2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83CA8-8355-46E2-AB22-9930C5CE0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01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0B6DA-7CE5-4599-948C-26094D5AC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34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71450"/>
            <a:ext cx="1895475" cy="7334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663" y="171450"/>
            <a:ext cx="3221037" cy="368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7338" y="904875"/>
            <a:ext cx="1895475" cy="295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E29E-5A70-4B82-8EE3-CA8829DF4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49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3" y="3024188"/>
            <a:ext cx="3457575" cy="357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28713" y="385763"/>
            <a:ext cx="3457575" cy="25923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28713" y="3381375"/>
            <a:ext cx="3457575" cy="508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839D-717B-4A22-A25F-9F2D8975E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73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73038"/>
            <a:ext cx="51863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008063"/>
            <a:ext cx="5186362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defTabSz="576263" eaLnBrk="1" hangingPunct="1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3933825"/>
            <a:ext cx="1824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ctr" defTabSz="576263" eaLnBrk="1" hangingPunct="1"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3933825"/>
            <a:ext cx="13446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algn="r" defTabSz="576263" eaLnBrk="1" hangingPunct="1">
              <a:defRPr sz="900"/>
            </a:lvl1pPr>
          </a:lstStyle>
          <a:p>
            <a:pPr>
              <a:defRPr/>
            </a:pPr>
            <a:fld id="{CFE02240-A4D0-460E-B186-AC836FD97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ctr" defTabSz="57626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ctr" defTabSz="576263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15900" indent="-215900" algn="l" defTabSz="5762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68313" indent="-180975" algn="l" defTabSz="576263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719138" indent="-142875" algn="l" defTabSz="576263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008063" indent="-144463" algn="l" defTabSz="5762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1295400" indent="-142875" algn="l" defTabSz="5762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5pPr>
      <a:lvl6pPr marL="17526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2098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6670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3124200" indent="-142875" algn="l" defTabSz="576263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2232025" y="3889375"/>
            <a:ext cx="1296988" cy="4318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bg1"/>
                </a:solidFill>
              </a:rPr>
              <a:t>1</a:t>
            </a:r>
            <a:r>
              <a:rPr lang="en-US" altLang="ru-RU" b="1" dirty="0" smtClean="0">
                <a:solidFill>
                  <a:schemeClr val="bg1"/>
                </a:solidFill>
              </a:rPr>
              <a:t>9</a:t>
            </a:r>
            <a:r>
              <a:rPr lang="ru-RU" altLang="ru-RU" b="1" dirty="0" smtClean="0">
                <a:solidFill>
                  <a:schemeClr val="bg1"/>
                </a:solidFill>
              </a:rPr>
              <a:t> апреля</a:t>
            </a:r>
          </a:p>
          <a:p>
            <a:pPr algn="ctr" eaLnBrk="1" hangingPunct="1">
              <a:defRPr/>
            </a:pPr>
            <a:r>
              <a:rPr lang="ru-RU" altLang="ru-RU" b="1" dirty="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0" y="1439863"/>
            <a:ext cx="5761038" cy="1425575"/>
          </a:xfrm>
          <a:prstGeom prst="rect">
            <a:avLst/>
          </a:prstGeom>
          <a:solidFill>
            <a:srgbClr val="084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278" tIns="34139" rIns="68278" bIns="34139" anchor="ctr" anchorCtr="1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Calibri" panose="020F0502020204030204" pitchFamily="34" charset="0"/>
              </a:rPr>
              <a:t>МЕТОДЫ МОДЕЛИРОВАНИЯ СИСТЕМЫ </a:t>
            </a:r>
            <a:br>
              <a:rPr lang="ru-RU" altLang="ru-RU" sz="1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1800" b="1">
                <a:solidFill>
                  <a:schemeClr val="bg1"/>
                </a:solidFill>
                <a:latin typeface="Calibri" panose="020F0502020204030204" pitchFamily="34" charset="0"/>
              </a:rPr>
              <a:t>«СВАЙНЫЙ ФУНДАМЕНТ – ГРУНТОВОЕ ОСНОВАНИЕ» </a:t>
            </a:r>
            <a:r>
              <a:rPr lang="en-US" altLang="ru-RU" sz="1800" b="1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altLang="ru-RU" sz="1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1800" b="1">
                <a:solidFill>
                  <a:schemeClr val="bg1"/>
                </a:solidFill>
                <a:latin typeface="Calibri" panose="020F0502020204030204" pitchFamily="34" charset="0"/>
              </a:rPr>
              <a:t>В РАСЧЕТНОМ КОМПЛЕКСЕ SCAD </a:t>
            </a:r>
            <a:r>
              <a:rPr lang="en-US" altLang="ru-RU" sz="1800" b="1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altLang="ru-RU" sz="18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1800" b="1">
                <a:solidFill>
                  <a:schemeClr val="bg1"/>
                </a:solidFill>
                <a:latin typeface="Calibri" panose="020F0502020204030204" pitchFamily="34" charset="0"/>
              </a:rPr>
              <a:t>С УЧЕТОМ ВЗАИМНОГО ВЛИЯНИЯ СВАЙ</a:t>
            </a:r>
            <a:endParaRPr lang="ru-RU" altLang="ru-RU" sz="1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2865438"/>
            <a:ext cx="576103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1300" b="1" dirty="0" smtClean="0">
                <a:solidFill>
                  <a:schemeClr val="accent3">
                    <a:lumMod val="50000"/>
                  </a:schemeClr>
                </a:solidFill>
              </a:rPr>
              <a:t>К.т.н., профессор Нуждин Леонид Викторович (НГАСУ)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1300" b="1" dirty="0" smtClean="0">
                <a:solidFill>
                  <a:schemeClr val="accent3">
                    <a:lumMod val="50000"/>
                  </a:schemeClr>
                </a:solidFill>
              </a:rPr>
              <a:t>Михайлов Виктор Сергеевич, руководитель НЦТП </a:t>
            </a:r>
            <a:r>
              <a:rPr lang="en-US" altLang="ru-RU" sz="1300" b="1" dirty="0" smtClean="0">
                <a:solidFill>
                  <a:schemeClr val="accent3">
                    <a:lumMod val="50000"/>
                  </a:schemeClr>
                </a:solidFill>
              </a:rPr>
              <a:t>SCAD</a:t>
            </a:r>
            <a:endParaRPr lang="ru-RU" altLang="ru-RU" sz="1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</a:rPr>
              <a:t>Соковых Александр Валерьевич. Главный инженер проектов. </a:t>
            </a:r>
            <a:r>
              <a:rPr lang="ru-RU" altLang="ru-RU" sz="13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altLang="ru-RU" sz="13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sz="1300" b="1" dirty="0" smtClean="0">
                <a:solidFill>
                  <a:schemeClr val="accent3">
                    <a:lumMod val="50000"/>
                  </a:schemeClr>
                </a:solidFill>
              </a:rPr>
              <a:t>ООО </a:t>
            </a:r>
            <a:r>
              <a:rPr lang="ru-RU" altLang="ru-RU" sz="1300" b="1" dirty="0">
                <a:solidFill>
                  <a:schemeClr val="accent3">
                    <a:lumMod val="50000"/>
                  </a:schemeClr>
                </a:solidFill>
              </a:rPr>
              <a:t>Фирма "Аттик" г. Нальчик. </a:t>
            </a:r>
            <a:endParaRPr lang="ru-RU" altLang="ru-RU" sz="13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58838" y="415925"/>
            <a:ext cx="39084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8313" indent="-18097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19138" indent="-142875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08063" indent="-1444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5400" indent="-142875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2600" indent="-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09800" indent="-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7000" indent="-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4200" indent="-1428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  <a:t>СЕМИНАР </a:t>
            </a:r>
            <a:r>
              <a:rPr lang="en-US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en-US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  <a:t>РАСЧЕТ И ПРОЕКТИРОВАНИЕ КОНСТРУКЦИЙ </a:t>
            </a:r>
            <a:br>
              <a:rPr lang="ru-RU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  <a:t>В СРЕДЕ SCAD </a:t>
            </a:r>
            <a:r>
              <a:rPr lang="en-US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  <a:t>OFFICE</a:t>
            </a:r>
            <a:r>
              <a:rPr lang="ru-RU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  <a:t> 21</a:t>
            </a:r>
            <a:r>
              <a:rPr lang="en-US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en-US" altLang="ru-RU" sz="1200" b="1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Москва, 18-19 апреля 2017</a:t>
            </a:r>
          </a:p>
        </p:txBody>
      </p:sp>
      <p:pic>
        <p:nvPicPr>
          <p:cNvPr id="307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22275"/>
            <a:ext cx="620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http://kraeved.ngonb.ru/sites/default/files/%D1%81%D0%B8%D0%B1%D1%81%D1%82%D1%80%D0%B8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98463"/>
            <a:ext cx="6334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ВЗАИМНОЕ ВЛИЯНИЕ СВАЙ В КУСТЕ ПО П.7.4.6-7.4.9 СП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Осадки усиленного плитного ростверка в моделях №4.2. и №5.2. с основанием Винклера: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а) единый коэффициент постели по площади;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б) переменный коэффициент постели.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9761DEE-A078-47D7-A6DA-405B7ED0737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10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229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229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7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008063"/>
            <a:ext cx="257968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389188"/>
            <a:ext cx="2579687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762250"/>
            <a:ext cx="10795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ВЗАИМНОЕ ВЛИЯНИЕ СВАЙ В КУСТЕ В МОДЕЛИ ПАСТЕРНАКА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Осадки свайного фундамента в моделях №6.1. и №6.2. с основанием Пастернака: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а) податливый плитный ростверк;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б) усиленный плитный ростверк.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3219CE0-E618-4A0D-A7E5-BCA83F0B041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11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3318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332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21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900113"/>
            <a:ext cx="1943100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422525"/>
            <a:ext cx="19907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571625"/>
            <a:ext cx="11287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ВЗАИМНОЕ ВЛИЯНИЕ СВАЙ В КУСТЕ ПО МОДЕЛИ ЛДО ИЗ ОКЭ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Осадки свайного фундамента в моделях №7.1. и №7.2. с ЛДО из объемных конечных элементов: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а) податливый плитный ростверк;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б)  усиленный плитный ростверк.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B183832-258A-4639-8F65-D021084C5D71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12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4342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434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5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947738"/>
            <a:ext cx="18034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470150"/>
            <a:ext cx="1871663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62100"/>
            <a:ext cx="1131888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СРАВНИТЕЛЬНЫЙ АНАЛИЗ РЕЗУЛЬТАТОВ РАСЧЕТА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AA912A2-A5FA-4326-96FF-A39607145E86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13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5365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5367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504825"/>
          <a:ext cx="5005388" cy="34734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352">
                  <a:extLst>
                    <a:ext uri="{9D8B030D-6E8A-4147-A177-3AD203B41FA5}">
                      <a16:colId xmlns:a16="http://schemas.microsoft.com/office/drawing/2014/main" val="2419832356"/>
                    </a:ext>
                  </a:extLst>
                </a:gridCol>
                <a:gridCol w="1408420">
                  <a:extLst>
                    <a:ext uri="{9D8B030D-6E8A-4147-A177-3AD203B41FA5}">
                      <a16:colId xmlns:a16="http://schemas.microsoft.com/office/drawing/2014/main" val="2764544161"/>
                    </a:ext>
                  </a:extLst>
                </a:gridCol>
                <a:gridCol w="494135">
                  <a:extLst>
                    <a:ext uri="{9D8B030D-6E8A-4147-A177-3AD203B41FA5}">
                      <a16:colId xmlns:a16="http://schemas.microsoft.com/office/drawing/2014/main" val="2498704549"/>
                    </a:ext>
                  </a:extLst>
                </a:gridCol>
                <a:gridCol w="494135">
                  <a:extLst>
                    <a:ext uri="{9D8B030D-6E8A-4147-A177-3AD203B41FA5}">
                      <a16:colId xmlns:a16="http://schemas.microsoft.com/office/drawing/2014/main" val="3841156479"/>
                    </a:ext>
                  </a:extLst>
                </a:gridCol>
                <a:gridCol w="494135">
                  <a:extLst>
                    <a:ext uri="{9D8B030D-6E8A-4147-A177-3AD203B41FA5}">
                      <a16:colId xmlns:a16="http://schemas.microsoft.com/office/drawing/2014/main" val="2945500038"/>
                    </a:ext>
                  </a:extLst>
                </a:gridCol>
                <a:gridCol w="417391">
                  <a:extLst>
                    <a:ext uri="{9D8B030D-6E8A-4147-A177-3AD203B41FA5}">
                      <a16:colId xmlns:a16="http://schemas.microsoft.com/office/drawing/2014/main" val="1011103449"/>
                    </a:ext>
                  </a:extLst>
                </a:gridCol>
                <a:gridCol w="550449">
                  <a:extLst>
                    <a:ext uri="{9D8B030D-6E8A-4147-A177-3AD203B41FA5}">
                      <a16:colId xmlns:a16="http://schemas.microsoft.com/office/drawing/2014/main" val="3884828041"/>
                    </a:ext>
                  </a:extLst>
                </a:gridCol>
                <a:gridCol w="687371">
                  <a:extLst>
                    <a:ext uri="{9D8B030D-6E8A-4147-A177-3AD203B41FA5}">
                      <a16:colId xmlns:a16="http://schemas.microsoft.com/office/drawing/2014/main" val="1912569023"/>
                    </a:ext>
                  </a:extLst>
                </a:gridCol>
              </a:tblGrid>
              <a:tr h="476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№ Мод.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Тип основания и наименование </a:t>
                      </a:r>
                      <a:br>
                        <a:rPr lang="ru-RU" sz="800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модели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 осадка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, 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 осадка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 s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, 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Сред. осадка 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, см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br>
                        <a:rPr lang="ru-RU" sz="8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М</a:t>
                      </a:r>
                      <a:r>
                        <a:rPr lang="en-US" sz="800" baseline="-250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ru-RU" sz="800" baseline="-2500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800" baseline="-2500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, кН*м/м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 продольн. армир., 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1580346497"/>
                  </a:ext>
                </a:extLst>
              </a:tr>
              <a:tr h="227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1.1ГР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Винклера. Условный фундамент по СНиП 2.02.03-85 со связями конечной жесткости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14,96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14,39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0,57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3104793440"/>
                  </a:ext>
                </a:extLst>
              </a:tr>
              <a:tr h="259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2.1УР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14,77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14,64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14,71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1714089438"/>
                  </a:ext>
                </a:extLst>
              </a:tr>
              <a:tr h="227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2.1ГР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Винклера. Условный фундамент по СНиП 2.02.03-85 с коэффициентом постели по плите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205740228"/>
                  </a:ext>
                </a:extLst>
              </a:tr>
              <a:tr h="259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2.2УР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3345047535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3.1ГР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ЛДО. Свайное поле по СП 24.13330.2011 п. 7.4.4.-7.4.5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17,90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7,02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12,46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10,88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3 557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148,7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3366304279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3.2УР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16,65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10,19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13,42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6,46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2 463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192,8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2633537852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4.1ГР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ЛДО. Свайно-плитный фундамент СП 24.13330.2011 </a:t>
                      </a:r>
                      <a:br>
                        <a:rPr lang="ru-RU" sz="8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п. 7.4.6.-7.4.9 К</a:t>
                      </a:r>
                      <a:r>
                        <a:rPr lang="en-US" sz="800" baseline="-25000">
                          <a:effectLst/>
                          <a:latin typeface="Calibri" panose="020F0502020204030204" pitchFamily="34" charset="0"/>
                        </a:rPr>
                        <a:t>const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11,93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11,93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11,93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1376714168"/>
                  </a:ext>
                </a:extLst>
              </a:tr>
              <a:tr h="201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4.2УР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11,93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11,93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11,93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1793839099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5.1ГР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Винклера. Свайно-плитный фундамент СП 24.13330.2011 </a:t>
                      </a:r>
                      <a:br>
                        <a:rPr lang="ru-RU" sz="8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п. 7.4.6.-7.4.9 с К</a:t>
                      </a:r>
                      <a:r>
                        <a:rPr lang="en-US" sz="800" baseline="-25000">
                          <a:effectLst/>
                          <a:latin typeface="Calibri" panose="020F0502020204030204" pitchFamily="34" charset="0"/>
                        </a:rPr>
                        <a:t>var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11,06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9,81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10,43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1,26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457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3714631142"/>
                  </a:ext>
                </a:extLst>
              </a:tr>
              <a:tr h="201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5.2УР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10,73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10,35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10,538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0,386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382934791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6.1ГР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Пастернака. Условный фундамент на мнимой плите малой жесткости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6,53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4,51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538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2503965750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6.2УР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6,06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5,66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5,26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0,8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287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1808210353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7.1ГР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ЛДО. Свайно-плитный фундамент с основанием из ОКЭ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14,98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12,07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9,16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5,82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1 525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67,0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463843154"/>
                  </a:ext>
                </a:extLst>
              </a:tr>
              <a:tr h="1905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7.2УР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13,27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12,13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10,99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Calibri" panose="020F0502020204030204" pitchFamily="34" charset="0"/>
                        </a:rPr>
                        <a:t>782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4491" marR="34491" marT="0" marB="0"/>
                </a:tc>
                <a:extLst>
                  <a:ext uri="{0D108BD9-81ED-4DB2-BD59-A6C34878D82A}">
                    <a16:rowId xmlns:a16="http://schemas.microsoft.com/office/drawing/2014/main" val="22012770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ВЫВОДЫ ПО ОЦЕНКЕ МЕТОДОВ МОДЕЛИРОВНИЯ </a:t>
            </a:r>
            <a:b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СВАЙНОГО ОСНОВАНИЯ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150" dirty="0" smtClean="0">
                <a:latin typeface="Calibri" panose="020F0502020204030204" pitchFamily="34" charset="0"/>
              </a:rPr>
              <a:t>Из приведенных результатов расчета видно, что все модели основания №1 и №2, выполненные с использованием однопараметрической модели Винклера, позволяют с достаточно высокой точностью перенести в численную модель метода конечных элементов осредненные осадки, определяемые аналитическими методами. При этом перераспределение усилий в основании в указанном методе отсутствует, в результате чего не образуется характерная осадочная воронка и не возникают изгибающие моменты в плитном ростверке. </a:t>
            </a:r>
            <a:endParaRPr lang="ru-RU" altLang="ru-RU" sz="115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150" dirty="0" smtClean="0">
                <a:latin typeface="Calibri" panose="020F0502020204030204" pitchFamily="34" charset="0"/>
              </a:rPr>
              <a:t>Результаты расчета по реализованной авторами в математическом пакете SMath Studio математической модели №3 свайного поля на линейно-деформируемом основании в соответствии с аналитическим методом СП 24.13330.2011 по п.7.4.4-7.4.5 оказалась практически идентичными по деформациям ростверка с моделью из объемных конечных элементов за счет использования в обеих моделях единой теории упругого полупространства.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150" dirty="0" smtClean="0">
                <a:latin typeface="Calibri" panose="020F0502020204030204" pitchFamily="34" charset="0"/>
              </a:rPr>
              <a:t>модель №7 линейно-деформируемого полупространства из объемных конечных элементов при совместном расчете сооружения с основанием позволяет определить, помимо контактных напряжений, напряженно-деформируемое состояние грунта в толще основания. Главный недостаток этой модели - завышение распределительной способности основания, что гарантирует консервативный результат при выполнении расчетов разного рода, например, взаимного влияния близко расположенных фундаментов, оценки кренов и других неравномерных осадок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29D710D-8EC7-47DE-86FE-8DD1D58F8B78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14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6390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6392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525685" y="1980693"/>
            <a:ext cx="2210817" cy="219611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915766" y="648419"/>
            <a:ext cx="2706687" cy="3168352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ОПИСАНИЕ РАССМАТРИВАЕМОГО ПРОЕКТА ЖИЛОГО ДОМА </a:t>
            </a:r>
            <a:b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В Г. НАЛЬЧИК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2879973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dirty="0" smtClean="0">
                <a:latin typeface="Calibri" panose="020F0502020204030204" pitchFamily="34" charset="0"/>
              </a:rPr>
              <a:t>В представленном примере выполняется анализ и обоснование принятых конструктивных решений фундамента по СП 24.13330.2011 </a:t>
            </a:r>
            <a:r>
              <a:rPr lang="ru-RU" altLang="ru-RU" sz="1150" dirty="0">
                <a:latin typeface="Calibri" panose="020F0502020204030204" pitchFamily="34" charset="0"/>
              </a:rPr>
              <a:t>для </a:t>
            </a:r>
            <a:r>
              <a:rPr lang="ru-RU" altLang="ru-RU" sz="1150" dirty="0" smtClean="0">
                <a:latin typeface="Calibri" panose="020F0502020204030204" pitchFamily="34" charset="0"/>
              </a:rPr>
              <a:t>шестиэтажного многоквартирный </a:t>
            </a:r>
            <a:r>
              <a:rPr lang="ru-RU" altLang="ru-RU" sz="1150" dirty="0">
                <a:latin typeface="Calibri" panose="020F0502020204030204" pitchFamily="34" charset="0"/>
              </a:rPr>
              <a:t>жилой дом, расположенный по адресу, КБР, г. Нальчик, ул. </a:t>
            </a:r>
            <a:r>
              <a:rPr lang="ru-RU" altLang="ru-RU" sz="1150" dirty="0" err="1">
                <a:latin typeface="Calibri" panose="020F0502020204030204" pitchFamily="34" charset="0"/>
              </a:rPr>
              <a:t>Ногмова</a:t>
            </a:r>
            <a:r>
              <a:rPr lang="ru-RU" altLang="ru-RU" sz="1150" dirty="0">
                <a:latin typeface="Calibri" panose="020F0502020204030204" pitchFamily="34" charset="0"/>
              </a:rPr>
              <a:t>, </a:t>
            </a:r>
            <a:r>
              <a:rPr lang="ru-RU" altLang="ru-RU" sz="1150" dirty="0" smtClean="0">
                <a:latin typeface="Calibri" panose="020F0502020204030204" pitchFamily="34" charset="0"/>
              </a:rPr>
              <a:t>20.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dirty="0">
                <a:latin typeface="Calibri" panose="020F0502020204030204" pitchFamily="34" charset="0"/>
              </a:rPr>
              <a:t>Грунты ИГЭ-II обладают </a:t>
            </a:r>
            <a:r>
              <a:rPr lang="ru-RU" altLang="ru-RU" sz="1150" dirty="0" err="1">
                <a:latin typeface="Calibri" panose="020F0502020204030204" pitchFamily="34" charset="0"/>
              </a:rPr>
              <a:t>просадочными</a:t>
            </a:r>
            <a:r>
              <a:rPr lang="ru-RU" altLang="ru-RU" sz="1150" dirty="0">
                <a:latin typeface="Calibri" panose="020F0502020204030204" pitchFamily="34" charset="0"/>
              </a:rPr>
              <a:t> свойствами.</a:t>
            </a:r>
            <a:endParaRPr lang="ru-RU" altLang="ru-RU" sz="115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1AB4B22-C465-4818-BEA9-EC3F8C6F54E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15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741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741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>
          <a:xfrm>
            <a:off x="3168551" y="2016571"/>
            <a:ext cx="1368152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ОПИСАНИЕ ИНЖЕНЕРНО-ГЕОЛОГИЧЕСКИХ УСЛОВИЙ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221779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dirty="0">
                <a:latin typeface="Calibri" panose="020F0502020204030204" pitchFamily="34" charset="0"/>
              </a:rPr>
              <a:t>На основании отчета по инженерно-геологическим изысканиям, выполненным ООО «Геотехника» г. Нальчик в 2016 г. выделено 4 инженерно-геологических </a:t>
            </a:r>
            <a:r>
              <a:rPr lang="ru-RU" altLang="ru-RU" sz="1150" dirty="0" smtClean="0">
                <a:latin typeface="Calibri" panose="020F0502020204030204" pitchFamily="34" charset="0"/>
              </a:rPr>
              <a:t>элемента. Горные </a:t>
            </a:r>
            <a:r>
              <a:rPr lang="ru-RU" altLang="ru-RU" sz="1150" dirty="0">
                <a:latin typeface="Calibri" panose="020F0502020204030204" pitchFamily="34" charset="0"/>
              </a:rPr>
              <a:t>выработки до глубины 12,0м.</a:t>
            </a:r>
            <a:br>
              <a:rPr lang="ru-RU" altLang="ru-RU" sz="1150" dirty="0">
                <a:latin typeface="Calibri" panose="020F0502020204030204" pitchFamily="34" charset="0"/>
              </a:rPr>
            </a:br>
            <a:endParaRPr lang="ru-RU" altLang="ru-RU" sz="115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dirty="0">
                <a:latin typeface="Calibri" panose="020F0502020204030204" pitchFamily="34" charset="0"/>
              </a:rPr>
              <a:t/>
            </a:r>
            <a:br>
              <a:rPr lang="ru-RU" altLang="ru-RU" sz="1150" dirty="0">
                <a:latin typeface="Calibri" panose="020F0502020204030204" pitchFamily="34" charset="0"/>
              </a:rPr>
            </a:br>
            <a:r>
              <a:rPr lang="ru-RU" altLang="ru-RU" sz="1150" dirty="0" smtClean="0">
                <a:latin typeface="Calibri" panose="020F0502020204030204" pitchFamily="34" charset="0"/>
              </a:rPr>
              <a:t>Нижний четвертый слой галечникового грунта с суглинистым заполнителем следует отнести к </a:t>
            </a:r>
            <a:r>
              <a:rPr lang="ru-RU" altLang="ru-RU" sz="1150" dirty="0" err="1" smtClean="0">
                <a:latin typeface="Calibri" panose="020F0502020204030204" pitchFamily="34" charset="0"/>
              </a:rPr>
              <a:t>малосжимаемому</a:t>
            </a:r>
            <a:r>
              <a:rPr lang="ru-RU" altLang="ru-RU" sz="1150" dirty="0" smtClean="0">
                <a:latin typeface="Calibri" panose="020F0502020204030204" pitchFamily="34" charset="0"/>
              </a:rPr>
              <a:t> грунту, а сваи отнести к сваям-стойкам. Согласно СП24.13330.2011 п. </a:t>
            </a:r>
            <a:r>
              <a:rPr lang="ru-RU" altLang="ru-RU" sz="1150" dirty="0">
                <a:latin typeface="Calibri" panose="020F0502020204030204" pitchFamily="34" charset="0"/>
              </a:rPr>
              <a:t>6.2. </a:t>
            </a:r>
            <a:r>
              <a:rPr lang="ru-RU" altLang="ru-RU" sz="1150" dirty="0" smtClean="0">
                <a:latin typeface="Calibri" panose="020F0502020204030204" pitchFamily="34" charset="0"/>
              </a:rPr>
              <a:t>«К </a:t>
            </a:r>
            <a:r>
              <a:rPr lang="ru-RU" altLang="ru-RU" sz="1150" dirty="0">
                <a:latin typeface="Calibri" panose="020F0502020204030204" pitchFamily="34" charset="0"/>
              </a:rPr>
              <a:t>сваям-стойкам следует относить сваи всех видов, опирающиеся на скальные грунты, а </a:t>
            </a:r>
            <a:r>
              <a:rPr lang="ru-RU" altLang="ru-RU" sz="1150" dirty="0" smtClean="0">
                <a:latin typeface="Calibri" panose="020F0502020204030204" pitchFamily="34" charset="0"/>
              </a:rPr>
              <a:t>забивные </a:t>
            </a:r>
            <a:r>
              <a:rPr lang="ru-RU" altLang="ru-RU" sz="1150" dirty="0">
                <a:latin typeface="Calibri" panose="020F0502020204030204" pitchFamily="34" charset="0"/>
              </a:rPr>
              <a:t>сваи, кроме того, - на </a:t>
            </a:r>
            <a:r>
              <a:rPr lang="ru-RU" altLang="ru-RU" sz="1150" dirty="0" err="1">
                <a:latin typeface="Calibri" panose="020F0502020204030204" pitchFamily="34" charset="0"/>
              </a:rPr>
              <a:t>малосжимаемые</a:t>
            </a:r>
            <a:r>
              <a:rPr lang="ru-RU" altLang="ru-RU" sz="1150" dirty="0">
                <a:latin typeface="Calibri" panose="020F0502020204030204" pitchFamily="34" charset="0"/>
              </a:rPr>
              <a:t> грунты». </a:t>
            </a:r>
            <a:r>
              <a:rPr lang="ru-RU" altLang="ru-RU" sz="1150" dirty="0" smtClean="0">
                <a:latin typeface="Calibri" panose="020F0502020204030204" pitchFamily="34" charset="0"/>
              </a:rPr>
              <a:t>В соответствии с примечанием к данному пункту «к </a:t>
            </a:r>
            <a:r>
              <a:rPr lang="ru-RU" altLang="ru-RU" sz="1150" dirty="0" err="1">
                <a:latin typeface="Calibri" panose="020F0502020204030204" pitchFamily="34" charset="0"/>
              </a:rPr>
              <a:t>малосжимаемым</a:t>
            </a:r>
            <a:r>
              <a:rPr lang="ru-RU" altLang="ru-RU" sz="1150" dirty="0">
                <a:latin typeface="Calibri" panose="020F0502020204030204" pitchFamily="34" charset="0"/>
              </a:rPr>
              <a:t> грунтам относятся крупнообломочные грунты с песчаным заполнителем средней плотности и плотным, а также глины твердой консистенции в водонасыщенном состоянии с модулем </a:t>
            </a:r>
            <a:r>
              <a:rPr lang="ru-RU" altLang="ru-RU" sz="1150" dirty="0" smtClean="0">
                <a:latin typeface="Calibri" panose="020F0502020204030204" pitchFamily="34" charset="0"/>
              </a:rPr>
              <a:t>деформации </a:t>
            </a:r>
            <a:r>
              <a:rPr lang="ru-RU" altLang="ru-RU" sz="1150" dirty="0">
                <a:latin typeface="Calibri" panose="020F0502020204030204" pitchFamily="34" charset="0"/>
              </a:rPr>
              <a:t>Е ≥ 50 </a:t>
            </a:r>
            <a:r>
              <a:rPr lang="ru-RU" altLang="ru-RU" sz="1150" dirty="0" smtClean="0">
                <a:latin typeface="Calibri" panose="020F0502020204030204" pitchFamily="34" charset="0"/>
              </a:rPr>
              <a:t>МПа», что не соответствует изысканиям.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6D36E24-47D5-4A50-AA43-0C831DBC4AB1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16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8438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844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47" y="2736651"/>
            <a:ext cx="4968428" cy="113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ОЦЕНКА ОСАДКИ В ЗАПРОС И МИНИМАЛЬНОЕ КОЛИЧЕСТВА СВАЙ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9D71801-52B8-4895-92D6-2133D80229B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17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0486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048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5" y="603498"/>
            <a:ext cx="5047094" cy="3048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ОСРЕДНЕННЫХ ХАРАКТЕРИСТИК ОСНОВАНИЯ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9D71801-52B8-4895-92D6-2133D80229B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18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0486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048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47" y="550867"/>
            <a:ext cx="5018319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ПРЕДВАРИТЕЛЬНАЯ ВЕРТИКАЛЬНАЯ ЖЕСТКОСТЬ СВАЙ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0EBA71C-2F9C-474E-9727-FA1A44DCBE4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19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1510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1512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1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53929"/>
            <a:ext cx="5005387" cy="200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614184"/>
            <a:ext cx="5005387" cy="126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ПРЕДМЕТ ИССЛЕДОВАНИЯ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Новая актуализированная редакция СНиП 2.02.03-85 «Свайные фундаменты» – СП 24.13330.2011 предлагает более точные методики учета взаимного влияния свай в группе, которые описывают их поведение в составе абсолютно жесткого плитного ростверка или плиты конечной жесткости при рассмотрении основания как линейно-деформируемого.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В рамках исследования выполнено: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В математическом пакете </a:t>
            </a:r>
            <a:r>
              <a:rPr lang="en-US" altLang="ru-RU" sz="1200" dirty="0" smtClean="0">
                <a:latin typeface="Calibri" panose="020F0502020204030204" pitchFamily="34" charset="0"/>
              </a:rPr>
              <a:t>SMath Studio </a:t>
            </a:r>
            <a:r>
              <a:rPr lang="ru-RU" altLang="ru-RU" sz="1200" dirty="0" smtClean="0">
                <a:latin typeface="Calibri" panose="020F0502020204030204" pitchFamily="34" charset="0"/>
              </a:rPr>
              <a:t>разработан алгоритм вычисления жесткостных характеристик свайного куста с абсолютно жестким фундаментом согласно п.7.4.4-7.4.5 СП 24.13330.2011 с автоматизированной генерацией подсхемы с вычисленными параметрами для сборки в основной схеме </a:t>
            </a:r>
            <a:r>
              <a:rPr lang="en-US" altLang="ru-RU" sz="1200" dirty="0" smtClean="0">
                <a:latin typeface="Calibri" panose="020F0502020204030204" pitchFamily="34" charset="0"/>
              </a:rPr>
              <a:t>SCAD</a:t>
            </a:r>
            <a:r>
              <a:rPr lang="ru-RU" altLang="ru-RU" sz="1200" dirty="0" smtClean="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Разработан алгоритм вычисления жесткостных характеристик </a:t>
            </a:r>
            <a:r>
              <a:rPr lang="ru-RU" altLang="ru-RU" sz="1200" dirty="0" err="1" smtClean="0">
                <a:latin typeface="Calibri" panose="020F0502020204030204" pitchFamily="34" charset="0"/>
              </a:rPr>
              <a:t>свайно</a:t>
            </a:r>
            <a:r>
              <a:rPr lang="en-US" altLang="ru-RU" sz="1200" dirty="0" smtClean="0">
                <a:latin typeface="Calibri" panose="020F0502020204030204" pitchFamily="34" charset="0"/>
              </a:rPr>
              <a:t>-</a:t>
            </a:r>
            <a:r>
              <a:rPr lang="ru-RU" altLang="ru-RU" sz="1200" dirty="0" smtClean="0">
                <a:latin typeface="Calibri" panose="020F0502020204030204" pitchFamily="34" charset="0"/>
              </a:rPr>
              <a:t>плитного фундамента с ростверком конечной жесткости согласно п.7.4.6-7.4.9 СП 24.13330.2011</a:t>
            </a:r>
            <a:r>
              <a:rPr lang="en-US" altLang="ru-RU" sz="1200" dirty="0" smtClean="0">
                <a:latin typeface="Calibri" panose="020F0502020204030204" pitchFamily="34" charset="0"/>
              </a:rPr>
              <a:t> </a:t>
            </a:r>
            <a:r>
              <a:rPr lang="ru-RU" altLang="ru-RU" sz="1200" dirty="0" smtClean="0">
                <a:latin typeface="Calibri" panose="020F0502020204030204" pitchFamily="34" charset="0"/>
              </a:rPr>
              <a:t>с вычислением постоянных и переменных коэффициентов постели для построения модели с эквивалентным основанием в </a:t>
            </a:r>
            <a:r>
              <a:rPr lang="en-US" altLang="ru-RU" sz="1200" dirty="0" smtClean="0">
                <a:latin typeface="Calibri" panose="020F0502020204030204" pitchFamily="34" charset="0"/>
              </a:rPr>
              <a:t>SCAD</a:t>
            </a:r>
            <a:r>
              <a:rPr lang="ru-RU" altLang="ru-RU" sz="1200" dirty="0" smtClean="0"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Выполнен анализ трех моделей с параметрами по СНиП и СП на основании Винклера, а также построены две модели в </a:t>
            </a:r>
            <a:r>
              <a:rPr lang="en-US" altLang="ru-RU" sz="1200" dirty="0" smtClean="0">
                <a:latin typeface="Calibri" panose="020F0502020204030204" pitchFamily="34" charset="0"/>
              </a:rPr>
              <a:t>SCAD</a:t>
            </a:r>
            <a:r>
              <a:rPr lang="ru-RU" altLang="ru-RU" sz="1200" dirty="0" smtClean="0">
                <a:latin typeface="Calibri" panose="020F0502020204030204" pitchFamily="34" charset="0"/>
              </a:rPr>
              <a:t> с основанием Пастернака и Линейно Деформируемого Полупространства (ЛДП) из объемных конечных элементов. 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endParaRPr lang="en-US" altLang="ru-RU" sz="1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229C898-12B0-429E-A5E3-6B0C72B9BD8C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4102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410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ПРЕДВАРИТЕЛЬНАЯ ГОРИЗОНТАЛЬНАЯ ЖЕСТКОСТЬ СВАЙ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E905C4B-E808-426F-839A-E185D1787F98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20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253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253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02" y="526919"/>
            <a:ext cx="4967173" cy="3530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НАЗНАЧЕНИЕ КОЭФФИЦИЕНТОВ ПОСТЕЛИ ДЛЯ УЧЕТА БОКОВОГО ОТПОРА ГРУНТА НА СТЕРЖНЕВЫХ КОНЕЧНЫХ ЭЛЕМЕНТАХ СВАЙ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E905C4B-E808-426F-839A-E185D1787F98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21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253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253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3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7" y="566107"/>
            <a:ext cx="3836758" cy="180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07" y="2413000"/>
            <a:ext cx="3430290" cy="16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83" y="2305888"/>
            <a:ext cx="3240360" cy="1811668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НАЧАЛЬНЫЕ РЕАКЦИИ НА ОСТРИЕ СВАЙ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61CFC97-7DD0-41D1-B348-2E17B80CE625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22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3558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356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6" y="552450"/>
            <a:ext cx="4968769" cy="175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МАТРИЦЫ ВЗАИМНОГО ВЛИЯНИЯ СВАЙ В ГРУППЕ В МАТЕМАТИЧЕСКОМ ПАКЕТЕ </a:t>
            </a:r>
            <a:r>
              <a:rPr lang="en-US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SMATH</a:t>
            </a:r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62282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dirty="0">
                <a:latin typeface="Calibri" panose="020F0502020204030204" pitchFamily="34" charset="0"/>
              </a:rPr>
              <a:t>При видимом фрагменте схемы, содержащем только узлы нижних концов свай, на панели </a:t>
            </a:r>
            <a:r>
              <a:rPr lang="ru-RU" altLang="ru-RU" sz="1150" dirty="0" smtClean="0">
                <a:latin typeface="Calibri" panose="020F0502020204030204" pitchFamily="34" charset="0"/>
              </a:rPr>
              <a:t>таблиц на вкладках </a:t>
            </a:r>
            <a:r>
              <a:rPr lang="ru-RU" altLang="ru-RU" sz="1150" dirty="0">
                <a:latin typeface="Calibri" panose="020F0502020204030204" pitchFamily="34" charset="0"/>
              </a:rPr>
              <a:t>"Узлы" и "Усилия в спец. </a:t>
            </a:r>
            <a:r>
              <a:rPr lang="ru-RU" altLang="ru-RU" sz="1150" dirty="0" smtClean="0">
                <a:latin typeface="Calibri" panose="020F0502020204030204" pitchFamily="34" charset="0"/>
              </a:rPr>
              <a:t>элементах« выполняется экспорт данных в формат </a:t>
            </a:r>
            <a:r>
              <a:rPr lang="en-US" altLang="ru-RU" sz="1150" dirty="0" smtClean="0">
                <a:latin typeface="Calibri" panose="020F0502020204030204" pitchFamily="34" charset="0"/>
              </a:rPr>
              <a:t>Excel</a:t>
            </a:r>
            <a:r>
              <a:rPr lang="ru-RU" altLang="ru-RU" sz="1150" dirty="0" smtClean="0">
                <a:latin typeface="Calibri" panose="020F0502020204030204" pitchFamily="34" charset="0"/>
              </a:rPr>
              <a:t>, для вычисления в нижних узлах свай дополнительных усилий, позволяющих учесть взаимное расположение и влияние свай, с формированием общей осадочной воронки.</a:t>
            </a:r>
            <a:r>
              <a:rPr lang="ru-RU" altLang="ru-RU" sz="1150" dirty="0">
                <a:latin typeface="Calibri" panose="020F0502020204030204" pitchFamily="34" charset="0"/>
              </a:rPr>
              <a:t/>
            </a:r>
            <a:br>
              <a:rPr lang="ru-RU" altLang="ru-RU" sz="1150" dirty="0">
                <a:latin typeface="Calibri" panose="020F0502020204030204" pitchFamily="34" charset="0"/>
              </a:rPr>
            </a:b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0D81EF35-9A7A-4082-A670-C703ED6E5A6A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23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4582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458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79" y="1321320"/>
            <a:ext cx="2761430" cy="2423443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44615" y="1413238"/>
            <a:ext cx="1656060" cy="196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 smtClean="0">
                <a:latin typeface="Calibri" panose="020F0502020204030204" pitchFamily="34" charset="0"/>
              </a:rPr>
              <a:t>В соответствии с положениями п. СП24.13330.2011 вычисляется сначала матрица </a:t>
            </a:r>
            <a:r>
              <a:rPr lang="ru-RU" altLang="ru-RU" sz="1150" b="1" i="1" kern="0" dirty="0" smtClean="0">
                <a:latin typeface="Calibri" panose="020F0502020204030204" pitchFamily="34" charset="0"/>
              </a:rPr>
              <a:t>а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 взаимного расположения свай в кусте (расстояний  между сваями в метрах),  затем матрица δ взаимного влияния свай в кусте (по методике Федоровского для  упругого полупространства) 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 smtClean="0">
                <a:latin typeface="Calibri" panose="020F0502020204030204" pitchFamily="34" charset="0"/>
              </a:rPr>
              <a:t/>
            </a:r>
            <a:br>
              <a:rPr lang="ru-RU" altLang="ru-RU" sz="1150" kern="0" dirty="0" smtClean="0">
                <a:latin typeface="Calibri" panose="020F0502020204030204" pitchFamily="34" charset="0"/>
              </a:rPr>
            </a:br>
            <a:endParaRPr lang="ru-RU" altLang="ru-RU" sz="1150" kern="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kern="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kern="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ВЫЧИСЛЕННЫЕ В </a:t>
            </a:r>
            <a:r>
              <a:rPr lang="en-US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SMATH </a:t>
            </a:r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ДОПОЛНИТЕЛЬНЫЕ УСИЛИЯ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dirty="0" smtClean="0">
                <a:latin typeface="Calibri" panose="020F0502020204030204" pitchFamily="34" charset="0"/>
              </a:rPr>
              <a:t>После вычисления вектора дополнительных усилий в математическом пакете </a:t>
            </a:r>
            <a:r>
              <a:rPr lang="en-US" altLang="ru-RU" sz="1150" dirty="0" smtClean="0">
                <a:latin typeface="Calibri" panose="020F0502020204030204" pitchFamily="34" charset="0"/>
              </a:rPr>
              <a:t>SMath </a:t>
            </a:r>
            <a:r>
              <a:rPr lang="ru-RU" altLang="ru-RU" sz="1150" dirty="0" smtClean="0">
                <a:latin typeface="Calibri" panose="020F0502020204030204" pitchFamily="34" charset="0"/>
              </a:rPr>
              <a:t>выполняется формирование текстового файла для его импорта в расчетную модель в формате архивирования данных </a:t>
            </a:r>
            <a:r>
              <a:rPr lang="en-US" altLang="ru-RU" sz="1150" dirty="0" smtClean="0">
                <a:latin typeface="Calibri" panose="020F0502020204030204" pitchFamily="34" charset="0"/>
              </a:rPr>
              <a:t>SCAD</a:t>
            </a:r>
            <a:r>
              <a:rPr lang="ru-RU" altLang="ru-RU" sz="1150" dirty="0" smtClean="0">
                <a:latin typeface="Calibri" panose="020F0502020204030204" pitchFamily="34" charset="0"/>
              </a:rPr>
              <a:t>.</a:t>
            </a:r>
            <a:r>
              <a:rPr lang="en-US" altLang="ru-RU" sz="1150" dirty="0" smtClean="0">
                <a:latin typeface="Calibri" panose="020F0502020204030204" pitchFamily="34" charset="0"/>
              </a:rPr>
              <a:t> </a:t>
            </a:r>
            <a:r>
              <a:rPr lang="ru-RU" altLang="ru-RU" sz="1150" dirty="0">
                <a:latin typeface="Calibri" panose="020F0502020204030204" pitchFamily="34" charset="0"/>
              </a:rPr>
              <a:t>В полученной расчетной схеме SCAD будут присутствовать только узлы по нижним концам свай и одно загружение с вертикальными узловыми нагрузками.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15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B6CC4FC-2AFE-4AE7-979B-9BD679BB0D5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24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5606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560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05" y="1545256"/>
            <a:ext cx="3797186" cy="2136756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288" y="1458995"/>
            <a:ext cx="13972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 smtClean="0">
                <a:latin typeface="Calibri" panose="020F0502020204030204" pitchFamily="34" charset="0"/>
              </a:rPr>
              <a:t>Вычисленные дополнительные нагрузки при заданной на начальном этапе в нижних узлах свай предварительной вертикальной жесткости пружин, соответствующей расчетной нагрузке на отдельную сваю, будут деформировать эти пружины до вогнутой области общей осадочной воронки.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150" kern="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kern="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kern="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82"/>
          <a:stretch/>
        </p:blipFill>
        <p:spPr>
          <a:xfrm>
            <a:off x="2304454" y="2254524"/>
            <a:ext cx="3221797" cy="1753913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СРАВНЕНИЕ ОСАДОК СВАЙНОГО ФУНДАМЕНТА БЕЗ УЧЕТА ВЗАИМНОГО ВЛИЯНИЯ СВАЙ В ГРУППЕ И С УЧЕТОМ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B6CC4FC-2AFE-4AE7-979B-9BD679BB0D5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25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5606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560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7676"/>
          <a:stretch/>
        </p:blipFill>
        <p:spPr>
          <a:xfrm>
            <a:off x="395288" y="541514"/>
            <a:ext cx="3098652" cy="1703330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493940" y="891454"/>
            <a:ext cx="2122197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>
                <a:latin typeface="Calibri" panose="020F0502020204030204" pitchFamily="34" charset="0"/>
              </a:rPr>
              <a:t>Осадки от нормативно-длительной комбинации без учета взаимного влияния свай, т.е. без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образования </a:t>
            </a:r>
            <a:r>
              <a:rPr lang="ru-RU" altLang="ru-RU" sz="1150" kern="0" dirty="0">
                <a:latin typeface="Calibri" panose="020F0502020204030204" pitchFamily="34" charset="0"/>
              </a:rPr>
              <a:t>общей осадочной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воронки. Деформации </a:t>
            </a:r>
            <a:r>
              <a:rPr lang="ru-RU" altLang="ru-RU" sz="1150" kern="0" dirty="0" err="1" smtClean="0">
                <a:latin typeface="Calibri" panose="020F0502020204030204" pitchFamily="34" charset="0"/>
              </a:rPr>
              <a:t>пропорциональ-ны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>
                <a:latin typeface="Calibri" panose="020F0502020204030204" pitchFamily="34" charset="0"/>
              </a:rPr>
              <a:t>усилиям в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сваях в соответствии с моделью Винклера.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17160" y="2664643"/>
            <a:ext cx="188729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>
                <a:latin typeface="Calibri" panose="020F0502020204030204" pitchFamily="34" charset="0"/>
              </a:rPr>
              <a:t>Осадки с учетом взаимного влияния свай  в группе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(перераспределение </a:t>
            </a:r>
            <a:r>
              <a:rPr lang="ru-RU" altLang="ru-RU" sz="1150" kern="0" dirty="0">
                <a:latin typeface="Calibri" panose="020F0502020204030204" pitchFamily="34" charset="0"/>
              </a:rPr>
              <a:t>нагрузок) с образованием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>
                <a:latin typeface="Calibri" panose="020F0502020204030204" pitchFamily="34" charset="0"/>
              </a:rPr>
              <a:t>общей осадочной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воронки в рамках модели линейно деформируемого полупространства.</a:t>
            </a:r>
          </a:p>
        </p:txBody>
      </p:sp>
    </p:spTree>
    <p:extLst>
      <p:ext uri="{BB962C8B-B14F-4D97-AF65-F5344CB8AC3E}">
        <p14:creationId xmlns:p14="http://schemas.microsoft.com/office/powerpoint/2010/main" val="7312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СРАВНЕНИЕ ДЕФОРМАЦИИ ЗДАНИЯ НА СВАЙНОМ ФУНДАМЕНТЕ БЕЗ УЧЕТА ВЗАИМНОГО ВЛИЯНИЯ СВАЙ В ГРУППЕ И С УЧЕТОМ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B6CC4FC-2AFE-4AE7-979B-9BD679BB0D5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26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5606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560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8186"/>
          <a:stretch/>
        </p:blipFill>
        <p:spPr>
          <a:xfrm>
            <a:off x="434406" y="1237921"/>
            <a:ext cx="5182169" cy="2722892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5172" y="654069"/>
            <a:ext cx="5149527" cy="29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>
                <a:latin typeface="Calibri" panose="020F0502020204030204" pitchFamily="34" charset="0"/>
              </a:rPr>
              <a:t>Сопоставление характера вертикальных деформаций  сооружения совместно с основанием без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и </a:t>
            </a:r>
            <a:r>
              <a:rPr lang="ru-RU" altLang="ru-RU" sz="1150" kern="0" dirty="0">
                <a:latin typeface="Calibri" panose="020F0502020204030204" pitchFamily="34" charset="0"/>
              </a:rPr>
              <a:t>с учетом взаимного влияния свай в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010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ОСАДКИ СВАЙНОГО ПОЛЯ КАК УСЛОВНОГО ФУНДАМЕНТА ЧИСЛЕННЫМИ МЕТОДАМИ </a:t>
            </a:r>
            <a:r>
              <a:rPr lang="en-US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SCAD</a:t>
            </a:r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 НА ОСНОВАНИИ ПАСТЕРНАКА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219" y="614674"/>
            <a:ext cx="1817613" cy="119888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dirty="0">
                <a:latin typeface="Calibri" panose="020F0502020204030204" pitchFamily="34" charset="0"/>
              </a:rPr>
              <a:t>Моделирование осадки свайного поля как </a:t>
            </a:r>
            <a:r>
              <a:rPr lang="ru-RU" altLang="ru-RU" sz="1150" dirty="0" smtClean="0">
                <a:latin typeface="Calibri" panose="020F0502020204030204" pitchFamily="34" charset="0"/>
              </a:rPr>
              <a:t>условного </a:t>
            </a:r>
            <a:r>
              <a:rPr lang="ru-RU" altLang="ru-RU" sz="1150" dirty="0">
                <a:latin typeface="Calibri" panose="020F0502020204030204" pitchFamily="34" charset="0"/>
              </a:rPr>
              <a:t>фундамента может быть выполнено </a:t>
            </a:r>
            <a:r>
              <a:rPr lang="ru-RU" altLang="ru-RU" sz="1150" dirty="0" smtClean="0">
                <a:latin typeface="Calibri" panose="020F0502020204030204" pitchFamily="34" charset="0"/>
              </a:rPr>
              <a:t>на </a:t>
            </a:r>
            <a:r>
              <a:rPr lang="ru-RU" altLang="ru-RU" sz="1150" dirty="0">
                <a:latin typeface="Calibri" panose="020F0502020204030204" pitchFamily="34" charset="0"/>
              </a:rPr>
              <a:t>упругом </a:t>
            </a:r>
            <a:r>
              <a:rPr lang="ru-RU" altLang="ru-RU" sz="1150" dirty="0" smtClean="0">
                <a:latin typeface="Calibri" panose="020F0502020204030204" pitchFamily="34" charset="0"/>
              </a:rPr>
              <a:t>полупространстве </a:t>
            </a:r>
            <a:r>
              <a:rPr lang="ru-RU" altLang="ru-RU" sz="1150" dirty="0">
                <a:latin typeface="Calibri" panose="020F0502020204030204" pitchFamily="34" charset="0"/>
              </a:rPr>
              <a:t>грунтового </a:t>
            </a:r>
            <a:r>
              <a:rPr lang="ru-RU" altLang="ru-RU" sz="1150" dirty="0" smtClean="0">
                <a:latin typeface="Calibri" panose="020F0502020204030204" pitchFamily="34" charset="0"/>
              </a:rPr>
              <a:t>основания </a:t>
            </a:r>
            <a:r>
              <a:rPr lang="ru-RU" altLang="ru-RU" sz="1150" dirty="0">
                <a:latin typeface="Calibri" panose="020F0502020204030204" pitchFamily="34" charset="0"/>
              </a:rPr>
              <a:t>по модели Пастернака с двумя </a:t>
            </a:r>
            <a:r>
              <a:rPr lang="ru-RU" altLang="ru-RU" sz="1150" dirty="0" smtClean="0">
                <a:latin typeface="Calibri" panose="020F0502020204030204" pitchFamily="34" charset="0"/>
              </a:rPr>
              <a:t>постоянными коэффициентами </a:t>
            </a:r>
            <a:r>
              <a:rPr lang="ru-RU" altLang="ru-RU" sz="1150" dirty="0">
                <a:latin typeface="Calibri" panose="020F0502020204030204" pitchFamily="34" charset="0"/>
              </a:rPr>
              <a:t>постели либо </a:t>
            </a:r>
            <a:r>
              <a:rPr lang="ru-RU" altLang="ru-RU" sz="1150" dirty="0" smtClean="0">
                <a:latin typeface="Calibri" panose="020F0502020204030204" pitchFamily="34" charset="0"/>
              </a:rPr>
              <a:t>по</a:t>
            </a:r>
            <a:r>
              <a:rPr lang="en-US" altLang="ru-RU" sz="1150" dirty="0" smtClean="0">
                <a:latin typeface="Calibri" panose="020F0502020204030204" pitchFamily="34" charset="0"/>
              </a:rPr>
              <a:t> </a:t>
            </a:r>
            <a:r>
              <a:rPr lang="ru-RU" altLang="ru-RU" sz="1150" dirty="0" smtClean="0">
                <a:latin typeface="Calibri" panose="020F0502020204030204" pitchFamily="34" charset="0"/>
              </a:rPr>
              <a:t>модели </a:t>
            </a:r>
            <a:r>
              <a:rPr lang="ru-RU" altLang="ru-RU" sz="1150" dirty="0">
                <a:latin typeface="Calibri" panose="020F0502020204030204" pitchFamily="34" charset="0"/>
              </a:rPr>
              <a:t>Федоровского с переменными </a:t>
            </a:r>
            <a:r>
              <a:rPr lang="ru-RU" altLang="ru-RU" sz="1150" dirty="0" smtClean="0">
                <a:latin typeface="Calibri" panose="020F0502020204030204" pitchFamily="34" charset="0"/>
              </a:rPr>
              <a:t>коэффициентами </a:t>
            </a:r>
            <a:r>
              <a:rPr lang="ru-RU" altLang="ru-RU" sz="1150" dirty="0">
                <a:latin typeface="Calibri" panose="020F0502020204030204" pitchFamily="34" charset="0"/>
              </a:rPr>
              <a:t>постели.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150" dirty="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1AB4B22-C465-4818-BEA9-EC3F8C6F54E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27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741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741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218" y="2598415"/>
            <a:ext cx="4996129" cy="136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 smtClean="0">
                <a:latin typeface="Calibri" panose="020F0502020204030204" pitchFamily="34" charset="0"/>
              </a:rPr>
              <a:t>Поскольку коэффициенты постели назначаются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только пластинчатым элементам, то по нижним концам свай следует построить мнимую плиту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малой жесткости. Жесткость должна быть мала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для избежания влияния на осадки свай. Кроме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того должен быть обеспечен дополнительный 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ряд  узлов вокруг внешнего периметра свайного поля на расстоянии глубины сжимаемой толщи. По данному внешнему ряду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узлов будут построены двух- и одноузловые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законтурные элементы. Мнимая плита малой жесткости не должна иметь промежуточных узлов, не принадлежащих концам свай или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законтурным элементам, иначе эти узлы будут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получать чрезмерно высокие деформации.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62388"/>
          <a:stretch/>
        </p:blipFill>
        <p:spPr>
          <a:xfrm>
            <a:off x="2269506" y="1439268"/>
            <a:ext cx="3154842" cy="9763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b="67197"/>
          <a:stretch/>
        </p:blipFill>
        <p:spPr>
          <a:xfrm>
            <a:off x="2269507" y="649075"/>
            <a:ext cx="3154841" cy="8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ОСАДКИ СВАЙНОГО ПОЛЯ КАК УСЛОВНОГО ФУНДАМЕНТА ЧИСЛЕННЫМИ МЕТОДАМИ </a:t>
            </a:r>
            <a:r>
              <a:rPr lang="en-US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SCAD</a:t>
            </a:r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 НА ОСНОВАНИИ ПАСТЕРНАКА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1AB4B22-C465-4818-BEA9-EC3F8C6F54E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28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741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741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35" y="533400"/>
            <a:ext cx="4828480" cy="1620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301" y="2103986"/>
            <a:ext cx="4263773" cy="21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ОСАДКИ СВАЙНОГО ПОЛЯ КАК УСЛОВНОГО ФУНДАМЕНТА ЧИСЛЕННЫМИ МЕТОДАМИ </a:t>
            </a:r>
            <a:r>
              <a:rPr lang="en-US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SCAD</a:t>
            </a:r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 НА ОСНОВАНИИ ПАСТЕРНАКА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1AB4B22-C465-4818-BEA9-EC3F8C6F54E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29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741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741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05" y="582613"/>
            <a:ext cx="4887570" cy="29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УСЛОВНОГО ФУНДАМЕНТА ПО СП 24.13330.2011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Осадки гибкого плитного ростверка в моделях №1.1. и №1.2. с основанием Винклера, по результатам расчета осадки в ЗАПРОС по СНиП или СП как для условного абсолютно жесткого фундамента (</a:t>
            </a:r>
            <a:r>
              <a:rPr lang="en-US" altLang="ru-RU" sz="1200" dirty="0" smtClean="0">
                <a:latin typeface="Calibri" panose="020F0502020204030204" pitchFamily="34" charset="0"/>
              </a:rPr>
              <a:t>s=147 </a:t>
            </a:r>
            <a:r>
              <a:rPr lang="ru-RU" altLang="ru-RU" sz="1200" dirty="0" smtClean="0">
                <a:latin typeface="Calibri" panose="020F0502020204030204" pitchFamily="34" charset="0"/>
              </a:rPr>
              <a:t>мм):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а) коэффициент постели по площади;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200" dirty="0" smtClean="0">
                <a:latin typeface="Calibri" panose="020F0502020204030204" pitchFamily="34" charset="0"/>
              </a:rPr>
              <a:t>б)  упруго-податливые связи по нижним узлам свай.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4CB13CE-05D9-47EB-B8F0-A7B7AA47421F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3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5126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512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9" name="Рисунок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r="1001"/>
          <a:stretch>
            <a:fillRect/>
          </a:stretch>
        </p:blipFill>
        <p:spPr bwMode="auto">
          <a:xfrm>
            <a:off x="1303338" y="1152525"/>
            <a:ext cx="2628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394"/>
          <a:stretch>
            <a:fillRect/>
          </a:stretch>
        </p:blipFill>
        <p:spPr bwMode="auto">
          <a:xfrm>
            <a:off x="1425575" y="2678113"/>
            <a:ext cx="2336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678113"/>
            <a:ext cx="85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1" y="2309706"/>
            <a:ext cx="3686669" cy="1873004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ОСАДКИ СВАЙНОГО ПОЛЯ КАК УСЛОВНОГО ФУНДАМЕНТА ЧИСЛЕННЫМИ МЕТОДАМИ </a:t>
            </a:r>
            <a:r>
              <a:rPr lang="en-US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SCAD</a:t>
            </a:r>
            <a:r>
              <a:rPr lang="ru-RU" altLang="ru-RU" sz="1200" b="1" dirty="0" smtClean="0">
                <a:solidFill>
                  <a:srgbClr val="084B9B"/>
                </a:solidFill>
                <a:latin typeface="Calibri" panose="020F0502020204030204" pitchFamily="34" charset="0"/>
              </a:rPr>
              <a:t> НА ОСНОВАНИИ ПАСТЕРНАКА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1AB4B22-C465-4818-BEA9-EC3F8C6F54EB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30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741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741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561" y="858448"/>
            <a:ext cx="2155297" cy="126765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33454" y="528897"/>
            <a:ext cx="4978156" cy="52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>
                <a:latin typeface="Calibri" panose="020F0502020204030204" pitchFamily="34" charset="0"/>
              </a:rPr>
              <a:t>После завершения линейного расчета можно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сравнить </a:t>
            </a:r>
            <a:r>
              <a:rPr lang="ru-RU" altLang="ru-RU" sz="1150" kern="0" dirty="0">
                <a:latin typeface="Calibri" panose="020F0502020204030204" pitchFamily="34" charset="0"/>
              </a:rPr>
              <a:t>полученные осадки на упругом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основании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по </a:t>
            </a:r>
            <a:r>
              <a:rPr lang="ru-RU" altLang="ru-RU" sz="1150" kern="0" dirty="0">
                <a:latin typeface="Calibri" panose="020F0502020204030204" pitchFamily="34" charset="0"/>
              </a:rPr>
              <a:t>модели Пастернака под мнимой плитой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с </a:t>
            </a:r>
            <a:r>
              <a:rPr lang="ru-RU" altLang="ru-RU" sz="1150" kern="0" dirty="0">
                <a:latin typeface="Calibri" panose="020F0502020204030204" pitchFamily="34" charset="0"/>
              </a:rPr>
              <a:t>ранее полученными осадками по СП.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33454" y="996417"/>
            <a:ext cx="3050172" cy="11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6" tIns="28803" rIns="57606" bIns="28803" numCol="1" anchor="t" anchorCtr="0" compatLnSpc="1">
            <a:prstTxWarp prst="textNoShape">
              <a:avLst/>
            </a:prstTxWarp>
          </a:bodyPr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150" kern="0" dirty="0" smtClean="0">
                <a:latin typeface="Calibri" panose="020F0502020204030204" pitchFamily="34" charset="0"/>
              </a:rPr>
              <a:t>Результат расчета осадок на основании Пастернака</a:t>
            </a:r>
            <a:r>
              <a:rPr lang="en-US" altLang="ru-RU" sz="1150" kern="0" dirty="0" smtClean="0">
                <a:latin typeface="Calibri" panose="020F0502020204030204" pitchFamily="34" charset="0"/>
              </a:rPr>
              <a:t> </a:t>
            </a:r>
            <a:r>
              <a:rPr lang="ru-RU" altLang="ru-RU" sz="1150" kern="0" dirty="0" smtClean="0">
                <a:latin typeface="Calibri" panose="020F0502020204030204" pitchFamily="34" charset="0"/>
              </a:rPr>
              <a:t>в текущем случае практически идентичен с моделью свайного поля по СП, при этом форма осадочной воронки имеет высокое сходство за счет использования в двух моделях единой теории упругого полупространства, моделируемого в первом случае связями конечной жесткости, во втором коэффициентами постели под оболочками.</a:t>
            </a:r>
          </a:p>
        </p:txBody>
      </p:sp>
    </p:spTree>
    <p:extLst>
      <p:ext uri="{BB962C8B-B14F-4D97-AF65-F5344CB8AC3E}">
        <p14:creationId xmlns:p14="http://schemas.microsoft.com/office/powerpoint/2010/main" val="22712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ОТВЕТЫ НА ВОПРОСЫ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D2D05D3-0CE9-45FD-9D47-D0F9A8D813CE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31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26629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26631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2"/>
          <p:cNvSpPr txBox="1">
            <a:spLocks noChangeAspect="1" noChangeArrowheads="1"/>
          </p:cNvSpPr>
          <p:nvPr/>
        </p:nvSpPr>
        <p:spPr bwMode="auto">
          <a:xfrm>
            <a:off x="1073150" y="1055688"/>
            <a:ext cx="43561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803" rIns="0" bIns="28803"/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2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Докладчик</a:t>
            </a:r>
          </a:p>
          <a:p>
            <a:pPr algn="l" eaLnBrk="1" hangingPunct="1">
              <a:defRPr/>
            </a:pPr>
            <a:endParaRPr lang="ru-RU" altLang="ru-RU" sz="1200" b="1" kern="0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  <a:p>
            <a:pPr algn="l" eaLnBrk="1" hangingPunct="1">
              <a:defRPr/>
            </a:pPr>
            <a: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Руководитель новосибирского центра </a:t>
            </a:r>
            <a:b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технической поддержки </a:t>
            </a:r>
            <a:r>
              <a:rPr lang="en-US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SCAD Office</a:t>
            </a:r>
            <a:endParaRPr lang="ru-RU" altLang="ru-RU" sz="1200" kern="0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  <a:p>
            <a:pPr algn="l" eaLnBrk="1" hangingPunct="1">
              <a:defRPr/>
            </a:pPr>
            <a: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ru-RU" altLang="ru-RU" sz="1200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12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Виктор Сергеевич Михайлов</a:t>
            </a:r>
          </a:p>
          <a:p>
            <a:pPr algn="l" eaLnBrk="1" hangingPunct="1">
              <a:defRPr/>
            </a:pPr>
            <a:r>
              <a:rPr lang="en-US" altLang="ru-RU" sz="1200" kern="0" dirty="0" smtClean="0">
                <a:solidFill>
                  <a:srgbClr val="D20F19"/>
                </a:solidFill>
                <a:latin typeface="Calibri" panose="020F0502020204030204" pitchFamily="34" charset="0"/>
              </a:rPr>
              <a:t>mvs@scadsoft.ru</a:t>
            </a:r>
          </a:p>
          <a:p>
            <a:pPr algn="l" eaLnBrk="1" hangingPunct="1">
              <a:defRPr/>
            </a:pPr>
            <a:endParaRPr lang="en-US" altLang="ru-RU" sz="1200" kern="0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  <a:p>
            <a:pPr algn="l" eaLnBrk="1" hangingPunct="1">
              <a:defRPr/>
            </a:pPr>
            <a:endParaRPr lang="ru-RU" altLang="ru-RU" sz="1200" kern="0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spect="1" noChangeArrowheads="1"/>
          </p:cNvSpPr>
          <p:nvPr/>
        </p:nvSpPr>
        <p:spPr bwMode="auto">
          <a:xfrm>
            <a:off x="1073150" y="3160713"/>
            <a:ext cx="43561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803" rIns="0" bIns="28803" anchor="b"/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24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СПАСИБО</a:t>
            </a:r>
            <a:r>
              <a:rPr lang="en-US" altLang="ru-RU" sz="24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/>
            </a:r>
            <a:br>
              <a:rPr lang="en-US" altLang="ru-RU" sz="24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</a:br>
            <a:r>
              <a:rPr lang="ru-RU" altLang="ru-RU" sz="2400" b="1" kern="0" dirty="0" smtClean="0">
                <a:solidFill>
                  <a:srgbClr val="084B9B"/>
                </a:solidFill>
                <a:latin typeface="Calibri" panose="020F0502020204030204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РАСЧЕТ УСЛОВНОГО ФУНДАМЕНТА ПО СП 24.13330.2011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Осадки усиленного плитного ростверка в моделях №2.1. и №2.2. с основанием Винклера, по результатам осадки в ЗАПРОС (</a:t>
            </a:r>
            <a:r>
              <a:rPr lang="en-US" altLang="ru-RU" sz="1200" smtClean="0">
                <a:latin typeface="Calibri" panose="020F0502020204030204" pitchFamily="34" charset="0"/>
              </a:rPr>
              <a:t>s=147 </a:t>
            </a:r>
            <a:r>
              <a:rPr lang="ru-RU" altLang="ru-RU" sz="1200" smtClean="0">
                <a:latin typeface="Calibri" panose="020F0502020204030204" pitchFamily="34" charset="0"/>
              </a:rPr>
              <a:t>мм):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а) коэффициент постели по площади;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б)  коэффициент постели по нижним концам оголовков свай.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18DA788-9502-4331-8884-C08C32E98A14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4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6150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6152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3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068388"/>
            <a:ext cx="2592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593975"/>
            <a:ext cx="26098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701925"/>
            <a:ext cx="8493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БОКОВОЙ ОТПОР ГРУНТА С УЧЕТОМ ДЕФОРМАЦИЙ СВАЙ В ГРУППЕ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Расчет горизонтального отпора грунта производится в SMath Studio. Сначала выполняется расчет понижающего коэффициента α по формуле В.5 СП 24.13330.2011. Затем вычисляются значения коэффициентов постели Cz на боковых гранях по приложению В.2.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E80BF07D-89A0-4873-8B6C-6BE425AFCCF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5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7174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717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32249" y="1257379"/>
          <a:ext cx="4968426" cy="27299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5321">
                  <a:extLst>
                    <a:ext uri="{9D8B030D-6E8A-4147-A177-3AD203B41FA5}">
                      <a16:colId xmlns:a16="http://schemas.microsoft.com/office/drawing/2014/main" val="1744086777"/>
                    </a:ext>
                  </a:extLst>
                </a:gridCol>
                <a:gridCol w="525321">
                  <a:extLst>
                    <a:ext uri="{9D8B030D-6E8A-4147-A177-3AD203B41FA5}">
                      <a16:colId xmlns:a16="http://schemas.microsoft.com/office/drawing/2014/main" val="929563168"/>
                    </a:ext>
                  </a:extLst>
                </a:gridCol>
                <a:gridCol w="718399">
                  <a:extLst>
                    <a:ext uri="{9D8B030D-6E8A-4147-A177-3AD203B41FA5}">
                      <a16:colId xmlns:a16="http://schemas.microsoft.com/office/drawing/2014/main" val="1711787567"/>
                    </a:ext>
                  </a:extLst>
                </a:gridCol>
                <a:gridCol w="718399">
                  <a:extLst>
                    <a:ext uri="{9D8B030D-6E8A-4147-A177-3AD203B41FA5}">
                      <a16:colId xmlns:a16="http://schemas.microsoft.com/office/drawing/2014/main" val="2641626303"/>
                    </a:ext>
                  </a:extLst>
                </a:gridCol>
                <a:gridCol w="259896">
                  <a:extLst>
                    <a:ext uri="{9D8B030D-6E8A-4147-A177-3AD203B41FA5}">
                      <a16:colId xmlns:a16="http://schemas.microsoft.com/office/drawing/2014/main" val="2530475102"/>
                    </a:ext>
                  </a:extLst>
                </a:gridCol>
                <a:gridCol w="587990">
                  <a:extLst>
                    <a:ext uri="{9D8B030D-6E8A-4147-A177-3AD203B41FA5}">
                      <a16:colId xmlns:a16="http://schemas.microsoft.com/office/drawing/2014/main" val="3581513209"/>
                    </a:ext>
                  </a:extLst>
                </a:gridCol>
                <a:gridCol w="587990">
                  <a:extLst>
                    <a:ext uri="{9D8B030D-6E8A-4147-A177-3AD203B41FA5}">
                      <a16:colId xmlns:a16="http://schemas.microsoft.com/office/drawing/2014/main" val="1645781410"/>
                    </a:ext>
                  </a:extLst>
                </a:gridCol>
                <a:gridCol w="362194">
                  <a:extLst>
                    <a:ext uri="{9D8B030D-6E8A-4147-A177-3AD203B41FA5}">
                      <a16:colId xmlns:a16="http://schemas.microsoft.com/office/drawing/2014/main" val="665031152"/>
                    </a:ext>
                  </a:extLst>
                </a:gridCol>
                <a:gridCol w="326712">
                  <a:extLst>
                    <a:ext uri="{9D8B030D-6E8A-4147-A177-3AD203B41FA5}">
                      <a16:colId xmlns:a16="http://schemas.microsoft.com/office/drawing/2014/main" val="3999766415"/>
                    </a:ext>
                  </a:extLst>
                </a:gridCol>
                <a:gridCol w="356204">
                  <a:extLst>
                    <a:ext uri="{9D8B030D-6E8A-4147-A177-3AD203B41FA5}">
                      <a16:colId xmlns:a16="http://schemas.microsoft.com/office/drawing/2014/main" val="295634416"/>
                    </a:ext>
                  </a:extLst>
                </a:gridCol>
              </a:tblGrid>
              <a:tr h="92424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Длина сваи, 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Толщина i-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</a:rPr>
                        <a:t>го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 слоя грунта, 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Глубина сечения сваи Z, 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</a:rPr>
                        <a:t>Коэф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. пропорциональности грунта K, кН/м4 Табл.В1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α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γ</a:t>
                      </a:r>
                      <a:r>
                        <a:rPr lang="ru-RU" sz="900" baseline="-25000"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Коэффициент постели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</a:rPr>
                        <a:t>Сz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=К*z*α/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</a:rPr>
                        <a:t>γ</a:t>
                      </a:r>
                      <a:r>
                        <a:rPr lang="ru-RU" sz="900" baseline="-25000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</a:rPr>
                        <a:t>кН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/м</a:t>
                      </a:r>
                      <a:r>
                        <a:rPr lang="ru-RU" sz="900" baseline="300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IL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Наименов. грунта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vert="vert270" anchor="ctr"/>
                </a:tc>
                <a:extLst>
                  <a:ext uri="{0D108BD9-81ED-4DB2-BD59-A6C34878D82A}">
                    <a16:rowId xmlns:a16="http://schemas.microsoft.com/office/drawing/2014/main" val="297296501"/>
                  </a:ext>
                </a:extLst>
              </a:tr>
              <a:tr h="123921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Относительная отметка дна котлована от верха планировки -2 м.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7227"/>
                  </a:ext>
                </a:extLst>
              </a:tr>
              <a:tr h="153135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820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0,47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 rowSpan="10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Суглинок мягкопластичный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vert="vert270" anchor="ctr"/>
                </a:tc>
                <a:extLst>
                  <a:ext uri="{0D108BD9-81ED-4DB2-BD59-A6C34878D82A}">
                    <a16:rowId xmlns:a16="http://schemas.microsoft.com/office/drawing/2014/main" val="3727229201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402771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1630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72852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991524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2450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21081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2850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79436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3260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01402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3670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9360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4080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7033"/>
                  </a:ext>
                </a:extLst>
              </a:tr>
              <a:tr h="153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</a:rPr>
                        <a:t>4490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67515"/>
                  </a:ext>
                </a:extLst>
              </a:tr>
              <a:tr h="123921"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</a:rPr>
                        <a:t>Относительная отметка  нижнего конца свай от верха планировки -12 м.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231" marR="3923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2419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НАЧАЛЬНАЯ ВЕРТИКАЛЬНАЯ ЖЕСТКОСТЬ СВАЙ  ПО СП</a:t>
            </a:r>
          </a:p>
        </p:txBody>
      </p:sp>
      <p:sp>
        <p:nvSpPr>
          <p:cNvPr id="307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  <a:blipFill>
            <a:blip r:embed="rId2"/>
            <a:stretch>
              <a:fillRect l="-731" t="-1633" r="-731" b="-5082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3D122AF-F7FE-46E8-A309-F904279B2287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6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8198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8200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01" name="Рисунок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305050"/>
            <a:ext cx="23066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35" y="2232595"/>
            <a:ext cx="185102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ВЗАИМНОЕ ВЛИЯНИЕ СВАЙ В КУСТЕ ПО П.7.4.4-7.4.5 СП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Осадки плитного ростверка в моделях №3.1. и №3.2. с ЛДО по СП: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а) гибкий плитный ростверк;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б) усиленный плитный ростверк.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314C731-C583-4923-B671-9D4C5FC506A4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7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9222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9224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25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790575"/>
            <a:ext cx="2095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413000"/>
            <a:ext cx="19907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703388"/>
            <a:ext cx="11588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ВЗАИМНОЕ ВЛИЯНИЕ СВАЙ В КУСТЕ ПО П.7.4.6-7.4.9 СП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Математическая модель №4 для третьей аналитической методики разработана в строгом соответствии с рекомендациями п. 7.4.6-7.4.9 СП 24.13330.2011. Эта методика, как и две первые модели №1 и№2, основана на предположении поведения свайного фундамента как условного с подошвой в уровне нижних концов свай, и использует модель основания Винклера с единым коэффициентом пропорциональности K0.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4FAB370-9064-41D9-98BB-715BF627BC75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8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0246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0248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9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660525"/>
            <a:ext cx="32591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660525"/>
            <a:ext cx="1789112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marL="215900" indent="-215900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313" indent="-1809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719138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8063" indent="-144463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tx1"/>
                </a:solidFill>
                <a:latin typeface="+mn-lt"/>
              </a:defRPr>
            </a:lvl4pPr>
            <a:lvl5pPr marL="1295400" indent="-142875" algn="l" defTabSz="576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5pPr>
            <a:lvl6pPr marL="17526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2098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6670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3124200" indent="-142875" algn="l" defTabSz="576263" rtl="0" fontAlgn="base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1200" kern="0" dirty="0" smtClean="0">
                <a:latin typeface="Calibri" panose="020F0502020204030204" pitchFamily="34" charset="0"/>
              </a:rPr>
              <a:t>Отличием этой методики является учет дополнительных осредненных осадок свай от продавливания грунта и от усредненного сжатия ствола свай. Больший интерес представляет модель №5, в которой рассматривается также один коэффициент постели </a:t>
            </a:r>
            <a:r>
              <a:rPr lang="ru-RU" altLang="ru-RU" sz="1200" kern="0" dirty="0" err="1" smtClean="0">
                <a:latin typeface="Calibri" panose="020F0502020204030204" pitchFamily="34" charset="0"/>
              </a:rPr>
              <a:t>Кi</a:t>
            </a:r>
            <a:r>
              <a:rPr lang="ru-RU" altLang="ru-RU" sz="1200" kern="0" dirty="0" smtClean="0">
                <a:latin typeface="Calibri" panose="020F0502020204030204" pitchFamily="34" charset="0"/>
              </a:rPr>
              <a:t>, но с переменным значением в зависимости от удаления свай от центра плиты.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1200" kern="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073150" y="69850"/>
            <a:ext cx="4543425" cy="385763"/>
          </a:xfrm>
        </p:spPr>
        <p:txBody>
          <a:bodyPr lIns="0" rIns="0"/>
          <a:lstStyle/>
          <a:p>
            <a:pPr algn="l" eaLnBrk="1" hangingPunct="1"/>
            <a:r>
              <a:rPr lang="ru-RU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t>ВЗАИМНОЕ ВЛИЯНИЕ СВАЙ В КУСТЕ ПО П.7.4.6-7.4.9 СП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01663"/>
            <a:ext cx="5005387" cy="335915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Осадки гибкого плитного ростверка в моделях №4.1. и №5.1. с основанием Винклера: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а) единый коэффициент постели по площади;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ru-RU" altLang="ru-RU" sz="1200" smtClean="0"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smtClean="0">
                <a:latin typeface="Calibri" panose="020F0502020204030204" pitchFamily="34" charset="0"/>
              </a:rPr>
              <a:t>б) переменный коэффициент постели.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400675" y="3960813"/>
            <a:ext cx="360363" cy="360362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noFill/>
          </a:ln>
          <a:effectLst/>
        </p:spPr>
        <p:txBody>
          <a:bodyPr wrap="none" lIns="68278" tIns="34139" rIns="68278" bIns="34139" anchor="ctr"/>
          <a:lstStyle>
            <a:lvl1pPr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B78532E2-94AF-4ABC-BE29-06C403C3CAB3}" type="slidenum">
              <a:rPr lang="en-US" altLang="ru-RU" sz="1200" b="1" smtClean="0">
                <a:solidFill>
                  <a:srgbClr val="084B9B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9</a:t>
            </a:fld>
            <a:endParaRPr lang="ru-RU" altLang="ru-RU" sz="1200" b="1" dirty="0" smtClean="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Rectangle 33"/>
          <p:cNvSpPr>
            <a:spLocks noChangeArrowheads="1"/>
          </p:cNvSpPr>
          <p:nvPr/>
        </p:nvSpPr>
        <p:spPr bwMode="auto">
          <a:xfrm>
            <a:off x="0" y="504825"/>
            <a:ext cx="395288" cy="381635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1270" name="Picture 17" descr="http://scadsoft.com/css/logo_scad_so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3188"/>
            <a:ext cx="97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3816350" y="4057650"/>
            <a:ext cx="23336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606" tIns="28803" rIns="57606" bIns="28803"/>
          <a:lstStyle>
            <a:lvl1pPr defTabSz="5762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62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6263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6263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6263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6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200">
                <a:solidFill>
                  <a:srgbClr val="084B9B"/>
                </a:solidFill>
                <a:latin typeface="Calibri" panose="020F0502020204030204" pitchFamily="34" charset="0"/>
              </a:rPr>
              <a:t>www.SCADmasters.org</a:t>
            </a:r>
            <a:endParaRPr lang="ru-RU" altLang="ru-RU" sz="1200">
              <a:solidFill>
                <a:srgbClr val="084B9B"/>
              </a:solidFill>
              <a:latin typeface="Calibri" panose="020F0502020204030204" pitchFamily="34" charset="0"/>
            </a:endParaRPr>
          </a:p>
        </p:txBody>
      </p:sp>
      <p:cxnSp>
        <p:nvCxnSpPr>
          <p:cNvPr id="11272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0" y="504825"/>
            <a:ext cx="5761038" cy="0"/>
          </a:xfrm>
          <a:prstGeom prst="line">
            <a:avLst/>
          </a:prstGeom>
          <a:noFill/>
          <a:ln w="9525" algn="ctr">
            <a:solidFill>
              <a:srgbClr val="08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3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05" y="936625"/>
            <a:ext cx="27368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672" y="2401888"/>
            <a:ext cx="246697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551113"/>
            <a:ext cx="10239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76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1885</Words>
  <Application>Microsoft Office PowerPoint</Application>
  <PresentationFormat>Произвольный</PresentationFormat>
  <Paragraphs>459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ПРЕДМЕТ ИССЛЕДОВАНИЯ</vt:lpstr>
      <vt:lpstr>РАСЧЕТ УСЛОВНОГО ФУНДАМЕНТА ПО СП 24.13330.2011</vt:lpstr>
      <vt:lpstr>РАСЧЕТ УСЛОВНОГО ФУНДАМЕНТА ПО СП 24.13330.2011</vt:lpstr>
      <vt:lpstr>БОКОВОЙ ОТПОР ГРУНТА С УЧЕТОМ ДЕФОРМАЦИЙ СВАЙ В ГРУППЕ</vt:lpstr>
      <vt:lpstr>НАЧАЛЬНАЯ ВЕРТИКАЛЬНАЯ ЖЕСТКОСТЬ СВАЙ  ПО СП</vt:lpstr>
      <vt:lpstr>ВЗАИМНОЕ ВЛИЯНИЕ СВАЙ В КУСТЕ ПО П.7.4.4-7.4.5 СП</vt:lpstr>
      <vt:lpstr>ВЗАИМНОЕ ВЛИЯНИЕ СВАЙ В КУСТЕ ПО П.7.4.6-7.4.9 СП</vt:lpstr>
      <vt:lpstr>ВЗАИМНОЕ ВЛИЯНИЕ СВАЙ В КУСТЕ ПО П.7.4.6-7.4.9 СП</vt:lpstr>
      <vt:lpstr>ВЗАИМНОЕ ВЛИЯНИЕ СВАЙ В КУСТЕ ПО П.7.4.6-7.4.9 СП</vt:lpstr>
      <vt:lpstr>ВЗАИМНОЕ ВЛИЯНИЕ СВАЙ В КУСТЕ В МОДЕЛИ ПАСТЕРНАКА</vt:lpstr>
      <vt:lpstr>ВЗАИМНОЕ ВЛИЯНИЕ СВАЙ В КУСТЕ ПО МОДЕЛИ ЛДО ИЗ ОКЭ</vt:lpstr>
      <vt:lpstr>СРАВНИТЕЛЬНЫЙ АНАЛИЗ РЕЗУЛЬТАТОВ РАСЧЕТА</vt:lpstr>
      <vt:lpstr>ВЫВОДЫ ПО ОЦЕНКЕ МЕТОДОВ МОДЕЛИРОВНИЯ  СВАЙНОГО ОСНОВАНИЯ</vt:lpstr>
      <vt:lpstr>ОПИСАНИЕ РАССМАТРИВАЕМОГО ПРОЕКТА ЖИЛОГО ДОМА  В Г. НАЛЬЧИК</vt:lpstr>
      <vt:lpstr>ОПИСАНИЕ ИНЖЕНЕРНО-ГЕОЛОГИЧЕСКИХ УСЛОВИЙ</vt:lpstr>
      <vt:lpstr>ОЦЕНКА ОСАДКИ В ЗАПРОС И МИНИМАЛЬНОЕ КОЛИЧЕСТВА СВАЙ</vt:lpstr>
      <vt:lpstr>РАСЧЕТ ОСРЕДНЕННЫХ ХАРАКТЕРИСТИК ОСНОВАНИЯ</vt:lpstr>
      <vt:lpstr>ПРЕДВАРИТЕЛЬНАЯ ВЕРТИКАЛЬНАЯ ЖЕСТКОСТЬ СВАЙ </vt:lpstr>
      <vt:lpstr>ПРЕДВАРИТЕЛЬНАЯ ГОРИЗОНТАЛЬНАЯ ЖЕСТКОСТЬ СВАЙ</vt:lpstr>
      <vt:lpstr>НАЗНАЧЕНИЕ КОЭФФИЦИЕНТОВ ПОСТЕЛИ ДЛЯ УЧЕТА БОКОВОГО ОТПОРА ГРУНТА НА СТЕРЖНЕВЫХ КОНЕЧНЫХ ЭЛЕМЕНТАХ СВАЙ</vt:lpstr>
      <vt:lpstr>НАЧАЛЬНЫЕ РЕАКЦИИ НА ОСТРИЕ СВАЙ</vt:lpstr>
      <vt:lpstr>РАСЧЕТ МАТРИЦЫ ВЗАИМНОГО ВЛИЯНИЯ СВАЙ В ГРУППЕ В МАТЕМАТИЧЕСКОМ ПАКЕТЕ SMATH</vt:lpstr>
      <vt:lpstr>ВЫЧИСЛЕННЫЕ В SMATH ДОПОЛНИТЕЛЬНЫЕ УСИЛИЯ</vt:lpstr>
      <vt:lpstr>СРАВНЕНИЕ ОСАДОК СВАЙНОГО ФУНДАМЕНТА БЕЗ УЧЕТА ВЗАИМНОГО ВЛИЯНИЯ СВАЙ В ГРУППЕ И С УЧЕТОМ</vt:lpstr>
      <vt:lpstr>СРАВНЕНИЕ ДЕФОРМАЦИИ ЗДАНИЯ НА СВАЙНОМ ФУНДАМЕНТЕ БЕЗ УЧЕТА ВЗАИМНОГО ВЛИЯНИЯ СВАЙ В ГРУППЕ И С УЧЕТОМ</vt:lpstr>
      <vt:lpstr>РАСЧЕТ ОСАДКИ СВАЙНОГО ПОЛЯ КАК УСЛОВНОГО ФУНДАМЕНТА ЧИСЛЕННЫМИ МЕТОДАМИ SCAD НА ОСНОВАНИИ ПАСТЕРНАКА</vt:lpstr>
      <vt:lpstr>РАСЧЕТ ОСАДКИ СВАЙНОГО ПОЛЯ КАК УСЛОВНОГО ФУНДАМЕНТА ЧИСЛЕННЫМИ МЕТОДАМИ SCAD НА ОСНОВАНИИ ПАСТЕРНАКА</vt:lpstr>
      <vt:lpstr>РАСЧЕТ ОСАДКИ СВАЙНОГО ПОЛЯ КАК УСЛОВНОГО ФУНДАМЕНТА ЧИСЛЕННЫМИ МЕТОДАМИ SCAD НА ОСНОВАНИИ ПАСТЕРНАКА</vt:lpstr>
      <vt:lpstr>РАСЧЕТ ОСАДКИ СВАЙНОГО ПОЛЯ КАК УСЛОВНОГО ФУНДАМЕНТА ЧИСЛЕННЫМИ МЕТОДАМИ SCAD НА ОСНОВАНИИ ПАСТЕРНАКА</vt:lpstr>
      <vt:lpstr>ОТВЕТЫ НА ВОПРОСЫ</vt:lpstr>
    </vt:vector>
  </TitlesOfParts>
  <Company>Holding "Digest"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Виктор Михайлов</cp:lastModifiedBy>
  <cp:revision>104</cp:revision>
  <cp:lastPrinted>2017-04-17T15:22:11Z</cp:lastPrinted>
  <dcterms:created xsi:type="dcterms:W3CDTF">2015-03-13T05:37:25Z</dcterms:created>
  <dcterms:modified xsi:type="dcterms:W3CDTF">2017-04-19T07:38:16Z</dcterms:modified>
</cp:coreProperties>
</file>