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27"/>
  </p:notesMasterIdLst>
  <p:sldIdLst>
    <p:sldId id="498" r:id="rId2"/>
    <p:sldId id="467" r:id="rId3"/>
    <p:sldId id="478" r:id="rId4"/>
    <p:sldId id="468" r:id="rId5"/>
    <p:sldId id="489" r:id="rId6"/>
    <p:sldId id="461" r:id="rId7"/>
    <p:sldId id="462" r:id="rId8"/>
    <p:sldId id="473" r:id="rId9"/>
    <p:sldId id="471" r:id="rId10"/>
    <p:sldId id="463" r:id="rId11"/>
    <p:sldId id="472" r:id="rId12"/>
    <p:sldId id="490" r:id="rId13"/>
    <p:sldId id="491" r:id="rId14"/>
    <p:sldId id="495" r:id="rId15"/>
    <p:sldId id="485" r:id="rId16"/>
    <p:sldId id="497" r:id="rId17"/>
    <p:sldId id="492" r:id="rId18"/>
    <p:sldId id="493" r:id="rId19"/>
    <p:sldId id="494" r:id="rId20"/>
    <p:sldId id="496" r:id="rId21"/>
    <p:sldId id="482" r:id="rId22"/>
    <p:sldId id="483" r:id="rId23"/>
    <p:sldId id="484" r:id="rId24"/>
    <p:sldId id="448" r:id="rId25"/>
    <p:sldId id="40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1185" userDrawn="1">
          <p15:clr>
            <a:srgbClr val="A4A3A4"/>
          </p15:clr>
        </p15:guide>
        <p15:guide id="4" pos="4014" userDrawn="1">
          <p15:clr>
            <a:srgbClr val="A4A3A4"/>
          </p15:clr>
        </p15:guide>
        <p15:guide id="5" orient="horz" pos="2478" userDrawn="1">
          <p15:clr>
            <a:srgbClr val="A4A3A4"/>
          </p15:clr>
        </p15:guide>
        <p15:guide id="6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DB8"/>
    <a:srgbClr val="4597A0"/>
    <a:srgbClr val="00CC00"/>
    <a:srgbClr val="FF00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965" autoAdjust="0"/>
  </p:normalViewPr>
  <p:slideViewPr>
    <p:cSldViewPr>
      <p:cViewPr varScale="1">
        <p:scale>
          <a:sx n="80" d="100"/>
          <a:sy n="80" d="100"/>
        </p:scale>
        <p:origin x="936" y="78"/>
      </p:cViewPr>
      <p:guideLst>
        <p:guide orient="horz" pos="572"/>
        <p:guide pos="226"/>
        <p:guide orient="horz" pos="1185"/>
        <p:guide pos="4014"/>
        <p:guide orient="horz" pos="2478"/>
        <p:guide orient="horz" pos="3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notesViewPr>
    <p:cSldViewPr>
      <p:cViewPr varScale="1">
        <p:scale>
          <a:sx n="73" d="100"/>
          <a:sy n="73" d="100"/>
        </p:scale>
        <p:origin x="-2694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GeoSoft\&#1055;&#1088;&#1077;&#1079;&#1077;&#1085;&#1090;&#1072;&#1094;&#1080;&#1080;\2016\GeoPl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'Коэффициент Альфа'!$C$3</c:f>
          <c:strCache>
            <c:ptCount val="1"/>
            <c:pt idx="0">
              <c:v>Коэффициенты α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'Коэффициент Альфа'!$D$5</c:f>
              <c:strCache>
                <c:ptCount val="1"/>
                <c:pt idx="0">
                  <c:v>Круглые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'Коэффициент Альфа'!$D$6:$D$36</c:f>
              <c:numCache>
                <c:formatCode>General</c:formatCode>
                <c:ptCount val="31"/>
                <c:pt idx="0">
                  <c:v>1</c:v>
                </c:pt>
                <c:pt idx="1">
                  <c:v>0.94899999999999995</c:v>
                </c:pt>
                <c:pt idx="2">
                  <c:v>0.75600000000000001</c:v>
                </c:pt>
                <c:pt idx="3">
                  <c:v>0.54700000000000004</c:v>
                </c:pt>
                <c:pt idx="4">
                  <c:v>0.39</c:v>
                </c:pt>
                <c:pt idx="5">
                  <c:v>0.28499999999999998</c:v>
                </c:pt>
                <c:pt idx="6">
                  <c:v>0.214</c:v>
                </c:pt>
                <c:pt idx="7">
                  <c:v>0.16500000000000001</c:v>
                </c:pt>
                <c:pt idx="8">
                  <c:v>0.13</c:v>
                </c:pt>
                <c:pt idx="9">
                  <c:v>0.106</c:v>
                </c:pt>
                <c:pt idx="10">
                  <c:v>8.6999999999999994E-2</c:v>
                </c:pt>
                <c:pt idx="11">
                  <c:v>7.2999999999999995E-2</c:v>
                </c:pt>
                <c:pt idx="12">
                  <c:v>6.2E-2</c:v>
                </c:pt>
                <c:pt idx="13">
                  <c:v>5.2999999999999999E-2</c:v>
                </c:pt>
                <c:pt idx="14">
                  <c:v>4.5999999999999999E-2</c:v>
                </c:pt>
                <c:pt idx="15">
                  <c:v>0.04</c:v>
                </c:pt>
                <c:pt idx="16">
                  <c:v>3.5999999999999997E-2</c:v>
                </c:pt>
                <c:pt idx="17">
                  <c:v>3.1E-2</c:v>
                </c:pt>
                <c:pt idx="18">
                  <c:v>2.8000000000000001E-2</c:v>
                </c:pt>
                <c:pt idx="19">
                  <c:v>2.4E-2</c:v>
                </c:pt>
                <c:pt idx="20">
                  <c:v>2.1999999999999999E-2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1.7000000000000001E-2</c:v>
                </c:pt>
                <c:pt idx="24">
                  <c:v>1.6E-2</c:v>
                </c:pt>
                <c:pt idx="25">
                  <c:v>1.4999999999999999E-2</c:v>
                </c:pt>
                <c:pt idx="26">
                  <c:v>1.4E-2</c:v>
                </c:pt>
                <c:pt idx="27">
                  <c:v>1.2999999999999999E-2</c:v>
                </c:pt>
                <c:pt idx="28">
                  <c:v>1.2E-2</c:v>
                </c:pt>
                <c:pt idx="29">
                  <c:v>1.0999999999999999E-2</c:v>
                </c:pt>
                <c:pt idx="30">
                  <c:v>0.01</c:v>
                </c:pt>
              </c:numCache>
            </c:numRef>
          </c:xVal>
          <c:yVal>
            <c:numRef>
              <c:f>'Коэффициент Альфа'!$C$6:$C$36</c:f>
              <c:numCache>
                <c:formatCode>General</c:formatCode>
                <c:ptCount val="3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  <c:pt idx="6">
                  <c:v>2.4</c:v>
                </c:pt>
                <c:pt idx="7">
                  <c:v>2.8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</c:v>
                </c:pt>
                <c:pt idx="13">
                  <c:v>5.2</c:v>
                </c:pt>
                <c:pt idx="14">
                  <c:v>5.6</c:v>
                </c:pt>
                <c:pt idx="15">
                  <c:v>6</c:v>
                </c:pt>
                <c:pt idx="16">
                  <c:v>6.4</c:v>
                </c:pt>
                <c:pt idx="17">
                  <c:v>6.8</c:v>
                </c:pt>
                <c:pt idx="18">
                  <c:v>7.2</c:v>
                </c:pt>
                <c:pt idx="19">
                  <c:v>7.6</c:v>
                </c:pt>
                <c:pt idx="20">
                  <c:v>8</c:v>
                </c:pt>
                <c:pt idx="21">
                  <c:v>8.4</c:v>
                </c:pt>
                <c:pt idx="22">
                  <c:v>8.8000000000000007</c:v>
                </c:pt>
                <c:pt idx="23">
                  <c:v>9.1999999999999993</c:v>
                </c:pt>
                <c:pt idx="24">
                  <c:v>9.6</c:v>
                </c:pt>
                <c:pt idx="25">
                  <c:v>10</c:v>
                </c:pt>
                <c:pt idx="26">
                  <c:v>10.4</c:v>
                </c:pt>
                <c:pt idx="27">
                  <c:v>10.8</c:v>
                </c:pt>
                <c:pt idx="28">
                  <c:v>11.2</c:v>
                </c:pt>
                <c:pt idx="29">
                  <c:v>11.6</c:v>
                </c:pt>
                <c:pt idx="30">
                  <c:v>12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'Коэффициент Альфа'!$E$5</c:f>
              <c:strCache>
                <c:ptCount val="1"/>
                <c:pt idx="0">
                  <c:v>l/b=1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'Коэффициент Альфа'!$E$6:$E$36</c:f>
              <c:numCache>
                <c:formatCode>General</c:formatCode>
                <c:ptCount val="31"/>
                <c:pt idx="0">
                  <c:v>1</c:v>
                </c:pt>
                <c:pt idx="1">
                  <c:v>0.96</c:v>
                </c:pt>
                <c:pt idx="2">
                  <c:v>0.8</c:v>
                </c:pt>
                <c:pt idx="3">
                  <c:v>0.60599999999999998</c:v>
                </c:pt>
                <c:pt idx="4">
                  <c:v>0.44900000000000001</c:v>
                </c:pt>
                <c:pt idx="5">
                  <c:v>0.33600000000000002</c:v>
                </c:pt>
                <c:pt idx="6">
                  <c:v>0.25700000000000001</c:v>
                </c:pt>
                <c:pt idx="7">
                  <c:v>0.20100000000000001</c:v>
                </c:pt>
                <c:pt idx="8">
                  <c:v>0.16</c:v>
                </c:pt>
                <c:pt idx="9">
                  <c:v>0.13100000000000001</c:v>
                </c:pt>
                <c:pt idx="10">
                  <c:v>0.108</c:v>
                </c:pt>
                <c:pt idx="11">
                  <c:v>9.0999999999999998E-2</c:v>
                </c:pt>
                <c:pt idx="12">
                  <c:v>7.6999999999999999E-2</c:v>
                </c:pt>
                <c:pt idx="13">
                  <c:v>6.7000000000000004E-2</c:v>
                </c:pt>
                <c:pt idx="14">
                  <c:v>5.8000000000000003E-2</c:v>
                </c:pt>
                <c:pt idx="15">
                  <c:v>5.0999999999999997E-2</c:v>
                </c:pt>
                <c:pt idx="16">
                  <c:v>4.4999999999999998E-2</c:v>
                </c:pt>
                <c:pt idx="17">
                  <c:v>0.04</c:v>
                </c:pt>
                <c:pt idx="18">
                  <c:v>3.5999999999999997E-2</c:v>
                </c:pt>
                <c:pt idx="19">
                  <c:v>3.2000000000000001E-2</c:v>
                </c:pt>
                <c:pt idx="20">
                  <c:v>2.9000000000000001E-2</c:v>
                </c:pt>
                <c:pt idx="21">
                  <c:v>2.5999999999999999E-2</c:v>
                </c:pt>
                <c:pt idx="22">
                  <c:v>2.4E-2</c:v>
                </c:pt>
                <c:pt idx="23">
                  <c:v>2.1999999999999999E-2</c:v>
                </c:pt>
                <c:pt idx="24">
                  <c:v>0.02</c:v>
                </c:pt>
                <c:pt idx="25">
                  <c:v>1.9E-2</c:v>
                </c:pt>
                <c:pt idx="26">
                  <c:v>1.7000000000000001E-2</c:v>
                </c:pt>
                <c:pt idx="27">
                  <c:v>1.6E-2</c:v>
                </c:pt>
                <c:pt idx="28">
                  <c:v>1.4999999999999999E-2</c:v>
                </c:pt>
                <c:pt idx="29">
                  <c:v>1.4E-2</c:v>
                </c:pt>
                <c:pt idx="30">
                  <c:v>1.2999999999999999E-2</c:v>
                </c:pt>
              </c:numCache>
            </c:numRef>
          </c:xVal>
          <c:yVal>
            <c:numRef>
              <c:f>'Коэффициент Альфа'!$C$6:$C$36</c:f>
              <c:numCache>
                <c:formatCode>General</c:formatCode>
                <c:ptCount val="3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  <c:pt idx="6">
                  <c:v>2.4</c:v>
                </c:pt>
                <c:pt idx="7">
                  <c:v>2.8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</c:v>
                </c:pt>
                <c:pt idx="13">
                  <c:v>5.2</c:v>
                </c:pt>
                <c:pt idx="14">
                  <c:v>5.6</c:v>
                </c:pt>
                <c:pt idx="15">
                  <c:v>6</c:v>
                </c:pt>
                <c:pt idx="16">
                  <c:v>6.4</c:v>
                </c:pt>
                <c:pt idx="17">
                  <c:v>6.8</c:v>
                </c:pt>
                <c:pt idx="18">
                  <c:v>7.2</c:v>
                </c:pt>
                <c:pt idx="19">
                  <c:v>7.6</c:v>
                </c:pt>
                <c:pt idx="20">
                  <c:v>8</c:v>
                </c:pt>
                <c:pt idx="21">
                  <c:v>8.4</c:v>
                </c:pt>
                <c:pt idx="22">
                  <c:v>8.8000000000000007</c:v>
                </c:pt>
                <c:pt idx="23">
                  <c:v>9.1999999999999993</c:v>
                </c:pt>
                <c:pt idx="24">
                  <c:v>9.6</c:v>
                </c:pt>
                <c:pt idx="25">
                  <c:v>10</c:v>
                </c:pt>
                <c:pt idx="26">
                  <c:v>10.4</c:v>
                </c:pt>
                <c:pt idx="27">
                  <c:v>10.8</c:v>
                </c:pt>
                <c:pt idx="28">
                  <c:v>11.2</c:v>
                </c:pt>
                <c:pt idx="29">
                  <c:v>11.6</c:v>
                </c:pt>
                <c:pt idx="30">
                  <c:v>12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'Коэффициент Альфа'!$F$5</c:f>
              <c:strCache>
                <c:ptCount val="1"/>
                <c:pt idx="0">
                  <c:v>l/b=1,4</c:v>
                </c:pt>
              </c:strCache>
            </c:strRef>
          </c:tx>
          <c:spPr>
            <a:ln w="317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'Коэффициент Альфа'!$F$6:$F$36</c:f>
              <c:numCache>
                <c:formatCode>General</c:formatCode>
                <c:ptCount val="31"/>
                <c:pt idx="0">
                  <c:v>1</c:v>
                </c:pt>
                <c:pt idx="1">
                  <c:v>0.97199999999999998</c:v>
                </c:pt>
                <c:pt idx="2">
                  <c:v>0.84799999999999998</c:v>
                </c:pt>
                <c:pt idx="3">
                  <c:v>0.68200000000000005</c:v>
                </c:pt>
                <c:pt idx="4">
                  <c:v>0.53200000000000003</c:v>
                </c:pt>
                <c:pt idx="5">
                  <c:v>0.41399999999999998</c:v>
                </c:pt>
                <c:pt idx="6">
                  <c:v>0.32500000000000001</c:v>
                </c:pt>
                <c:pt idx="7">
                  <c:v>0.26</c:v>
                </c:pt>
                <c:pt idx="8">
                  <c:v>0.21</c:v>
                </c:pt>
                <c:pt idx="9">
                  <c:v>0.17299999999999999</c:v>
                </c:pt>
                <c:pt idx="10">
                  <c:v>0.14499999999999999</c:v>
                </c:pt>
                <c:pt idx="11">
                  <c:v>0.123</c:v>
                </c:pt>
                <c:pt idx="12">
                  <c:v>0.105</c:v>
                </c:pt>
                <c:pt idx="13">
                  <c:v>9.0999999999999998E-2</c:v>
                </c:pt>
                <c:pt idx="14">
                  <c:v>7.9000000000000001E-2</c:v>
                </c:pt>
                <c:pt idx="15">
                  <c:v>7.0000000000000007E-2</c:v>
                </c:pt>
                <c:pt idx="16">
                  <c:v>6.2E-2</c:v>
                </c:pt>
                <c:pt idx="17">
                  <c:v>5.5E-2</c:v>
                </c:pt>
                <c:pt idx="18">
                  <c:v>4.9000000000000002E-2</c:v>
                </c:pt>
                <c:pt idx="19">
                  <c:v>4.3999999999999997E-2</c:v>
                </c:pt>
                <c:pt idx="20">
                  <c:v>0.04</c:v>
                </c:pt>
                <c:pt idx="21">
                  <c:v>3.6999999999999998E-2</c:v>
                </c:pt>
                <c:pt idx="22">
                  <c:v>3.3000000000000002E-2</c:v>
                </c:pt>
                <c:pt idx="23">
                  <c:v>3.1E-2</c:v>
                </c:pt>
                <c:pt idx="24">
                  <c:v>2.8000000000000001E-2</c:v>
                </c:pt>
                <c:pt idx="25">
                  <c:v>2.5999999999999999E-2</c:v>
                </c:pt>
                <c:pt idx="26">
                  <c:v>2.4E-2</c:v>
                </c:pt>
                <c:pt idx="27">
                  <c:v>2.1999999999999999E-2</c:v>
                </c:pt>
                <c:pt idx="28">
                  <c:v>2.1000000000000001E-2</c:v>
                </c:pt>
                <c:pt idx="29">
                  <c:v>0.02</c:v>
                </c:pt>
                <c:pt idx="30">
                  <c:v>1.7999999999999999E-2</c:v>
                </c:pt>
              </c:numCache>
            </c:numRef>
          </c:xVal>
          <c:yVal>
            <c:numRef>
              <c:f>'Коэффициент Альфа'!$C$6:$C$36</c:f>
              <c:numCache>
                <c:formatCode>General</c:formatCode>
                <c:ptCount val="3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  <c:pt idx="6">
                  <c:v>2.4</c:v>
                </c:pt>
                <c:pt idx="7">
                  <c:v>2.8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</c:v>
                </c:pt>
                <c:pt idx="13">
                  <c:v>5.2</c:v>
                </c:pt>
                <c:pt idx="14">
                  <c:v>5.6</c:v>
                </c:pt>
                <c:pt idx="15">
                  <c:v>6</c:v>
                </c:pt>
                <c:pt idx="16">
                  <c:v>6.4</c:v>
                </c:pt>
                <c:pt idx="17">
                  <c:v>6.8</c:v>
                </c:pt>
                <c:pt idx="18">
                  <c:v>7.2</c:v>
                </c:pt>
                <c:pt idx="19">
                  <c:v>7.6</c:v>
                </c:pt>
                <c:pt idx="20">
                  <c:v>8</c:v>
                </c:pt>
                <c:pt idx="21">
                  <c:v>8.4</c:v>
                </c:pt>
                <c:pt idx="22">
                  <c:v>8.8000000000000007</c:v>
                </c:pt>
                <c:pt idx="23">
                  <c:v>9.1999999999999993</c:v>
                </c:pt>
                <c:pt idx="24">
                  <c:v>9.6</c:v>
                </c:pt>
                <c:pt idx="25">
                  <c:v>10</c:v>
                </c:pt>
                <c:pt idx="26">
                  <c:v>10.4</c:v>
                </c:pt>
                <c:pt idx="27">
                  <c:v>10.8</c:v>
                </c:pt>
                <c:pt idx="28">
                  <c:v>11.2</c:v>
                </c:pt>
                <c:pt idx="29">
                  <c:v>11.6</c:v>
                </c:pt>
                <c:pt idx="30">
                  <c:v>12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'Коэффициент Альфа'!$G$5</c:f>
              <c:strCache>
                <c:ptCount val="1"/>
                <c:pt idx="0">
                  <c:v>l/b=1,8</c:v>
                </c:pt>
              </c:strCache>
            </c:strRef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'Коэффициент Альфа'!$G$6:$G$36</c:f>
              <c:numCache>
                <c:formatCode>General</c:formatCode>
                <c:ptCount val="31"/>
                <c:pt idx="0">
                  <c:v>1</c:v>
                </c:pt>
                <c:pt idx="1">
                  <c:v>0.97499999999999998</c:v>
                </c:pt>
                <c:pt idx="2">
                  <c:v>0.86599999999999999</c:v>
                </c:pt>
                <c:pt idx="3">
                  <c:v>0.71699999999999997</c:v>
                </c:pt>
                <c:pt idx="4">
                  <c:v>0.57799999999999996</c:v>
                </c:pt>
                <c:pt idx="5">
                  <c:v>0.46300000000000002</c:v>
                </c:pt>
                <c:pt idx="6">
                  <c:v>0.374</c:v>
                </c:pt>
                <c:pt idx="7">
                  <c:v>0.30399999999999999</c:v>
                </c:pt>
                <c:pt idx="8">
                  <c:v>0.251</c:v>
                </c:pt>
                <c:pt idx="9">
                  <c:v>0.20899999999999999</c:v>
                </c:pt>
                <c:pt idx="10">
                  <c:v>0.17599999999999999</c:v>
                </c:pt>
                <c:pt idx="11">
                  <c:v>0.15</c:v>
                </c:pt>
                <c:pt idx="12">
                  <c:v>0.13</c:v>
                </c:pt>
                <c:pt idx="13">
                  <c:v>0.113</c:v>
                </c:pt>
                <c:pt idx="14">
                  <c:v>9.9000000000000005E-2</c:v>
                </c:pt>
                <c:pt idx="15">
                  <c:v>8.6999999999999994E-2</c:v>
                </c:pt>
                <c:pt idx="16">
                  <c:v>7.6999999999999999E-2</c:v>
                </c:pt>
                <c:pt idx="17">
                  <c:v>6.9000000000000006E-2</c:v>
                </c:pt>
                <c:pt idx="18">
                  <c:v>6.2E-2</c:v>
                </c:pt>
                <c:pt idx="19">
                  <c:v>5.6000000000000001E-2</c:v>
                </c:pt>
                <c:pt idx="20">
                  <c:v>5.0999999999999997E-2</c:v>
                </c:pt>
                <c:pt idx="21">
                  <c:v>4.5999999999999999E-2</c:v>
                </c:pt>
                <c:pt idx="22">
                  <c:v>4.2000000000000003E-2</c:v>
                </c:pt>
                <c:pt idx="23">
                  <c:v>3.9E-2</c:v>
                </c:pt>
                <c:pt idx="24">
                  <c:v>3.5999999999999997E-2</c:v>
                </c:pt>
                <c:pt idx="25">
                  <c:v>3.3000000000000002E-2</c:v>
                </c:pt>
                <c:pt idx="26">
                  <c:v>3.1E-2</c:v>
                </c:pt>
                <c:pt idx="27">
                  <c:v>2.9000000000000001E-2</c:v>
                </c:pt>
                <c:pt idx="28">
                  <c:v>2.7E-2</c:v>
                </c:pt>
                <c:pt idx="29">
                  <c:v>2.5000000000000001E-2</c:v>
                </c:pt>
                <c:pt idx="30">
                  <c:v>2.3E-2</c:v>
                </c:pt>
              </c:numCache>
            </c:numRef>
          </c:xVal>
          <c:yVal>
            <c:numRef>
              <c:f>'Коэффициент Альфа'!$C$6:$C$36</c:f>
              <c:numCache>
                <c:formatCode>General</c:formatCode>
                <c:ptCount val="3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  <c:pt idx="6">
                  <c:v>2.4</c:v>
                </c:pt>
                <c:pt idx="7">
                  <c:v>2.8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</c:v>
                </c:pt>
                <c:pt idx="13">
                  <c:v>5.2</c:v>
                </c:pt>
                <c:pt idx="14">
                  <c:v>5.6</c:v>
                </c:pt>
                <c:pt idx="15">
                  <c:v>6</c:v>
                </c:pt>
                <c:pt idx="16">
                  <c:v>6.4</c:v>
                </c:pt>
                <c:pt idx="17">
                  <c:v>6.8</c:v>
                </c:pt>
                <c:pt idx="18">
                  <c:v>7.2</c:v>
                </c:pt>
                <c:pt idx="19">
                  <c:v>7.6</c:v>
                </c:pt>
                <c:pt idx="20">
                  <c:v>8</c:v>
                </c:pt>
                <c:pt idx="21">
                  <c:v>8.4</c:v>
                </c:pt>
                <c:pt idx="22">
                  <c:v>8.8000000000000007</c:v>
                </c:pt>
                <c:pt idx="23">
                  <c:v>9.1999999999999993</c:v>
                </c:pt>
                <c:pt idx="24">
                  <c:v>9.6</c:v>
                </c:pt>
                <c:pt idx="25">
                  <c:v>10</c:v>
                </c:pt>
                <c:pt idx="26">
                  <c:v>10.4</c:v>
                </c:pt>
                <c:pt idx="27">
                  <c:v>10.8</c:v>
                </c:pt>
                <c:pt idx="28">
                  <c:v>11.2</c:v>
                </c:pt>
                <c:pt idx="29">
                  <c:v>11.6</c:v>
                </c:pt>
                <c:pt idx="30">
                  <c:v>12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'Коэффициент Альфа'!$H$5</c:f>
              <c:strCache>
                <c:ptCount val="1"/>
                <c:pt idx="0">
                  <c:v>l/b=2,4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x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'Коэффициент Альфа'!$H$6:$H$36</c:f>
              <c:numCache>
                <c:formatCode>General</c:formatCode>
                <c:ptCount val="31"/>
                <c:pt idx="0">
                  <c:v>1</c:v>
                </c:pt>
                <c:pt idx="1">
                  <c:v>0.97599999999999998</c:v>
                </c:pt>
                <c:pt idx="2">
                  <c:v>0.876</c:v>
                </c:pt>
                <c:pt idx="3">
                  <c:v>0.73899999999999999</c:v>
                </c:pt>
                <c:pt idx="4">
                  <c:v>0.61199999999999999</c:v>
                </c:pt>
                <c:pt idx="5">
                  <c:v>0.505</c:v>
                </c:pt>
                <c:pt idx="6">
                  <c:v>0.41899999999999998</c:v>
                </c:pt>
                <c:pt idx="7">
                  <c:v>0.34899999999999998</c:v>
                </c:pt>
                <c:pt idx="8">
                  <c:v>0.29399999999999998</c:v>
                </c:pt>
                <c:pt idx="9">
                  <c:v>0.25</c:v>
                </c:pt>
                <c:pt idx="10">
                  <c:v>0.214</c:v>
                </c:pt>
                <c:pt idx="11">
                  <c:v>0.185</c:v>
                </c:pt>
                <c:pt idx="12">
                  <c:v>0.161</c:v>
                </c:pt>
                <c:pt idx="13">
                  <c:v>0.14099999999999999</c:v>
                </c:pt>
                <c:pt idx="14">
                  <c:v>0.124</c:v>
                </c:pt>
                <c:pt idx="15">
                  <c:v>0.11</c:v>
                </c:pt>
                <c:pt idx="16">
                  <c:v>9.9000000000000005E-2</c:v>
                </c:pt>
                <c:pt idx="17">
                  <c:v>8.7999999999999995E-2</c:v>
                </c:pt>
                <c:pt idx="18">
                  <c:v>0.08</c:v>
                </c:pt>
                <c:pt idx="19">
                  <c:v>7.1999999999999995E-2</c:v>
                </c:pt>
                <c:pt idx="20">
                  <c:v>6.6000000000000003E-2</c:v>
                </c:pt>
                <c:pt idx="21">
                  <c:v>0.06</c:v>
                </c:pt>
                <c:pt idx="22">
                  <c:v>5.5E-2</c:v>
                </c:pt>
                <c:pt idx="23">
                  <c:v>5.0999999999999997E-2</c:v>
                </c:pt>
                <c:pt idx="24">
                  <c:v>4.7E-2</c:v>
                </c:pt>
                <c:pt idx="25">
                  <c:v>4.2999999999999997E-2</c:v>
                </c:pt>
                <c:pt idx="26">
                  <c:v>0.04</c:v>
                </c:pt>
                <c:pt idx="27">
                  <c:v>3.6999999999999998E-2</c:v>
                </c:pt>
                <c:pt idx="28">
                  <c:v>3.5000000000000003E-2</c:v>
                </c:pt>
                <c:pt idx="29">
                  <c:v>3.3000000000000002E-2</c:v>
                </c:pt>
                <c:pt idx="30">
                  <c:v>3.1E-2</c:v>
                </c:pt>
              </c:numCache>
            </c:numRef>
          </c:xVal>
          <c:yVal>
            <c:numRef>
              <c:f>'Коэффициент Альфа'!$C$6:$C$36</c:f>
              <c:numCache>
                <c:formatCode>General</c:formatCode>
                <c:ptCount val="3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  <c:pt idx="6">
                  <c:v>2.4</c:v>
                </c:pt>
                <c:pt idx="7">
                  <c:v>2.8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</c:v>
                </c:pt>
                <c:pt idx="13">
                  <c:v>5.2</c:v>
                </c:pt>
                <c:pt idx="14">
                  <c:v>5.6</c:v>
                </c:pt>
                <c:pt idx="15">
                  <c:v>6</c:v>
                </c:pt>
                <c:pt idx="16">
                  <c:v>6.4</c:v>
                </c:pt>
                <c:pt idx="17">
                  <c:v>6.8</c:v>
                </c:pt>
                <c:pt idx="18">
                  <c:v>7.2</c:v>
                </c:pt>
                <c:pt idx="19">
                  <c:v>7.6</c:v>
                </c:pt>
                <c:pt idx="20">
                  <c:v>8</c:v>
                </c:pt>
                <c:pt idx="21">
                  <c:v>8.4</c:v>
                </c:pt>
                <c:pt idx="22">
                  <c:v>8.8000000000000007</c:v>
                </c:pt>
                <c:pt idx="23">
                  <c:v>9.1999999999999993</c:v>
                </c:pt>
                <c:pt idx="24">
                  <c:v>9.6</c:v>
                </c:pt>
                <c:pt idx="25">
                  <c:v>10</c:v>
                </c:pt>
                <c:pt idx="26">
                  <c:v>10.4</c:v>
                </c:pt>
                <c:pt idx="27">
                  <c:v>10.8</c:v>
                </c:pt>
                <c:pt idx="28">
                  <c:v>11.2</c:v>
                </c:pt>
                <c:pt idx="29">
                  <c:v>11.6</c:v>
                </c:pt>
                <c:pt idx="30">
                  <c:v>12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'Коэффициент Альфа'!$I$5</c:f>
              <c:strCache>
                <c:ptCount val="1"/>
                <c:pt idx="0">
                  <c:v>l/b=3,2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'Коэффициент Альфа'!$I$6:$I$36</c:f>
              <c:numCache>
                <c:formatCode>General</c:formatCode>
                <c:ptCount val="31"/>
                <c:pt idx="0">
                  <c:v>1</c:v>
                </c:pt>
                <c:pt idx="1">
                  <c:v>0.97699999999999998</c:v>
                </c:pt>
                <c:pt idx="2">
                  <c:v>0.879</c:v>
                </c:pt>
                <c:pt idx="3">
                  <c:v>0.749</c:v>
                </c:pt>
                <c:pt idx="4">
                  <c:v>0.629</c:v>
                </c:pt>
                <c:pt idx="5">
                  <c:v>0.53</c:v>
                </c:pt>
                <c:pt idx="6">
                  <c:v>0.44900000000000001</c:v>
                </c:pt>
                <c:pt idx="7">
                  <c:v>0.38300000000000001</c:v>
                </c:pt>
                <c:pt idx="8">
                  <c:v>0.32900000000000001</c:v>
                </c:pt>
                <c:pt idx="9">
                  <c:v>0.28499999999999998</c:v>
                </c:pt>
                <c:pt idx="10">
                  <c:v>0.248</c:v>
                </c:pt>
                <c:pt idx="11">
                  <c:v>0.218</c:v>
                </c:pt>
                <c:pt idx="12">
                  <c:v>0.192</c:v>
                </c:pt>
                <c:pt idx="13">
                  <c:v>0.17</c:v>
                </c:pt>
                <c:pt idx="14">
                  <c:v>0.152</c:v>
                </c:pt>
                <c:pt idx="15">
                  <c:v>0.13600000000000001</c:v>
                </c:pt>
                <c:pt idx="16">
                  <c:v>0.122</c:v>
                </c:pt>
                <c:pt idx="17">
                  <c:v>0.11</c:v>
                </c:pt>
                <c:pt idx="18">
                  <c:v>0.1</c:v>
                </c:pt>
                <c:pt idx="19">
                  <c:v>9.0999999999999998E-2</c:v>
                </c:pt>
                <c:pt idx="20">
                  <c:v>8.4000000000000005E-2</c:v>
                </c:pt>
                <c:pt idx="21">
                  <c:v>7.6999999999999999E-2</c:v>
                </c:pt>
                <c:pt idx="22">
                  <c:v>7.0999999999999994E-2</c:v>
                </c:pt>
                <c:pt idx="23">
                  <c:v>6.5000000000000002E-2</c:v>
                </c:pt>
                <c:pt idx="24">
                  <c:v>0.06</c:v>
                </c:pt>
                <c:pt idx="25">
                  <c:v>5.6000000000000001E-2</c:v>
                </c:pt>
                <c:pt idx="26">
                  <c:v>5.1999999999999998E-2</c:v>
                </c:pt>
                <c:pt idx="27">
                  <c:v>4.9000000000000002E-2</c:v>
                </c:pt>
                <c:pt idx="28">
                  <c:v>4.4999999999999998E-2</c:v>
                </c:pt>
                <c:pt idx="29">
                  <c:v>4.2000000000000003E-2</c:v>
                </c:pt>
                <c:pt idx="30">
                  <c:v>0.04</c:v>
                </c:pt>
              </c:numCache>
            </c:numRef>
          </c:xVal>
          <c:yVal>
            <c:numRef>
              <c:f>'Коэффициент Альфа'!$C$6:$C$36</c:f>
              <c:numCache>
                <c:formatCode>General</c:formatCode>
                <c:ptCount val="3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  <c:pt idx="6">
                  <c:v>2.4</c:v>
                </c:pt>
                <c:pt idx="7">
                  <c:v>2.8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</c:v>
                </c:pt>
                <c:pt idx="13">
                  <c:v>5.2</c:v>
                </c:pt>
                <c:pt idx="14">
                  <c:v>5.6</c:v>
                </c:pt>
                <c:pt idx="15">
                  <c:v>6</c:v>
                </c:pt>
                <c:pt idx="16">
                  <c:v>6.4</c:v>
                </c:pt>
                <c:pt idx="17">
                  <c:v>6.8</c:v>
                </c:pt>
                <c:pt idx="18">
                  <c:v>7.2</c:v>
                </c:pt>
                <c:pt idx="19">
                  <c:v>7.6</c:v>
                </c:pt>
                <c:pt idx="20">
                  <c:v>8</c:v>
                </c:pt>
                <c:pt idx="21">
                  <c:v>8.4</c:v>
                </c:pt>
                <c:pt idx="22">
                  <c:v>8.8000000000000007</c:v>
                </c:pt>
                <c:pt idx="23">
                  <c:v>9.1999999999999993</c:v>
                </c:pt>
                <c:pt idx="24">
                  <c:v>9.6</c:v>
                </c:pt>
                <c:pt idx="25">
                  <c:v>10</c:v>
                </c:pt>
                <c:pt idx="26">
                  <c:v>10.4</c:v>
                </c:pt>
                <c:pt idx="27">
                  <c:v>10.8</c:v>
                </c:pt>
                <c:pt idx="28">
                  <c:v>11.2</c:v>
                </c:pt>
                <c:pt idx="29">
                  <c:v>11.6</c:v>
                </c:pt>
                <c:pt idx="30">
                  <c:v>12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'Коэффициент Альфа'!$J$5</c:f>
              <c:strCache>
                <c:ptCount val="1"/>
                <c:pt idx="0">
                  <c:v>l/b=5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'Коэффициент Альфа'!$J$6:$J$36</c:f>
              <c:numCache>
                <c:formatCode>General</c:formatCode>
                <c:ptCount val="31"/>
                <c:pt idx="0">
                  <c:v>1</c:v>
                </c:pt>
                <c:pt idx="1">
                  <c:v>0.97699999999999998</c:v>
                </c:pt>
                <c:pt idx="2">
                  <c:v>0.88100000000000001</c:v>
                </c:pt>
                <c:pt idx="3">
                  <c:v>0.754</c:v>
                </c:pt>
                <c:pt idx="4">
                  <c:v>0.63900000000000001</c:v>
                </c:pt>
                <c:pt idx="5">
                  <c:v>0.54500000000000004</c:v>
                </c:pt>
                <c:pt idx="6">
                  <c:v>0.47</c:v>
                </c:pt>
                <c:pt idx="7">
                  <c:v>0.41</c:v>
                </c:pt>
                <c:pt idx="8">
                  <c:v>0.36</c:v>
                </c:pt>
                <c:pt idx="9">
                  <c:v>0.31900000000000001</c:v>
                </c:pt>
                <c:pt idx="10">
                  <c:v>0.28499999999999998</c:v>
                </c:pt>
                <c:pt idx="11">
                  <c:v>0.255</c:v>
                </c:pt>
                <c:pt idx="12">
                  <c:v>0.23</c:v>
                </c:pt>
                <c:pt idx="13">
                  <c:v>0.20799999999999999</c:v>
                </c:pt>
                <c:pt idx="14">
                  <c:v>0.189</c:v>
                </c:pt>
                <c:pt idx="15">
                  <c:v>0.17299999999999999</c:v>
                </c:pt>
                <c:pt idx="16">
                  <c:v>0.158</c:v>
                </c:pt>
                <c:pt idx="17">
                  <c:v>0.14499999999999999</c:v>
                </c:pt>
                <c:pt idx="18">
                  <c:v>0.13300000000000001</c:v>
                </c:pt>
                <c:pt idx="19">
                  <c:v>0.123</c:v>
                </c:pt>
                <c:pt idx="20">
                  <c:v>0.113</c:v>
                </c:pt>
                <c:pt idx="21">
                  <c:v>0.105</c:v>
                </c:pt>
                <c:pt idx="22">
                  <c:v>9.8000000000000004E-2</c:v>
                </c:pt>
                <c:pt idx="23">
                  <c:v>9.0999999999999998E-2</c:v>
                </c:pt>
                <c:pt idx="24">
                  <c:v>8.5000000000000006E-2</c:v>
                </c:pt>
                <c:pt idx="25">
                  <c:v>7.9000000000000001E-2</c:v>
                </c:pt>
                <c:pt idx="26">
                  <c:v>7.3999999999999996E-2</c:v>
                </c:pt>
                <c:pt idx="27">
                  <c:v>6.9000000000000006E-2</c:v>
                </c:pt>
                <c:pt idx="28">
                  <c:v>6.5000000000000002E-2</c:v>
                </c:pt>
                <c:pt idx="29">
                  <c:v>6.0999999999999999E-2</c:v>
                </c:pt>
                <c:pt idx="30">
                  <c:v>5.8000000000000003E-2</c:v>
                </c:pt>
              </c:numCache>
            </c:numRef>
          </c:xVal>
          <c:yVal>
            <c:numRef>
              <c:f>'Коэффициент Альфа'!$C$6:$C$36</c:f>
              <c:numCache>
                <c:formatCode>General</c:formatCode>
                <c:ptCount val="3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  <c:pt idx="6">
                  <c:v>2.4</c:v>
                </c:pt>
                <c:pt idx="7">
                  <c:v>2.8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</c:v>
                </c:pt>
                <c:pt idx="13">
                  <c:v>5.2</c:v>
                </c:pt>
                <c:pt idx="14">
                  <c:v>5.6</c:v>
                </c:pt>
                <c:pt idx="15">
                  <c:v>6</c:v>
                </c:pt>
                <c:pt idx="16">
                  <c:v>6.4</c:v>
                </c:pt>
                <c:pt idx="17">
                  <c:v>6.8</c:v>
                </c:pt>
                <c:pt idx="18">
                  <c:v>7.2</c:v>
                </c:pt>
                <c:pt idx="19">
                  <c:v>7.6</c:v>
                </c:pt>
                <c:pt idx="20">
                  <c:v>8</c:v>
                </c:pt>
                <c:pt idx="21">
                  <c:v>8.4</c:v>
                </c:pt>
                <c:pt idx="22">
                  <c:v>8.8000000000000007</c:v>
                </c:pt>
                <c:pt idx="23">
                  <c:v>9.1999999999999993</c:v>
                </c:pt>
                <c:pt idx="24">
                  <c:v>9.6</c:v>
                </c:pt>
                <c:pt idx="25">
                  <c:v>10</c:v>
                </c:pt>
                <c:pt idx="26">
                  <c:v>10.4</c:v>
                </c:pt>
                <c:pt idx="27">
                  <c:v>10.8</c:v>
                </c:pt>
                <c:pt idx="28">
                  <c:v>11.2</c:v>
                </c:pt>
                <c:pt idx="29">
                  <c:v>11.6</c:v>
                </c:pt>
                <c:pt idx="30">
                  <c:v>12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'Коэффициент Альфа'!$K$5</c:f>
              <c:strCache>
                <c:ptCount val="1"/>
                <c:pt idx="0">
                  <c:v>l/b&gt;10</c:v>
                </c:pt>
              </c:strCache>
            </c:strRef>
          </c:tx>
          <c:spPr>
            <a:ln w="317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xVal>
            <c:numRef>
              <c:f>'Коэффициент Альфа'!$K$6:$K$36</c:f>
              <c:numCache>
                <c:formatCode>General</c:formatCode>
                <c:ptCount val="31"/>
                <c:pt idx="0">
                  <c:v>1</c:v>
                </c:pt>
                <c:pt idx="1">
                  <c:v>0.97699999999999998</c:v>
                </c:pt>
                <c:pt idx="2">
                  <c:v>0.88100000000000001</c:v>
                </c:pt>
                <c:pt idx="3">
                  <c:v>0.755</c:v>
                </c:pt>
                <c:pt idx="4">
                  <c:v>0.64200000000000002</c:v>
                </c:pt>
                <c:pt idx="5">
                  <c:v>0.55000000000000004</c:v>
                </c:pt>
                <c:pt idx="6">
                  <c:v>0.47699999999999998</c:v>
                </c:pt>
                <c:pt idx="7">
                  <c:v>0.42</c:v>
                </c:pt>
                <c:pt idx="8">
                  <c:v>0.374</c:v>
                </c:pt>
                <c:pt idx="9">
                  <c:v>0.33700000000000002</c:v>
                </c:pt>
                <c:pt idx="10">
                  <c:v>0.30599999999999999</c:v>
                </c:pt>
                <c:pt idx="11">
                  <c:v>0.28000000000000003</c:v>
                </c:pt>
                <c:pt idx="12">
                  <c:v>0.25800000000000001</c:v>
                </c:pt>
                <c:pt idx="13">
                  <c:v>0.23899999999999999</c:v>
                </c:pt>
                <c:pt idx="14">
                  <c:v>0.223</c:v>
                </c:pt>
                <c:pt idx="15">
                  <c:v>0.20799999999999999</c:v>
                </c:pt>
                <c:pt idx="16">
                  <c:v>0.19600000000000001</c:v>
                </c:pt>
                <c:pt idx="17">
                  <c:v>0.185</c:v>
                </c:pt>
                <c:pt idx="18">
                  <c:v>0.17499999999999999</c:v>
                </c:pt>
                <c:pt idx="19">
                  <c:v>0.16600000000000001</c:v>
                </c:pt>
                <c:pt idx="20">
                  <c:v>0.158</c:v>
                </c:pt>
                <c:pt idx="21">
                  <c:v>0.15</c:v>
                </c:pt>
                <c:pt idx="22">
                  <c:v>0.14299999999999999</c:v>
                </c:pt>
                <c:pt idx="23">
                  <c:v>0.13700000000000001</c:v>
                </c:pt>
                <c:pt idx="24">
                  <c:v>0.13200000000000001</c:v>
                </c:pt>
                <c:pt idx="25">
                  <c:v>0.126</c:v>
                </c:pt>
                <c:pt idx="26">
                  <c:v>0.122</c:v>
                </c:pt>
                <c:pt idx="27">
                  <c:v>0.11700000000000001</c:v>
                </c:pt>
                <c:pt idx="28">
                  <c:v>0.113</c:v>
                </c:pt>
                <c:pt idx="29">
                  <c:v>0.109</c:v>
                </c:pt>
                <c:pt idx="30">
                  <c:v>0.106</c:v>
                </c:pt>
              </c:numCache>
            </c:numRef>
          </c:xVal>
          <c:yVal>
            <c:numRef>
              <c:f>'Коэффициент Альфа'!$C$6:$C$36</c:f>
              <c:numCache>
                <c:formatCode>General</c:formatCode>
                <c:ptCount val="3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  <c:pt idx="6">
                  <c:v>2.4</c:v>
                </c:pt>
                <c:pt idx="7">
                  <c:v>2.8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</c:v>
                </c:pt>
                <c:pt idx="13">
                  <c:v>5.2</c:v>
                </c:pt>
                <c:pt idx="14">
                  <c:v>5.6</c:v>
                </c:pt>
                <c:pt idx="15">
                  <c:v>6</c:v>
                </c:pt>
                <c:pt idx="16">
                  <c:v>6.4</c:v>
                </c:pt>
                <c:pt idx="17">
                  <c:v>6.8</c:v>
                </c:pt>
                <c:pt idx="18">
                  <c:v>7.2</c:v>
                </c:pt>
                <c:pt idx="19">
                  <c:v>7.6</c:v>
                </c:pt>
                <c:pt idx="20">
                  <c:v>8</c:v>
                </c:pt>
                <c:pt idx="21">
                  <c:v>8.4</c:v>
                </c:pt>
                <c:pt idx="22">
                  <c:v>8.8000000000000007</c:v>
                </c:pt>
                <c:pt idx="23">
                  <c:v>9.1999999999999993</c:v>
                </c:pt>
                <c:pt idx="24">
                  <c:v>9.6</c:v>
                </c:pt>
                <c:pt idx="25">
                  <c:v>10</c:v>
                </c:pt>
                <c:pt idx="26">
                  <c:v>10.4</c:v>
                </c:pt>
                <c:pt idx="27">
                  <c:v>10.8</c:v>
                </c:pt>
                <c:pt idx="28">
                  <c:v>11.2</c:v>
                </c:pt>
                <c:pt idx="29">
                  <c:v>11.6</c:v>
                </c:pt>
                <c:pt idx="30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249760"/>
        <c:axId val="109028224"/>
      </c:scatterChart>
      <c:valAx>
        <c:axId val="702497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'Коэффициент Альфа'!$F$3</c:f>
              <c:strCache>
                <c:ptCount val="1"/>
                <c:pt idx="0">
                  <c:v>Коэффициент α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028224"/>
        <c:crosses val="autoZero"/>
        <c:crossBetween val="midCat"/>
      </c:valAx>
      <c:valAx>
        <c:axId val="109028224"/>
        <c:scaling>
          <c:orientation val="maxMin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l-GR" dirty="0" smtClean="0"/>
                  <a:t>ξ</a:t>
                </a:r>
                <a:endParaRPr lang="el-G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0249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D7B2342-C4E6-4F6E-A655-D3D1ED398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2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147C9A-54F4-4272-A557-112F04E729A0}" type="slidenum">
              <a:rPr lang="ru-RU" sz="1200" b="0"/>
              <a:pPr algn="r" eaLnBrk="1" hangingPunct="1"/>
              <a:t>1</a:t>
            </a:fld>
            <a:endParaRPr lang="ru-RU" sz="1200" b="0"/>
          </a:p>
        </p:txBody>
      </p:sp>
    </p:spTree>
    <p:extLst>
      <p:ext uri="{BB962C8B-B14F-4D97-AF65-F5344CB8AC3E}">
        <p14:creationId xmlns:p14="http://schemas.microsoft.com/office/powerpoint/2010/main" val="276142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C1A20-B5AC-4820-BDDF-1256B275F510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0714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13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29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2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0.png"/><Relationship Id="rId4" Type="http://schemas.openxmlformats.org/officeDocument/2006/relationships/image" Target="../media/image6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33.png"/><Relationship Id="rId9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0.png"/><Relationship Id="rId7" Type="http://schemas.openxmlformats.org/officeDocument/2006/relationships/image" Target="../media/image9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8.png"/><Relationship Id="rId4" Type="http://schemas.openxmlformats.org/officeDocument/2006/relationships/image" Target="../media/image91.png"/><Relationship Id="rId9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43.png"/><Relationship Id="rId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51.png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16.png"/><Relationship Id="rId7" Type="http://schemas.openxmlformats.org/officeDocument/2006/relationships/image" Target="../media/image350.png"/><Relationship Id="rId12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10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3" Type="http://schemas.openxmlformats.org/officeDocument/2006/relationships/image" Target="../media/image440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4.png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10" Type="http://schemas.openxmlformats.org/officeDocument/2006/relationships/image" Target="../media/image52.png"/><Relationship Id="rId9" Type="http://schemas.openxmlformats.org/officeDocument/2006/relationships/image" Target="../media/image5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9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52" y="-16120"/>
            <a:ext cx="8262248" cy="1534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GeoPlate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Расчет осадки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фундаментов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6" y="1518000"/>
            <a:ext cx="6924000" cy="5340000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1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3" r="31945"/>
          <a:stretch/>
        </p:blipFill>
        <p:spPr>
          <a:xfrm>
            <a:off x="187382" y="836712"/>
            <a:ext cx="3209446" cy="3527619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54872" y="1625149"/>
                <a:ext cx="2943178" cy="281641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𝒅𝑨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nary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  <m:sup/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𝒅𝑨</m:t>
                                    </m:r>
                                  </m:e>
                                </m:nary>
                                <m:r>
                                  <a:rPr lang="ru-RU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ru-RU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𝒒</m:t>
                                            </m:r>
                                          </m:e>
                                          <m:sub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𝒅𝑨</m:t>
                                    </m:r>
                                  </m:e>
                                </m:nary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ru-RU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872" y="1625149"/>
                <a:ext cx="2943178" cy="28164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поворота плиты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модели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Винклера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63581" y="1734986"/>
                <a:ext cx="1656864" cy="2596737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𝒙𝒊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nary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𝒚𝒊</m:t>
                                        </m:r>
                                      </m:sub>
                                    </m:s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581" y="1734986"/>
                <a:ext cx="1656864" cy="25967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63581" y="1137187"/>
            <a:ext cx="47607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800" b="0">
                <a:latin typeface="Cambria Math" panose="02040503050406030204" pitchFamily="18" charset="0"/>
              </a:defRPr>
            </a:lvl1pPr>
          </a:lstStyle>
          <a:p>
            <a:r>
              <a:rPr lang="ru-RU" dirty="0" smtClean="0">
                <a:latin typeface="+mj-lt"/>
              </a:rPr>
              <a:t>Уравнения равновесия сил </a:t>
            </a:r>
            <a:r>
              <a:rPr lang="ru-RU" dirty="0">
                <a:latin typeface="+mj-lt"/>
              </a:rPr>
              <a:t>и </a:t>
            </a:r>
            <a:r>
              <a:rPr lang="ru-RU" dirty="0" smtClean="0">
                <a:latin typeface="+mj-lt"/>
              </a:rPr>
              <a:t>моментов</a:t>
            </a:r>
            <a:endParaRPr lang="ru-RU" dirty="0">
              <a:latin typeface="+mj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76056" y="2997201"/>
            <a:ext cx="635452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7382" y="4652333"/>
                <a:ext cx="8136971" cy="1883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defRPr sz="1800" b="0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ru-RU" dirty="0" smtClean="0">
                    <a:latin typeface="+mj-lt"/>
                  </a:rPr>
                  <a:t>– реакция </a:t>
                </a:r>
                <a:r>
                  <a:rPr lang="ru-RU" dirty="0">
                    <a:latin typeface="+mj-lt"/>
                  </a:rPr>
                  <a:t>грунта как упругого основания,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p>
                  </m:oMath>
                </a14:m>
                <a:r>
                  <a:rPr lang="ru-RU" dirty="0">
                    <a:latin typeface="+mj-lt"/>
                  </a:rPr>
                  <a:t> –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внешние силы, действующие на плиту,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dirty="0">
                    <a:latin typeface="+mj-lt"/>
                  </a:rPr>
                  <a:t> –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внешние моменты оси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ru-RU" dirty="0">
                    <a:latin typeface="+mj-lt"/>
                  </a:rPr>
                  <a:t>, действующие на плиту,</a:t>
                </a:r>
                <a:endParaRPr lang="en-US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bSup>
                  </m:oMath>
                </a14:m>
                <a:r>
                  <a:rPr lang="ru-RU" dirty="0"/>
                  <a:t> </a:t>
                </a:r>
                <a:r>
                  <a:rPr lang="ru-RU" dirty="0">
                    <a:latin typeface="+mj-lt"/>
                  </a:rPr>
                  <a:t>–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внешние моменты оси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ru-RU" dirty="0">
                    <a:latin typeface="+mj-lt"/>
                  </a:rPr>
                  <a:t>, действующие на плиту,</a:t>
                </a:r>
                <a:endParaRPr lang="en-US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>
                    <a:latin typeface="+mj-lt"/>
                  </a:rPr>
                  <a:t>–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проекция на ось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>
                    <a:latin typeface="+mj-lt"/>
                  </a:rPr>
                  <a:t>расстояния от центра тяжести до выбранной точки,</a:t>
                </a:r>
                <a:endParaRPr lang="en-US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>
                    <a:latin typeface="+mj-lt"/>
                  </a:rPr>
                  <a:t>–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проекция на ось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>
                    <a:latin typeface="+mj-lt"/>
                  </a:rPr>
                  <a:t>расстояния от центра тяжести до выбранной точки</a:t>
                </a:r>
                <a:r>
                  <a:rPr lang="en-US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82" y="4652333"/>
                <a:ext cx="8136971" cy="1883208"/>
              </a:xfrm>
              <a:prstGeom prst="rect">
                <a:avLst/>
              </a:prstGeom>
              <a:blipFill rotWithShape="0">
                <a:blip r:embed="rId6"/>
                <a:stretch>
                  <a:fillRect t="-1286" b="-38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5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1880" y="4016816"/>
                <a:ext cx="8136971" cy="2676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defRPr sz="1800" b="0">
                    <a:latin typeface="+mj-lt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ru-RU" dirty="0"/>
                  <a:t> – перемещение точки плиты,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</a:t>
                </a:r>
                <a:r>
                  <a:rPr lang="en-US" dirty="0"/>
                  <a:t> </a:t>
                </a:r>
                <a:r>
                  <a:rPr lang="ru-RU" dirty="0" smtClean="0"/>
                  <a:t>жесткость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ru-RU" dirty="0"/>
                  <a:t>-ой сваи,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–</a:t>
                </a:r>
                <a:r>
                  <a:rPr lang="en-US" dirty="0" smtClean="0"/>
                  <a:t> </a:t>
                </a:r>
                <a:r>
                  <a:rPr lang="ru-RU" dirty="0"/>
                  <a:t>вертикальное смещение фундамента в месте установки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ru-RU" dirty="0"/>
                  <a:t>-ой сваи,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–</a:t>
                </a:r>
                <a:r>
                  <a:rPr lang="en-US" dirty="0" smtClean="0"/>
                  <a:t> </a:t>
                </a:r>
                <a:r>
                  <a:rPr lang="ru-RU" dirty="0"/>
                  <a:t>вертикальное смещение фундамента до установки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ru-RU" dirty="0"/>
                  <a:t>-ой сваи,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𝒄𝒛</m:t>
                        </m:r>
                      </m:sub>
                    </m:sSub>
                  </m:oMath>
                </a14:m>
                <a:r>
                  <a:rPr lang="ru-RU" dirty="0"/>
                  <a:t> – перемещение центра тяжести плиты,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</a:t>
                </a:r>
                <a:r>
                  <a:rPr lang="en-US" dirty="0"/>
                  <a:t> </a:t>
                </a:r>
                <a:r>
                  <a:rPr lang="ru-RU" dirty="0"/>
                  <a:t>угол поворота плиты относительно оси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ru-RU" dirty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</a:t>
                </a:r>
                <a:r>
                  <a:rPr lang="en-US" dirty="0"/>
                  <a:t> </a:t>
                </a:r>
                <a:r>
                  <a:rPr lang="ru-RU" dirty="0"/>
                  <a:t>угол поворота плиты относительно оси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dirty="0"/>
                  <a:t>,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</a:t>
                </a:r>
                <a:r>
                  <a:rPr lang="en-US" dirty="0"/>
                  <a:t> </a:t>
                </a:r>
                <a:r>
                  <a:rPr lang="ru-RU" dirty="0"/>
                  <a:t>проекция на ось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расстояния от центра тяжести до выбранной точки,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</a:t>
                </a:r>
                <a:r>
                  <a:rPr lang="en-US" dirty="0"/>
                  <a:t> </a:t>
                </a:r>
                <a:r>
                  <a:rPr lang="ru-RU" dirty="0"/>
                  <a:t>проекция на ось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расстояния от центра тяжести до выбранной точки.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80" y="4016816"/>
                <a:ext cx="8136971" cy="2676887"/>
              </a:xfrm>
              <a:prstGeom prst="rect">
                <a:avLst/>
              </a:prstGeom>
              <a:blipFill rotWithShape="0">
                <a:blip r:embed="rId2"/>
                <a:stretch>
                  <a:fillRect t="-1134" b="-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КСП фундамента в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GeoPlate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модели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Винклера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979" y="1990231"/>
            <a:ext cx="44285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800" b="0">
                <a:latin typeface="Cambria Math" panose="02040503050406030204" pitchFamily="18" charset="0"/>
              </a:defRPr>
            </a:lvl1pPr>
          </a:lstStyle>
          <a:p>
            <a:r>
              <a:rPr lang="ru-RU" dirty="0" smtClean="0">
                <a:latin typeface="+mj-lt"/>
              </a:rPr>
              <a:t>Реакция </a:t>
            </a:r>
            <a:r>
              <a:rPr lang="ru-RU" dirty="0">
                <a:latin typeface="+mj-lt"/>
              </a:rPr>
              <a:t>грунта как упругого основания: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52648" y="2380055"/>
                <a:ext cx="1367554" cy="36933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ru-RU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648" y="2380055"/>
                <a:ext cx="136755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3740979" y="1082069"/>
            <a:ext cx="31512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800" b="0">
                <a:latin typeface="Cambria Math" panose="02040503050406030204" pitchFamily="18" charset="0"/>
              </a:defRPr>
            </a:lvl1pPr>
          </a:lstStyle>
          <a:p>
            <a:r>
              <a:rPr lang="ru-RU" dirty="0">
                <a:latin typeface="+mj-lt"/>
              </a:rPr>
              <a:t>Перемещение точки плиты: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3749446" y="1477441"/>
                <a:ext cx="2553648" cy="394788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𝒄𝒛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ru-RU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446" y="1477441"/>
                <a:ext cx="2553648" cy="3947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758211" y="2883533"/>
                <a:ext cx="278377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defRPr sz="1800" b="0">
                    <a:latin typeface="Cambria Math" panose="02040503050406030204" pitchFamily="18" charset="0"/>
                  </a:defRPr>
                </a:lvl1pPr>
              </a:lstStyle>
              <a:p>
                <a:r>
                  <a:rPr lang="ru-RU" dirty="0">
                    <a:latin typeface="+mj-lt"/>
                  </a:rPr>
                  <a:t>Сила реакции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>
                    <a:latin typeface="+mj-lt"/>
                  </a:rPr>
                  <a:t>-</a:t>
                </a:r>
                <a:r>
                  <a:rPr lang="ru-RU" dirty="0">
                    <a:latin typeface="+mj-lt"/>
                  </a:rPr>
                  <a:t>ой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сваи:</a:t>
                </a: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211" y="2883533"/>
                <a:ext cx="278377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747" t="-6349" r="-1092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3771923" y="3280304"/>
                <a:ext cx="2567306" cy="36933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𝒔𝒊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𝒔𝒊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𝒔𝒊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𝒔𝒊</m:t>
                              </m:r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23" y="3280304"/>
                <a:ext cx="25673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Группа 77"/>
          <p:cNvGrpSpPr/>
          <p:nvPr/>
        </p:nvGrpSpPr>
        <p:grpSpPr>
          <a:xfrm>
            <a:off x="534085" y="1226863"/>
            <a:ext cx="2643936" cy="2448902"/>
            <a:chOff x="3023476" y="1116642"/>
            <a:chExt cx="2643936" cy="2448902"/>
          </a:xfrm>
        </p:grpSpPr>
        <p:grpSp>
          <p:nvGrpSpPr>
            <p:cNvPr id="113" name="Группа 112"/>
            <p:cNvGrpSpPr/>
            <p:nvPr/>
          </p:nvGrpSpPr>
          <p:grpSpPr>
            <a:xfrm rot="5400000">
              <a:off x="3361394" y="1432843"/>
              <a:ext cx="1756393" cy="2144195"/>
              <a:chOff x="4736849" y="5768697"/>
              <a:chExt cx="1542925" cy="394492"/>
            </a:xfrm>
          </p:grpSpPr>
          <p:cxnSp>
            <p:nvCxnSpPr>
              <p:cNvPr id="164" name="Прямая соединительная линия 163"/>
              <p:cNvCxnSpPr/>
              <p:nvPr/>
            </p:nvCxnSpPr>
            <p:spPr>
              <a:xfrm>
                <a:off x="4960269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/>
              <p:nvPr/>
            </p:nvCxnSpPr>
            <p:spPr>
              <a:xfrm flipV="1">
                <a:off x="5069449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/>
              <p:cNvCxnSpPr/>
              <p:nvPr/>
            </p:nvCxnSpPr>
            <p:spPr>
              <a:xfrm>
                <a:off x="517862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/>
              <p:cNvCxnSpPr/>
              <p:nvPr/>
            </p:nvCxnSpPr>
            <p:spPr>
              <a:xfrm flipV="1">
                <a:off x="528780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167"/>
              <p:cNvCxnSpPr/>
              <p:nvPr/>
            </p:nvCxnSpPr>
            <p:spPr>
              <a:xfrm>
                <a:off x="5396986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/>
              <p:cNvCxnSpPr/>
              <p:nvPr/>
            </p:nvCxnSpPr>
            <p:spPr>
              <a:xfrm flipV="1">
                <a:off x="5506166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>
                <a:off x="561534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1" name="Прямая соединительная линия 170"/>
              <p:cNvCxnSpPr/>
              <p:nvPr/>
            </p:nvCxnSpPr>
            <p:spPr>
              <a:xfrm flipV="1">
                <a:off x="5724525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171"/>
              <p:cNvCxnSpPr/>
              <p:nvPr/>
            </p:nvCxnSpPr>
            <p:spPr>
              <a:xfrm>
                <a:off x="5833704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 flipV="1">
                <a:off x="5942882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4" name="Прямая соединительная линия 173"/>
              <p:cNvCxnSpPr/>
              <p:nvPr/>
            </p:nvCxnSpPr>
            <p:spPr>
              <a:xfrm flipV="1">
                <a:off x="4912738" y="5768697"/>
                <a:ext cx="54731" cy="197224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/>
              <p:nvPr/>
            </p:nvCxnSpPr>
            <p:spPr>
              <a:xfrm rot="16200000" flipH="1">
                <a:off x="5999260" y="5850181"/>
                <a:ext cx="167765" cy="62165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 flipH="1">
                <a:off x="4736849" y="5966213"/>
                <a:ext cx="191141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/>
              <p:nvPr/>
            </p:nvCxnSpPr>
            <p:spPr>
              <a:xfrm flipH="1">
                <a:off x="6088633" y="5965146"/>
                <a:ext cx="191141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/>
          </p:nvGrpSpPr>
          <p:grpSpPr>
            <a:xfrm>
              <a:off x="3023476" y="3383137"/>
              <a:ext cx="2643936" cy="182407"/>
              <a:chOff x="3023476" y="3383137"/>
              <a:chExt cx="2643936" cy="182407"/>
            </a:xfrm>
          </p:grpSpPr>
          <p:sp>
            <p:nvSpPr>
              <p:cNvPr id="162" name="Прямоугольник 161"/>
              <p:cNvSpPr/>
              <p:nvPr/>
            </p:nvSpPr>
            <p:spPr>
              <a:xfrm rot="5400000">
                <a:off x="4268561" y="2392205"/>
                <a:ext cx="176267" cy="2170412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3" name="Прямая соединительная линия 162"/>
              <p:cNvCxnSpPr/>
              <p:nvPr/>
            </p:nvCxnSpPr>
            <p:spPr>
              <a:xfrm flipH="1">
                <a:off x="3023476" y="3383137"/>
                <a:ext cx="2643936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Группа 114"/>
            <p:cNvGrpSpPr/>
            <p:nvPr/>
          </p:nvGrpSpPr>
          <p:grpSpPr>
            <a:xfrm>
              <a:off x="3290638" y="1617804"/>
              <a:ext cx="1912167" cy="1733412"/>
              <a:chOff x="1012654" y="1639567"/>
              <a:chExt cx="1912167" cy="1223566"/>
            </a:xfrm>
          </p:grpSpPr>
          <p:grpSp>
            <p:nvGrpSpPr>
              <p:cNvPr id="117" name="Группа 116"/>
              <p:cNvGrpSpPr/>
              <p:nvPr/>
            </p:nvGrpSpPr>
            <p:grpSpPr>
              <a:xfrm rot="5400000">
                <a:off x="531647" y="2138422"/>
                <a:ext cx="1205718" cy="243704"/>
                <a:chOff x="4748963" y="5768697"/>
                <a:chExt cx="1521605" cy="394492"/>
              </a:xfrm>
              <a:effectLst>
                <a:glow rad="139700">
                  <a:schemeClr val="tx1">
                    <a:alpha val="40000"/>
                  </a:schemeClr>
                </a:glow>
              </a:effectLst>
            </p:grpSpPr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496026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 flipV="1">
                  <a:off x="506944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517862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 flipV="1">
                  <a:off x="528780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>
                  <a:off x="539698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Прямая соединительная линия 152"/>
                <p:cNvCxnSpPr/>
                <p:nvPr/>
              </p:nvCxnSpPr>
              <p:spPr>
                <a:xfrm flipV="1">
                  <a:off x="550616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Прямая соединительная линия 153"/>
                <p:cNvCxnSpPr/>
                <p:nvPr/>
              </p:nvCxnSpPr>
              <p:spPr>
                <a:xfrm>
                  <a:off x="561534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 flipV="1">
                  <a:off x="5724525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5833704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Прямая соединительная линия 156"/>
                <p:cNvCxnSpPr/>
                <p:nvPr/>
              </p:nvCxnSpPr>
              <p:spPr>
                <a:xfrm flipV="1">
                  <a:off x="5942882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/>
                <p:nvPr/>
              </p:nvCxnSpPr>
              <p:spPr>
                <a:xfrm flipV="1">
                  <a:off x="4912738" y="5768697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Прямая соединительная линия 158"/>
                <p:cNvCxnSpPr/>
                <p:nvPr/>
              </p:nvCxnSpPr>
              <p:spPr>
                <a:xfrm>
                  <a:off x="6052061" y="5797381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/>
                <p:cNvCxnSpPr/>
                <p:nvPr/>
              </p:nvCxnSpPr>
              <p:spPr>
                <a:xfrm flipH="1">
                  <a:off x="4748963" y="5971890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Прямая соединительная линия 160"/>
                <p:cNvCxnSpPr/>
                <p:nvPr/>
              </p:nvCxnSpPr>
              <p:spPr>
                <a:xfrm flipH="1">
                  <a:off x="6079427" y="5994605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Группа 117"/>
              <p:cNvGrpSpPr/>
              <p:nvPr/>
            </p:nvGrpSpPr>
            <p:grpSpPr>
              <a:xfrm rot="5400000">
                <a:off x="1362423" y="2137241"/>
                <a:ext cx="1205718" cy="243706"/>
                <a:chOff x="4748963" y="5768697"/>
                <a:chExt cx="1521605" cy="394495"/>
              </a:xfrm>
              <a:effectLst>
                <a:glow rad="139700">
                  <a:schemeClr val="tx1">
                    <a:alpha val="40000"/>
                  </a:schemeClr>
                </a:glow>
              </a:effectLst>
            </p:grpSpPr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>
                  <a:off x="496026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 flipV="1">
                  <a:off x="506944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5178626" y="5768700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 flipV="1">
                  <a:off x="528780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539698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 flipV="1">
                  <a:off x="550616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561534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 flipV="1">
                  <a:off x="5724525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>
                  <a:off x="5833704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>
                <a:xfrm flipV="1">
                  <a:off x="5942882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>
                <a:xfrm flipV="1">
                  <a:off x="4912738" y="5768697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6052061" y="5797381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 flipH="1">
                  <a:off x="4748963" y="5971890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 flipH="1">
                  <a:off x="6079427" y="5994605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Группа 118"/>
              <p:cNvGrpSpPr/>
              <p:nvPr/>
            </p:nvGrpSpPr>
            <p:grpSpPr>
              <a:xfrm rot="5400000">
                <a:off x="2200110" y="2120574"/>
                <a:ext cx="1205718" cy="243704"/>
                <a:chOff x="4748963" y="5768697"/>
                <a:chExt cx="1521605" cy="394492"/>
              </a:xfrm>
              <a:effectLst>
                <a:glow rad="139700">
                  <a:schemeClr val="tx1">
                    <a:alpha val="40000"/>
                  </a:schemeClr>
                </a:glow>
              </a:effectLst>
            </p:grpSpPr>
            <p:cxnSp>
              <p:nvCxnSpPr>
                <p:cNvPr id="120" name="Прямая соединительная линия 119"/>
                <p:cNvCxnSpPr/>
                <p:nvPr/>
              </p:nvCxnSpPr>
              <p:spPr>
                <a:xfrm>
                  <a:off x="496026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 flipV="1">
                  <a:off x="506944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>
                  <a:off x="517862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 flipV="1">
                  <a:off x="528780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/>
                <p:cNvCxnSpPr/>
                <p:nvPr/>
              </p:nvCxnSpPr>
              <p:spPr>
                <a:xfrm>
                  <a:off x="539698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/>
                <p:cNvCxnSpPr/>
                <p:nvPr/>
              </p:nvCxnSpPr>
              <p:spPr>
                <a:xfrm flipV="1">
                  <a:off x="550616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561534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 flipV="1">
                  <a:off x="5724525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>
                  <a:off x="5833704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 flipV="1">
                  <a:off x="5942882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 flipV="1">
                  <a:off x="4912738" y="5768697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6052061" y="5797381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 flipH="1">
                  <a:off x="4748963" y="5971890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 flipH="1">
                  <a:off x="6079427" y="5994605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6" name="Прямоугольник 115"/>
            <p:cNvSpPr/>
            <p:nvPr/>
          </p:nvSpPr>
          <p:spPr>
            <a:xfrm>
              <a:off x="3294811" y="1116642"/>
              <a:ext cx="1913668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851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459682"/>
            <a:ext cx="2887801" cy="23042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37" y="3861048"/>
            <a:ext cx="4790228" cy="28012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5147556" y="1865423"/>
                <a:ext cx="3996444" cy="891078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5/2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556" y="1865423"/>
                <a:ext cx="3996444" cy="8910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5141204" y="3102017"/>
                <a:ext cx="2414764" cy="662938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5/2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204" y="3102017"/>
                <a:ext cx="2414764" cy="6629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274638"/>
            <a:ext cx="91440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сосредоточенной силы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упругое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полупространство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(решение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Буссинеска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754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1210"/>
            <a:ext cx="6516216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Суперпозиция решений </a:t>
            </a:r>
            <a:r>
              <a:rPr lang="ru-RU" sz="28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Буссинеска</a:t>
            </a:r>
            <a:endPara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Действие группы сил на полупространство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80907"/>
            <a:ext cx="4379165" cy="1859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427" y="2215576"/>
            <a:ext cx="3849676" cy="1244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380121"/>
            <a:ext cx="4367875" cy="20274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395783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Действие распределенной нагрузки на полупространство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040052" y="4518022"/>
                <a:ext cx="3996444" cy="63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600" b="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52" y="4518022"/>
                <a:ext cx="3996444" cy="6315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810705" y="5393860"/>
                <a:ext cx="4333296" cy="951671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400"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/>
                          </m:ctrlPr>
                        </m:sSubPr>
                        <m:e>
                          <m:r>
                            <a:rPr lang="en-US" sz="1800"/>
                            <m:t>𝜎</m:t>
                          </m:r>
                        </m:e>
                        <m:sub>
                          <m:r>
                            <a:rPr lang="en-US" sz="1800"/>
                            <m:t>𝑧𝑝</m:t>
                          </m:r>
                        </m:sub>
                      </m:sSub>
                      <m:r>
                        <a:rPr lang="en-US" sz="1800"/>
                        <m:t>=</m:t>
                      </m:r>
                      <m:f>
                        <m:fPr>
                          <m:ctrlPr>
                            <a:rPr lang="en-US" sz="1800"/>
                          </m:ctrlPr>
                        </m:fPr>
                        <m:num>
                          <m:r>
                            <a:rPr lang="en-US" sz="1800"/>
                            <m:t>3</m:t>
                          </m:r>
                        </m:num>
                        <m:den>
                          <m:r>
                            <a:rPr lang="en-US" sz="1800"/>
                            <m:t>2</m:t>
                          </m:r>
                          <m:r>
                            <a:rPr lang="en-US" sz="1800"/>
                            <m:t>𝜋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ctrlPr>
                            <a:rPr lang="en-US" sz="1800"/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/>
                            <m:t>𝑆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/>
                              </m:ctrlPr>
                            </m:fPr>
                            <m:num>
                              <m:r>
                                <a:rPr lang="en-US" sz="1800"/>
                                <m:t>𝑝</m:t>
                              </m:r>
                              <m:d>
                                <m:dPr>
                                  <m:ctrlPr>
                                    <a:rPr lang="en-US" sz="1800"/>
                                  </m:ctrlPr>
                                </m:dPr>
                                <m:e>
                                  <m:r>
                                    <a:rPr lang="en-US" sz="1800"/>
                                    <m:t>𝜁</m:t>
                                  </m:r>
                                  <m:r>
                                    <a:rPr lang="en-US" sz="1800"/>
                                    <m:t>,</m:t>
                                  </m:r>
                                  <m:r>
                                    <a:rPr lang="en-US" sz="1800"/>
                                    <m:t>𝜂</m:t>
                                  </m:r>
                                </m:e>
                              </m:d>
                              <m:r>
                                <a:rPr lang="en-US" sz="1800"/>
                                <m:t> </m:t>
                              </m:r>
                              <m:sSup>
                                <m:sSupPr>
                                  <m:ctrlPr>
                                    <a:rPr lang="en-US" sz="1800"/>
                                  </m:ctrlPr>
                                </m:sSupPr>
                                <m:e>
                                  <m:r>
                                    <a:rPr lang="en-US" sz="1800"/>
                                    <m:t>𝑧</m:t>
                                  </m:r>
                                </m:e>
                                <m:sup>
                                  <m:r>
                                    <a:rPr lang="en-US" sz="1800"/>
                                    <m:t>3</m:t>
                                  </m:r>
                                </m:sup>
                              </m:sSup>
                              <m:r>
                                <a:rPr lang="en-US" sz="1800"/>
                                <m:t>𝑑</m:t>
                              </m:r>
                              <m:r>
                                <a:rPr lang="en-US" sz="1800"/>
                                <m:t>𝜁</m:t>
                              </m:r>
                              <m:r>
                                <a:rPr lang="en-US" sz="1800"/>
                                <m:t> </m:t>
                              </m:r>
                              <m:r>
                                <a:rPr lang="en-US" sz="1800"/>
                                <m:t>𝑑</m:t>
                              </m:r>
                              <m:r>
                                <a:rPr lang="en-US" sz="1800"/>
                                <m:t>𝜂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/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/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800"/>
                                          </m:ctrlPr>
                                        </m:dPr>
                                        <m:e>
                                          <m:r>
                                            <a:rPr lang="en-US" sz="1800"/>
                                            <m:t>𝑥</m:t>
                                          </m:r>
                                          <m:r>
                                            <a:rPr lang="en-US" sz="1800"/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800"/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/>
                                                <m:t>𝜁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/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1800"/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US" sz="1800"/>
                                          </m:ctrlPr>
                                        </m:dPr>
                                        <m:e>
                                          <m:r>
                                            <a:rPr lang="en-US" sz="1800"/>
                                            <m:t>𝑦</m:t>
                                          </m:r>
                                          <m:r>
                                            <a:rPr lang="en-US" sz="1800"/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800"/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/>
                                                <m:t>𝜂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/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1800"/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1800"/>
                                          </m:ctrlPr>
                                        </m:sSupPr>
                                        <m:e>
                                          <m:r>
                                            <a:rPr lang="en-US" sz="1800"/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sz="1800"/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800"/>
                                    <m:t>5/2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ru-RU" sz="1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705" y="5393860"/>
                <a:ext cx="4333296" cy="9516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98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Численное интегрирование</a:t>
            </a:r>
            <a:endPara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529861" y="1419877"/>
            <a:ext cx="2401055" cy="2102449"/>
            <a:chOff x="6529861" y="1419877"/>
            <a:chExt cx="2401055" cy="210244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7543" y="1419877"/>
              <a:ext cx="1673960" cy="20811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529861" y="1422426"/>
              <a:ext cx="675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H, </a:t>
              </a:r>
              <a:r>
                <a:rPr lang="ru-RU" sz="1200" b="0" dirty="0" smtClean="0"/>
                <a:t>м</a:t>
              </a:r>
              <a:endParaRPr lang="ru-RU" sz="1200" b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471948" y="3029883"/>
                  <a:ext cx="45896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ru-RU" sz="1200" b="0" dirty="0" smtClean="0"/>
                </a:p>
                <a:p>
                  <a:r>
                    <a:rPr lang="ru-RU" sz="1200" b="0" dirty="0" smtClean="0"/>
                    <a:t>кПа</a:t>
                  </a:r>
                  <a:endParaRPr lang="ru-RU" sz="1200" b="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1948" y="3029883"/>
                  <a:ext cx="458968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33" b="-740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Группа 6"/>
          <p:cNvGrpSpPr/>
          <p:nvPr/>
        </p:nvGrpSpPr>
        <p:grpSpPr>
          <a:xfrm>
            <a:off x="6529860" y="3644838"/>
            <a:ext cx="2414371" cy="2196430"/>
            <a:chOff x="6529860" y="3644838"/>
            <a:chExt cx="2414371" cy="219643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1452" y="3644838"/>
              <a:ext cx="1626757" cy="2196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29860" y="3644838"/>
              <a:ext cx="675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H, </a:t>
              </a:r>
              <a:r>
                <a:rPr lang="ru-RU" sz="1200" b="0" dirty="0" smtClean="0"/>
                <a:t>м</a:t>
              </a:r>
              <a:endParaRPr lang="ru-RU" sz="1200" b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471948" y="5481228"/>
                  <a:ext cx="4722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,%</m:t>
                        </m:r>
                      </m:oMath>
                    </m:oMathPara>
                  </a14:m>
                  <a:endParaRPr lang="ru-RU" sz="1200" b="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1948" y="5481228"/>
                  <a:ext cx="47228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15556" y="5865818"/>
                <a:ext cx="26284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0" dirty="0" smtClean="0"/>
                  <a:t>Распределение по глубине и относительная погрешность определения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b="0" dirty="0" smtClean="0"/>
                  <a:t> </a:t>
                </a:r>
                <a:r>
                  <a:rPr lang="ru-RU" sz="1400" b="0" dirty="0" smtClean="0"/>
                  <a:t>в центральной точке</a:t>
                </a:r>
                <a:endParaRPr lang="ru-RU" sz="14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556" y="5865818"/>
                <a:ext cx="2628444" cy="954107"/>
              </a:xfrm>
              <a:prstGeom prst="rect">
                <a:avLst/>
              </a:prstGeom>
              <a:blipFill rotWithShape="0">
                <a:blip r:embed="rId6"/>
                <a:stretch>
                  <a:fillRect t="-1274" r="-1392" b="-5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араллелограмм 11"/>
          <p:cNvSpPr/>
          <p:nvPr/>
        </p:nvSpPr>
        <p:spPr>
          <a:xfrm>
            <a:off x="143508" y="1697469"/>
            <a:ext cx="3168352" cy="972396"/>
          </a:xfrm>
          <a:prstGeom prst="parallelogram">
            <a:avLst>
              <a:gd name="adj" fmla="val 127081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3103982" y="1697469"/>
            <a:ext cx="3168352" cy="972396"/>
          </a:xfrm>
          <a:prstGeom prst="parallelogram">
            <a:avLst>
              <a:gd name="adj" fmla="val 127081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710371" y="1697469"/>
            <a:ext cx="1246494" cy="972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333618" y="1697469"/>
            <a:ext cx="1246494" cy="972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08355" y="2324166"/>
            <a:ext cx="19398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10895" y="2000130"/>
            <a:ext cx="19398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333618" y="1697469"/>
            <a:ext cx="706434" cy="972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56865" y="1697469"/>
            <a:ext cx="491350" cy="626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80112" y="1697469"/>
            <a:ext cx="266614" cy="302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944205" y="2010817"/>
            <a:ext cx="404479" cy="659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53760" y="2324166"/>
            <a:ext cx="156109" cy="345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33"/>
          <p:cNvSpPr/>
          <p:nvPr/>
        </p:nvSpPr>
        <p:spPr>
          <a:xfrm>
            <a:off x="3023828" y="2010817"/>
            <a:ext cx="484527" cy="17285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0053" y="5649072"/>
                <a:ext cx="4658162" cy="856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600" b="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600" b="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b="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𝜁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b="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sup>
                                                  <m:r>
                                                    <a:rPr lang="en-US" sz="1600" b="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600" b="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600" b="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b="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𝜂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b="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sup>
                                                  <m:r>
                                                    <a:rPr lang="en-US" sz="1600" b="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5/2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ru-RU" sz="16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3" y="5649072"/>
                <a:ext cx="4658162" cy="8562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7576" y="4671676"/>
                <a:ext cx="5040559" cy="88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∬"/>
                              <m:limLoc m:val="undOvr"/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𝜁</m:t>
                                      </m:r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d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600" b="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b="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𝜁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b="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600" b="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b="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𝜂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b="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5/2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16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76" y="4671676"/>
                <a:ext cx="5040559" cy="8881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0053" y="3216708"/>
                <a:ext cx="4538031" cy="856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6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𝜁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5/2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ru-RU" sz="1600" b="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53" y="3216708"/>
                <a:ext cx="4538031" cy="8562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Стрелка вниз 38"/>
          <p:cNvSpPr/>
          <p:nvPr/>
        </p:nvSpPr>
        <p:spPr>
          <a:xfrm>
            <a:off x="2915816" y="4072968"/>
            <a:ext cx="203318" cy="43615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послойного суммирования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2738" y="6438411"/>
                <a:ext cx="1178528" cy="36933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38" y="6438411"/>
                <a:ext cx="117852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72100" y="5884413"/>
                <a:ext cx="3602653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b="0">
                    <a:latin typeface="+mj-lt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ru-RU" dirty="0" smtClean="0"/>
                  <a:t> – глубина,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– </a:t>
                </a:r>
                <a:r>
                  <a:rPr lang="ru-RU" dirty="0" smtClean="0"/>
                  <a:t>длина фундамента,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dirty="0"/>
                  <a:t> – </a:t>
                </a:r>
                <a:r>
                  <a:rPr lang="ru-RU" dirty="0" smtClean="0"/>
                  <a:t>ширина фундамента.</a:t>
                </a:r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5884413"/>
                <a:ext cx="3602653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2597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323850" y="5976746"/>
            <a:ext cx="27363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0">
                <a:latin typeface="+mj-lt"/>
              </a:defRPr>
            </a:lvl1pPr>
          </a:lstStyle>
          <a:p>
            <a:r>
              <a:rPr lang="ru-RU" dirty="0" smtClean="0"/>
              <a:t>Относительная глубина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783678"/>
              </p:ext>
            </p:extLst>
          </p:nvPr>
        </p:nvGraphicFramePr>
        <p:xfrm>
          <a:off x="611560" y="883788"/>
          <a:ext cx="758190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865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постели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64670" y="5940978"/>
                <a:ext cx="3204356" cy="568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670" y="5940978"/>
                <a:ext cx="3204356" cy="568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2001" y="4163094"/>
                <a:ext cx="3932615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defRPr sz="2400" b="0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ru-RU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800" dirty="0" smtClean="0">
                    <a:latin typeface="+mj-lt"/>
                  </a:rPr>
                  <a:t>– коэффициент, равен 0,8</a:t>
                </a:r>
                <a:r>
                  <a:rPr lang="ru-RU" sz="1800" dirty="0" smtClean="0"/>
                  <a:t>,</a:t>
                </a:r>
                <a:endParaRPr lang="en-US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ru-RU" sz="1800" dirty="0">
                    <a:latin typeface="+mj-lt"/>
                  </a:rPr>
                  <a:t>–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ru-RU" sz="1800" dirty="0">
                    <a:latin typeface="+mj-lt"/>
                  </a:rPr>
                  <a:t>толщина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ru-RU" sz="1800" dirty="0">
                    <a:latin typeface="+mj-lt"/>
                  </a:rPr>
                  <a:t>-го </a:t>
                </a:r>
                <a:r>
                  <a:rPr lang="ru-RU" sz="1800" dirty="0" smtClean="0">
                    <a:latin typeface="+mj-lt"/>
                  </a:rPr>
                  <a:t>слоя,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>
                    <a:latin typeface="+mj-lt"/>
                  </a:rPr>
                  <a:t>–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ru-RU" sz="1800" dirty="0" smtClean="0">
                    <a:latin typeface="+mj-lt"/>
                  </a:rPr>
                  <a:t>модуль </a:t>
                </a:r>
                <a:r>
                  <a:rPr lang="ru-RU" sz="1800" dirty="0">
                    <a:latin typeface="+mj-lt"/>
                  </a:rPr>
                  <a:t>д</a:t>
                </a:r>
                <a:r>
                  <a:rPr lang="ru-RU" sz="1800" dirty="0" smtClean="0">
                    <a:latin typeface="+mj-lt"/>
                  </a:rPr>
                  <a:t>еформации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ru-RU" sz="1800" dirty="0">
                    <a:latin typeface="+mj-lt"/>
                  </a:rPr>
                  <a:t>-го </a:t>
                </a:r>
                <a:r>
                  <a:rPr lang="ru-RU" sz="1800" dirty="0" smtClean="0">
                    <a:latin typeface="+mj-lt"/>
                  </a:rPr>
                  <a:t>слоя</a:t>
                </a:r>
                <a:r>
                  <a:rPr lang="ru-RU" sz="1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01" y="4163094"/>
                <a:ext cx="3932615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309" t="-3922" r="-309" b="-91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3857" y="4201149"/>
                <a:ext cx="3502562" cy="847220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𝜷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57" y="4201149"/>
                <a:ext cx="3502562" cy="847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01795" y="36849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 послойного суммирования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2989" y="987470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Осадка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3009" y="1455522"/>
                <a:ext cx="2304256" cy="544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09" y="1455522"/>
                <a:ext cx="2304256" cy="5442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0569" y="1957023"/>
                <a:ext cx="2304256" cy="520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69" y="1957023"/>
                <a:ext cx="2304256" cy="5205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3913" y="2485422"/>
                <a:ext cx="2304256" cy="544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3" y="2485422"/>
                <a:ext cx="2304256" cy="5442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3409" y="1832038"/>
                <a:ext cx="2412268" cy="65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den>
                      </m:f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09" y="1832038"/>
                <a:ext cx="2412268" cy="6533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93289" y="2032620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289" y="2032620"/>
                <a:ext cx="126014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38098" y="2872672"/>
                <a:ext cx="3312368" cy="691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𝒅𝒛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098" y="2872672"/>
                <a:ext cx="3312368" cy="6912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02672" y="547166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Функция коэффициента постели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8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Полилиния 215"/>
          <p:cNvSpPr/>
          <p:nvPr/>
        </p:nvSpPr>
        <p:spPr>
          <a:xfrm>
            <a:off x="337751" y="2842054"/>
            <a:ext cx="3731741" cy="1474573"/>
          </a:xfrm>
          <a:custGeom>
            <a:avLst/>
            <a:gdLst>
              <a:gd name="connsiteX0" fmla="*/ 0 w 3731741"/>
              <a:gd name="connsiteY0" fmla="*/ 16476 h 1474573"/>
              <a:gd name="connsiteX1" fmla="*/ 32952 w 3731741"/>
              <a:gd name="connsiteY1" fmla="*/ 420130 h 1474573"/>
              <a:gd name="connsiteX2" fmla="*/ 321276 w 3731741"/>
              <a:gd name="connsiteY2" fmla="*/ 1120346 h 1474573"/>
              <a:gd name="connsiteX3" fmla="*/ 881449 w 3731741"/>
              <a:gd name="connsiteY3" fmla="*/ 1309816 h 1474573"/>
              <a:gd name="connsiteX4" fmla="*/ 1779373 w 3731741"/>
              <a:gd name="connsiteY4" fmla="*/ 1474573 h 1474573"/>
              <a:gd name="connsiteX5" fmla="*/ 2669060 w 3731741"/>
              <a:gd name="connsiteY5" fmla="*/ 1474573 h 1474573"/>
              <a:gd name="connsiteX6" fmla="*/ 3311611 w 3731741"/>
              <a:gd name="connsiteY6" fmla="*/ 1227438 h 1474573"/>
              <a:gd name="connsiteX7" fmla="*/ 3509319 w 3731741"/>
              <a:gd name="connsiteY7" fmla="*/ 823784 h 1474573"/>
              <a:gd name="connsiteX8" fmla="*/ 3682314 w 3731741"/>
              <a:gd name="connsiteY8" fmla="*/ 222422 h 1474573"/>
              <a:gd name="connsiteX9" fmla="*/ 3731741 w 3731741"/>
              <a:gd name="connsiteY9" fmla="*/ 0 h 1474573"/>
              <a:gd name="connsiteX10" fmla="*/ 0 w 3731741"/>
              <a:gd name="connsiteY10" fmla="*/ 16476 h 147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1741" h="1474573">
                <a:moveTo>
                  <a:pt x="0" y="16476"/>
                </a:moveTo>
                <a:lnTo>
                  <a:pt x="32952" y="420130"/>
                </a:lnTo>
                <a:lnTo>
                  <a:pt x="321276" y="1120346"/>
                </a:lnTo>
                <a:lnTo>
                  <a:pt x="881449" y="1309816"/>
                </a:lnTo>
                <a:lnTo>
                  <a:pt x="1779373" y="1474573"/>
                </a:lnTo>
                <a:lnTo>
                  <a:pt x="2669060" y="1474573"/>
                </a:lnTo>
                <a:lnTo>
                  <a:pt x="3311611" y="1227438"/>
                </a:lnTo>
                <a:lnTo>
                  <a:pt x="3509319" y="823784"/>
                </a:lnTo>
                <a:lnTo>
                  <a:pt x="3682314" y="222422"/>
                </a:lnTo>
                <a:lnTo>
                  <a:pt x="3731741" y="0"/>
                </a:lnTo>
                <a:lnTo>
                  <a:pt x="0" y="1647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3" y="440668"/>
            <a:ext cx="9144000" cy="634082"/>
          </a:xfrm>
        </p:spPr>
        <p:txBody>
          <a:bodyPr/>
          <a:lstStyle/>
          <a:p>
            <a:r>
              <a:rPr lang="ru-RU" sz="2400" b="1" dirty="0" smtClean="0"/>
              <a:t>Анализ конструкции на упругом основании</a:t>
            </a:r>
            <a:endParaRPr lang="ru-RU" sz="2400" b="1" dirty="0"/>
          </a:p>
        </p:txBody>
      </p:sp>
      <p:grpSp>
        <p:nvGrpSpPr>
          <p:cNvPr id="187" name="Группа 186"/>
          <p:cNvGrpSpPr/>
          <p:nvPr/>
        </p:nvGrpSpPr>
        <p:grpSpPr>
          <a:xfrm>
            <a:off x="251520" y="1227823"/>
            <a:ext cx="3888432" cy="2290790"/>
            <a:chOff x="251520" y="1598529"/>
            <a:chExt cx="3888432" cy="229079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07604" y="1952836"/>
              <a:ext cx="2484276" cy="1224136"/>
            </a:xfrm>
            <a:prstGeom prst="rect">
              <a:avLst/>
            </a:prstGeom>
            <a:solidFill>
              <a:srgbClr val="F0ED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51520" y="3212976"/>
              <a:ext cx="3888432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Группа 38"/>
            <p:cNvGrpSpPr/>
            <p:nvPr/>
          </p:nvGrpSpPr>
          <p:grpSpPr>
            <a:xfrm rot="10800000">
              <a:off x="1007604" y="2595082"/>
              <a:ext cx="2484276" cy="581890"/>
              <a:chOff x="1007604" y="3209650"/>
              <a:chExt cx="2484276" cy="581890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 flipV="1">
                <a:off x="1007604" y="3211693"/>
                <a:ext cx="0" cy="5798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 flipV="1">
                <a:off x="1295636" y="3220820"/>
                <a:ext cx="0" cy="4792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3491880" y="3212976"/>
                <a:ext cx="0" cy="4764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 flipV="1">
                <a:off x="2627784" y="3212976"/>
                <a:ext cx="0" cy="3960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 flipV="1">
                <a:off x="2339752" y="3212976"/>
                <a:ext cx="0" cy="3960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2915816" y="3212976"/>
                <a:ext cx="0" cy="3960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V="1">
                <a:off x="3203848" y="3209650"/>
                <a:ext cx="0" cy="4356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 flipV="1">
                <a:off x="1547664" y="3212976"/>
                <a:ext cx="0" cy="3960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1835696" y="3212976"/>
                <a:ext cx="0" cy="3960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/>
              <p:cNvCxnSpPr/>
              <p:nvPr/>
            </p:nvCxnSpPr>
            <p:spPr>
              <a:xfrm flipV="1">
                <a:off x="2087724" y="3212976"/>
                <a:ext cx="0" cy="3960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1889702" y="231725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b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x,y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29426" y="3519987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b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x,y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6" name="Группа 185"/>
            <p:cNvGrpSpPr/>
            <p:nvPr/>
          </p:nvGrpSpPr>
          <p:grpSpPr>
            <a:xfrm>
              <a:off x="956217" y="3213004"/>
              <a:ext cx="2600040" cy="434520"/>
              <a:chOff x="956217" y="3213004"/>
              <a:chExt cx="2600040" cy="434520"/>
            </a:xfrm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956217" y="3221549"/>
                <a:ext cx="756084" cy="396044"/>
                <a:chOff x="3835051" y="1600481"/>
                <a:chExt cx="1690025" cy="943312"/>
              </a:xfrm>
            </p:grpSpPr>
            <p:grpSp>
              <p:nvGrpSpPr>
                <p:cNvPr id="43" name="Группа 42"/>
                <p:cNvGrpSpPr/>
                <p:nvPr/>
              </p:nvGrpSpPr>
              <p:grpSpPr>
                <a:xfrm rot="5400000">
                  <a:off x="3486904" y="1951942"/>
                  <a:ext cx="939998" cy="243704"/>
                  <a:chOff x="4748963" y="5768697"/>
                  <a:chExt cx="1521605" cy="394492"/>
                </a:xfrm>
              </p:grpSpPr>
              <p:cxnSp>
                <p:nvCxnSpPr>
                  <p:cNvPr id="74" name="Прямая соединительная линия 73"/>
                  <p:cNvCxnSpPr/>
                  <p:nvPr/>
                </p:nvCxnSpPr>
                <p:spPr>
                  <a:xfrm>
                    <a:off x="496026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Прямая соединительная линия 74"/>
                  <p:cNvCxnSpPr/>
                  <p:nvPr/>
                </p:nvCxnSpPr>
                <p:spPr>
                  <a:xfrm flipV="1">
                    <a:off x="506944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Прямая соединительная линия 75"/>
                  <p:cNvCxnSpPr/>
                  <p:nvPr/>
                </p:nvCxnSpPr>
                <p:spPr>
                  <a:xfrm>
                    <a:off x="517862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Прямая соединительная линия 76"/>
                  <p:cNvCxnSpPr/>
                  <p:nvPr/>
                </p:nvCxnSpPr>
                <p:spPr>
                  <a:xfrm flipV="1">
                    <a:off x="528780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Прямая соединительная линия 77"/>
                  <p:cNvCxnSpPr/>
                  <p:nvPr/>
                </p:nvCxnSpPr>
                <p:spPr>
                  <a:xfrm>
                    <a:off x="539698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Прямая соединительная линия 78"/>
                  <p:cNvCxnSpPr/>
                  <p:nvPr/>
                </p:nvCxnSpPr>
                <p:spPr>
                  <a:xfrm flipV="1">
                    <a:off x="550616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Прямая соединительная линия 79"/>
                  <p:cNvCxnSpPr/>
                  <p:nvPr/>
                </p:nvCxnSpPr>
                <p:spPr>
                  <a:xfrm>
                    <a:off x="561534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Прямая соединительная линия 80"/>
                  <p:cNvCxnSpPr/>
                  <p:nvPr/>
                </p:nvCxnSpPr>
                <p:spPr>
                  <a:xfrm flipV="1">
                    <a:off x="5724525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Прямая соединительная линия 81"/>
                  <p:cNvCxnSpPr/>
                  <p:nvPr/>
                </p:nvCxnSpPr>
                <p:spPr>
                  <a:xfrm>
                    <a:off x="5833704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 flipV="1">
                    <a:off x="5942882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Прямая соединительная линия 83"/>
                  <p:cNvCxnSpPr/>
                  <p:nvPr/>
                </p:nvCxnSpPr>
                <p:spPr>
                  <a:xfrm flipV="1">
                    <a:off x="4912738" y="5768697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Прямая соединительная линия 84"/>
                  <p:cNvCxnSpPr/>
                  <p:nvPr/>
                </p:nvCxnSpPr>
                <p:spPr>
                  <a:xfrm>
                    <a:off x="6052061" y="5797381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Прямая соединительная линия 85"/>
                  <p:cNvCxnSpPr/>
                  <p:nvPr/>
                </p:nvCxnSpPr>
                <p:spPr>
                  <a:xfrm flipH="1">
                    <a:off x="4748963" y="5971890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Прямая соединительная линия 86"/>
                  <p:cNvCxnSpPr/>
                  <p:nvPr/>
                </p:nvCxnSpPr>
                <p:spPr>
                  <a:xfrm flipH="1">
                    <a:off x="6079427" y="5994605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Группа 43"/>
                <p:cNvGrpSpPr/>
                <p:nvPr/>
              </p:nvGrpSpPr>
              <p:grpSpPr>
                <a:xfrm rot="5400000">
                  <a:off x="4186813" y="1948627"/>
                  <a:ext cx="939998" cy="243706"/>
                  <a:chOff x="4748963" y="5768697"/>
                  <a:chExt cx="1521605" cy="394495"/>
                </a:xfrm>
              </p:grpSpPr>
              <p:cxnSp>
                <p:nvCxnSpPr>
                  <p:cNvPr id="60" name="Прямая соединительная линия 59"/>
                  <p:cNvCxnSpPr/>
                  <p:nvPr/>
                </p:nvCxnSpPr>
                <p:spPr>
                  <a:xfrm>
                    <a:off x="496026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Прямая соединительная линия 60"/>
                  <p:cNvCxnSpPr/>
                  <p:nvPr/>
                </p:nvCxnSpPr>
                <p:spPr>
                  <a:xfrm flipV="1">
                    <a:off x="506944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>
                    <a:off x="5178626" y="5768700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Прямая соединительная линия 62"/>
                  <p:cNvCxnSpPr/>
                  <p:nvPr/>
                </p:nvCxnSpPr>
                <p:spPr>
                  <a:xfrm flipV="1">
                    <a:off x="528780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Прямая соединительная линия 63"/>
                  <p:cNvCxnSpPr/>
                  <p:nvPr/>
                </p:nvCxnSpPr>
                <p:spPr>
                  <a:xfrm>
                    <a:off x="539698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 flipV="1">
                    <a:off x="550616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65"/>
                  <p:cNvCxnSpPr/>
                  <p:nvPr/>
                </p:nvCxnSpPr>
                <p:spPr>
                  <a:xfrm>
                    <a:off x="561534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Прямая соединительная линия 66"/>
                  <p:cNvCxnSpPr/>
                  <p:nvPr/>
                </p:nvCxnSpPr>
                <p:spPr>
                  <a:xfrm flipV="1">
                    <a:off x="5724525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>
                    <a:off x="5833705" y="5768700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 flipV="1">
                    <a:off x="5942882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Прямая соединительная линия 69"/>
                  <p:cNvCxnSpPr/>
                  <p:nvPr/>
                </p:nvCxnSpPr>
                <p:spPr>
                  <a:xfrm flipV="1">
                    <a:off x="4912738" y="5768697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Прямая соединительная линия 70"/>
                  <p:cNvCxnSpPr/>
                  <p:nvPr/>
                </p:nvCxnSpPr>
                <p:spPr>
                  <a:xfrm>
                    <a:off x="6052061" y="5797381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Прямая соединительная линия 71"/>
                  <p:cNvCxnSpPr/>
                  <p:nvPr/>
                </p:nvCxnSpPr>
                <p:spPr>
                  <a:xfrm flipH="1">
                    <a:off x="4748963" y="5971890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Прямая соединительная линия 72"/>
                  <p:cNvCxnSpPr/>
                  <p:nvPr/>
                </p:nvCxnSpPr>
                <p:spPr>
                  <a:xfrm flipH="1">
                    <a:off x="6079427" y="5994605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Группа 44"/>
                <p:cNvGrpSpPr/>
                <p:nvPr/>
              </p:nvGrpSpPr>
              <p:grpSpPr>
                <a:xfrm rot="5400000">
                  <a:off x="4933225" y="1951514"/>
                  <a:ext cx="939998" cy="243704"/>
                  <a:chOff x="4748963" y="5768697"/>
                  <a:chExt cx="1521605" cy="394492"/>
                </a:xfrm>
              </p:grpSpPr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>
                    <a:off x="496026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flipV="1">
                    <a:off x="506944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>
                    <a:off x="517862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Прямая соединительная линия 48"/>
                  <p:cNvCxnSpPr/>
                  <p:nvPr/>
                </p:nvCxnSpPr>
                <p:spPr>
                  <a:xfrm flipV="1">
                    <a:off x="528780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Прямая соединительная линия 49"/>
                  <p:cNvCxnSpPr/>
                  <p:nvPr/>
                </p:nvCxnSpPr>
                <p:spPr>
                  <a:xfrm>
                    <a:off x="539698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flipV="1">
                    <a:off x="550616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>
                    <a:off x="561534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 flipV="1">
                    <a:off x="5724525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Прямая соединительная линия 53"/>
                  <p:cNvCxnSpPr/>
                  <p:nvPr/>
                </p:nvCxnSpPr>
                <p:spPr>
                  <a:xfrm>
                    <a:off x="5833704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Прямая соединительная линия 54"/>
                  <p:cNvCxnSpPr/>
                  <p:nvPr/>
                </p:nvCxnSpPr>
                <p:spPr>
                  <a:xfrm flipV="1">
                    <a:off x="5942882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Прямая соединительная линия 55"/>
                  <p:cNvCxnSpPr/>
                  <p:nvPr/>
                </p:nvCxnSpPr>
                <p:spPr>
                  <a:xfrm flipV="1">
                    <a:off x="4912738" y="5768697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Прямая соединительная линия 56"/>
                  <p:cNvCxnSpPr/>
                  <p:nvPr/>
                </p:nvCxnSpPr>
                <p:spPr>
                  <a:xfrm>
                    <a:off x="6052061" y="5797381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Прямая соединительная линия 57"/>
                  <p:cNvCxnSpPr/>
                  <p:nvPr/>
                </p:nvCxnSpPr>
                <p:spPr>
                  <a:xfrm flipH="1">
                    <a:off x="4748963" y="5971890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 flipH="1">
                    <a:off x="6079427" y="5994605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8" name="Группа 87"/>
              <p:cNvGrpSpPr/>
              <p:nvPr/>
            </p:nvGrpSpPr>
            <p:grpSpPr>
              <a:xfrm>
                <a:off x="1889423" y="3214223"/>
                <a:ext cx="756084" cy="360040"/>
                <a:chOff x="3835051" y="1600481"/>
                <a:chExt cx="1690025" cy="943312"/>
              </a:xfrm>
            </p:grpSpPr>
            <p:grpSp>
              <p:nvGrpSpPr>
                <p:cNvPr id="89" name="Группа 88"/>
                <p:cNvGrpSpPr/>
                <p:nvPr/>
              </p:nvGrpSpPr>
              <p:grpSpPr>
                <a:xfrm rot="5400000">
                  <a:off x="3486904" y="1951942"/>
                  <a:ext cx="939998" cy="243704"/>
                  <a:chOff x="4748963" y="5768697"/>
                  <a:chExt cx="1521605" cy="394492"/>
                </a:xfrm>
              </p:grpSpPr>
              <p:cxnSp>
                <p:nvCxnSpPr>
                  <p:cNvPr id="120" name="Прямая соединительная линия 119"/>
                  <p:cNvCxnSpPr/>
                  <p:nvPr/>
                </p:nvCxnSpPr>
                <p:spPr>
                  <a:xfrm>
                    <a:off x="496026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Прямая соединительная линия 120"/>
                  <p:cNvCxnSpPr/>
                  <p:nvPr/>
                </p:nvCxnSpPr>
                <p:spPr>
                  <a:xfrm flipV="1">
                    <a:off x="506944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Прямая соединительная линия 121"/>
                  <p:cNvCxnSpPr/>
                  <p:nvPr/>
                </p:nvCxnSpPr>
                <p:spPr>
                  <a:xfrm>
                    <a:off x="517862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Прямая соединительная линия 122"/>
                  <p:cNvCxnSpPr/>
                  <p:nvPr/>
                </p:nvCxnSpPr>
                <p:spPr>
                  <a:xfrm flipV="1">
                    <a:off x="528780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Прямая соединительная линия 123"/>
                  <p:cNvCxnSpPr/>
                  <p:nvPr/>
                </p:nvCxnSpPr>
                <p:spPr>
                  <a:xfrm>
                    <a:off x="539698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Прямая соединительная линия 124"/>
                  <p:cNvCxnSpPr/>
                  <p:nvPr/>
                </p:nvCxnSpPr>
                <p:spPr>
                  <a:xfrm flipV="1">
                    <a:off x="550616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Прямая соединительная линия 125"/>
                  <p:cNvCxnSpPr/>
                  <p:nvPr/>
                </p:nvCxnSpPr>
                <p:spPr>
                  <a:xfrm>
                    <a:off x="561534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Прямая соединительная линия 126"/>
                  <p:cNvCxnSpPr/>
                  <p:nvPr/>
                </p:nvCxnSpPr>
                <p:spPr>
                  <a:xfrm flipV="1">
                    <a:off x="5724525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Прямая соединительная линия 127"/>
                  <p:cNvCxnSpPr/>
                  <p:nvPr/>
                </p:nvCxnSpPr>
                <p:spPr>
                  <a:xfrm>
                    <a:off x="5833704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Прямая соединительная линия 128"/>
                  <p:cNvCxnSpPr/>
                  <p:nvPr/>
                </p:nvCxnSpPr>
                <p:spPr>
                  <a:xfrm flipV="1">
                    <a:off x="5942882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Прямая соединительная линия 129"/>
                  <p:cNvCxnSpPr/>
                  <p:nvPr/>
                </p:nvCxnSpPr>
                <p:spPr>
                  <a:xfrm flipV="1">
                    <a:off x="4912738" y="5768697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Прямая соединительная линия 130"/>
                  <p:cNvCxnSpPr/>
                  <p:nvPr/>
                </p:nvCxnSpPr>
                <p:spPr>
                  <a:xfrm>
                    <a:off x="6052061" y="5797381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Прямая соединительная линия 131"/>
                  <p:cNvCxnSpPr/>
                  <p:nvPr/>
                </p:nvCxnSpPr>
                <p:spPr>
                  <a:xfrm flipH="1">
                    <a:off x="4748963" y="5971890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Прямая соединительная линия 132"/>
                  <p:cNvCxnSpPr/>
                  <p:nvPr/>
                </p:nvCxnSpPr>
                <p:spPr>
                  <a:xfrm flipH="1">
                    <a:off x="6079427" y="5994605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" name="Группа 89"/>
                <p:cNvGrpSpPr/>
                <p:nvPr/>
              </p:nvGrpSpPr>
              <p:grpSpPr>
                <a:xfrm rot="5400000">
                  <a:off x="4186813" y="1948627"/>
                  <a:ext cx="939998" cy="243706"/>
                  <a:chOff x="4748963" y="5768697"/>
                  <a:chExt cx="1521605" cy="394495"/>
                </a:xfrm>
              </p:grpSpPr>
              <p:cxnSp>
                <p:nvCxnSpPr>
                  <p:cNvPr id="106" name="Прямая соединительная линия 105"/>
                  <p:cNvCxnSpPr/>
                  <p:nvPr/>
                </p:nvCxnSpPr>
                <p:spPr>
                  <a:xfrm>
                    <a:off x="496026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Прямая соединительная линия 106"/>
                  <p:cNvCxnSpPr/>
                  <p:nvPr/>
                </p:nvCxnSpPr>
                <p:spPr>
                  <a:xfrm flipV="1">
                    <a:off x="506944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Прямая соединительная линия 107"/>
                  <p:cNvCxnSpPr/>
                  <p:nvPr/>
                </p:nvCxnSpPr>
                <p:spPr>
                  <a:xfrm>
                    <a:off x="5178626" y="5768700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Прямая соединительная линия 108"/>
                  <p:cNvCxnSpPr/>
                  <p:nvPr/>
                </p:nvCxnSpPr>
                <p:spPr>
                  <a:xfrm flipV="1">
                    <a:off x="528780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Прямая соединительная линия 109"/>
                  <p:cNvCxnSpPr/>
                  <p:nvPr/>
                </p:nvCxnSpPr>
                <p:spPr>
                  <a:xfrm>
                    <a:off x="539698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Прямая соединительная линия 110"/>
                  <p:cNvCxnSpPr/>
                  <p:nvPr/>
                </p:nvCxnSpPr>
                <p:spPr>
                  <a:xfrm flipV="1">
                    <a:off x="550616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Прямая соединительная линия 111"/>
                  <p:cNvCxnSpPr/>
                  <p:nvPr/>
                </p:nvCxnSpPr>
                <p:spPr>
                  <a:xfrm>
                    <a:off x="561534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Прямая соединительная линия 112"/>
                  <p:cNvCxnSpPr/>
                  <p:nvPr/>
                </p:nvCxnSpPr>
                <p:spPr>
                  <a:xfrm flipV="1">
                    <a:off x="5724525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Прямая соединительная линия 113"/>
                  <p:cNvCxnSpPr/>
                  <p:nvPr/>
                </p:nvCxnSpPr>
                <p:spPr>
                  <a:xfrm>
                    <a:off x="5833705" y="5768700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Прямая соединительная линия 114"/>
                  <p:cNvCxnSpPr/>
                  <p:nvPr/>
                </p:nvCxnSpPr>
                <p:spPr>
                  <a:xfrm flipV="1">
                    <a:off x="5942882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Прямая соединительная линия 115"/>
                  <p:cNvCxnSpPr/>
                  <p:nvPr/>
                </p:nvCxnSpPr>
                <p:spPr>
                  <a:xfrm flipV="1">
                    <a:off x="4912738" y="5768697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Прямая соединительная линия 116"/>
                  <p:cNvCxnSpPr/>
                  <p:nvPr/>
                </p:nvCxnSpPr>
                <p:spPr>
                  <a:xfrm>
                    <a:off x="6052061" y="5797381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Прямая соединительная линия 117"/>
                  <p:cNvCxnSpPr/>
                  <p:nvPr/>
                </p:nvCxnSpPr>
                <p:spPr>
                  <a:xfrm flipH="1">
                    <a:off x="4748963" y="5971890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Прямая соединительная линия 118"/>
                  <p:cNvCxnSpPr/>
                  <p:nvPr/>
                </p:nvCxnSpPr>
                <p:spPr>
                  <a:xfrm flipH="1">
                    <a:off x="6079427" y="5994605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Группа 90"/>
                <p:cNvGrpSpPr/>
                <p:nvPr/>
              </p:nvGrpSpPr>
              <p:grpSpPr>
                <a:xfrm rot="5400000">
                  <a:off x="4933225" y="1951514"/>
                  <a:ext cx="939998" cy="243704"/>
                  <a:chOff x="4748963" y="5768697"/>
                  <a:chExt cx="1521605" cy="394492"/>
                </a:xfrm>
              </p:grpSpPr>
              <p:cxnSp>
                <p:nvCxnSpPr>
                  <p:cNvPr id="92" name="Прямая соединительная линия 91"/>
                  <p:cNvCxnSpPr/>
                  <p:nvPr/>
                </p:nvCxnSpPr>
                <p:spPr>
                  <a:xfrm>
                    <a:off x="496026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V="1">
                    <a:off x="506944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Прямая соединительная линия 93"/>
                  <p:cNvCxnSpPr/>
                  <p:nvPr/>
                </p:nvCxnSpPr>
                <p:spPr>
                  <a:xfrm>
                    <a:off x="517862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 flipV="1">
                    <a:off x="528780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Прямая соединительная линия 95"/>
                  <p:cNvCxnSpPr/>
                  <p:nvPr/>
                </p:nvCxnSpPr>
                <p:spPr>
                  <a:xfrm>
                    <a:off x="539698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Прямая соединительная линия 96"/>
                  <p:cNvCxnSpPr/>
                  <p:nvPr/>
                </p:nvCxnSpPr>
                <p:spPr>
                  <a:xfrm flipV="1">
                    <a:off x="550616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Прямая соединительная линия 97"/>
                  <p:cNvCxnSpPr/>
                  <p:nvPr/>
                </p:nvCxnSpPr>
                <p:spPr>
                  <a:xfrm>
                    <a:off x="561534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Прямая соединительная линия 98"/>
                  <p:cNvCxnSpPr/>
                  <p:nvPr/>
                </p:nvCxnSpPr>
                <p:spPr>
                  <a:xfrm flipV="1">
                    <a:off x="5724525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Прямая соединительная линия 99"/>
                  <p:cNvCxnSpPr/>
                  <p:nvPr/>
                </p:nvCxnSpPr>
                <p:spPr>
                  <a:xfrm>
                    <a:off x="5833704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Прямая соединительная линия 100"/>
                  <p:cNvCxnSpPr/>
                  <p:nvPr/>
                </p:nvCxnSpPr>
                <p:spPr>
                  <a:xfrm flipV="1">
                    <a:off x="5942882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 flipV="1">
                    <a:off x="4912738" y="5768697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Прямая соединительная линия 102"/>
                  <p:cNvCxnSpPr/>
                  <p:nvPr/>
                </p:nvCxnSpPr>
                <p:spPr>
                  <a:xfrm>
                    <a:off x="6052061" y="5797381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Прямая соединительная линия 103"/>
                  <p:cNvCxnSpPr/>
                  <p:nvPr/>
                </p:nvCxnSpPr>
                <p:spPr>
                  <a:xfrm flipH="1">
                    <a:off x="4748963" y="5971890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Прямая соединительная линия 104"/>
                  <p:cNvCxnSpPr/>
                  <p:nvPr/>
                </p:nvCxnSpPr>
                <p:spPr>
                  <a:xfrm flipH="1">
                    <a:off x="6079427" y="5994605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4" name="Группа 133"/>
              <p:cNvGrpSpPr/>
              <p:nvPr/>
            </p:nvGrpSpPr>
            <p:grpSpPr>
              <a:xfrm>
                <a:off x="2800173" y="3213004"/>
                <a:ext cx="756084" cy="434520"/>
                <a:chOff x="3835051" y="1600481"/>
                <a:chExt cx="1690025" cy="943312"/>
              </a:xfrm>
            </p:grpSpPr>
            <p:grpSp>
              <p:nvGrpSpPr>
                <p:cNvPr id="135" name="Группа 134"/>
                <p:cNvGrpSpPr/>
                <p:nvPr/>
              </p:nvGrpSpPr>
              <p:grpSpPr>
                <a:xfrm rot="5400000">
                  <a:off x="3486904" y="1951942"/>
                  <a:ext cx="939998" cy="243704"/>
                  <a:chOff x="4748963" y="5768697"/>
                  <a:chExt cx="1521605" cy="394492"/>
                </a:xfrm>
              </p:grpSpPr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>
                    <a:off x="496026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 flipV="1">
                    <a:off x="506944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Прямая соединительная линия 167"/>
                  <p:cNvCxnSpPr/>
                  <p:nvPr/>
                </p:nvCxnSpPr>
                <p:spPr>
                  <a:xfrm>
                    <a:off x="517862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 flipV="1">
                    <a:off x="528780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/>
                  <p:nvPr/>
                </p:nvCxnSpPr>
                <p:spPr>
                  <a:xfrm>
                    <a:off x="539698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 flipV="1">
                    <a:off x="550616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>
                    <a:off x="561534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 flipV="1">
                    <a:off x="5724525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5833704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Прямая соединительная линия 174"/>
                  <p:cNvCxnSpPr/>
                  <p:nvPr/>
                </p:nvCxnSpPr>
                <p:spPr>
                  <a:xfrm flipV="1">
                    <a:off x="5942882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Прямая соединительная линия 175"/>
                  <p:cNvCxnSpPr/>
                  <p:nvPr/>
                </p:nvCxnSpPr>
                <p:spPr>
                  <a:xfrm flipV="1">
                    <a:off x="4912738" y="5768697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>
                    <a:off x="6052061" y="5797381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 flipH="1">
                    <a:off x="4748963" y="5971890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flipH="1">
                    <a:off x="6079427" y="5994605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" name="Группа 135"/>
                <p:cNvGrpSpPr/>
                <p:nvPr/>
              </p:nvGrpSpPr>
              <p:grpSpPr>
                <a:xfrm rot="5400000">
                  <a:off x="4186813" y="1948627"/>
                  <a:ext cx="939998" cy="243706"/>
                  <a:chOff x="4748963" y="5768697"/>
                  <a:chExt cx="1521605" cy="394495"/>
                </a:xfrm>
              </p:grpSpPr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>
                    <a:off x="496026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 flipV="1">
                    <a:off x="506944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5178626" y="5768700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 flipV="1">
                    <a:off x="528780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>
                    <a:off x="539698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 flipV="1">
                    <a:off x="550616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>
                    <a:off x="561534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 flipV="1">
                    <a:off x="5724525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Прямая соединительная линия 159"/>
                  <p:cNvCxnSpPr/>
                  <p:nvPr/>
                </p:nvCxnSpPr>
                <p:spPr>
                  <a:xfrm>
                    <a:off x="5833705" y="5768700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 flipV="1">
                    <a:off x="5942882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 flipV="1">
                    <a:off x="4912738" y="5768697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6052061" y="5797381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 flipH="1">
                    <a:off x="4748963" y="5971890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Прямая соединительная линия 164"/>
                  <p:cNvCxnSpPr/>
                  <p:nvPr/>
                </p:nvCxnSpPr>
                <p:spPr>
                  <a:xfrm flipH="1">
                    <a:off x="6079427" y="5994605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" name="Группа 136"/>
                <p:cNvGrpSpPr/>
                <p:nvPr/>
              </p:nvGrpSpPr>
              <p:grpSpPr>
                <a:xfrm rot="5400000">
                  <a:off x="4933225" y="1951514"/>
                  <a:ext cx="939998" cy="243704"/>
                  <a:chOff x="4748963" y="5768697"/>
                  <a:chExt cx="1521605" cy="394492"/>
                </a:xfrm>
              </p:grpSpPr>
              <p:cxnSp>
                <p:nvCxnSpPr>
                  <p:cNvPr id="138" name="Прямая соединительная линия 137"/>
                  <p:cNvCxnSpPr/>
                  <p:nvPr/>
                </p:nvCxnSpPr>
                <p:spPr>
                  <a:xfrm>
                    <a:off x="496026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Прямая соединительная линия 138"/>
                  <p:cNvCxnSpPr/>
                  <p:nvPr/>
                </p:nvCxnSpPr>
                <p:spPr>
                  <a:xfrm flipV="1">
                    <a:off x="5069449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Прямая соединительная линия 139"/>
                  <p:cNvCxnSpPr/>
                  <p:nvPr/>
                </p:nvCxnSpPr>
                <p:spPr>
                  <a:xfrm>
                    <a:off x="517862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Прямая соединительная линия 140"/>
                  <p:cNvCxnSpPr/>
                  <p:nvPr/>
                </p:nvCxnSpPr>
                <p:spPr>
                  <a:xfrm flipV="1">
                    <a:off x="528780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Прямая соединительная линия 141"/>
                  <p:cNvCxnSpPr/>
                  <p:nvPr/>
                </p:nvCxnSpPr>
                <p:spPr>
                  <a:xfrm>
                    <a:off x="539698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Прямая соединительная линия 142"/>
                  <p:cNvCxnSpPr/>
                  <p:nvPr/>
                </p:nvCxnSpPr>
                <p:spPr>
                  <a:xfrm flipV="1">
                    <a:off x="5506166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Прямая соединительная линия 143"/>
                  <p:cNvCxnSpPr/>
                  <p:nvPr/>
                </p:nvCxnSpPr>
                <p:spPr>
                  <a:xfrm>
                    <a:off x="5615347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Прямая соединительная линия 144"/>
                  <p:cNvCxnSpPr/>
                  <p:nvPr/>
                </p:nvCxnSpPr>
                <p:spPr>
                  <a:xfrm flipV="1">
                    <a:off x="5724525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Прямая соединительная линия 145"/>
                  <p:cNvCxnSpPr/>
                  <p:nvPr/>
                </p:nvCxnSpPr>
                <p:spPr>
                  <a:xfrm>
                    <a:off x="5833704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Прямая соединительная линия 146"/>
                  <p:cNvCxnSpPr/>
                  <p:nvPr/>
                </p:nvCxnSpPr>
                <p:spPr>
                  <a:xfrm flipV="1">
                    <a:off x="5942882" y="5768697"/>
                    <a:ext cx="109180" cy="394492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Прямая соединительная линия 147"/>
                  <p:cNvCxnSpPr/>
                  <p:nvPr/>
                </p:nvCxnSpPr>
                <p:spPr>
                  <a:xfrm flipV="1">
                    <a:off x="4912738" y="5768697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Прямая соединительная линия 148"/>
                  <p:cNvCxnSpPr/>
                  <p:nvPr/>
                </p:nvCxnSpPr>
                <p:spPr>
                  <a:xfrm>
                    <a:off x="6052061" y="5797381"/>
                    <a:ext cx="54731" cy="197224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Прямая соединительная линия 149"/>
                  <p:cNvCxnSpPr/>
                  <p:nvPr/>
                </p:nvCxnSpPr>
                <p:spPr>
                  <a:xfrm flipH="1">
                    <a:off x="4748963" y="5971890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 flipH="1">
                    <a:off x="6079427" y="5994605"/>
                    <a:ext cx="191141" cy="0"/>
                  </a:xfrm>
                  <a:prstGeom prst="line">
                    <a:avLst/>
                  </a:prstGeom>
                  <a:ln w="63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81" name="Прямая со стрелкой 180"/>
            <p:cNvCxnSpPr/>
            <p:nvPr/>
          </p:nvCxnSpPr>
          <p:spPr>
            <a:xfrm>
              <a:off x="1881665" y="1682806"/>
              <a:ext cx="0" cy="54006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2000813" y="1598529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F(</a:t>
              </a:r>
              <a:r>
                <a:rPr lang="en-US" b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x,y</a:t>
              </a:r>
              <a:r>
                <a: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554832" y="4587869"/>
            <a:ext cx="425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 внешних нагрузок;</a:t>
            </a:r>
          </a:p>
          <a:p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сооружения на грунтовое основание;</a:t>
            </a:r>
          </a:p>
          <a:p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коэффициента постели.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7" name="Группа 206"/>
          <p:cNvGrpSpPr/>
          <p:nvPr/>
        </p:nvGrpSpPr>
        <p:grpSpPr>
          <a:xfrm>
            <a:off x="5813524" y="5208045"/>
            <a:ext cx="2634908" cy="1296144"/>
            <a:chOff x="5813524" y="5208045"/>
            <a:chExt cx="2634908" cy="1296144"/>
          </a:xfrm>
        </p:grpSpPr>
        <p:sp>
          <p:nvSpPr>
            <p:cNvPr id="190" name="Куб 189"/>
            <p:cNvSpPr/>
            <p:nvPr/>
          </p:nvSpPr>
          <p:spPr>
            <a:xfrm>
              <a:off x="5813524" y="5208045"/>
              <a:ext cx="2634908" cy="129614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898888" y="5664428"/>
              <a:ext cx="1983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Модель основания</a:t>
              </a:r>
              <a:endParaRPr lang="ru-RU" dirty="0"/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5760133" y="1359799"/>
            <a:ext cx="2634908" cy="1296144"/>
            <a:chOff x="5760133" y="1359799"/>
            <a:chExt cx="2634908" cy="1296144"/>
          </a:xfrm>
        </p:grpSpPr>
        <p:sp>
          <p:nvSpPr>
            <p:cNvPr id="189" name="Куб 188"/>
            <p:cNvSpPr/>
            <p:nvPr/>
          </p:nvSpPr>
          <p:spPr>
            <a:xfrm>
              <a:off x="5760133" y="1359799"/>
              <a:ext cx="2634908" cy="1296144"/>
            </a:xfrm>
            <a:prstGeom prst="cube">
              <a:avLst/>
            </a:prstGeom>
            <a:solidFill>
              <a:srgbClr val="F0ED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120172" y="1826166"/>
              <a:ext cx="1692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Модель сооружения</a:t>
              </a:r>
              <a:endParaRPr lang="ru-RU" dirty="0"/>
            </a:p>
          </p:txBody>
        </p:sp>
      </p:grpSp>
      <p:grpSp>
        <p:nvGrpSpPr>
          <p:cNvPr id="208" name="Группа 207"/>
          <p:cNvGrpSpPr/>
          <p:nvPr/>
        </p:nvGrpSpPr>
        <p:grpSpPr>
          <a:xfrm>
            <a:off x="6120172" y="3475141"/>
            <a:ext cx="1915010" cy="1016524"/>
            <a:chOff x="6105906" y="3647368"/>
            <a:chExt cx="1915010" cy="1016524"/>
          </a:xfrm>
        </p:grpSpPr>
        <p:sp>
          <p:nvSpPr>
            <p:cNvPr id="188" name="Куб 187"/>
            <p:cNvSpPr/>
            <p:nvPr/>
          </p:nvSpPr>
          <p:spPr>
            <a:xfrm>
              <a:off x="6120172" y="3647368"/>
              <a:ext cx="1900744" cy="1016524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105906" y="3979645"/>
              <a:ext cx="1696279" cy="58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Контроль сходимости</a:t>
              </a:r>
              <a:endParaRPr lang="ru-RU" dirty="0"/>
            </a:p>
          </p:txBody>
        </p:sp>
      </p:grpSp>
      <p:sp>
        <p:nvSpPr>
          <p:cNvPr id="202" name="TextBox 201"/>
          <p:cNvSpPr txBox="1"/>
          <p:nvPr/>
        </p:nvSpPr>
        <p:spPr>
          <a:xfrm>
            <a:off x="5986797" y="296168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986797" y="4710401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326306" y="467619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275681" y="2919205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2" name="Группа 211"/>
          <p:cNvGrpSpPr/>
          <p:nvPr/>
        </p:nvGrpSpPr>
        <p:grpSpPr>
          <a:xfrm>
            <a:off x="6789906" y="2655943"/>
            <a:ext cx="468052" cy="966942"/>
            <a:chOff x="6732240" y="2655943"/>
            <a:chExt cx="468052" cy="966942"/>
          </a:xfrm>
        </p:grpSpPr>
        <p:cxnSp>
          <p:nvCxnSpPr>
            <p:cNvPr id="210" name="Прямая со стрелкой 209"/>
            <p:cNvCxnSpPr/>
            <p:nvPr/>
          </p:nvCxnSpPr>
          <p:spPr>
            <a:xfrm flipV="1">
              <a:off x="6732240" y="2655943"/>
              <a:ext cx="0" cy="9530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 стрелкой 210"/>
            <p:cNvCxnSpPr/>
            <p:nvPr/>
          </p:nvCxnSpPr>
          <p:spPr>
            <a:xfrm rot="10800000" flipV="1">
              <a:off x="7200292" y="2669808"/>
              <a:ext cx="0" cy="9530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Группа 212"/>
          <p:cNvGrpSpPr/>
          <p:nvPr/>
        </p:nvGrpSpPr>
        <p:grpSpPr>
          <a:xfrm>
            <a:off x="6789906" y="4464577"/>
            <a:ext cx="468052" cy="966942"/>
            <a:chOff x="6732240" y="2655943"/>
            <a:chExt cx="468052" cy="966942"/>
          </a:xfrm>
        </p:grpSpPr>
        <p:cxnSp>
          <p:nvCxnSpPr>
            <p:cNvPr id="214" name="Прямая со стрелкой 213"/>
            <p:cNvCxnSpPr/>
            <p:nvPr/>
          </p:nvCxnSpPr>
          <p:spPr>
            <a:xfrm flipV="1">
              <a:off x="6732240" y="2655943"/>
              <a:ext cx="0" cy="9530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 стрелкой 214"/>
            <p:cNvCxnSpPr/>
            <p:nvPr/>
          </p:nvCxnSpPr>
          <p:spPr>
            <a:xfrm rot="10800000" flipV="1">
              <a:off x="7200292" y="2669808"/>
              <a:ext cx="0" cy="9530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5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2779"/>
            <a:ext cx="9144000" cy="634082"/>
          </a:xfrm>
        </p:spPr>
        <p:txBody>
          <a:bodyPr/>
          <a:lstStyle/>
          <a:p>
            <a:r>
              <a:rPr lang="ru-RU" sz="2400" b="1" dirty="0" smtClean="0"/>
              <a:t>Осадка абсолютно жесткой плиты под действием равномерной нагрузки</a:t>
            </a:r>
            <a:endParaRPr lang="ru-RU" sz="24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1500" y="3355543"/>
            <a:ext cx="3199277" cy="3143948"/>
            <a:chOff x="107504" y="1700808"/>
            <a:chExt cx="3199277" cy="3143948"/>
          </a:xfrm>
        </p:grpSpPr>
        <p:sp>
          <p:nvSpPr>
            <p:cNvPr id="5" name="TextBox 4"/>
            <p:cNvSpPr txBox="1"/>
            <p:nvPr/>
          </p:nvSpPr>
          <p:spPr>
            <a:xfrm>
              <a:off x="215516" y="4321536"/>
              <a:ext cx="2864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0" dirty="0" smtClean="0"/>
                <a:t>Распределение давления под плитой, кПа</a:t>
              </a:r>
              <a:endParaRPr lang="ru-RU" sz="1400" b="0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700808"/>
              <a:ext cx="3199277" cy="254179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3227346" y="3353148"/>
            <a:ext cx="3216710" cy="3158657"/>
            <a:chOff x="3299507" y="1686099"/>
            <a:chExt cx="3216710" cy="31586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9507" y="1686099"/>
              <a:ext cx="3216710" cy="2563847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>
              <a:off x="3307116" y="4321536"/>
              <a:ext cx="2864366" cy="523220"/>
              <a:chOff x="3133449" y="4321536"/>
              <a:chExt cx="2864366" cy="52322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133449" y="4321536"/>
                <a:ext cx="2864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0" dirty="0" smtClean="0"/>
                  <a:t>Распределение функции коэффициента постели, МН</a:t>
                </a:r>
                <a:r>
                  <a:rPr lang="en-US" sz="1400" b="0" dirty="0" smtClean="0"/>
                  <a:t>/</a:t>
                </a:r>
                <a:r>
                  <a:rPr lang="ru-RU" sz="1400" b="0" dirty="0" smtClean="0"/>
                  <a:t>м</a:t>
                </a:r>
                <a:endParaRPr lang="ru-RU" sz="1400" b="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709783" y="4460035"/>
                <a:ext cx="2880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0" dirty="0" smtClean="0"/>
                  <a:t>3</a:t>
                </a:r>
                <a:endParaRPr lang="ru-RU" sz="1000" b="0" dirty="0"/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791580" y="1601473"/>
            <a:ext cx="4320480" cy="1494214"/>
            <a:chOff x="2231740" y="1574746"/>
            <a:chExt cx="4320480" cy="1494214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231740" y="1988840"/>
              <a:ext cx="4320480" cy="1080120"/>
              <a:chOff x="2231740" y="1916832"/>
              <a:chExt cx="4320480" cy="122413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2231740" y="2384884"/>
                <a:ext cx="4320480" cy="3240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2231740" y="1916832"/>
                <a:ext cx="4320480" cy="473706"/>
                <a:chOff x="2231740" y="1916832"/>
                <a:chExt cx="4320480" cy="473706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2231740" y="1916832"/>
                  <a:ext cx="4320480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>
                  <a:off x="2231740" y="1916832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>
                  <a:off x="2595952" y="1916832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 стрелкой 23"/>
                <p:cNvCxnSpPr/>
                <p:nvPr/>
              </p:nvCxnSpPr>
              <p:spPr>
                <a:xfrm>
                  <a:off x="2974400" y="1916832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/>
                <p:cNvCxnSpPr/>
                <p:nvPr/>
              </p:nvCxnSpPr>
              <p:spPr>
                <a:xfrm>
                  <a:off x="3353968" y="1916832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 стрелкой 25"/>
                <p:cNvCxnSpPr/>
                <p:nvPr/>
              </p:nvCxnSpPr>
              <p:spPr>
                <a:xfrm>
                  <a:off x="3738722" y="1916832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 стрелкой 26"/>
                <p:cNvCxnSpPr/>
                <p:nvPr/>
              </p:nvCxnSpPr>
              <p:spPr>
                <a:xfrm>
                  <a:off x="4116616" y="1916832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/>
                <p:nvPr/>
              </p:nvCxnSpPr>
              <p:spPr>
                <a:xfrm>
                  <a:off x="4480668" y="1922485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 стрелкой 28"/>
                <p:cNvCxnSpPr/>
                <p:nvPr/>
              </p:nvCxnSpPr>
              <p:spPr>
                <a:xfrm>
                  <a:off x="4860032" y="1916832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 стрелкой 29"/>
                <p:cNvCxnSpPr/>
                <p:nvPr/>
              </p:nvCxnSpPr>
              <p:spPr>
                <a:xfrm>
                  <a:off x="5229522" y="1919150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 стрелкой 30"/>
                <p:cNvCxnSpPr/>
                <p:nvPr/>
              </p:nvCxnSpPr>
              <p:spPr>
                <a:xfrm>
                  <a:off x="5556614" y="1922486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 стрелкой 31"/>
                <p:cNvCxnSpPr/>
                <p:nvPr/>
              </p:nvCxnSpPr>
              <p:spPr>
                <a:xfrm>
                  <a:off x="5892323" y="1916832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 стрелкой 32"/>
                <p:cNvCxnSpPr/>
                <p:nvPr/>
              </p:nvCxnSpPr>
              <p:spPr>
                <a:xfrm>
                  <a:off x="6212631" y="1916832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 стрелкой 33"/>
                <p:cNvCxnSpPr/>
                <p:nvPr/>
              </p:nvCxnSpPr>
              <p:spPr>
                <a:xfrm>
                  <a:off x="6552220" y="1916832"/>
                  <a:ext cx="0" cy="4680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2231740" y="2708920"/>
                <a:ext cx="4320480" cy="432048"/>
                <a:chOff x="2231740" y="2708920"/>
                <a:chExt cx="4320480" cy="432048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2231740" y="2708920"/>
                  <a:ext cx="0" cy="4320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6552220" y="2708920"/>
                  <a:ext cx="0" cy="4320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 стрелкой 42"/>
                <p:cNvCxnSpPr/>
                <p:nvPr/>
              </p:nvCxnSpPr>
              <p:spPr>
                <a:xfrm>
                  <a:off x="2231740" y="3104964"/>
                  <a:ext cx="432048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TextBox 46"/>
            <p:cNvSpPr txBox="1"/>
            <p:nvPr/>
          </p:nvSpPr>
          <p:spPr>
            <a:xfrm>
              <a:off x="3797914" y="1574746"/>
              <a:ext cx="11881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=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1</a:t>
              </a:r>
              <a:r>
                <a:rPr lang="ru-RU" sz="1400" dirty="0" smtClean="0"/>
                <a:t> кПа</a:t>
              </a:r>
              <a:endParaRPr lang="ru-RU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43608" y="2747964"/>
              <a:ext cx="480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 </a:t>
              </a:r>
              <a:r>
                <a:rPr lang="ru-RU" sz="1400" dirty="0" smtClean="0"/>
                <a:t>м</a:t>
              </a:r>
              <a:endParaRPr lang="ru-RU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848459" y="5037836"/>
                <a:ext cx="20157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0" dirty="0" smtClean="0"/>
                  <a:t>Распределение по глубине напряжения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b="0" dirty="0" smtClean="0"/>
                  <a:t> </a:t>
                </a:r>
                <a:r>
                  <a:rPr lang="ru-RU" sz="1400" b="0" dirty="0" smtClean="0"/>
                  <a:t>в центральной точке плиты</a:t>
                </a:r>
                <a:endParaRPr lang="ru-RU" sz="1400" b="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59" y="5037836"/>
                <a:ext cx="2015716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637" r="-302" b="-5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Группа 64"/>
          <p:cNvGrpSpPr/>
          <p:nvPr/>
        </p:nvGrpSpPr>
        <p:grpSpPr>
          <a:xfrm>
            <a:off x="6365382" y="1740587"/>
            <a:ext cx="2682173" cy="3249380"/>
            <a:chOff x="6365382" y="1740587"/>
            <a:chExt cx="2682173" cy="324938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0024" y="1740587"/>
              <a:ext cx="1838563" cy="324937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365382" y="1877067"/>
              <a:ext cx="675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H, </a:t>
              </a:r>
              <a:r>
                <a:rPr lang="ru-RU" sz="1200" b="0" dirty="0" smtClean="0"/>
                <a:t>м</a:t>
              </a:r>
              <a:endParaRPr lang="ru-RU" sz="1200" b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8588587" y="4497524"/>
                  <a:ext cx="45896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ru-RU" sz="1200" b="0" dirty="0" smtClean="0"/>
                </a:p>
                <a:p>
                  <a:r>
                    <a:rPr lang="ru-RU" sz="1200" b="0" dirty="0" smtClean="0"/>
                    <a:t>кПа</a:t>
                  </a:r>
                  <a:endParaRPr lang="ru-RU" sz="1200" b="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8587" y="4497524"/>
                  <a:ext cx="458968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33" b="-740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082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712779"/>
            <a:ext cx="91440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kern="0" dirty="0" smtClean="0"/>
              <a:t>Осадка абсолютно жесткой плиты под действием неравномерной нагрузки</a:t>
            </a:r>
            <a:endParaRPr lang="ru-RU" sz="2400" b="1" kern="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85144" y="3689823"/>
            <a:ext cx="2932999" cy="2907815"/>
            <a:chOff x="467544" y="2132856"/>
            <a:chExt cx="2932999" cy="290781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2132856"/>
              <a:ext cx="2932999" cy="23665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28437" y="4517451"/>
              <a:ext cx="2864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0" dirty="0" smtClean="0"/>
                <a:t>Распределение давления под плитой, кПа</a:t>
              </a:r>
              <a:endParaRPr lang="ru-RU" sz="1400" b="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127972" y="3692889"/>
            <a:ext cx="2931523" cy="2935655"/>
            <a:chOff x="3959932" y="2121492"/>
            <a:chExt cx="2931523" cy="29356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9932" y="2121492"/>
              <a:ext cx="2931523" cy="239565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93510" y="4533927"/>
              <a:ext cx="2864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0" dirty="0" smtClean="0"/>
                <a:t>Распределение функции коэффициента постели, МН</a:t>
              </a:r>
              <a:r>
                <a:rPr lang="en-US" sz="1400" b="0" dirty="0" smtClean="0"/>
                <a:t>/</a:t>
              </a:r>
              <a:r>
                <a:rPr lang="ru-RU" sz="1400" b="0" dirty="0" smtClean="0"/>
                <a:t>м</a:t>
              </a:r>
              <a:endParaRPr lang="ru-RU" sz="1400" b="0" dirty="0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719572" y="1700808"/>
            <a:ext cx="4609625" cy="1829817"/>
            <a:chOff x="2430285" y="1608057"/>
            <a:chExt cx="4609625" cy="182981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526904" y="2770741"/>
              <a:ext cx="4320480" cy="285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526904" y="1916832"/>
              <a:ext cx="4320480" cy="44092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2526904" y="2357754"/>
              <a:ext cx="0" cy="4129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2891116" y="2343786"/>
              <a:ext cx="0" cy="4269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3269564" y="2276872"/>
              <a:ext cx="0" cy="493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3649132" y="2258022"/>
              <a:ext cx="0" cy="5118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4033886" y="2207716"/>
              <a:ext cx="0" cy="5630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4411780" y="2190800"/>
              <a:ext cx="0" cy="575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4775832" y="2137293"/>
              <a:ext cx="0" cy="6384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5155196" y="2060848"/>
              <a:ext cx="0" cy="7098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5524686" y="2060848"/>
              <a:ext cx="0" cy="7119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5851778" y="2049322"/>
              <a:ext cx="0" cy="7153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6187487" y="1988840"/>
              <a:ext cx="0" cy="781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6507795" y="1988840"/>
              <a:ext cx="0" cy="7760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6847384" y="1916832"/>
              <a:ext cx="0" cy="8539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526904" y="3056655"/>
              <a:ext cx="4320480" cy="381219"/>
              <a:chOff x="2231740" y="2708920"/>
              <a:chExt cx="4320480" cy="432048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231740" y="2708920"/>
                <a:ext cx="0" cy="432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6552220" y="2708920"/>
                <a:ext cx="0" cy="432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>
                <a:off x="2231740" y="3104964"/>
                <a:ext cx="43204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430285" y="1961810"/>
              <a:ext cx="11881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=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1</a:t>
              </a:r>
              <a:r>
                <a:rPr lang="ru-RU" sz="1400" dirty="0" smtClean="0"/>
                <a:t> кПа</a:t>
              </a:r>
              <a:endParaRPr lang="ru-RU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38772" y="3116878"/>
              <a:ext cx="480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 </a:t>
              </a:r>
              <a:r>
                <a:rPr lang="ru-RU" sz="1400" dirty="0" smtClean="0"/>
                <a:t>м</a:t>
              </a:r>
              <a:endParaRPr lang="ru-RU" sz="14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851778" y="1608057"/>
              <a:ext cx="11881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=</a:t>
              </a:r>
              <a:r>
                <a:rPr lang="ru-RU" sz="1400" dirty="0" smtClean="0"/>
                <a:t> 2 кПа</a:t>
              </a:r>
              <a:endParaRPr lang="ru-RU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807880" y="5102256"/>
                <a:ext cx="20157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0" dirty="0" smtClean="0"/>
                  <a:t>Распределение по глубине напряжения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b="0" dirty="0" smtClean="0"/>
                  <a:t> </a:t>
                </a:r>
                <a:r>
                  <a:rPr lang="ru-RU" sz="1400" b="0" dirty="0" smtClean="0"/>
                  <a:t>в центральной точке плиты</a:t>
                </a:r>
                <a:endParaRPr lang="ru-RU" sz="1400" b="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880" y="5102256"/>
                <a:ext cx="2015716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1282" r="-303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Группа 99"/>
          <p:cNvGrpSpPr/>
          <p:nvPr/>
        </p:nvGrpSpPr>
        <p:grpSpPr>
          <a:xfrm>
            <a:off x="6324803" y="1854696"/>
            <a:ext cx="2682173" cy="3199691"/>
            <a:chOff x="6324803" y="1854696"/>
            <a:chExt cx="2682173" cy="3199691"/>
          </a:xfrm>
        </p:grpSpPr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3208" y="1854696"/>
              <a:ext cx="1963175" cy="3124489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6324803" y="1941487"/>
              <a:ext cx="675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H, </a:t>
              </a:r>
              <a:r>
                <a:rPr lang="ru-RU" sz="1200" b="0" dirty="0" smtClean="0"/>
                <a:t>м</a:t>
              </a:r>
              <a:endParaRPr lang="ru-RU" sz="1200" b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8548008" y="4561944"/>
                  <a:ext cx="45896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ru-RU" sz="1200" b="0" dirty="0" smtClean="0"/>
                </a:p>
                <a:p>
                  <a:r>
                    <a:rPr lang="ru-RU" sz="1200" b="0" dirty="0" smtClean="0"/>
                    <a:t>кПа</a:t>
                  </a:r>
                  <a:endParaRPr lang="ru-RU" sz="1200" b="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8008" y="4561944"/>
                  <a:ext cx="458968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91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2248"/>
            <a:ext cx="3893334" cy="4129524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32248"/>
            <a:ext cx="3893334" cy="4129524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805190"/>
            <a:ext cx="7200000" cy="324761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712779"/>
            <a:ext cx="91440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kern="0" dirty="0" smtClean="0"/>
              <a:t>Построение геологических разрезов при негоризонтальном напластовании</a:t>
            </a:r>
            <a:endParaRPr lang="ru-RU" sz="2400" b="1" kern="0" dirty="0"/>
          </a:p>
        </p:txBody>
      </p:sp>
    </p:spTree>
    <p:extLst>
      <p:ext uri="{BB962C8B-B14F-4D97-AF65-F5344CB8AC3E}">
        <p14:creationId xmlns:p14="http://schemas.microsoft.com/office/powerpoint/2010/main" val="255842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9" y="932056"/>
            <a:ext cx="7919714" cy="2594496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0" y="3791589"/>
            <a:ext cx="7914873" cy="2553185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Осадка в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Alterra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Линейная модель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92180" y="1010017"/>
            <a:ext cx="2860000" cy="5033070"/>
            <a:chOff x="179512" y="619666"/>
            <a:chExt cx="2860000" cy="503307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052736"/>
              <a:ext cx="2860000" cy="4600000"/>
            </a:xfrm>
            <a:prstGeom prst="rect">
              <a:avLst/>
            </a:prstGeom>
            <a:effectLst>
              <a:outerShdw blurRad="165100" sx="98000" sy="98000" algn="ctr" rotWithShape="0">
                <a:srgbClr val="000000">
                  <a:alpha val="82000"/>
                </a:srgbClr>
              </a:outerShdw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1943708" y="4797152"/>
              <a:ext cx="432048" cy="1800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5386" y="619666"/>
              <a:ext cx="22682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b="0" dirty="0" smtClean="0">
                  <a:latin typeface="+mj-lt"/>
                </a:rPr>
                <a:t>Осадка в</a:t>
              </a:r>
              <a:r>
                <a:rPr lang="en-US" b="0" dirty="0" smtClean="0">
                  <a:latin typeface="+mj-lt"/>
                </a:rPr>
                <a:t> </a:t>
              </a:r>
              <a:r>
                <a:rPr lang="en-US" b="0" dirty="0" err="1" smtClean="0">
                  <a:latin typeface="+mj-lt"/>
                </a:rPr>
                <a:t>GeoPlate</a:t>
              </a:r>
              <a:r>
                <a:rPr lang="ru-RU" b="0" dirty="0" smtClean="0">
                  <a:latin typeface="+mj-lt"/>
                </a:rPr>
                <a:t>:</a:t>
              </a:r>
              <a:endParaRPr lang="ru-RU" b="0" dirty="0">
                <a:latin typeface="+mj-lt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17028" y="932056"/>
            <a:ext cx="33548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+mj-lt"/>
              </a:rPr>
              <a:t>Вертикальные перемещения:</a:t>
            </a:r>
            <a:endParaRPr lang="ru-RU" b="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850" y="3791589"/>
            <a:ext cx="33548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+mj-lt"/>
              </a:rPr>
              <a:t>Вертикальная деформация:</a:t>
            </a:r>
            <a:endParaRPr lang="ru-RU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77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Осадка в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Alterra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Упругопластическая модель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6" y="3805920"/>
            <a:ext cx="7920038" cy="2596427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6" y="908720"/>
            <a:ext cx="7919714" cy="2594496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9715" y="900460"/>
            <a:ext cx="33548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+mj-lt"/>
              </a:rPr>
              <a:t>Вертикальные перемещения:</a:t>
            </a:r>
            <a:endParaRPr lang="ru-RU" b="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850" y="3754088"/>
            <a:ext cx="39961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+mj-lt"/>
              </a:rPr>
              <a:t>Интенсивность пласт. деформации:</a:t>
            </a:r>
            <a:endParaRPr lang="ru-RU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63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Осадка в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Alterra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Предельное давление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6" y="946012"/>
            <a:ext cx="7938290" cy="2526382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6" y="3800401"/>
            <a:ext cx="7938000" cy="2579850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39715" y="900460"/>
            <a:ext cx="36202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+mj-lt"/>
              </a:rPr>
              <a:t>Горизонтальные перемещения:</a:t>
            </a:r>
            <a:endParaRPr lang="ru-RU" b="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3754088"/>
            <a:ext cx="39961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0" dirty="0" smtClean="0">
                <a:latin typeface="+mj-lt"/>
              </a:rPr>
              <a:t>Интенсивность пласт. деформации:</a:t>
            </a:r>
            <a:endParaRPr lang="ru-RU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30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975"/>
            <a:ext cx="7695238" cy="3885714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Нелинейная упруго-пластическая </a:t>
            </a:r>
            <a:br>
              <a:rPr lang="ru-RU" smtClean="0"/>
            </a:br>
            <a:r>
              <a:rPr lang="ru-RU" smtClean="0"/>
              <a:t>модель с критерием Кулона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34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 descr="cap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911" y="548680"/>
            <a:ext cx="3758178" cy="7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cap1"/>
          <p:cNvPicPr>
            <a:picLocks noChangeAspect="1" noChangeArrowheads="1"/>
          </p:cNvPicPr>
          <p:nvPr/>
        </p:nvPicPr>
        <p:blipFill rotWithShape="1">
          <a:blip r:embed="rId4" cstate="print"/>
          <a:srcRect r="25163"/>
          <a:stretch/>
        </p:blipFill>
        <p:spPr bwMode="auto">
          <a:xfrm>
            <a:off x="6569492" y="1412776"/>
            <a:ext cx="255504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ca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412776"/>
            <a:ext cx="34141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cap3"/>
          <p:cNvPicPr>
            <a:picLocks noChangeAspect="1" noChangeArrowheads="1"/>
          </p:cNvPicPr>
          <p:nvPr/>
        </p:nvPicPr>
        <p:blipFill rotWithShape="1">
          <a:blip r:embed="rId6" cstate="print"/>
          <a:srcRect r="19091"/>
          <a:stretch/>
        </p:blipFill>
        <p:spPr bwMode="auto">
          <a:xfrm>
            <a:off x="6252595" y="4691509"/>
            <a:ext cx="2891406" cy="75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cap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1020" y="5562476"/>
            <a:ext cx="334196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cap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641726"/>
            <a:ext cx="3126854" cy="65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22600" y="2789114"/>
            <a:ext cx="3095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4570413" y="1341314"/>
            <a:ext cx="0" cy="14478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6143625" y="2216026"/>
            <a:ext cx="1393825" cy="56832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1849438" y="2182689"/>
            <a:ext cx="1293812" cy="601662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1917700" y="3784476"/>
            <a:ext cx="1154113" cy="6985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72188" y="3784476"/>
            <a:ext cx="1547812" cy="82073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570413" y="3827339"/>
            <a:ext cx="0" cy="173513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91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018100"/>
            <a:ext cx="4866667" cy="4600000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5287" y="2735213"/>
            <a:ext cx="486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Глубина сжимаемой толщи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231641" y="1220420"/>
            <a:ext cx="1173956" cy="1526381"/>
          </a:xfrm>
          <a:custGeom>
            <a:avLst/>
            <a:gdLst>
              <a:gd name="connsiteX0" fmla="*/ 0 w 1173956"/>
              <a:gd name="connsiteY0" fmla="*/ 1514475 h 1526381"/>
              <a:gd name="connsiteX1" fmla="*/ 4762 w 1173956"/>
              <a:gd name="connsiteY1" fmla="*/ 1107281 h 1526381"/>
              <a:gd name="connsiteX2" fmla="*/ 259556 w 1173956"/>
              <a:gd name="connsiteY2" fmla="*/ 1107281 h 1526381"/>
              <a:gd name="connsiteX3" fmla="*/ 259556 w 1173956"/>
              <a:gd name="connsiteY3" fmla="*/ 0 h 1526381"/>
              <a:gd name="connsiteX4" fmla="*/ 945356 w 1173956"/>
              <a:gd name="connsiteY4" fmla="*/ 0 h 1526381"/>
              <a:gd name="connsiteX5" fmla="*/ 945356 w 1173956"/>
              <a:gd name="connsiteY5" fmla="*/ 1123950 h 1526381"/>
              <a:gd name="connsiteX6" fmla="*/ 1173956 w 1173956"/>
              <a:gd name="connsiteY6" fmla="*/ 1123950 h 1526381"/>
              <a:gd name="connsiteX7" fmla="*/ 1173956 w 1173956"/>
              <a:gd name="connsiteY7" fmla="*/ 1526381 h 1526381"/>
              <a:gd name="connsiteX8" fmla="*/ 0 w 1173956"/>
              <a:gd name="connsiteY8" fmla="*/ 1514475 h 152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956" h="1526381">
                <a:moveTo>
                  <a:pt x="0" y="1514475"/>
                </a:moveTo>
                <a:cubicBezTo>
                  <a:pt x="1587" y="1378744"/>
                  <a:pt x="3175" y="1243012"/>
                  <a:pt x="4762" y="1107281"/>
                </a:cubicBezTo>
                <a:lnTo>
                  <a:pt x="259556" y="1107281"/>
                </a:lnTo>
                <a:lnTo>
                  <a:pt x="259556" y="0"/>
                </a:lnTo>
                <a:lnTo>
                  <a:pt x="945356" y="0"/>
                </a:lnTo>
                <a:lnTo>
                  <a:pt x="945356" y="1123950"/>
                </a:lnTo>
                <a:lnTo>
                  <a:pt x="1173956" y="1123950"/>
                </a:lnTo>
                <a:lnTo>
                  <a:pt x="1173956" y="1526381"/>
                </a:lnTo>
                <a:lnTo>
                  <a:pt x="0" y="15144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2836545" y="2737276"/>
            <a:ext cx="2337503" cy="2421284"/>
            <a:chOff x="2843213" y="3455988"/>
            <a:chExt cx="2337503" cy="242128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854273" y="5877272"/>
              <a:ext cx="20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843213" y="3455988"/>
              <a:ext cx="20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4752020" y="3465513"/>
              <a:ext cx="0" cy="241175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656278" y="4560119"/>
                  <a:ext cx="524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278" y="4560119"/>
                  <a:ext cx="52443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Группа 47"/>
          <p:cNvGrpSpPr/>
          <p:nvPr/>
        </p:nvGrpSpPr>
        <p:grpSpPr>
          <a:xfrm>
            <a:off x="1577000" y="1702176"/>
            <a:ext cx="1259545" cy="3708412"/>
            <a:chOff x="1583668" y="2420888"/>
            <a:chExt cx="1259545" cy="370841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583668" y="2420888"/>
              <a:ext cx="1259545" cy="3708412"/>
              <a:chOff x="1583668" y="2420888"/>
              <a:chExt cx="1259545" cy="3708412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2051720" y="2420888"/>
                <a:ext cx="791493" cy="133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H="1">
                <a:off x="1583668" y="3712776"/>
                <a:ext cx="485675" cy="2416524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767049" y="4455834"/>
                  <a:ext cx="604588" cy="3956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𝒛𝒈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7049" y="4455834"/>
                  <a:ext cx="604588" cy="3956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Группа 48"/>
          <p:cNvGrpSpPr/>
          <p:nvPr/>
        </p:nvGrpSpPr>
        <p:grpSpPr>
          <a:xfrm>
            <a:off x="2847605" y="1702226"/>
            <a:ext cx="1357687" cy="3708412"/>
            <a:chOff x="2854273" y="2420938"/>
            <a:chExt cx="1357687" cy="3708412"/>
          </a:xfrm>
        </p:grpSpPr>
        <p:grpSp>
          <p:nvGrpSpPr>
            <p:cNvPr id="34" name="Группа 33"/>
            <p:cNvGrpSpPr/>
            <p:nvPr/>
          </p:nvGrpSpPr>
          <p:grpSpPr>
            <a:xfrm flipH="1">
              <a:off x="2854273" y="2420938"/>
              <a:ext cx="630000" cy="3708412"/>
              <a:chOff x="1583668" y="2420888"/>
              <a:chExt cx="1259545" cy="3708412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2051720" y="2420888"/>
                <a:ext cx="791493" cy="133214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H="1">
                <a:off x="1583668" y="3712776"/>
                <a:ext cx="485675" cy="241652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193797" y="3735246"/>
                  <a:ext cx="1018163" cy="395621"/>
                </a:xfrm>
                <a:prstGeom prst="rect">
                  <a:avLst/>
                </a:prstGeom>
                <a:effectLst>
                  <a:outerShdw blurRad="165100" sx="98000" sy="98000" algn="ctr" rotWithShape="0">
                    <a:srgbClr val="000000">
                      <a:alpha val="82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𝒛𝒈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3797" y="3735246"/>
                  <a:ext cx="1018163" cy="3956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effectLst>
                  <a:outerShdw blurRad="165100" sx="98000" sy="98000" algn="ctr" rotWithShape="0">
                    <a:srgbClr val="000000">
                      <a:alpha val="8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Группа 49"/>
          <p:cNvGrpSpPr/>
          <p:nvPr/>
        </p:nvGrpSpPr>
        <p:grpSpPr>
          <a:xfrm>
            <a:off x="3197180" y="2746801"/>
            <a:ext cx="1332148" cy="2735795"/>
            <a:chOff x="3203848" y="3465513"/>
            <a:chExt cx="1332148" cy="2735795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203848" y="3465513"/>
              <a:ext cx="1332148" cy="2735795"/>
              <a:chOff x="3203848" y="3465513"/>
              <a:chExt cx="1332148" cy="2735795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H="1">
                <a:off x="4391980" y="3465513"/>
                <a:ext cx="144016" cy="89959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4067944" y="4365104"/>
                <a:ext cx="324036" cy="75617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3203848" y="5121275"/>
                <a:ext cx="864096" cy="108003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914474" y="5050209"/>
                  <a:ext cx="594971" cy="394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𝒛𝒑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4474" y="5050209"/>
                  <a:ext cx="594971" cy="3942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429834" y="1016259"/>
                <a:ext cx="1632721" cy="763094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𝒛𝒈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34" y="1016259"/>
                <a:ext cx="1632721" cy="7630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30992" y="1951189"/>
                <a:ext cx="1632720" cy="394210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𝒛𝒑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92" y="1951189"/>
                <a:ext cx="1632720" cy="394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 flipV="1">
            <a:off x="2847605" y="1160748"/>
            <a:ext cx="0" cy="43218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444867" y="3093721"/>
                <a:ext cx="360265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b="0">
                    <a:latin typeface="+mj-lt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глубина сжимаемой толщи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867" y="3093721"/>
                <a:ext cx="3602653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065" r="-506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6429835" y="2537402"/>
                <a:ext cx="1632720" cy="395621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𝒛𝒑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𝒛𝒈</m:t>
                          </m:r>
                        </m:sub>
                      </m:sSub>
                    </m:oMath>
                  </m:oMathPara>
                </a14:m>
                <a:endParaRPr lang="ru-RU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35" y="2537402"/>
                <a:ext cx="1632720" cy="3956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106860" y="5258693"/>
                <a:ext cx="5940660" cy="15036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65100" sx="98000" sy="98000" algn="ctr" rotWithShape="0">
                  <a:prstClr val="black">
                    <a:alpha val="82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800" b="0">
                    <a:latin typeface="Cambria Math" panose="02040503050406030204" pitchFamily="18" charset="0"/>
                  </a:defRPr>
                </a:lvl1pPr>
              </a:lstStyle>
              <a:p>
                <a:r>
                  <a:rPr lang="ru-RU" dirty="0" smtClean="0">
                    <a:latin typeface="+mj-lt"/>
                  </a:rPr>
                  <a:t>Если </a:t>
                </a:r>
                <a:r>
                  <a:rPr lang="ru-RU" dirty="0">
                    <a:latin typeface="+mj-lt"/>
                  </a:rPr>
                  <a:t>модуль упругости грунта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dirty="0">
                    <a:latin typeface="+mj-lt"/>
                  </a:rPr>
                  <a:t> 100 </a:t>
                </a:r>
                <a:r>
                  <a:rPr lang="ru-RU" dirty="0" smtClean="0">
                    <a:latin typeface="+mj-lt"/>
                  </a:rPr>
                  <a:t>М</a:t>
                </a:r>
                <a:r>
                  <a:rPr lang="ru-RU" dirty="0">
                    <a:latin typeface="+mj-lt"/>
                  </a:rPr>
                  <a:t>П</a:t>
                </a:r>
                <a:r>
                  <a:rPr lang="ru-RU" dirty="0" smtClean="0">
                    <a:latin typeface="+mj-lt"/>
                  </a:rPr>
                  <a:t>а</a:t>
                </a:r>
                <a:r>
                  <a:rPr lang="ru-RU" dirty="0">
                    <a:latin typeface="+mj-lt"/>
                  </a:rPr>
                  <a:t>, то </a:t>
                </a:r>
              </a:p>
              <a:p>
                <a:r>
                  <a:rPr lang="ru-RU" dirty="0">
                    <a:latin typeface="+mj-lt"/>
                  </a:rPr>
                  <a:t>сжимаемую толщу можно принимать в кровле грунта.</a:t>
                </a:r>
              </a:p>
              <a:p>
                <a:r>
                  <a:rPr lang="ru-RU" dirty="0">
                    <a:latin typeface="+mj-lt"/>
                  </a:rPr>
                  <a:t>Если модуль упругости грунта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latin typeface="+mj-lt"/>
                  </a:rPr>
                  <a:t> 7</a:t>
                </a:r>
                <a:r>
                  <a:rPr lang="ru-RU" dirty="0">
                    <a:latin typeface="+mj-lt"/>
                  </a:rPr>
                  <a:t> МПа, то </a:t>
                </a:r>
              </a:p>
              <a:p>
                <a:r>
                  <a:rPr lang="ru-RU" dirty="0" smtClean="0">
                    <a:latin typeface="+mj-lt"/>
                  </a:rPr>
                  <a:t>сжимаемая </a:t>
                </a:r>
                <a:r>
                  <a:rPr lang="ru-RU" dirty="0">
                    <a:latin typeface="+mj-lt"/>
                  </a:rPr>
                  <a:t>толща в подошве этого грунта или</a:t>
                </a:r>
              </a:p>
              <a:p>
                <a:r>
                  <a:rPr lang="ru-RU" dirty="0">
                    <a:latin typeface="+mj-lt"/>
                  </a:rPr>
                  <a:t>находится из условия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𝒛𝒑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𝒛𝒈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.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860" y="5258693"/>
                <a:ext cx="5940660" cy="15036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65100" sx="98000" sy="98000" algn="ctr" rotWithShape="0">
                  <a:prstClr val="black">
                    <a:alpha val="82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Группа 78"/>
          <p:cNvGrpSpPr/>
          <p:nvPr/>
        </p:nvGrpSpPr>
        <p:grpSpPr>
          <a:xfrm>
            <a:off x="2241165" y="2420938"/>
            <a:ext cx="1152256" cy="314275"/>
            <a:chOff x="2231641" y="2420938"/>
            <a:chExt cx="1152256" cy="314275"/>
          </a:xfrm>
        </p:grpSpPr>
        <p:cxnSp>
          <p:nvCxnSpPr>
            <p:cNvPr id="68" name="Прямая со стрелкой 67"/>
            <p:cNvCxnSpPr/>
            <p:nvPr/>
          </p:nvCxnSpPr>
          <p:spPr>
            <a:xfrm>
              <a:off x="2231641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>
              <a:off x="2375657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>
              <a:off x="2519673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>
              <a:off x="2663689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>
              <a:off x="2807897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>
              <a:off x="2951721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3095737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>
              <a:off x="3239753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3383897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326926" y="2285793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926" y="2285793"/>
                <a:ext cx="391454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63" grpId="0" animBg="1"/>
      <p:bldP spid="66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262"/>
          <a:stretch/>
        </p:blipFill>
        <p:spPr>
          <a:xfrm>
            <a:off x="395288" y="908721"/>
            <a:ext cx="4866667" cy="5364596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5287" y="2420888"/>
            <a:ext cx="486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13213" y="5507571"/>
            <a:ext cx="4860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83204" y="1977766"/>
                <a:ext cx="3932615" cy="15022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defRPr sz="2400" b="0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ru-RU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800" dirty="0" smtClean="0">
                    <a:latin typeface="+mj-lt"/>
                  </a:rPr>
                  <a:t>– коэффициент, равен 0,8</a:t>
                </a:r>
                <a:r>
                  <a:rPr lang="ru-RU" sz="1800" dirty="0" smtClean="0"/>
                  <a:t>,</a:t>
                </a:r>
                <a:endParaRPr lang="en-US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800" b="1" i="1" dirty="0" smtClean="0">
                    <a:ea typeface="Cambria Math" panose="020405030504060302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i="1" dirty="0" smtClean="0">
                    <a:ea typeface="Cambria Math" panose="02040503050406030204" pitchFamily="18" charset="0"/>
                  </a:rPr>
                  <a:t> </a:t>
                </a:r>
                <a:r>
                  <a:rPr lang="ru-RU" sz="1800" dirty="0" smtClean="0">
                    <a:latin typeface="+mj-lt"/>
                  </a:rPr>
                  <a:t>–</a:t>
                </a:r>
                <a:r>
                  <a:rPr lang="en-US" sz="1800" dirty="0" smtClean="0">
                    <a:latin typeface="+mj-lt"/>
                  </a:rPr>
                  <a:t> </a:t>
                </a:r>
                <a:r>
                  <a:rPr lang="ru-RU" sz="1800" dirty="0" smtClean="0">
                    <a:latin typeface="+mj-lt"/>
                  </a:rPr>
                  <a:t>глубина подошвы</a:t>
                </a:r>
                <a:r>
                  <a:rPr lang="en-US" sz="18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ru-RU" sz="1800" dirty="0"/>
                  <a:t>-го </a:t>
                </a:r>
                <a:r>
                  <a:rPr lang="ru-RU" sz="1800" dirty="0" smtClean="0"/>
                  <a:t>слоя</a:t>
                </a:r>
                <a:r>
                  <a:rPr lang="en-US" sz="1800" dirty="0"/>
                  <a:t>,</a:t>
                </a:r>
                <a:endParaRPr lang="en-US" sz="1800" b="1" i="1" dirty="0" smtClean="0">
                  <a:latin typeface="+mj-lt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ru-RU" sz="1800" dirty="0">
                    <a:latin typeface="+mj-lt"/>
                  </a:rPr>
                  <a:t>–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ru-RU" sz="1800" dirty="0">
                    <a:latin typeface="+mj-lt"/>
                  </a:rPr>
                  <a:t>толщина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ru-RU" sz="1800" dirty="0">
                    <a:latin typeface="+mj-lt"/>
                  </a:rPr>
                  <a:t>-го </a:t>
                </a:r>
                <a:r>
                  <a:rPr lang="ru-RU" sz="1800" dirty="0" smtClean="0">
                    <a:latin typeface="+mj-lt"/>
                  </a:rPr>
                  <a:t>слоя,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>
                    <a:latin typeface="+mj-lt"/>
                  </a:rPr>
                  <a:t>–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ru-RU" sz="1800" dirty="0" smtClean="0">
                    <a:latin typeface="+mj-lt"/>
                  </a:rPr>
                  <a:t>модуль </a:t>
                </a:r>
                <a:r>
                  <a:rPr lang="ru-RU" sz="1800" dirty="0">
                    <a:latin typeface="+mj-lt"/>
                  </a:rPr>
                  <a:t>д</a:t>
                </a:r>
                <a:r>
                  <a:rPr lang="ru-RU" sz="1800" dirty="0" smtClean="0">
                    <a:latin typeface="+mj-lt"/>
                  </a:rPr>
                  <a:t>еформации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ru-RU" sz="1800" dirty="0">
                    <a:latin typeface="+mj-lt"/>
                  </a:rPr>
                  <a:t>-го </a:t>
                </a:r>
                <a:r>
                  <a:rPr lang="ru-RU" sz="1800" dirty="0" smtClean="0">
                    <a:latin typeface="+mj-lt"/>
                  </a:rPr>
                  <a:t>слоя</a:t>
                </a:r>
                <a:r>
                  <a:rPr lang="ru-RU" sz="18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4" y="1977766"/>
                <a:ext cx="3932615" cy="1502206"/>
              </a:xfrm>
              <a:prstGeom prst="rect">
                <a:avLst/>
              </a:prstGeom>
              <a:blipFill rotWithShape="0">
                <a:blip r:embed="rId3"/>
                <a:stretch>
                  <a:fillRect l="-309" t="-2008" r="-309" b="-52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послойного суммирования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2238309" y="1016732"/>
            <a:ext cx="1173956" cy="1413002"/>
          </a:xfrm>
          <a:custGeom>
            <a:avLst/>
            <a:gdLst>
              <a:gd name="connsiteX0" fmla="*/ 0 w 1173956"/>
              <a:gd name="connsiteY0" fmla="*/ 1514475 h 1526381"/>
              <a:gd name="connsiteX1" fmla="*/ 4762 w 1173956"/>
              <a:gd name="connsiteY1" fmla="*/ 1107281 h 1526381"/>
              <a:gd name="connsiteX2" fmla="*/ 259556 w 1173956"/>
              <a:gd name="connsiteY2" fmla="*/ 1107281 h 1526381"/>
              <a:gd name="connsiteX3" fmla="*/ 259556 w 1173956"/>
              <a:gd name="connsiteY3" fmla="*/ 0 h 1526381"/>
              <a:gd name="connsiteX4" fmla="*/ 945356 w 1173956"/>
              <a:gd name="connsiteY4" fmla="*/ 0 h 1526381"/>
              <a:gd name="connsiteX5" fmla="*/ 945356 w 1173956"/>
              <a:gd name="connsiteY5" fmla="*/ 1123950 h 1526381"/>
              <a:gd name="connsiteX6" fmla="*/ 1173956 w 1173956"/>
              <a:gd name="connsiteY6" fmla="*/ 1123950 h 1526381"/>
              <a:gd name="connsiteX7" fmla="*/ 1173956 w 1173956"/>
              <a:gd name="connsiteY7" fmla="*/ 1526381 h 1526381"/>
              <a:gd name="connsiteX8" fmla="*/ 0 w 1173956"/>
              <a:gd name="connsiteY8" fmla="*/ 1514475 h 152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956" h="1526381">
                <a:moveTo>
                  <a:pt x="0" y="1514475"/>
                </a:moveTo>
                <a:cubicBezTo>
                  <a:pt x="1587" y="1378744"/>
                  <a:pt x="3175" y="1243012"/>
                  <a:pt x="4762" y="1107281"/>
                </a:cubicBezTo>
                <a:lnTo>
                  <a:pt x="259556" y="1107281"/>
                </a:lnTo>
                <a:lnTo>
                  <a:pt x="259556" y="0"/>
                </a:lnTo>
                <a:lnTo>
                  <a:pt x="945356" y="0"/>
                </a:lnTo>
                <a:lnTo>
                  <a:pt x="945356" y="1123950"/>
                </a:lnTo>
                <a:lnTo>
                  <a:pt x="1173956" y="1123950"/>
                </a:lnTo>
                <a:lnTo>
                  <a:pt x="1173956" y="1526381"/>
                </a:lnTo>
                <a:lnTo>
                  <a:pt x="0" y="15144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404362" y="3698820"/>
            <a:ext cx="4860278" cy="396030"/>
            <a:chOff x="400638" y="4588628"/>
            <a:chExt cx="4860278" cy="39603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400916" y="4588628"/>
              <a:ext cx="4860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00638" y="4984658"/>
              <a:ext cx="4860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400638" y="4595861"/>
              <a:ext cx="4860000" cy="380119"/>
            </a:xfrm>
            <a:prstGeom prst="rect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rgbClr val="F0EDB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-95592" y="3698009"/>
            <a:ext cx="495969" cy="398690"/>
            <a:chOff x="-100681" y="5118894"/>
            <a:chExt cx="495969" cy="398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-100681" y="5147231"/>
                  <a:ext cx="4667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ru-RU" i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0681" y="5147231"/>
                  <a:ext cx="46673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Прямая со стрелкой 27"/>
            <p:cNvCxnSpPr/>
            <p:nvPr/>
          </p:nvCxnSpPr>
          <p:spPr>
            <a:xfrm>
              <a:off x="318386" y="5118894"/>
              <a:ext cx="0" cy="39869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287524" y="5516563"/>
              <a:ext cx="10776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287523" y="5120623"/>
              <a:ext cx="10776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69993" y="908720"/>
                <a:ext cx="1853071" cy="847220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𝜷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93" y="908720"/>
                <a:ext cx="1853071" cy="847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па 43"/>
          <p:cNvGrpSpPr/>
          <p:nvPr/>
        </p:nvGrpSpPr>
        <p:grpSpPr>
          <a:xfrm>
            <a:off x="4730849" y="2429567"/>
            <a:ext cx="524438" cy="3078004"/>
            <a:chOff x="4720365" y="3465513"/>
            <a:chExt cx="524438" cy="3078004"/>
          </a:xfrm>
        </p:grpSpPr>
        <p:cxnSp>
          <p:nvCxnSpPr>
            <p:cNvPr id="47" name="Прямая со стрелкой 46"/>
            <p:cNvCxnSpPr/>
            <p:nvPr/>
          </p:nvCxnSpPr>
          <p:spPr>
            <a:xfrm>
              <a:off x="4752020" y="3465513"/>
              <a:ext cx="0" cy="30780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720365" y="5168973"/>
                  <a:ext cx="524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365" y="5168973"/>
                  <a:ext cx="52443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Группа 48"/>
          <p:cNvGrpSpPr/>
          <p:nvPr/>
        </p:nvGrpSpPr>
        <p:grpSpPr>
          <a:xfrm>
            <a:off x="2246246" y="2112911"/>
            <a:ext cx="1152256" cy="314275"/>
            <a:chOff x="2231641" y="2420938"/>
            <a:chExt cx="1152256" cy="314275"/>
          </a:xfrm>
        </p:grpSpPr>
        <p:cxnSp>
          <p:nvCxnSpPr>
            <p:cNvPr id="50" name="Прямая со стрелкой 49"/>
            <p:cNvCxnSpPr/>
            <p:nvPr/>
          </p:nvCxnSpPr>
          <p:spPr>
            <a:xfrm>
              <a:off x="2231641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2375657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2519673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2663689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2807897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2951721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3095737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3239753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3383897" y="2420938"/>
              <a:ext cx="0" cy="314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332007" y="1977766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007" y="1977766"/>
                <a:ext cx="39145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2922435" y="2397062"/>
            <a:ext cx="829778" cy="3143014"/>
            <a:chOff x="3203848" y="3465513"/>
            <a:chExt cx="1332148" cy="273579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4391980" y="3465513"/>
              <a:ext cx="144016" cy="89959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4067944" y="4365104"/>
              <a:ext cx="324036" cy="75617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3203848" y="5121275"/>
              <a:ext cx="864096" cy="108003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единительная линия 38"/>
          <p:cNvCxnSpPr>
            <a:endCxn id="3" idx="0"/>
          </p:cNvCxnSpPr>
          <p:nvPr/>
        </p:nvCxnSpPr>
        <p:spPr>
          <a:xfrm flipV="1">
            <a:off x="2828622" y="908721"/>
            <a:ext cx="0" cy="47165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77608" y="3052598"/>
                <a:ext cx="594971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𝒛𝒑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608" y="3052598"/>
                <a:ext cx="594971" cy="394210"/>
              </a:xfrm>
              <a:prstGeom prst="rect">
                <a:avLst/>
              </a:prstGeom>
              <a:blipFill rotWithShape="0"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851880" y="4077282"/>
                <a:ext cx="2272866" cy="876650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sz="1600"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𝒛𝒑</m:t>
                                  </m:r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880" y="4077282"/>
                <a:ext cx="2272866" cy="8766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51880" y="5121275"/>
                <a:ext cx="986039" cy="657488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880" y="5121275"/>
                <a:ext cx="986039" cy="6574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417959" y="3087841"/>
                <a:ext cx="986039" cy="6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59" y="3087841"/>
                <a:ext cx="986039" cy="65748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Группа 59"/>
          <p:cNvGrpSpPr/>
          <p:nvPr/>
        </p:nvGrpSpPr>
        <p:grpSpPr>
          <a:xfrm>
            <a:off x="2627220" y="3692898"/>
            <a:ext cx="396001" cy="384010"/>
            <a:chOff x="6797898" y="2989191"/>
            <a:chExt cx="396001" cy="765974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6943977" y="3032320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 flipV="1">
              <a:off x="6943977" y="3136161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6943977" y="3240002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 flipV="1">
              <a:off x="6943977" y="3343843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 flipV="1">
              <a:off x="7068882" y="3060230"/>
              <a:ext cx="52055" cy="19797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7068881" y="3512175"/>
              <a:ext cx="52055" cy="19797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7001776" y="2989191"/>
              <a:ext cx="0" cy="144001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6995897" y="3611164"/>
              <a:ext cx="0" cy="144001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2627217" y="4098940"/>
            <a:ext cx="396001" cy="1393135"/>
            <a:chOff x="6797898" y="2989191"/>
            <a:chExt cx="396001" cy="765974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6943977" y="3032320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 flipV="1">
              <a:off x="6943977" y="3136161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6943977" y="3240002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V="1">
              <a:off x="6943977" y="3343843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V="1">
              <a:off x="7068882" y="3060230"/>
              <a:ext cx="52055" cy="19797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7068881" y="3512175"/>
              <a:ext cx="52055" cy="19797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7001776" y="2989191"/>
              <a:ext cx="0" cy="144001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6995897" y="3611164"/>
              <a:ext cx="0" cy="144001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8" name="Группа 77"/>
          <p:cNvGrpSpPr/>
          <p:nvPr/>
        </p:nvGrpSpPr>
        <p:grpSpPr>
          <a:xfrm>
            <a:off x="2627218" y="2424661"/>
            <a:ext cx="396001" cy="1220504"/>
            <a:chOff x="6797898" y="2989191"/>
            <a:chExt cx="396001" cy="765974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6943977" y="3032320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 flipV="1">
              <a:off x="6943977" y="3136161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6943977" y="3240002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 flipV="1">
              <a:off x="6943977" y="3343843"/>
              <a:ext cx="103841" cy="396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 flipV="1">
              <a:off x="7068882" y="3060230"/>
              <a:ext cx="52055" cy="19797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>
              <a:off x="7068881" y="3512175"/>
              <a:ext cx="52055" cy="19797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7001776" y="2989191"/>
              <a:ext cx="0" cy="144001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6995897" y="3611164"/>
              <a:ext cx="0" cy="144001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9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8" grpId="0"/>
      <p:bldP spid="45" grpId="0" animBg="1"/>
      <p:bldP spid="4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1179215"/>
            <a:ext cx="3548572" cy="3834286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03848" y="119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43908" y="2325126"/>
                <a:ext cx="5323059" cy="1533753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𝒛𝒑</m:t>
                                                </m:r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𝒛</m:t>
                                                </m:r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𝜸</m:t>
                                                </m:r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𝑬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p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𝒛</m:t>
                                                </m:r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𝜸</m:t>
                                                </m:r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𝑬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𝒆</m:t>
                                                </m:r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600"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nary>
                                  </m:e>
                                </m:nary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16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𝒛𝒈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1600" b="1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𝝈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𝒛𝒑</m:t>
                                            </m:r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𝑬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𝒆</m:t>
                                            </m:r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nary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1600" b="1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𝒛𝒈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2325126"/>
                <a:ext cx="5323059" cy="15337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послойного суммирования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СП 22.13330.2011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249051" y="5649276"/>
                <a:ext cx="1599989" cy="395621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𝒛𝒑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𝒛𝒈</m:t>
                          </m:r>
                        </m:sub>
                      </m:sSub>
                    </m:oMath>
                  </m:oMathPara>
                </a14:m>
                <a:endParaRPr lang="ru-RU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051" y="5649276"/>
                <a:ext cx="1599989" cy="3956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71500" y="5156007"/>
            <a:ext cx="59550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0" dirty="0">
                <a:latin typeface="+mj-lt"/>
              </a:rPr>
              <a:t>Глубина сжимаемой толщи определяется из условия: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7075078" y="5013501"/>
            <a:ext cx="1847685" cy="1769010"/>
            <a:chOff x="323850" y="3854087"/>
            <a:chExt cx="1847685" cy="1769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323850" y="3854087"/>
                  <a:ext cx="1679883" cy="7630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𝒛𝒈</m:t>
                            </m:r>
                          </m:sub>
                        </m:sSub>
                        <m:r>
                          <a:rPr lang="en-US" b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b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ru-RU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3854087"/>
                  <a:ext cx="1679883" cy="76309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323850" y="4727065"/>
                  <a:ext cx="1496692" cy="3942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𝒛𝒑</m:t>
                            </m:r>
                          </m:sub>
                        </m:sSub>
                        <m:r>
                          <a:rPr lang="en-US" b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𝛂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en-US" b="0"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ru-RU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4727065"/>
                  <a:ext cx="1496692" cy="3942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323850" y="5227476"/>
                  <a:ext cx="1847685" cy="3956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𝜸</m:t>
                            </m:r>
                          </m:sub>
                        </m:sSub>
                        <m:r>
                          <a:rPr lang="en-US" b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>
                            <a:latin typeface="Cambria Math" panose="02040503050406030204" pitchFamily="18" charset="0"/>
                          </a:rPr>
                          <m:t>𝜶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sSub>
                          <m:sSubPr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𝒛𝒈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ru-RU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" y="5227476"/>
                  <a:ext cx="1847685" cy="3956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8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113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4208" y="1099190"/>
                <a:ext cx="2244332" cy="395558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𝒆𝒇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99190"/>
                <a:ext cx="2244332" cy="3955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21047" y="1570491"/>
                <a:ext cx="3051453" cy="31904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800" b="0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>
                    <a:latin typeface="+mj-lt"/>
                  </a:rPr>
                  <a:t>– осадка условного фундамента </a:t>
                </a:r>
                <a:r>
                  <a:rPr lang="ru-RU" dirty="0" smtClean="0">
                    <a:latin typeface="+mj-lt"/>
                  </a:rPr>
                  <a:t>по </a:t>
                </a:r>
              </a:p>
              <a:p>
                <a:r>
                  <a:rPr lang="ru-RU" dirty="0" smtClean="0">
                    <a:latin typeface="+mj-lt"/>
                  </a:rPr>
                  <a:t>СП </a:t>
                </a:r>
                <a:r>
                  <a:rPr lang="ru-RU" dirty="0">
                    <a:latin typeface="+mj-lt"/>
                  </a:rPr>
                  <a:t>22.13330.2011;</a:t>
                </a:r>
                <a:endParaRPr lang="en-US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>
                    <a:latin typeface="+mj-lt"/>
                  </a:rPr>
                  <a:t>–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дополнительная осадка за счет </a:t>
                </a:r>
                <a:r>
                  <a:rPr lang="ru-RU" dirty="0" smtClean="0">
                    <a:latin typeface="+mj-lt"/>
                  </a:rPr>
                  <a:t>продавливания </a:t>
                </a:r>
                <a:r>
                  <a:rPr lang="ru-RU" dirty="0">
                    <a:latin typeface="+mj-lt"/>
                  </a:rPr>
                  <a:t>свай на </a:t>
                </a:r>
                <a:r>
                  <a:rPr lang="ru-RU" dirty="0" smtClean="0">
                    <a:latin typeface="+mj-lt"/>
                  </a:rPr>
                  <a:t>уровне подошвы словного фундамента</a:t>
                </a:r>
                <a:r>
                  <a:rPr lang="ru-RU" dirty="0" smtClean="0"/>
                  <a:t>;</a:t>
                </a:r>
                <a:endParaRPr lang="ru-RU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>
                    <a:latin typeface="+mj-lt"/>
                  </a:rPr>
                  <a:t>–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дополнительная осадка </a:t>
                </a:r>
                <a:r>
                  <a:rPr lang="ru-RU" dirty="0" smtClean="0">
                    <a:latin typeface="+mj-lt"/>
                  </a:rPr>
                  <a:t>за </a:t>
                </a:r>
                <a:r>
                  <a:rPr lang="ru-RU" dirty="0">
                    <a:latin typeface="+mj-lt"/>
                  </a:rPr>
                  <a:t>счет сжатия ствола свай.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47" y="1570491"/>
                <a:ext cx="3051453" cy="3190425"/>
              </a:xfrm>
              <a:prstGeom prst="rect">
                <a:avLst/>
              </a:prstGeom>
              <a:blipFill rotWithShape="0">
                <a:blip r:embed="rId11"/>
                <a:stretch>
                  <a:fillRect l="-1594" t="-952" r="-1594" b="-20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0937" y="5250061"/>
                <a:ext cx="6517938" cy="12251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defRPr sz="1800" b="0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r>
                  <a:rPr lang="ru-RU" dirty="0"/>
                  <a:t>где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937" y="5250061"/>
                <a:ext cx="6517938" cy="1225144"/>
              </a:xfrm>
              <a:prstGeom prst="rect">
                <a:avLst/>
              </a:prstGeom>
              <a:blipFill rotWithShape="0">
                <a:blip r:embed="rId5"/>
                <a:stretch>
                  <a:fillRect l="-6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осадки свайного фундамента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24.13330.2011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п.7.4.6-7.4.9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28017" y="5548604"/>
                <a:ext cx="1751569" cy="6280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num>
                        <m:den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𝑬𝑨</m:t>
                          </m:r>
                        </m:den>
                      </m:f>
                    </m:oMath>
                  </m:oMathPara>
                </a14:m>
                <a:endParaRPr lang="ru-RU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17" y="5548604"/>
                <a:ext cx="1751569" cy="6280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7" y="979057"/>
            <a:ext cx="2980953" cy="2771429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347514" y="3845225"/>
                <a:ext cx="561308" cy="395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𝒆𝒇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14" y="3845225"/>
                <a:ext cx="561308" cy="395558"/>
              </a:xfrm>
              <a:prstGeom prst="rect">
                <a:avLst/>
              </a:prstGeom>
              <a:blipFill rotWithShape="0"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329881" y="2352195"/>
                <a:ext cx="5965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881" y="2352195"/>
                <a:ext cx="59657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310645" y="3044529"/>
                <a:ext cx="615810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645" y="3044529"/>
                <a:ext cx="615810" cy="394210"/>
              </a:xfrm>
              <a:prstGeom prst="rect">
                <a:avLst/>
              </a:prstGeom>
              <a:blipFill rotWithShape="0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Группа 77"/>
          <p:cNvGrpSpPr/>
          <p:nvPr/>
        </p:nvGrpSpPr>
        <p:grpSpPr>
          <a:xfrm rot="5400000">
            <a:off x="3692501" y="3013168"/>
            <a:ext cx="1237895" cy="2144195"/>
            <a:chOff x="4736849" y="5768697"/>
            <a:chExt cx="1542925" cy="394492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4960269" y="5768697"/>
              <a:ext cx="109180" cy="394492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5069449" y="5768697"/>
              <a:ext cx="109180" cy="394492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5178627" y="5768697"/>
              <a:ext cx="109180" cy="394492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5287807" y="5768697"/>
              <a:ext cx="109180" cy="394492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396986" y="5768697"/>
              <a:ext cx="109180" cy="394492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5506166" y="5768697"/>
              <a:ext cx="109180" cy="394492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5615347" y="5768697"/>
              <a:ext cx="109180" cy="394492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5724525" y="5768697"/>
              <a:ext cx="109180" cy="394492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5833704" y="5768697"/>
              <a:ext cx="109180" cy="394492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5942882" y="5768697"/>
              <a:ext cx="109180" cy="394492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V="1">
              <a:off x="4912738" y="5768697"/>
              <a:ext cx="54731" cy="197224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16200000" flipH="1">
              <a:off x="5999260" y="5850181"/>
              <a:ext cx="167765" cy="6216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4736849" y="5966213"/>
              <a:ext cx="191141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6088633" y="5965146"/>
              <a:ext cx="191141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3501257" y="1845724"/>
            <a:ext cx="1690025" cy="1298182"/>
            <a:chOff x="3835051" y="1600481"/>
            <a:chExt cx="1690025" cy="943312"/>
          </a:xfrm>
        </p:grpSpPr>
        <p:grpSp>
          <p:nvGrpSpPr>
            <p:cNvPr id="63" name="Группа 62"/>
            <p:cNvGrpSpPr/>
            <p:nvPr/>
          </p:nvGrpSpPr>
          <p:grpSpPr>
            <a:xfrm rot="5400000">
              <a:off x="3486904" y="1951942"/>
              <a:ext cx="939998" cy="243704"/>
              <a:chOff x="4748963" y="5768697"/>
              <a:chExt cx="1521605" cy="394492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4960269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5069449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517862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V="1">
                <a:off x="528780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5396986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5506166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561534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5724525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5833704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V="1">
                <a:off x="5942882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4912738" y="5768697"/>
                <a:ext cx="54731" cy="197224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6052061" y="5797381"/>
                <a:ext cx="54731" cy="197224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flipH="1">
                <a:off x="4748963" y="5971890"/>
                <a:ext cx="191141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H="1">
                <a:off x="6079427" y="5994605"/>
                <a:ext cx="191141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Группа 107"/>
            <p:cNvGrpSpPr/>
            <p:nvPr/>
          </p:nvGrpSpPr>
          <p:grpSpPr>
            <a:xfrm rot="5400000">
              <a:off x="4186813" y="1948627"/>
              <a:ext cx="939998" cy="243706"/>
              <a:chOff x="4748963" y="5768697"/>
              <a:chExt cx="1521605" cy="394495"/>
            </a:xfrm>
          </p:grpSpPr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4960269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 flipV="1">
                <a:off x="5069449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5178626" y="5768700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flipV="1">
                <a:off x="528780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5396986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5506166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561534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flipV="1">
                <a:off x="5724525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5833705" y="5768700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flipV="1">
                <a:off x="5942882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flipV="1">
                <a:off x="4912738" y="5768697"/>
                <a:ext cx="54731" cy="197224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6052061" y="5797381"/>
                <a:ext cx="54731" cy="197224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4748963" y="5971890"/>
                <a:ext cx="191141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flipH="1">
                <a:off x="6079427" y="5994605"/>
                <a:ext cx="191141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Группа 122"/>
            <p:cNvGrpSpPr/>
            <p:nvPr/>
          </p:nvGrpSpPr>
          <p:grpSpPr>
            <a:xfrm rot="5400000">
              <a:off x="4933225" y="1951514"/>
              <a:ext cx="939998" cy="243704"/>
              <a:chOff x="4748963" y="5768697"/>
              <a:chExt cx="1521605" cy="394492"/>
            </a:xfrm>
          </p:grpSpPr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4960269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 flipV="1">
                <a:off x="5069449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17862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V="1">
                <a:off x="528780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5396986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flipV="1">
                <a:off x="5506166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561534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flipV="1">
                <a:off x="5724525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5833704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 flipV="1">
                <a:off x="5942882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flipV="1">
                <a:off x="4912738" y="5768697"/>
                <a:ext cx="54731" cy="197224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>
                <a:off x="6052061" y="5797381"/>
                <a:ext cx="54731" cy="197224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flipH="1">
                <a:off x="4748963" y="5971890"/>
                <a:ext cx="191141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flipH="1">
                <a:off x="6079427" y="5994605"/>
                <a:ext cx="191141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139" name="Прямоугольник 138"/>
          <p:cNvSpPr/>
          <p:nvPr/>
        </p:nvSpPr>
        <p:spPr>
          <a:xfrm>
            <a:off x="3604347" y="1341438"/>
            <a:ext cx="1476083" cy="5397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604347" y="3092791"/>
            <a:ext cx="1447376" cy="387628"/>
            <a:chOff x="3938141" y="2542702"/>
            <a:chExt cx="1447376" cy="387628"/>
          </a:xfrm>
        </p:grpSpPr>
        <p:cxnSp>
          <p:nvCxnSpPr>
            <p:cNvPr id="16" name="Прямая со стрелкой 15"/>
            <p:cNvCxnSpPr/>
            <p:nvPr/>
          </p:nvCxnSpPr>
          <p:spPr>
            <a:xfrm>
              <a:off x="5385517" y="2542702"/>
              <a:ext cx="0" cy="387628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>
              <a:off x="4639106" y="2542702"/>
              <a:ext cx="0" cy="387628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>
              <a:off x="3938141" y="2542702"/>
              <a:ext cx="0" cy="387628"/>
            </a:xfrm>
            <a:prstGeom prst="straightConnector1">
              <a:avLst/>
            </a:prstGeom>
            <a:ln w="5715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Прямая соединительная линия 6"/>
          <p:cNvCxnSpPr/>
          <p:nvPr/>
        </p:nvCxnSpPr>
        <p:spPr>
          <a:xfrm>
            <a:off x="3317370" y="3458424"/>
            <a:ext cx="201622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3294421" y="3092791"/>
            <a:ext cx="201622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3201870" y="4704213"/>
            <a:ext cx="2171259" cy="176267"/>
            <a:chOff x="3529527" y="4171141"/>
            <a:chExt cx="2171259" cy="176267"/>
          </a:xfrm>
        </p:grpSpPr>
        <p:sp>
          <p:nvSpPr>
            <p:cNvPr id="101" name="Прямоугольник 100"/>
            <p:cNvSpPr/>
            <p:nvPr/>
          </p:nvSpPr>
          <p:spPr>
            <a:xfrm rot="5400000">
              <a:off x="4527446" y="3174069"/>
              <a:ext cx="176267" cy="2170412"/>
            </a:xfrm>
            <a:prstGeom prst="rect">
              <a:avLst/>
            </a:prstGeom>
            <a:pattFill prst="wdDn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" name="Прямая соединительная линия 101"/>
            <p:cNvCxnSpPr>
              <a:endCxn id="101" idx="0"/>
            </p:cNvCxnSpPr>
            <p:nvPr/>
          </p:nvCxnSpPr>
          <p:spPr>
            <a:xfrm>
              <a:off x="3529527" y="4171141"/>
              <a:ext cx="2171259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97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22" grpId="0" animBg="1"/>
      <p:bldP spid="12" grpId="0"/>
      <p:bldP spid="13" grpId="0"/>
      <p:bldP spid="17" grpId="0"/>
      <p:bldP spid="1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40263" y="1479436"/>
                <a:ext cx="2065629" cy="722121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𝝂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ru-RU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263" y="1479436"/>
                <a:ext cx="2065629" cy="7221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536471" y="4913342"/>
            <a:ext cx="15064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800" b="0">
                <a:latin typeface="Cambria Math" panose="02040503050406030204" pitchFamily="18" charset="0"/>
              </a:defRPr>
            </a:lvl1pPr>
          </a:lstStyle>
          <a:p>
            <a:r>
              <a:rPr lang="ru-RU" dirty="0">
                <a:latin typeface="+mj-lt"/>
              </a:rPr>
              <a:t>Осадка КСП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осадки КСП фундамента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СП 50-102-2003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Прямоугольник 170"/>
              <p:cNvSpPr/>
              <p:nvPr/>
            </p:nvSpPr>
            <p:spPr>
              <a:xfrm>
                <a:off x="6538538" y="5339145"/>
                <a:ext cx="1591911" cy="717312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1" name="Прямоугольник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538" y="5339145"/>
                <a:ext cx="1591911" cy="7173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Прямоугольник 177"/>
              <p:cNvSpPr/>
              <p:nvPr/>
            </p:nvSpPr>
            <p:spPr>
              <a:xfrm>
                <a:off x="6538538" y="3945157"/>
                <a:ext cx="1276183" cy="65755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8" name="Прямоугольник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538" y="3945157"/>
                <a:ext cx="1276183" cy="6575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3006935" y="1404191"/>
            <a:ext cx="2643936" cy="2448902"/>
            <a:chOff x="3023476" y="1116642"/>
            <a:chExt cx="2643936" cy="2448902"/>
          </a:xfrm>
        </p:grpSpPr>
        <p:grpSp>
          <p:nvGrpSpPr>
            <p:cNvPr id="190" name="Группа 189"/>
            <p:cNvGrpSpPr/>
            <p:nvPr/>
          </p:nvGrpSpPr>
          <p:grpSpPr>
            <a:xfrm rot="5400000">
              <a:off x="3361394" y="1432843"/>
              <a:ext cx="1756393" cy="2144195"/>
              <a:chOff x="4736849" y="5768697"/>
              <a:chExt cx="1542925" cy="394492"/>
            </a:xfrm>
          </p:grpSpPr>
          <p:cxnSp>
            <p:nvCxnSpPr>
              <p:cNvPr id="191" name="Прямая соединительная линия 190"/>
              <p:cNvCxnSpPr/>
              <p:nvPr/>
            </p:nvCxnSpPr>
            <p:spPr>
              <a:xfrm>
                <a:off x="4960269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2" name="Прямая соединительная линия 191"/>
              <p:cNvCxnSpPr/>
              <p:nvPr/>
            </p:nvCxnSpPr>
            <p:spPr>
              <a:xfrm flipV="1">
                <a:off x="5069449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единительная линия 192"/>
              <p:cNvCxnSpPr/>
              <p:nvPr/>
            </p:nvCxnSpPr>
            <p:spPr>
              <a:xfrm>
                <a:off x="517862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4" name="Прямая соединительная линия 193"/>
              <p:cNvCxnSpPr/>
              <p:nvPr/>
            </p:nvCxnSpPr>
            <p:spPr>
              <a:xfrm flipV="1">
                <a:off x="528780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/>
              <p:cNvCxnSpPr/>
              <p:nvPr/>
            </p:nvCxnSpPr>
            <p:spPr>
              <a:xfrm>
                <a:off x="5396986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6" name="Прямая соединительная линия 195"/>
              <p:cNvCxnSpPr/>
              <p:nvPr/>
            </p:nvCxnSpPr>
            <p:spPr>
              <a:xfrm flipV="1">
                <a:off x="5506166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>
              <a:xfrm>
                <a:off x="5615347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>
              <a:xfrm flipV="1">
                <a:off x="5724525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>
              <a:xfrm>
                <a:off x="5833704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>
              <a:xfrm flipV="1">
                <a:off x="5942882" y="5768697"/>
                <a:ext cx="109180" cy="394492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/>
              <p:cNvCxnSpPr/>
              <p:nvPr/>
            </p:nvCxnSpPr>
            <p:spPr>
              <a:xfrm flipV="1">
                <a:off x="4912738" y="5768697"/>
                <a:ext cx="54731" cy="197224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 rot="16200000" flipH="1">
                <a:off x="5999260" y="5850181"/>
                <a:ext cx="167765" cy="62165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>
              <a:xfrm flipH="1">
                <a:off x="4736849" y="5966213"/>
                <a:ext cx="191141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>
              <a:xfrm flipH="1">
                <a:off x="6088633" y="5965146"/>
                <a:ext cx="191141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13"/>
            <p:cNvGrpSpPr/>
            <p:nvPr/>
          </p:nvGrpSpPr>
          <p:grpSpPr>
            <a:xfrm>
              <a:off x="3023476" y="3383137"/>
              <a:ext cx="2643936" cy="182407"/>
              <a:chOff x="3023476" y="3383137"/>
              <a:chExt cx="2643936" cy="182407"/>
            </a:xfrm>
          </p:grpSpPr>
          <p:sp>
            <p:nvSpPr>
              <p:cNvPr id="85" name="Прямоугольник 84"/>
              <p:cNvSpPr/>
              <p:nvPr/>
            </p:nvSpPr>
            <p:spPr>
              <a:xfrm rot="5400000">
                <a:off x="4268561" y="2392205"/>
                <a:ext cx="176267" cy="2170412"/>
              </a:xfrm>
              <a:prstGeom prst="rect">
                <a:avLst/>
              </a:prstGeom>
              <a:pattFill prst="wd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6" name="Прямая соединительная линия 85"/>
              <p:cNvCxnSpPr/>
              <p:nvPr/>
            </p:nvCxnSpPr>
            <p:spPr>
              <a:xfrm flipH="1">
                <a:off x="3023476" y="3383137"/>
                <a:ext cx="2643936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Группа 7"/>
            <p:cNvGrpSpPr/>
            <p:nvPr/>
          </p:nvGrpSpPr>
          <p:grpSpPr>
            <a:xfrm>
              <a:off x="3290638" y="1617804"/>
              <a:ext cx="1912167" cy="1733412"/>
              <a:chOff x="1012654" y="1639567"/>
              <a:chExt cx="1912167" cy="1223566"/>
            </a:xfrm>
          </p:grpSpPr>
          <p:grpSp>
            <p:nvGrpSpPr>
              <p:cNvPr id="79" name="Группа 78"/>
              <p:cNvGrpSpPr/>
              <p:nvPr/>
            </p:nvGrpSpPr>
            <p:grpSpPr>
              <a:xfrm rot="5400000">
                <a:off x="531647" y="2138422"/>
                <a:ext cx="1205718" cy="243704"/>
                <a:chOff x="4748963" y="5768697"/>
                <a:chExt cx="1521605" cy="394492"/>
              </a:xfrm>
              <a:effectLst>
                <a:glow rad="139700">
                  <a:schemeClr val="tx1">
                    <a:alpha val="40000"/>
                  </a:schemeClr>
                </a:glow>
              </a:effectLst>
            </p:grpSpPr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496026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 flipV="1">
                  <a:off x="506944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517862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 flipV="1">
                  <a:off x="528780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>
                  <a:off x="539698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 flipV="1">
                  <a:off x="550616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561534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 flipV="1">
                  <a:off x="5724525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5833704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 flipV="1">
                  <a:off x="5942882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 flipV="1">
                  <a:off x="4912738" y="5768697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6052061" y="5797381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 flipH="1">
                  <a:off x="4748963" y="5971890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 flipH="1">
                  <a:off x="6079427" y="5994605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Группа 80"/>
              <p:cNvGrpSpPr/>
              <p:nvPr/>
            </p:nvGrpSpPr>
            <p:grpSpPr>
              <a:xfrm rot="5400000">
                <a:off x="1362423" y="2137241"/>
                <a:ext cx="1205718" cy="243706"/>
                <a:chOff x="4748963" y="5768697"/>
                <a:chExt cx="1521605" cy="394495"/>
              </a:xfrm>
              <a:effectLst>
                <a:glow rad="139700">
                  <a:schemeClr val="tx1">
                    <a:alpha val="40000"/>
                  </a:schemeClr>
                </a:glow>
              </a:effectLst>
            </p:grpSpPr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496026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 flipV="1">
                  <a:off x="506944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5178626" y="5768700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flipV="1">
                  <a:off x="528780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539698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 flipV="1">
                  <a:off x="550616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561534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flipV="1">
                  <a:off x="5724525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>
                  <a:off x="5833704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 flipV="1">
                  <a:off x="5942882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 flipV="1">
                  <a:off x="4912738" y="5768697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6052061" y="5797381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 flipH="1">
                  <a:off x="4748963" y="5971890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 flipH="1">
                  <a:off x="6079427" y="5994605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Группа 81"/>
              <p:cNvGrpSpPr/>
              <p:nvPr/>
            </p:nvGrpSpPr>
            <p:grpSpPr>
              <a:xfrm rot="5400000">
                <a:off x="2200110" y="2120574"/>
                <a:ext cx="1205718" cy="243704"/>
                <a:chOff x="4748963" y="5768697"/>
                <a:chExt cx="1521605" cy="394492"/>
              </a:xfrm>
              <a:effectLst>
                <a:glow rad="139700">
                  <a:schemeClr val="tx1">
                    <a:alpha val="40000"/>
                  </a:schemeClr>
                </a:glow>
              </a:effectLst>
            </p:grpSpPr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>
                  <a:off x="496026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 flipV="1">
                  <a:off x="5069449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517862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flipV="1">
                  <a:off x="528780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539698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 flipV="1">
                  <a:off x="5506166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>
                  <a:off x="5615347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 flipV="1">
                  <a:off x="5724525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>
                  <a:off x="5833704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flipV="1">
                  <a:off x="5942882" y="5768697"/>
                  <a:ext cx="109180" cy="394492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 flipV="1">
                  <a:off x="4912738" y="5768697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>
                  <a:off x="6052061" y="5797381"/>
                  <a:ext cx="54731" cy="197224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 flipH="1">
                  <a:off x="4748963" y="5971890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 flipH="1">
                  <a:off x="6079427" y="5994605"/>
                  <a:ext cx="191141" cy="0"/>
                </a:xfrm>
                <a:prstGeom prst="line">
                  <a:avLst/>
                </a:prstGeom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4" name="Прямоугольник 143"/>
            <p:cNvSpPr/>
            <p:nvPr/>
          </p:nvSpPr>
          <p:spPr>
            <a:xfrm>
              <a:off x="3294811" y="1116642"/>
              <a:ext cx="1913668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8418" y="1162256"/>
            <a:ext cx="2433334" cy="2682272"/>
            <a:chOff x="334959" y="874707"/>
            <a:chExt cx="2433334" cy="2682272"/>
          </a:xfrm>
        </p:grpSpPr>
        <p:pic>
          <p:nvPicPr>
            <p:cNvPr id="185" name="Рисунок 18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3262"/>
            <a:stretch/>
          </p:blipFill>
          <p:spPr>
            <a:xfrm>
              <a:off x="334959" y="874707"/>
              <a:ext cx="2433334" cy="2682272"/>
            </a:xfrm>
            <a:prstGeom prst="rect">
              <a:avLst/>
            </a:prstGeom>
            <a:effectLst>
              <a:outerShdw blurRad="165100" sx="98000" sy="98000" algn="ctr" rotWithShape="0">
                <a:srgbClr val="000000">
                  <a:alpha val="82000"/>
                </a:srgbClr>
              </a:outerShdw>
            </a:effectLst>
          </p:spPr>
        </p:pic>
        <p:sp>
          <p:nvSpPr>
            <p:cNvPr id="186" name="Прямоугольник 185"/>
            <p:cNvSpPr/>
            <p:nvPr/>
          </p:nvSpPr>
          <p:spPr>
            <a:xfrm>
              <a:off x="594792" y="1116642"/>
              <a:ext cx="1913668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719572" y="1634030"/>
              <a:ext cx="108012" cy="17076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1492363" y="1634029"/>
              <a:ext cx="108012" cy="17076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2311777" y="1634030"/>
              <a:ext cx="108012" cy="17076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8" name="Прямая со стрелкой 17"/>
          <p:cNvCxnSpPr>
            <a:endCxn id="186" idx="0"/>
          </p:cNvCxnSpPr>
          <p:nvPr/>
        </p:nvCxnSpPr>
        <p:spPr>
          <a:xfrm>
            <a:off x="1529828" y="1027401"/>
            <a:ext cx="5257" cy="3767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 стрелкой 224"/>
          <p:cNvCxnSpPr>
            <a:endCxn id="144" idx="0"/>
          </p:cNvCxnSpPr>
          <p:nvPr/>
        </p:nvCxnSpPr>
        <p:spPr>
          <a:xfrm>
            <a:off x="4235104" y="1026723"/>
            <a:ext cx="0" cy="37746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46570" y="1052736"/>
                <a:ext cx="407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70" y="1052736"/>
                <a:ext cx="40748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4246589" y="1009030"/>
                <a:ext cx="407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89" y="1009030"/>
                <a:ext cx="40748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7134" y="3945157"/>
                <a:ext cx="5913927" cy="28623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b="0" dirty="0" smtClean="0"/>
                  <a:t>– число свай,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b="0" dirty="0" smtClean="0"/>
                  <a:t>–</a:t>
                </a:r>
                <a:r>
                  <a:rPr lang="en-US" b="0" dirty="0" smtClean="0"/>
                  <a:t> </a:t>
                </a:r>
                <a:r>
                  <a:rPr lang="ru-RU" b="0" dirty="0" smtClean="0"/>
                  <a:t>длина сваи,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b="0" dirty="0"/>
                  <a:t>–</a:t>
                </a:r>
                <a:r>
                  <a:rPr lang="en-US" b="0" dirty="0"/>
                  <a:t> </a:t>
                </a:r>
                <a:r>
                  <a:rPr lang="ru-RU" b="0" dirty="0" smtClean="0"/>
                  <a:t>диаметр </a:t>
                </a:r>
                <a:r>
                  <a:rPr lang="ru-RU" b="0" dirty="0"/>
                  <a:t>сваи</a:t>
                </a:r>
                <a:r>
                  <a:rPr lang="ru-RU" b="0" dirty="0" smtClean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ru-RU" b="0" dirty="0" smtClean="0"/>
                  <a:t> – коэффициент влияния осадки,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ru-RU" b="0" dirty="0" smtClean="0"/>
                  <a:t> – коэффициент увеличения осадки в кусте,</a:t>
                </a:r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𝑺𝑳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b="0" dirty="0" smtClean="0"/>
                  <a:t>–</a:t>
                </a:r>
                <a:r>
                  <a:rPr lang="en-US" b="0" dirty="0" smtClean="0"/>
                  <a:t> </a:t>
                </a:r>
                <a:r>
                  <a:rPr lang="ru-RU" b="0" dirty="0" smtClean="0"/>
                  <a:t>модуль деформации грунта под сваей,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ru-RU" b="0" dirty="0" smtClean="0"/>
                  <a:t>–</a:t>
                </a:r>
                <a:r>
                  <a:rPr lang="en-US" b="0" dirty="0" smtClean="0"/>
                  <a:t> </a:t>
                </a:r>
                <a:r>
                  <a:rPr lang="ru-RU" b="0" dirty="0" smtClean="0"/>
                  <a:t>модуль деформации грунта под плитой,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b="0" dirty="0" smtClean="0"/>
                  <a:t>– коэффициент Пуассона грунта,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b="0" dirty="0" smtClean="0"/>
                  <a:t>–</a:t>
                </a:r>
                <a:r>
                  <a:rPr lang="en-US" b="0" dirty="0" smtClean="0"/>
                  <a:t> </a:t>
                </a:r>
                <a:r>
                  <a:rPr lang="ru-RU" b="0" dirty="0" smtClean="0"/>
                  <a:t>площадь плиты,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b="0" dirty="0" smtClean="0"/>
                  <a:t>– коэффициент формы плиты.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34" y="3945157"/>
                <a:ext cx="5913927" cy="2862322"/>
              </a:xfrm>
              <a:prstGeom prst="rect">
                <a:avLst/>
              </a:prstGeom>
              <a:blipFill rotWithShape="0">
                <a:blip r:embed="rId9"/>
                <a:stretch>
                  <a:fillRect t="-847" b="-21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TextBox 227"/>
          <p:cNvSpPr txBox="1"/>
          <p:nvPr/>
        </p:nvSpPr>
        <p:spPr>
          <a:xfrm>
            <a:off x="6545820" y="1053633"/>
            <a:ext cx="21064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800" b="0">
                <a:latin typeface="Cambria Math" panose="02040503050406030204" pitchFamily="18" charset="0"/>
              </a:defRPr>
            </a:lvl1pPr>
          </a:lstStyle>
          <a:p>
            <a:r>
              <a:rPr lang="ru-RU" dirty="0" smtClean="0">
                <a:latin typeface="+mj-lt"/>
              </a:rPr>
              <a:t>Жесткость плиты:</a:t>
            </a:r>
            <a:endParaRPr lang="ru-RU" dirty="0">
              <a:latin typeface="+mj-lt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6540263" y="2282522"/>
            <a:ext cx="26454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800" b="0">
                <a:latin typeface="Cambria Math" panose="02040503050406030204" pitchFamily="18" charset="0"/>
              </a:defRPr>
            </a:lvl1pPr>
          </a:lstStyle>
          <a:p>
            <a:r>
              <a:rPr lang="ru-RU" dirty="0" smtClean="0">
                <a:latin typeface="+mj-lt"/>
              </a:rPr>
              <a:t>Жесткость одной сваи:</a:t>
            </a:r>
            <a:endParaRPr lang="ru-RU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546584" y="2702385"/>
                <a:ext cx="1337096" cy="665118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𝑺𝑳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84" y="2702385"/>
                <a:ext cx="1337096" cy="6651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TextBox 229"/>
          <p:cNvSpPr txBox="1"/>
          <p:nvPr/>
        </p:nvSpPr>
        <p:spPr>
          <a:xfrm>
            <a:off x="6538538" y="3501995"/>
            <a:ext cx="24777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800" b="0">
                <a:latin typeface="Cambria Math" panose="02040503050406030204" pitchFamily="18" charset="0"/>
              </a:defRPr>
            </a:lvl1pPr>
          </a:lstStyle>
          <a:p>
            <a:r>
              <a:rPr lang="ru-RU" dirty="0" smtClean="0">
                <a:latin typeface="+mj-lt"/>
              </a:rPr>
              <a:t>Жесткость всех свай: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76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7" descr="Z:\Разное\Реклама, презентации\Презентации\Схемы\JPG 2014.04.17\Осреднение свойств грунто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11677"/>
            <a:ext cx="4971011" cy="2826327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86" y="33084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плиты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укрепленном грунте методом МГСУ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08104" y="1115724"/>
                <a:ext cx="2913233" cy="671081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𝒆𝒇𝒇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115724"/>
                <a:ext cx="2913233" cy="6710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5041679" y="1857536"/>
                <a:ext cx="3994817" cy="18303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800" b="0">
                    <a:latin typeface="+mj-lt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𝒆𝒇𝒇</m:t>
                        </m:r>
                      </m:sub>
                    </m:sSub>
                  </m:oMath>
                </a14:m>
                <a:r>
                  <a:rPr lang="ru-RU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ru-RU" dirty="0" smtClean="0"/>
                  <a:t>– средний модуль деформации укрепленного грунта,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</a:t>
                </a:r>
                <a:r>
                  <a:rPr lang="en-US" dirty="0"/>
                  <a:t> </a:t>
                </a:r>
                <a:r>
                  <a:rPr lang="ru-RU" dirty="0"/>
                  <a:t>модуль деформации </a:t>
                </a:r>
                <a:r>
                  <a:rPr lang="ru-RU" dirty="0" smtClean="0"/>
                  <a:t>свай,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ru-RU" dirty="0"/>
                  <a:t> – модуль деформации </a:t>
                </a:r>
                <a:r>
                  <a:rPr lang="ru-RU" dirty="0" smtClean="0"/>
                  <a:t>грунта</a:t>
                </a:r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ru-RU" dirty="0" smtClean="0"/>
                  <a:t>–</a:t>
                </a:r>
                <a:r>
                  <a:rPr lang="en-US" dirty="0" smtClean="0"/>
                  <a:t> </a:t>
                </a:r>
                <a:r>
                  <a:rPr lang="ru-RU" dirty="0" smtClean="0"/>
                  <a:t>площадь фундаментной плиты,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ru-RU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ru-RU" dirty="0" smtClean="0"/>
                  <a:t>– общая площадь свай.</a:t>
                </a:r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679" y="1857536"/>
                <a:ext cx="3994817" cy="1830309"/>
              </a:xfrm>
              <a:prstGeom prst="rect">
                <a:avLst/>
              </a:prstGeom>
              <a:blipFill rotWithShape="0">
                <a:blip r:embed="rId5"/>
                <a:stretch>
                  <a:fillRect l="-1065" t="-1656" r="-609" b="-26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5041679" y="4622633"/>
                <a:ext cx="3994817" cy="2104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2400" b="0">
                    <a:latin typeface="Cambria Math" panose="0204050305040603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ru-RU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ru-RU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800" dirty="0" smtClean="0">
                    <a:latin typeface="+mj-lt"/>
                  </a:rPr>
                  <a:t>– коэффициент, равен 0,8</a:t>
                </a:r>
                <a:r>
                  <a:rPr lang="ru-RU" sz="1800" dirty="0" smtClean="0"/>
                  <a:t>,</a:t>
                </a:r>
                <a:endParaRPr lang="en-US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800" b="1" i="1" dirty="0" smtClean="0">
                    <a:ea typeface="Cambria Math" panose="020405030504060302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i="1" dirty="0" smtClean="0">
                    <a:ea typeface="Cambria Math" panose="02040503050406030204" pitchFamily="18" charset="0"/>
                  </a:rPr>
                  <a:t> </a:t>
                </a:r>
                <a:r>
                  <a:rPr lang="ru-RU" sz="1800" dirty="0" smtClean="0">
                    <a:latin typeface="+mj-lt"/>
                  </a:rPr>
                  <a:t>–</a:t>
                </a:r>
                <a:r>
                  <a:rPr lang="en-US" sz="1800" dirty="0" smtClean="0">
                    <a:latin typeface="+mj-lt"/>
                  </a:rPr>
                  <a:t> </a:t>
                </a:r>
                <a:r>
                  <a:rPr lang="ru-RU" sz="1800" dirty="0" smtClean="0">
                    <a:latin typeface="+mj-lt"/>
                  </a:rPr>
                  <a:t>глубина подошвы</a:t>
                </a:r>
                <a:r>
                  <a:rPr lang="en-US" sz="18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ru-RU" sz="1800" dirty="0"/>
                  <a:t>-го </a:t>
                </a:r>
                <a:r>
                  <a:rPr lang="ru-RU" sz="1800" dirty="0" smtClean="0"/>
                  <a:t>слоя</a:t>
                </a:r>
                <a:r>
                  <a:rPr lang="en-US" sz="1800" dirty="0"/>
                  <a:t>,</a:t>
                </a:r>
                <a:endParaRPr lang="en-US" sz="1800" b="1" i="1" dirty="0" smtClean="0">
                  <a:latin typeface="+mj-lt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ru-RU" sz="1800" dirty="0">
                    <a:latin typeface="+mj-lt"/>
                  </a:rPr>
                  <a:t>–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ru-RU" sz="1800" dirty="0">
                    <a:latin typeface="+mj-lt"/>
                  </a:rPr>
                  <a:t>глубина сжимаемой толщи,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ru-RU" sz="1800" dirty="0">
                    <a:latin typeface="+mj-lt"/>
                  </a:rPr>
                  <a:t>–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ru-RU" sz="1800" dirty="0">
                    <a:latin typeface="+mj-lt"/>
                  </a:rPr>
                  <a:t>толщина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ru-RU" sz="1800" dirty="0">
                    <a:latin typeface="+mj-lt"/>
                  </a:rPr>
                  <a:t>-го </a:t>
                </a:r>
                <a:r>
                  <a:rPr lang="ru-RU" sz="1800" dirty="0" smtClean="0">
                    <a:latin typeface="+mj-lt"/>
                  </a:rPr>
                  <a:t>слоя,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𝒆𝒇𝒇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>
                    <a:latin typeface="+mj-lt"/>
                  </a:rPr>
                  <a:t>–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ru-RU" sz="1800" dirty="0" smtClean="0">
                    <a:latin typeface="+mj-lt"/>
                  </a:rPr>
                  <a:t>модуль упругости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ru-RU" sz="1800" dirty="0">
                    <a:latin typeface="+mj-lt"/>
                  </a:rPr>
                  <a:t>-го </a:t>
                </a:r>
                <a:r>
                  <a:rPr lang="ru-RU" sz="1800" dirty="0" smtClean="0">
                    <a:latin typeface="+mj-lt"/>
                  </a:rPr>
                  <a:t>слоя</a:t>
                </a:r>
              </a:p>
              <a:p>
                <a:r>
                  <a:rPr lang="ru-RU" sz="1800" dirty="0" smtClean="0">
                    <a:latin typeface="+mj-lt"/>
                  </a:rPr>
                  <a:t>укрепленного грунта</a:t>
                </a:r>
                <a:r>
                  <a:rPr lang="ru-RU" sz="1800" dirty="0" smtClean="0"/>
                  <a:t>.</a:t>
                </a:r>
                <a:endParaRPr lang="ru-RU" sz="18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679" y="4622633"/>
                <a:ext cx="3994817" cy="2104679"/>
              </a:xfrm>
              <a:prstGeom prst="rect">
                <a:avLst/>
              </a:prstGeom>
              <a:blipFill rotWithShape="0">
                <a:blip r:embed="rId6"/>
                <a:stretch>
                  <a:fillRect l="-1065" t="-1437" b="-2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6131735" y="3859219"/>
                <a:ext cx="1665969" cy="763414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i="1">
                    <a:solidFill>
                      <a:schemeClr val="dk1"/>
                    </a:solidFill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𝜷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𝒆𝒇𝒇</m:t>
                                  </m:r>
                                  <m:r>
                                    <a:rPr lang="ru-RU" sz="16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735" y="3859219"/>
                <a:ext cx="1665969" cy="763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5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8" grpId="0" animBg="1"/>
      <p:bldP spid="131" grpId="0" animBg="1"/>
      <p:bldP spid="1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4393954"/>
                <a:ext cx="8136971" cy="18458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>
                  <a:defRPr sz="1800" b="0">
                    <a:latin typeface="+mj-lt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ru-RU" dirty="0"/>
                  <a:t> – перемещение точки плиты,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𝒄𝒛</m:t>
                        </m:r>
                      </m:sub>
                    </m:sSub>
                  </m:oMath>
                </a14:m>
                <a:r>
                  <a:rPr lang="ru-RU" dirty="0"/>
                  <a:t> – перемещение центра тяжести плиты,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</a:t>
                </a:r>
                <a:r>
                  <a:rPr lang="en-US" dirty="0"/>
                  <a:t> </a:t>
                </a:r>
                <a:r>
                  <a:rPr lang="ru-RU" dirty="0"/>
                  <a:t>угол поворота плиты относительно оси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ru-RU" dirty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</a:t>
                </a:r>
                <a:r>
                  <a:rPr lang="en-US" dirty="0"/>
                  <a:t> </a:t>
                </a:r>
                <a:r>
                  <a:rPr lang="ru-RU" dirty="0"/>
                  <a:t>угол поворота плиты относительно оси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dirty="0"/>
                  <a:t>,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</a:t>
                </a:r>
                <a:r>
                  <a:rPr lang="en-US" dirty="0"/>
                  <a:t> </a:t>
                </a:r>
                <a:r>
                  <a:rPr lang="ru-RU" dirty="0"/>
                  <a:t>проекция на ось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расстояния от центра тяжести до выбранной точки,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</a:t>
                </a:r>
                <a:r>
                  <a:rPr lang="en-US" dirty="0"/>
                  <a:t> </a:t>
                </a:r>
                <a:r>
                  <a:rPr lang="ru-RU" dirty="0"/>
                  <a:t>проекция на ось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расстояния от центра тяжести до выбранной точки.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93954"/>
                <a:ext cx="8136971" cy="1845890"/>
              </a:xfrm>
              <a:prstGeom prst="rect">
                <a:avLst/>
              </a:prstGeom>
              <a:blipFill rotWithShape="0">
                <a:blip r:embed="rId2"/>
                <a:stretch>
                  <a:fillRect t="-1639" b="-6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поворота плиты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модели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Винклера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1684" y="2804143"/>
            <a:ext cx="44285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800" b="0">
                <a:latin typeface="Cambria Math" panose="02040503050406030204" pitchFamily="18" charset="0"/>
              </a:defRPr>
            </a:lvl1pPr>
          </a:lstStyle>
          <a:p>
            <a:r>
              <a:rPr lang="ru-RU" dirty="0" smtClean="0">
                <a:latin typeface="+mj-lt"/>
              </a:rPr>
              <a:t>Реакция </a:t>
            </a:r>
            <a:r>
              <a:rPr lang="ru-RU" dirty="0">
                <a:latin typeface="+mj-lt"/>
              </a:rPr>
              <a:t>грунта как упругого основания: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38108" y="3193967"/>
                <a:ext cx="1367554" cy="36933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ru-RU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08" y="3193967"/>
                <a:ext cx="136755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3529641" y="1370043"/>
            <a:ext cx="31512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800" b="0">
                <a:latin typeface="+mj-lt"/>
              </a:defRPr>
            </a:lvl1pPr>
          </a:lstStyle>
          <a:p>
            <a:r>
              <a:rPr lang="ru-RU" dirty="0"/>
              <a:t>Перемещение точки плиты: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3538108" y="1765415"/>
                <a:ext cx="2553648" cy="394788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𝒄𝒛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ru-RU" i="1" dirty="0">
                  <a:solidFill>
                    <a:schemeClr val="dk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08" y="1765415"/>
                <a:ext cx="2553648" cy="3947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3" r="31945"/>
          <a:stretch/>
        </p:blipFill>
        <p:spPr>
          <a:xfrm>
            <a:off x="383922" y="1052736"/>
            <a:ext cx="3012906" cy="3311595"/>
          </a:xfrm>
          <a:prstGeom prst="rect">
            <a:avLst/>
          </a:prstGeom>
          <a:effectLst>
            <a:outerShdw blurRad="165100" sx="98000" sy="98000" algn="ctr" rotWithShape="0">
              <a:srgbClr val="000000">
                <a:alpha val="8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2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GeoSoft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10516</TotalTime>
  <Words>445</Words>
  <Application>Microsoft Office PowerPoint</Application>
  <PresentationFormat>Экран (4:3)</PresentationFormat>
  <Paragraphs>213</Paragraphs>
  <Slides>25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Cambria Math</vt:lpstr>
      <vt:lpstr>Times New Roman</vt:lpstr>
      <vt:lpstr>GeoSoft</vt:lpstr>
      <vt:lpstr>Презентация PowerPoint</vt:lpstr>
      <vt:lpstr>Актуальность</vt:lpstr>
      <vt:lpstr>Глубина сжимаемой толщи</vt:lpstr>
      <vt:lpstr>Метод послойного суммирования</vt:lpstr>
      <vt:lpstr>Метод послойного суммирования по СП 22.13330.2011</vt:lpstr>
      <vt:lpstr>Расчет осадки свайного фундамента  по СП 24.13330.2011 п.7.4.6-7.4.9</vt:lpstr>
      <vt:lpstr>Расчет осадки КСП фундамента  по СП 50-102-2003</vt:lpstr>
      <vt:lpstr>Расчет осадки плиты  на укрепленном грунте методом МГСУ</vt:lpstr>
      <vt:lpstr>Учет поворота плиты по модели Винклера</vt:lpstr>
      <vt:lpstr>Учет поворота плиты по модели Винклера</vt:lpstr>
      <vt:lpstr>Расчет КСП фундамента в GeoPlate  по модели Винклера</vt:lpstr>
      <vt:lpstr>Презентация PowerPoint</vt:lpstr>
      <vt:lpstr>Суперпозиция решений Буссинеска</vt:lpstr>
      <vt:lpstr>Численное интегрирование</vt:lpstr>
      <vt:lpstr>Метод послойного суммирования</vt:lpstr>
      <vt:lpstr>Определение  коэффициента постели</vt:lpstr>
      <vt:lpstr>Анализ конструкции на упругом основании</vt:lpstr>
      <vt:lpstr>Осадка абсолютно жесткой плиты под действием равномерной нагрузки</vt:lpstr>
      <vt:lpstr>Презентация PowerPoint</vt:lpstr>
      <vt:lpstr>Презентация PowerPoint</vt:lpstr>
      <vt:lpstr>Осадка в Alterra. Линейная модель </vt:lpstr>
      <vt:lpstr>Осадка в Alterra.  Упругопластическая модель </vt:lpstr>
      <vt:lpstr>Осадка в Alterra.  Предельное давление </vt:lpstr>
      <vt:lpstr> Нелинейная упруго-пластическая  модель с критерием Кулона</vt:lpstr>
      <vt:lpstr>Презентация PowerPoint</vt:lpstr>
    </vt:vector>
  </TitlesOfParts>
  <Company>ИнжПроектСтрой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  Разработка  программных средств, специализированных для анализа деформаций, прочности и устойчивости геотехнических сооружений в задачах подземного строительства.</dc:title>
  <dc:creator>Павел Малинин</dc:creator>
  <cp:lastModifiedBy>IgorBook</cp:lastModifiedBy>
  <cp:revision>932</cp:revision>
  <dcterms:created xsi:type="dcterms:W3CDTF">2008-02-19T10:44:55Z</dcterms:created>
  <dcterms:modified xsi:type="dcterms:W3CDTF">2017-04-19T06:02:36Z</dcterms:modified>
</cp:coreProperties>
</file>