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1662" r:id="rId2"/>
    <p:sldId id="1663" r:id="rId3"/>
    <p:sldId id="1669" r:id="rId4"/>
    <p:sldId id="1670" r:id="rId5"/>
    <p:sldId id="1671" r:id="rId6"/>
    <p:sldId id="1675" r:id="rId7"/>
    <p:sldId id="1673" r:id="rId8"/>
    <p:sldId id="1672" r:id="rId9"/>
    <p:sldId id="1664" r:id="rId10"/>
    <p:sldId id="1667" r:id="rId11"/>
    <p:sldId id="1668" r:id="rId12"/>
    <p:sldId id="1666" r:id="rId13"/>
    <p:sldId id="1676" r:id="rId14"/>
    <p:sldId id="1677" r:id="rId15"/>
    <p:sldId id="1678" r:id="rId16"/>
    <p:sldId id="43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55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47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F7BA6-8879-4546-A309-9D842372FCE0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244E4-91BF-4F95-888F-F114865A2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295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244E4-91BF-4F95-888F-F114865A297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967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FDB7C6-C544-44E7-A1DF-813CCBF2DE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05B255D-DDDF-4E23-8D39-AF452353A4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71D83A-9FA3-4D52-AD1E-2CD3C21AB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ABAF-88F4-4F12-92DF-90096CC7C146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E9B3BE-EF0E-4D69-AC50-E862B1E14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8E037A-7077-4377-BDC8-FF9B17A4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875C-DAC0-4A49-8619-59C6F0F70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366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DDC2A1-0755-4F31-9C80-C4434942B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F98B822-4939-4CC1-9716-0A38C610A8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DB736F-B100-465A-9C29-44CE31DC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ABAF-88F4-4F12-92DF-90096CC7C146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859FD8-02AD-4FA8-926D-49A8802B9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D9DE1-3411-400A-9C9B-2746A9878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875C-DAC0-4A49-8619-59C6F0F70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876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C5DC20B-EADF-4EF1-9686-443F8C8080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C6D873-7719-41F1-B5FE-071AFC347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88CCD1-4EBB-47E0-86BB-932011AF0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ABAF-88F4-4F12-92DF-90096CC7C146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FCD3C0-6646-438A-893E-F60D2ECB4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37EBCF-74CF-4225-8399-69ACF1949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875C-DAC0-4A49-8619-59C6F0F70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699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with pictur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4582837" y="-3960"/>
            <a:ext cx="7609164" cy="6861959"/>
          </a:xfrm>
          <a:custGeom>
            <a:avLst/>
            <a:gdLst>
              <a:gd name="connsiteX0" fmla="*/ 2979700 w 5724128"/>
              <a:gd name="connsiteY0" fmla="*/ 2381 h 5143500"/>
              <a:gd name="connsiteX1" fmla="*/ 5724128 w 5724128"/>
              <a:gd name="connsiteY1" fmla="*/ 0 h 5143500"/>
              <a:gd name="connsiteX2" fmla="*/ 5724128 w 5724128"/>
              <a:gd name="connsiteY2" fmla="*/ 5143500 h 5143500"/>
              <a:gd name="connsiteX3" fmla="*/ 0 w 5724128"/>
              <a:gd name="connsiteY3" fmla="*/ 5143500 h 5143500"/>
              <a:gd name="connsiteX4" fmla="*/ 2979700 w 5724128"/>
              <a:gd name="connsiteY4" fmla="*/ 2381 h 5143500"/>
              <a:gd name="connsiteX0" fmla="*/ 2970175 w 5714603"/>
              <a:gd name="connsiteY0" fmla="*/ 2381 h 5145881"/>
              <a:gd name="connsiteX1" fmla="*/ 5714603 w 5714603"/>
              <a:gd name="connsiteY1" fmla="*/ 0 h 5145881"/>
              <a:gd name="connsiteX2" fmla="*/ 5714603 w 5714603"/>
              <a:gd name="connsiteY2" fmla="*/ 5143500 h 5145881"/>
              <a:gd name="connsiteX3" fmla="*/ 0 w 5714603"/>
              <a:gd name="connsiteY3" fmla="*/ 5145881 h 5145881"/>
              <a:gd name="connsiteX4" fmla="*/ 2970175 w 5714603"/>
              <a:gd name="connsiteY4" fmla="*/ 2381 h 5145881"/>
              <a:gd name="connsiteX0" fmla="*/ 2967207 w 5711635"/>
              <a:gd name="connsiteY0" fmla="*/ 2381 h 5143500"/>
              <a:gd name="connsiteX1" fmla="*/ 5711635 w 5711635"/>
              <a:gd name="connsiteY1" fmla="*/ 0 h 5143500"/>
              <a:gd name="connsiteX2" fmla="*/ 5711635 w 5711635"/>
              <a:gd name="connsiteY2" fmla="*/ 5143500 h 5143500"/>
              <a:gd name="connsiteX3" fmla="*/ 0 w 5711635"/>
              <a:gd name="connsiteY3" fmla="*/ 5142912 h 5143500"/>
              <a:gd name="connsiteX4" fmla="*/ 2967207 w 5711635"/>
              <a:gd name="connsiteY4" fmla="*/ 2381 h 5143500"/>
              <a:gd name="connsiteX0" fmla="*/ 2967207 w 5711635"/>
              <a:gd name="connsiteY0" fmla="*/ 0 h 5144087"/>
              <a:gd name="connsiteX1" fmla="*/ 5711635 w 5711635"/>
              <a:gd name="connsiteY1" fmla="*/ 587 h 5144087"/>
              <a:gd name="connsiteX2" fmla="*/ 5711635 w 5711635"/>
              <a:gd name="connsiteY2" fmla="*/ 5144087 h 5144087"/>
              <a:gd name="connsiteX3" fmla="*/ 0 w 5711635"/>
              <a:gd name="connsiteY3" fmla="*/ 5143499 h 5144087"/>
              <a:gd name="connsiteX4" fmla="*/ 2967207 w 5711635"/>
              <a:gd name="connsiteY4" fmla="*/ 0 h 5144087"/>
              <a:gd name="connsiteX0" fmla="*/ 2960063 w 5704491"/>
              <a:gd name="connsiteY0" fmla="*/ 0 h 5144087"/>
              <a:gd name="connsiteX1" fmla="*/ 5704491 w 5704491"/>
              <a:gd name="connsiteY1" fmla="*/ 587 h 5144087"/>
              <a:gd name="connsiteX2" fmla="*/ 5704491 w 5704491"/>
              <a:gd name="connsiteY2" fmla="*/ 5144087 h 5144087"/>
              <a:gd name="connsiteX3" fmla="*/ 0 w 5704491"/>
              <a:gd name="connsiteY3" fmla="*/ 5141118 h 5144087"/>
              <a:gd name="connsiteX4" fmla="*/ 2960063 w 5704491"/>
              <a:gd name="connsiteY4" fmla="*/ 0 h 5144087"/>
              <a:gd name="connsiteX0" fmla="*/ 2962444 w 5704491"/>
              <a:gd name="connsiteY0" fmla="*/ 1794 h 5143500"/>
              <a:gd name="connsiteX1" fmla="*/ 5704491 w 5704491"/>
              <a:gd name="connsiteY1" fmla="*/ 0 h 5143500"/>
              <a:gd name="connsiteX2" fmla="*/ 5704491 w 5704491"/>
              <a:gd name="connsiteY2" fmla="*/ 5143500 h 5143500"/>
              <a:gd name="connsiteX3" fmla="*/ 0 w 5704491"/>
              <a:gd name="connsiteY3" fmla="*/ 5140531 h 5143500"/>
              <a:gd name="connsiteX4" fmla="*/ 2962444 w 5704491"/>
              <a:gd name="connsiteY4" fmla="*/ 1794 h 5143500"/>
              <a:gd name="connsiteX0" fmla="*/ 2967207 w 5704491"/>
              <a:gd name="connsiteY0" fmla="*/ 0 h 5146469"/>
              <a:gd name="connsiteX1" fmla="*/ 5704491 w 5704491"/>
              <a:gd name="connsiteY1" fmla="*/ 2969 h 5146469"/>
              <a:gd name="connsiteX2" fmla="*/ 5704491 w 5704491"/>
              <a:gd name="connsiteY2" fmla="*/ 5146469 h 5146469"/>
              <a:gd name="connsiteX3" fmla="*/ 0 w 5704491"/>
              <a:gd name="connsiteY3" fmla="*/ 5143500 h 5146469"/>
              <a:gd name="connsiteX4" fmla="*/ 2967207 w 5704491"/>
              <a:gd name="connsiteY4" fmla="*/ 0 h 5146469"/>
              <a:gd name="connsiteX0" fmla="*/ 2969588 w 5706872"/>
              <a:gd name="connsiteY0" fmla="*/ 0 h 5146469"/>
              <a:gd name="connsiteX1" fmla="*/ 5706872 w 5706872"/>
              <a:gd name="connsiteY1" fmla="*/ 2969 h 5146469"/>
              <a:gd name="connsiteX2" fmla="*/ 5706872 w 5706872"/>
              <a:gd name="connsiteY2" fmla="*/ 5146469 h 5146469"/>
              <a:gd name="connsiteX3" fmla="*/ 0 w 5706872"/>
              <a:gd name="connsiteY3" fmla="*/ 5145882 h 5146469"/>
              <a:gd name="connsiteX4" fmla="*/ 2969588 w 5706872"/>
              <a:gd name="connsiteY4" fmla="*/ 0 h 514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06872" h="5146469">
                <a:moveTo>
                  <a:pt x="2969588" y="0"/>
                </a:moveTo>
                <a:lnTo>
                  <a:pt x="5706872" y="2969"/>
                </a:lnTo>
                <a:lnTo>
                  <a:pt x="5706872" y="5146469"/>
                </a:lnTo>
                <a:lnTo>
                  <a:pt x="0" y="5145882"/>
                </a:lnTo>
                <a:lnTo>
                  <a:pt x="2969588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0000" tIns="46800" rIns="90000" bIns="46800" rtlCol="0">
            <a:noAutofit/>
          </a:bodyPr>
          <a:lstStyle>
            <a:lvl1pPr marL="239994" indent="-239994" algn="r">
              <a:buNone/>
              <a:defRPr lang="de-DE" dirty="0"/>
            </a:lvl1pPr>
          </a:lstStyle>
          <a:p>
            <a:pPr marL="0" lvl="0" indent="0"/>
            <a:r>
              <a:rPr lang="de-DE" noProof="0"/>
              <a:t>Bild auf Platzhalter ziehen oder durch Klicken auf Symbol hinzufügen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8365" y="1460941"/>
            <a:ext cx="5761651" cy="1608019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4000" cap="all" baseline="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78365" y="3140969"/>
            <a:ext cx="5761651" cy="874044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5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785" y="452967"/>
            <a:ext cx="2160000" cy="51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065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6A9056-04FE-4842-A8B5-8F166FF94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83E37C-8ED8-48B2-B38B-FF5AEB490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56B9AA-A5F2-4736-B812-F3DD89CDD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ABAF-88F4-4F12-92DF-90096CC7C146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24BD3A-91F3-41D4-86AA-274EAC56C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4E42D5-D076-4F4D-951B-5893BA334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875C-DAC0-4A49-8619-59C6F0F70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220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B860F8-DB79-4746-9311-01E99F003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109F06-95F7-4BC4-A2A1-E13884075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5F5893-B609-4300-84EA-E429E8711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ABAF-88F4-4F12-92DF-90096CC7C146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25E9F4-6D4B-44E9-8619-5B8066718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B06B51-3F59-42A2-A2D5-DE6E5B402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875C-DAC0-4A49-8619-59C6F0F70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057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448F3C-32B1-462A-9F59-F49A73FD3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172F95-5E18-4F87-812E-171CD99E68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F2F367-69FA-473D-88E3-0B6DA33EE5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02DE2B-3ED2-4B85-ACF5-B90BE187F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ABAF-88F4-4F12-92DF-90096CC7C146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1F5201-219E-44DF-A5C2-DEC66996E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1EF466-D338-415E-8F5D-22FC26C30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875C-DAC0-4A49-8619-59C6F0F70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32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E666EB-7650-488E-BCC3-59EDAF9F0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2635A9-E509-4433-87C2-156197356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8C2EFE5-D345-4B2D-A12E-6949718EAA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9ABFA77-8739-44A2-9DB4-643FBAEAAF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6FEC06-66FA-4124-8B63-CC50D1C207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E1D7679-8553-4BF7-B0C0-F9755CB1F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ABAF-88F4-4F12-92DF-90096CC7C146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AC8970C-82F9-4F13-AE0C-BDABA19AE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554EB6C-D50A-4163-870F-8206DDB5C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875C-DAC0-4A49-8619-59C6F0F70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586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5F20A1-9973-4346-ACC6-BEE0F16AE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8FA1975-60C9-46AD-B929-79C39D853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ABAF-88F4-4F12-92DF-90096CC7C146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F30B25-7AA9-4A6D-99FB-EDFF653A2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DF79884-3153-4279-8FF1-0564B767A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875C-DAC0-4A49-8619-59C6F0F70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216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64F8F1-590C-4623-A9AE-4447F71BF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ABAF-88F4-4F12-92DF-90096CC7C146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B900955-029B-4E4F-A082-54E37FA9B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304ABD-BB3A-4A15-A0D7-6BD8C5FCA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875C-DAC0-4A49-8619-59C6F0F70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415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0B7152-262E-40D4-93A8-6F5B5854F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507BFF-47D8-4A15-845E-B99D731EC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8D7402-3FB1-4347-92B8-70ED0511F1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7C1DB9-94B7-48DA-9E39-B620B4501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ABAF-88F4-4F12-92DF-90096CC7C146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3DC205-60E1-4D78-BFDE-69884958C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EB38FF-2598-476E-B919-4022503A3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875C-DAC0-4A49-8619-59C6F0F70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70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AB0136-BC9F-4460-9F0A-3C17EAB4A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1173CE6-57B5-440A-98FC-03BE4A851F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E8CE71D-06B6-40BE-BD14-49CDAEC422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20AEF7-F1ED-405E-AA9E-58670BE4D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ABAF-88F4-4F12-92DF-90096CC7C146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A574E0-B2A4-4D78-868F-E06A7DA44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1884C8-D3DA-4ACB-A4B6-BD194FF0A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875C-DAC0-4A49-8619-59C6F0F70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296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FE1A37-FF2D-4DDD-84B6-625EF4564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67CD2B-58B2-4A4C-842B-C9FF57A7E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106C77-1CCD-4DF2-87BC-FACD8CB35A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FABAF-88F4-4F12-92DF-90096CC7C146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296624-E7EF-4976-98F3-0A14CC1DA4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62739E-76FB-48D3-A2F0-DD25626B47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2875C-DAC0-4A49-8619-59C6F0F70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368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hyperlink" Target="mailto:konden@inbox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87FE22-EC62-4381-BB45-DB5E79E9814A}"/>
              </a:ext>
            </a:extLst>
          </p:cNvPr>
          <p:cNvSpPr/>
          <p:nvPr/>
        </p:nvSpPr>
        <p:spPr>
          <a:xfrm>
            <a:off x="343436" y="928875"/>
            <a:ext cx="11505127" cy="2543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2800" b="1" dirty="0">
                <a:solidFill>
                  <a:srgbClr val="333333"/>
                </a:solidFill>
                <a:latin typeface="Arial" panose="020B0604020202020204" pitchFamily="34" charset="0"/>
              </a:rPr>
              <a:t>Новое в нормах на проектирование стальных конструкций</a:t>
            </a:r>
          </a:p>
          <a:p>
            <a:pPr algn="ctr">
              <a:lnSpc>
                <a:spcPct val="200000"/>
              </a:lnSpc>
            </a:pP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</a:rPr>
              <a:t>ИЗМЕНЕНИЕ №2 </a:t>
            </a:r>
          </a:p>
          <a:p>
            <a:pPr algn="ctr">
              <a:lnSpc>
                <a:spcPct val="200000"/>
              </a:lnSpc>
            </a:pP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</a:rPr>
              <a:t>к СП 16.13330.2017 «Стальные конструкции»</a:t>
            </a:r>
            <a:endParaRPr lang="ru-RU" sz="28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6959B3-35AE-4763-A721-749647223811}"/>
              </a:ext>
            </a:extLst>
          </p:cNvPr>
          <p:cNvSpPr txBox="1"/>
          <p:nvPr/>
        </p:nvSpPr>
        <p:spPr>
          <a:xfrm>
            <a:off x="742682" y="4099774"/>
            <a:ext cx="6976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Одесский Павел Дмитриевич,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д.т.н., проф.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Конин Денис Владимирович,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к.т.н.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Гукова Маргарита Ильинична,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к.т.н.</a:t>
            </a:r>
          </a:p>
          <a:p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Фарфель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Михаил Иосифович,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к.т.н.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Лаборатория металлических конструкций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ЦНИИСК им. В.А. Кучеренко (АО «НИЦ «Строительство»)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11A431F-27A0-4BE5-8509-EE37F8552648}"/>
              </a:ext>
            </a:extLst>
          </p:cNvPr>
          <p:cNvSpPr/>
          <p:nvPr/>
        </p:nvSpPr>
        <p:spPr>
          <a:xfrm>
            <a:off x="799732" y="4142732"/>
            <a:ext cx="3463548" cy="2969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840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307538B-030C-46ED-9050-CDAB16E7B724}"/>
              </a:ext>
            </a:extLst>
          </p:cNvPr>
          <p:cNvSpPr txBox="1">
            <a:spLocks/>
          </p:cNvSpPr>
          <p:nvPr/>
        </p:nvSpPr>
        <p:spPr>
          <a:xfrm>
            <a:off x="838200" y="131722"/>
            <a:ext cx="10515600" cy="69446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Радикальное обновление требований к фланцевым соединениям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E355B2-21A7-475A-AECD-3B83D9280A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46" y="1151264"/>
            <a:ext cx="5462878" cy="17492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E79FB4-D65E-45E3-97F0-718E2A1532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46" y="2844363"/>
            <a:ext cx="5362910" cy="16545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A0F8A0-E8BF-4E8D-9558-28CBA8948BEA}"/>
              </a:ext>
            </a:extLst>
          </p:cNvPr>
          <p:cNvSpPr txBox="1"/>
          <p:nvPr/>
        </p:nvSpPr>
        <p:spPr>
          <a:xfrm>
            <a:off x="102907" y="776211"/>
            <a:ext cx="5383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БЫЛО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31E0C2E-23AA-4CB8-91E3-054735C99F8C}"/>
              </a:ext>
            </a:extLst>
          </p:cNvPr>
          <p:cNvSpPr/>
          <p:nvPr/>
        </p:nvSpPr>
        <p:spPr>
          <a:xfrm>
            <a:off x="61747" y="796792"/>
            <a:ext cx="5424652" cy="37399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866F7C7-36A2-4072-86FF-1C60D716A4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5408" y="1145543"/>
            <a:ext cx="5186992" cy="56186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3BCED4-1B66-4FCD-8E73-252B5B40F83B}"/>
              </a:ext>
            </a:extLst>
          </p:cNvPr>
          <p:cNvSpPr txBox="1"/>
          <p:nvPr/>
        </p:nvSpPr>
        <p:spPr>
          <a:xfrm>
            <a:off x="5787159" y="776211"/>
            <a:ext cx="5383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СТАЛО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1E02E92-D037-4B35-AB8D-FE5983CBCE43}"/>
              </a:ext>
            </a:extLst>
          </p:cNvPr>
          <p:cNvSpPr/>
          <p:nvPr/>
        </p:nvSpPr>
        <p:spPr>
          <a:xfrm>
            <a:off x="5745999" y="796792"/>
            <a:ext cx="5424652" cy="596737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C026A070-CC4B-4F95-A59F-BF7D1D9BD9AB}"/>
              </a:ext>
            </a:extLst>
          </p:cNvPr>
          <p:cNvGrpSpPr/>
          <p:nvPr/>
        </p:nvGrpSpPr>
        <p:grpSpPr>
          <a:xfrm>
            <a:off x="384972" y="4913768"/>
            <a:ext cx="4717273" cy="1503123"/>
            <a:chOff x="368038" y="4891190"/>
            <a:chExt cx="4717273" cy="1503123"/>
          </a:xfrm>
        </p:grpSpPr>
        <p:pic>
          <p:nvPicPr>
            <p:cNvPr id="6146" name="Picture 2">
              <a:extLst>
                <a:ext uri="{FF2B5EF4-FFF2-40B4-BE49-F238E27FC236}">
                  <a16:creationId xmlns:a16="http://schemas.microsoft.com/office/drawing/2014/main" id="{AE0C709A-FAD4-44F3-ABAD-1FD014CF66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038" y="4891190"/>
              <a:ext cx="1503123" cy="1503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E6777C2-F137-47E9-B3AE-A484B2615E10}"/>
                </a:ext>
              </a:extLst>
            </p:cNvPr>
            <p:cNvSpPr txBox="1"/>
            <p:nvPr/>
          </p:nvSpPr>
          <p:spPr>
            <a:xfrm>
              <a:off x="1871161" y="5042586"/>
              <a:ext cx="32141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Скачать последнюю версию СП 16.13330.2017 с Изменением №2</a:t>
              </a:r>
            </a:p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(для ознакомления)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4072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307538B-030C-46ED-9050-CDAB16E7B724}"/>
              </a:ext>
            </a:extLst>
          </p:cNvPr>
          <p:cNvSpPr txBox="1">
            <a:spLocks/>
          </p:cNvSpPr>
          <p:nvPr/>
        </p:nvSpPr>
        <p:spPr>
          <a:xfrm>
            <a:off x="838200" y="131722"/>
            <a:ext cx="10515600" cy="69446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Радикальное обновление требований к фланцевым соединениям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3BCED4-1B66-4FCD-8E73-252B5B40F83B}"/>
              </a:ext>
            </a:extLst>
          </p:cNvPr>
          <p:cNvSpPr txBox="1"/>
          <p:nvPr/>
        </p:nvSpPr>
        <p:spPr>
          <a:xfrm>
            <a:off x="838200" y="776211"/>
            <a:ext cx="5383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СТАЛО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1E02E92-D037-4B35-AB8D-FE5983CBCE43}"/>
              </a:ext>
            </a:extLst>
          </p:cNvPr>
          <p:cNvSpPr/>
          <p:nvPr/>
        </p:nvSpPr>
        <p:spPr>
          <a:xfrm>
            <a:off x="735048" y="796792"/>
            <a:ext cx="10435603" cy="596737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9E280A2-ED41-4DCE-9FAD-49058E4577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604" y="1145543"/>
            <a:ext cx="3546284" cy="538168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CFF0955-1764-4E66-8BDC-1D2317B7A8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145543"/>
            <a:ext cx="4331336" cy="319248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9C403BA-ABB6-4E4C-B0D1-47CFE9288AEA}"/>
              </a:ext>
            </a:extLst>
          </p:cNvPr>
          <p:cNvSpPr/>
          <p:nvPr/>
        </p:nvSpPr>
        <p:spPr>
          <a:xfrm>
            <a:off x="5989173" y="2537386"/>
            <a:ext cx="4721950" cy="1852322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B72BB268-09E3-4B35-B79E-579F7639AF4A}"/>
              </a:ext>
            </a:extLst>
          </p:cNvPr>
          <p:cNvCxnSpPr/>
          <p:nvPr/>
        </p:nvCxnSpPr>
        <p:spPr>
          <a:xfrm>
            <a:off x="7568057" y="3054861"/>
            <a:ext cx="12172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4C6DABE-40D3-4B4D-BF78-8234B1F7F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30"/>
            <a:ext cx="10515600" cy="96248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Испытания фланцевых соединений с различными несовершенствами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76E44A-38B7-4C5E-97B1-C05A213933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953913"/>
            <a:ext cx="6516360" cy="398317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9A259D-4121-4D52-B64C-1E489B95FA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4201" y="2400121"/>
            <a:ext cx="5147733" cy="25369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A86FF0-4510-4864-9C30-CC8E48482DF1}"/>
              </a:ext>
            </a:extLst>
          </p:cNvPr>
          <p:cNvSpPr txBox="1"/>
          <p:nvPr/>
        </p:nvSpPr>
        <p:spPr>
          <a:xfrm>
            <a:off x="6254045" y="1079147"/>
            <a:ext cx="5687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2018-2019 годах в ЦНИИСК им. В.А. Кучеренко по заказу компании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ASTRON (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г. Ярославль) были исследованы фланцевые соединения с дефектами в виде зазоров в различных конфигурациях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88C76FB-F271-457C-BEC3-6E7CE9BCF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55201" y="5029234"/>
            <a:ext cx="1844320" cy="184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791A2E-72DB-43C1-9B94-7CE7AF61A7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70" y="5074069"/>
            <a:ext cx="4604374" cy="16600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A43C26-9E4B-46D7-9CB1-002D02797189}"/>
              </a:ext>
            </a:extLst>
          </p:cNvPr>
          <p:cNvSpPr txBox="1"/>
          <p:nvPr/>
        </p:nvSpPr>
        <p:spPr>
          <a:xfrm>
            <a:off x="4704172" y="5178688"/>
            <a:ext cx="48349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Подробности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изложены в статье в журнале 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«Строительная механика и расчет сооружений» 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№1, 2020</a:t>
            </a:r>
          </a:p>
          <a:p>
            <a:pPr algn="r"/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Ссылка на статью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503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307538B-030C-46ED-9050-CDAB16E7B724}"/>
              </a:ext>
            </a:extLst>
          </p:cNvPr>
          <p:cNvSpPr txBox="1">
            <a:spLocks/>
          </p:cNvSpPr>
          <p:nvPr/>
        </p:nvSpPr>
        <p:spPr>
          <a:xfrm>
            <a:off x="838200" y="111216"/>
            <a:ext cx="10515600" cy="69446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Уточнены требования к проектированию опор ЛЭП и антенных сооружений связи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A0F8A0-E8BF-4E8D-9558-28CBA8948BEA}"/>
              </a:ext>
            </a:extLst>
          </p:cNvPr>
          <p:cNvSpPr txBox="1"/>
          <p:nvPr/>
        </p:nvSpPr>
        <p:spPr>
          <a:xfrm>
            <a:off x="102907" y="776211"/>
            <a:ext cx="5383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БЫЛО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31E0C2E-23AA-4CB8-91E3-054735C99F8C}"/>
              </a:ext>
            </a:extLst>
          </p:cNvPr>
          <p:cNvSpPr/>
          <p:nvPr/>
        </p:nvSpPr>
        <p:spPr>
          <a:xfrm>
            <a:off x="82326" y="796791"/>
            <a:ext cx="5424652" cy="43326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3BCED4-1B66-4FCD-8E73-252B5B40F83B}"/>
              </a:ext>
            </a:extLst>
          </p:cNvPr>
          <p:cNvSpPr txBox="1"/>
          <p:nvPr/>
        </p:nvSpPr>
        <p:spPr>
          <a:xfrm>
            <a:off x="5787159" y="776211"/>
            <a:ext cx="5383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СТАЛО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1E02E92-D037-4B35-AB8D-FE5983CBCE43}"/>
              </a:ext>
            </a:extLst>
          </p:cNvPr>
          <p:cNvSpPr/>
          <p:nvPr/>
        </p:nvSpPr>
        <p:spPr>
          <a:xfrm>
            <a:off x="5745999" y="796792"/>
            <a:ext cx="5424652" cy="43326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C026A070-CC4B-4F95-A59F-BF7D1D9BD9AB}"/>
              </a:ext>
            </a:extLst>
          </p:cNvPr>
          <p:cNvGrpSpPr/>
          <p:nvPr/>
        </p:nvGrpSpPr>
        <p:grpSpPr>
          <a:xfrm>
            <a:off x="359012" y="5279312"/>
            <a:ext cx="4717273" cy="1503123"/>
            <a:chOff x="368038" y="4891190"/>
            <a:chExt cx="4717273" cy="1503123"/>
          </a:xfrm>
        </p:grpSpPr>
        <p:pic>
          <p:nvPicPr>
            <p:cNvPr id="6146" name="Picture 2">
              <a:extLst>
                <a:ext uri="{FF2B5EF4-FFF2-40B4-BE49-F238E27FC236}">
                  <a16:creationId xmlns:a16="http://schemas.microsoft.com/office/drawing/2014/main" id="{AE0C709A-FAD4-44F3-ABAD-1FD014CF66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038" y="4891190"/>
              <a:ext cx="1503123" cy="1503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E6777C2-F137-47E9-B3AE-A484B2615E10}"/>
                </a:ext>
              </a:extLst>
            </p:cNvPr>
            <p:cNvSpPr txBox="1"/>
            <p:nvPr/>
          </p:nvSpPr>
          <p:spPr>
            <a:xfrm>
              <a:off x="1871161" y="5042586"/>
              <a:ext cx="32141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Скачать последнюю версию СП 16.13330.2017 с Изменением №2</a:t>
              </a:r>
            </a:p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(для ознакомления)</a:t>
              </a:r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FC20D11-634A-416A-881A-6402A073A1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76" y="1267179"/>
            <a:ext cx="5163402" cy="65058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54D67C-38F4-4736-A21E-8E8B80D95BC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5999" y="1267179"/>
            <a:ext cx="5288844" cy="70568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7D9469-7171-4976-A9A6-1111D2295BA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26" y="2039404"/>
            <a:ext cx="5270646" cy="35709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DB7C59E-01FD-465A-A3D5-B1604B96B33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841" y="2417074"/>
            <a:ext cx="5222131" cy="3126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2BF74AB-A65C-4AF4-B851-EEA06392575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9274" y="2039404"/>
            <a:ext cx="5300759" cy="159900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980B795-BC4B-4DCC-BDAF-0EA247E8C21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663" y="3837405"/>
            <a:ext cx="5332735" cy="34778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396273F-22AB-4191-ACF3-A8E45D74F6A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13" y="4163601"/>
            <a:ext cx="5087985" cy="78951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D6A038F-4351-4649-A79B-445905335CA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9274" y="3837405"/>
            <a:ext cx="5326863" cy="111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138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307538B-030C-46ED-9050-CDAB16E7B724}"/>
              </a:ext>
            </a:extLst>
          </p:cNvPr>
          <p:cNvSpPr txBox="1">
            <a:spLocks/>
          </p:cNvSpPr>
          <p:nvPr/>
        </p:nvSpPr>
        <p:spPr>
          <a:xfrm>
            <a:off x="838200" y="111216"/>
            <a:ext cx="10515600" cy="69446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Уточнены требования по нормированию ударной вязкости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A0F8A0-E8BF-4E8D-9558-28CBA8948BEA}"/>
              </a:ext>
            </a:extLst>
          </p:cNvPr>
          <p:cNvSpPr txBox="1"/>
          <p:nvPr/>
        </p:nvSpPr>
        <p:spPr>
          <a:xfrm>
            <a:off x="102907" y="776211"/>
            <a:ext cx="5383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БЫЛО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31E0C2E-23AA-4CB8-91E3-054735C99F8C}"/>
              </a:ext>
            </a:extLst>
          </p:cNvPr>
          <p:cNvSpPr/>
          <p:nvPr/>
        </p:nvSpPr>
        <p:spPr>
          <a:xfrm>
            <a:off x="82326" y="796791"/>
            <a:ext cx="5424652" cy="43326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3BCED4-1B66-4FCD-8E73-252B5B40F83B}"/>
              </a:ext>
            </a:extLst>
          </p:cNvPr>
          <p:cNvSpPr txBox="1"/>
          <p:nvPr/>
        </p:nvSpPr>
        <p:spPr>
          <a:xfrm>
            <a:off x="5787159" y="776211"/>
            <a:ext cx="5383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СТАЛО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1E02E92-D037-4B35-AB8D-FE5983CBCE43}"/>
              </a:ext>
            </a:extLst>
          </p:cNvPr>
          <p:cNvSpPr/>
          <p:nvPr/>
        </p:nvSpPr>
        <p:spPr>
          <a:xfrm>
            <a:off x="5745999" y="796792"/>
            <a:ext cx="5424652" cy="504520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C026A070-CC4B-4F95-A59F-BF7D1D9BD9AB}"/>
              </a:ext>
            </a:extLst>
          </p:cNvPr>
          <p:cNvGrpSpPr/>
          <p:nvPr/>
        </p:nvGrpSpPr>
        <p:grpSpPr>
          <a:xfrm>
            <a:off x="359012" y="5279312"/>
            <a:ext cx="4717273" cy="1503123"/>
            <a:chOff x="368038" y="4891190"/>
            <a:chExt cx="4717273" cy="1503123"/>
          </a:xfrm>
        </p:grpSpPr>
        <p:pic>
          <p:nvPicPr>
            <p:cNvPr id="6146" name="Picture 2">
              <a:extLst>
                <a:ext uri="{FF2B5EF4-FFF2-40B4-BE49-F238E27FC236}">
                  <a16:creationId xmlns:a16="http://schemas.microsoft.com/office/drawing/2014/main" id="{AE0C709A-FAD4-44F3-ABAD-1FD014CF66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038" y="4891190"/>
              <a:ext cx="1503123" cy="1503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E6777C2-F137-47E9-B3AE-A484B2615E10}"/>
                </a:ext>
              </a:extLst>
            </p:cNvPr>
            <p:cNvSpPr txBox="1"/>
            <p:nvPr/>
          </p:nvSpPr>
          <p:spPr>
            <a:xfrm>
              <a:off x="1871161" y="5042586"/>
              <a:ext cx="32141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Скачать последнюю версию СП 16.13330.2017 с Изменением №2</a:t>
              </a:r>
            </a:p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(для ознакомления)</a:t>
              </a: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C3E1840-EBBC-4316-A3F7-635F10C9AA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07" y="1245500"/>
            <a:ext cx="5388336" cy="265481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9E13606-CAC3-487A-A1C3-D014DA52FCC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552" y="1233311"/>
            <a:ext cx="5251545" cy="439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795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307538B-030C-46ED-9050-CDAB16E7B724}"/>
              </a:ext>
            </a:extLst>
          </p:cNvPr>
          <p:cNvSpPr txBox="1">
            <a:spLocks/>
          </p:cNvSpPr>
          <p:nvPr/>
        </p:nvSpPr>
        <p:spPr>
          <a:xfrm>
            <a:off x="838200" y="111216"/>
            <a:ext cx="10515600" cy="69446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Уточнены расчетные сопротивления болтов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A0F8A0-E8BF-4E8D-9558-28CBA8948BEA}"/>
              </a:ext>
            </a:extLst>
          </p:cNvPr>
          <p:cNvSpPr txBox="1"/>
          <p:nvPr/>
        </p:nvSpPr>
        <p:spPr>
          <a:xfrm>
            <a:off x="102907" y="776211"/>
            <a:ext cx="5383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БЫЛО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31E0C2E-23AA-4CB8-91E3-054735C99F8C}"/>
              </a:ext>
            </a:extLst>
          </p:cNvPr>
          <p:cNvSpPr/>
          <p:nvPr/>
        </p:nvSpPr>
        <p:spPr>
          <a:xfrm>
            <a:off x="82326" y="796791"/>
            <a:ext cx="5424652" cy="43326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3BCED4-1B66-4FCD-8E73-252B5B40F83B}"/>
              </a:ext>
            </a:extLst>
          </p:cNvPr>
          <p:cNvSpPr txBox="1"/>
          <p:nvPr/>
        </p:nvSpPr>
        <p:spPr>
          <a:xfrm>
            <a:off x="5787159" y="776211"/>
            <a:ext cx="5383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СТАЛО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1E02E92-D037-4B35-AB8D-FE5983CBCE43}"/>
              </a:ext>
            </a:extLst>
          </p:cNvPr>
          <p:cNvSpPr/>
          <p:nvPr/>
        </p:nvSpPr>
        <p:spPr>
          <a:xfrm>
            <a:off x="5745999" y="796792"/>
            <a:ext cx="5424652" cy="43326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C026A070-CC4B-4F95-A59F-BF7D1D9BD9AB}"/>
              </a:ext>
            </a:extLst>
          </p:cNvPr>
          <p:cNvGrpSpPr/>
          <p:nvPr/>
        </p:nvGrpSpPr>
        <p:grpSpPr>
          <a:xfrm>
            <a:off x="359012" y="5279312"/>
            <a:ext cx="4717273" cy="1503123"/>
            <a:chOff x="368038" y="4891190"/>
            <a:chExt cx="4717273" cy="1503123"/>
          </a:xfrm>
        </p:grpSpPr>
        <p:pic>
          <p:nvPicPr>
            <p:cNvPr id="6146" name="Picture 2">
              <a:extLst>
                <a:ext uri="{FF2B5EF4-FFF2-40B4-BE49-F238E27FC236}">
                  <a16:creationId xmlns:a16="http://schemas.microsoft.com/office/drawing/2014/main" id="{AE0C709A-FAD4-44F3-ABAD-1FD014CF66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038" y="4891190"/>
              <a:ext cx="1503123" cy="1503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E6777C2-F137-47E9-B3AE-A484B2615E10}"/>
                </a:ext>
              </a:extLst>
            </p:cNvPr>
            <p:cNvSpPr txBox="1"/>
            <p:nvPr/>
          </p:nvSpPr>
          <p:spPr>
            <a:xfrm>
              <a:off x="1871161" y="5042586"/>
              <a:ext cx="32141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Скачать последнюю версию СП 16.13330.2017 с Изменением №2</a:t>
              </a:r>
            </a:p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(для ознакомления)</a:t>
              </a:r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24EBD87-4DFF-46B0-AA28-7B2B53C549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26" y="2024062"/>
            <a:ext cx="5288358" cy="124407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BD48CB-3F0C-4263-A74E-D7BB5324BC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5960" y="2130618"/>
            <a:ext cx="5383491" cy="12787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8F29AE-4EFB-4D78-B673-F3A6D51CBC8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26" y="3589868"/>
            <a:ext cx="5235466" cy="12440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21AB4C-C044-4835-BBAD-B083F788B453}"/>
              </a:ext>
            </a:extLst>
          </p:cNvPr>
          <p:cNvSpPr txBox="1"/>
          <p:nvPr/>
        </p:nvSpPr>
        <p:spPr>
          <a:xfrm>
            <a:off x="5898445" y="4094915"/>
            <a:ext cx="2810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Таблица Г.8 удалена</a:t>
            </a:r>
          </a:p>
        </p:txBody>
      </p:sp>
    </p:spTree>
    <p:extLst>
      <p:ext uri="{BB962C8B-B14F-4D97-AF65-F5344CB8AC3E}">
        <p14:creationId xmlns:p14="http://schemas.microsoft.com/office/powerpoint/2010/main" val="1415569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1160195" y="3584620"/>
            <a:ext cx="7772400" cy="19421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Конин Денис Владимирович </a:t>
            </a:r>
          </a:p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Кандидат технических наук</a:t>
            </a:r>
          </a:p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Зав. Сектором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ВЗиС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ЦНИИСК им. В.А. Кучеренко </a:t>
            </a:r>
          </a:p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(АО «НИЦ «Строительство»)</a:t>
            </a:r>
          </a:p>
          <a:p>
            <a:pPr marL="0" indent="0" algn="just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konden@inbox.ru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846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8D01F67-0D71-4149-94ED-7ADF8CEFE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160" y="83659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61617B-F47D-4163-A8E2-7E54FBFCC775}"/>
              </a:ext>
            </a:extLst>
          </p:cNvPr>
          <p:cNvSpPr txBox="1"/>
          <p:nvPr/>
        </p:nvSpPr>
        <p:spPr>
          <a:xfrm>
            <a:off x="1160195" y="651924"/>
            <a:ext cx="2451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Написать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636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207384-638F-4C5D-B4EA-82C1D1459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54"/>
            <a:ext cx="10515600" cy="69446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Формальная сторона вопроса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3B71E55-413C-4E39-B416-9080F82FE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78FD-43BF-4968-A299-3450DC0CDF97}" type="slidenum">
              <a:rPr lang="en-US" noProof="0" smtClean="0"/>
              <a:t>2</a:t>
            </a:fld>
            <a:endParaRPr lang="en-US" noProof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2FCB29-61B1-451F-8837-71BC64BCB3B3}"/>
              </a:ext>
            </a:extLst>
          </p:cNvPr>
          <p:cNvSpPr txBox="1"/>
          <p:nvPr/>
        </p:nvSpPr>
        <p:spPr>
          <a:xfrm>
            <a:off x="575733" y="1224845"/>
            <a:ext cx="5080000" cy="4611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СП 16.13330.2017 «Стальные конструкции»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утвержден приказом Минстроя РФ от 27 февраля 2017 года № 126/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введен в действие 28 августа 2017 года</a:t>
            </a:r>
          </a:p>
          <a:p>
            <a:pPr algn="just">
              <a:lnSpc>
                <a:spcPct val="15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ИЗМЕНЕНИЕ №2 к СП 16.13330.2017 «Стальные конструкции»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Утверждено 4 декабря 2019 года Приказом Минстроя РФ № 769/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введены в действие с 5 июня 2020 года </a:t>
            </a:r>
          </a:p>
          <a:p>
            <a:pPr algn="just">
              <a:lnSpc>
                <a:spcPct val="15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265A8A-3F19-4626-ABF0-C21ED49DC3C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0062" y="1073052"/>
            <a:ext cx="5298159" cy="40531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540C2E7-247E-4050-85A1-44F146834C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5805" y="5152830"/>
            <a:ext cx="5793784" cy="783555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322C0E1-C9E0-4BA6-A510-33AC43823E31}"/>
              </a:ext>
            </a:extLst>
          </p:cNvPr>
          <p:cNvSpPr/>
          <p:nvPr/>
        </p:nvSpPr>
        <p:spPr>
          <a:xfrm>
            <a:off x="5855687" y="1046399"/>
            <a:ext cx="5873469" cy="5089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406427D5-6BE0-4D31-9BC2-19EA38F4AA3D}"/>
              </a:ext>
            </a:extLst>
          </p:cNvPr>
          <p:cNvCxnSpPr/>
          <p:nvPr/>
        </p:nvCxnSpPr>
        <p:spPr>
          <a:xfrm>
            <a:off x="5855687" y="5136919"/>
            <a:ext cx="589028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28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207384-638F-4C5D-B4EA-82C1D1459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4" y="47808"/>
            <a:ext cx="5452534" cy="6490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Уточнена область применения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05A325-E869-481C-A3B5-E7CE48BEE6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645" y="1072444"/>
            <a:ext cx="5975936" cy="3482623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EC1A6428-F397-41E2-B817-7F16A6D1E97A}"/>
              </a:ext>
            </a:extLst>
          </p:cNvPr>
          <p:cNvSpPr txBox="1">
            <a:spLocks/>
          </p:cNvSpPr>
          <p:nvPr/>
        </p:nvSpPr>
        <p:spPr>
          <a:xfrm>
            <a:off x="6409266" y="47808"/>
            <a:ext cx="5452534" cy="6490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Уточнены нормативные ссылки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8CE8520-AC25-4D27-98B7-A3F284BA0563}"/>
              </a:ext>
            </a:extLst>
          </p:cNvPr>
          <p:cNvSpPr/>
          <p:nvPr/>
        </p:nvSpPr>
        <p:spPr>
          <a:xfrm>
            <a:off x="6276622" y="1117599"/>
            <a:ext cx="571782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ГОСТ 27772–2015 Прокат для строительных стальных конструкций. Общие технические условия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ГОСТ Р 54864–2016 Трубы стальные бесшовные горячедеформированные для сварных стальных строительных конструкций. Технические условия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ГОСТ Р 57837–2017 Двутавры стальные горячекатаные с параллельными гранями полок. Технические условия»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ГОСТ Р 58064–2018 Трубы стальные сварные для строительных конструкций. Технические условия»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СП 14.13330.2018 «СНиП II-7-81* Строительство в сейсмических районах»</a:t>
            </a:r>
          </a:p>
          <a:p>
            <a:pPr algn="just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СП 260.1325800.2016 Конструкции стальные тонкостенные из холодногнутых оцинкованных профилей и гофрированных листов. Правила проектирования (с изменением № 1)»</a:t>
            </a:r>
          </a:p>
          <a:p>
            <a:pPr algn="just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СП 266.1325800.2016 Конструкции сталежелезобетонные. Правила проектирования (с изменением № 1)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СП 294.1325800.2017 Конструкции стальные. Правила проектирования (с изменением №1)</a:t>
            </a:r>
          </a:p>
        </p:txBody>
      </p:sp>
    </p:spTree>
    <p:extLst>
      <p:ext uri="{BB962C8B-B14F-4D97-AF65-F5344CB8AC3E}">
        <p14:creationId xmlns:p14="http://schemas.microsoft.com/office/powerpoint/2010/main" val="1360133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207384-638F-4C5D-B4EA-82C1D1459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45" y="337581"/>
            <a:ext cx="5452534" cy="6490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Уточнен п. 4.1.2</a:t>
            </a: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(в разделе 4.1 «Общие требования к конструкциям»)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EC1A6428-F397-41E2-B817-7F16A6D1E97A}"/>
              </a:ext>
            </a:extLst>
          </p:cNvPr>
          <p:cNvSpPr txBox="1">
            <a:spLocks/>
          </p:cNvSpPr>
          <p:nvPr/>
        </p:nvSpPr>
        <p:spPr>
          <a:xfrm>
            <a:off x="5913848" y="337581"/>
            <a:ext cx="6096000" cy="6490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200" b="1" dirty="0">
                <a:latin typeface="Arial" panose="020B0604020202020204" pitchFamily="34" charset="0"/>
                <a:cs typeface="Arial" panose="020B0604020202020204" pitchFamily="34" charset="0"/>
              </a:rPr>
              <a:t>Уточнен п. 4.2.6</a:t>
            </a:r>
          </a:p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(в разделе 4.2 «Основные расчетные требования»)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E46D0D8-EA23-4A4D-919E-D0FFB39A5279}"/>
              </a:ext>
            </a:extLst>
          </p:cNvPr>
          <p:cNvSpPr/>
          <p:nvPr/>
        </p:nvSpPr>
        <p:spPr>
          <a:xfrm>
            <a:off x="139581" y="1117599"/>
            <a:ext cx="535246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4.1.2 Стальные конструкции открытых </a:t>
            </a:r>
            <a:r>
              <a:rPr lang="ru-RU" sz="1400" dirty="0"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(эксплуатируемых на открытом воздухе, то есть незащищённых от атмосферных воздействий) сооружений (крановых эстакад, опор ЛЭП, опор трубопроводов и емкостей,  площадок  обслуживания, этажерок,  навесов и т.п.)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должны быть доступными для наблюдения, оценки технического состояния, выполнения профилактических и ремонтных работ и не должны задерживать влагу и затруднять проветривание.  Данные требования не распространяются на конструкции, замурованные в бетоне или в кирпичной кладке, </a:t>
            </a:r>
            <a:r>
              <a:rPr lang="ru-RU" sz="1400" dirty="0"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или другими способами, облицованные листовыми материалами и эксплуатируемые внутри отапливаемого здания.</a:t>
            </a:r>
          </a:p>
          <a:p>
            <a:r>
              <a:rPr lang="ru-RU" sz="1400" dirty="0"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Торцы конструкций из замкнутого профиля должны иметь заглушки, кроме элементов конструкций, подлежащих горячему цинкованию.».</a:t>
            </a:r>
            <a:endParaRPr lang="ru-RU" sz="1400" dirty="0">
              <a:highlight>
                <a:srgbClr val="00FF00"/>
              </a:highlight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712B3CF-7373-4E5A-80FE-767E05A325C9}"/>
              </a:ext>
            </a:extLst>
          </p:cNvPr>
          <p:cNvSpPr/>
          <p:nvPr/>
        </p:nvSpPr>
        <p:spPr>
          <a:xfrm>
            <a:off x="5913848" y="1117598"/>
            <a:ext cx="6096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4.2.6 </a:t>
            </a:r>
            <a:r>
              <a:rPr lang="ru-RU" sz="14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Несущая способность и жесткость каркасов производственных зданий обеспечивается поперёк здания поперечными рамами, состоящими из колонн (стоек рамы) и ригелей в виде ферм или </a:t>
            </a:r>
            <a:r>
              <a:rPr lang="ru-RU" sz="1400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сплошностенчатых</a:t>
            </a:r>
            <a:r>
              <a:rPr lang="ru-RU" sz="14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сечений (балок), а вдоль здания – элементами каркаса (подкрановыми конструкциями, подстропильными фермами, связями между колоннами и фермами, кровельными прогонами или рёбрами стальных кровельных панелей).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Оценивать общую устойчивость каркаса по недеформированной схеме следует для: рамной (с жесткими узлами соединения ригелей с колоннами), рамно-связевой (рамный каркас с вертикальными диафрагмами жесткости или жесткими вставками) или связевой (с шарнирными узлами соединения ригелей с колоннами) систем, у которых есть в своем составе продольные и поперечные рамы и связи, установленные  в соответствии с 15.4.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рамно-связевой или в связевой системе, когда  узлы связевого блока  не совпадают с узлами каркаса, расчет следует выполнять по деформированной схеме (с учетом геометрической нелинейности системы).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BB6815-AF24-48A8-8BD1-2E5A1A1A8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52" y="4884036"/>
            <a:ext cx="5359927" cy="34580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3CB952-F784-4CCC-8B84-EB6C887AA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52" y="5220330"/>
            <a:ext cx="5309892" cy="3553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D5358E-BBC0-414C-9CD6-F7DD9746A0D1}"/>
              </a:ext>
            </a:extLst>
          </p:cNvPr>
          <p:cNvSpPr txBox="1"/>
          <p:nvPr/>
        </p:nvSpPr>
        <p:spPr>
          <a:xfrm>
            <a:off x="145352" y="4441585"/>
            <a:ext cx="5383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БЫЛО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6F8D1ED-AC3E-4A82-91F8-DA81623FFCEE}"/>
              </a:ext>
            </a:extLst>
          </p:cNvPr>
          <p:cNvSpPr/>
          <p:nvPr/>
        </p:nvSpPr>
        <p:spPr>
          <a:xfrm>
            <a:off x="139581" y="4441585"/>
            <a:ext cx="5424652" cy="12988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971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207384-638F-4C5D-B4EA-82C1D1459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45" y="568414"/>
            <a:ext cx="5452534" cy="649014"/>
          </a:xfrm>
        </p:spPr>
        <p:txBody>
          <a:bodyPr>
            <a:normAutofit/>
          </a:bodyPr>
          <a:lstStyle/>
          <a:p>
            <a:pPr algn="ctr"/>
            <a:r>
              <a:rPr lang="ru-RU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«Высокопрочные» болты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EC1A6428-F397-41E2-B817-7F16A6D1E97A}"/>
              </a:ext>
            </a:extLst>
          </p:cNvPr>
          <p:cNvSpPr txBox="1">
            <a:spLocks/>
          </p:cNvSpPr>
          <p:nvPr/>
        </p:nvSpPr>
        <p:spPr>
          <a:xfrm>
            <a:off x="6235581" y="685366"/>
            <a:ext cx="5452534" cy="402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Удален п. 6.7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E46D0D8-EA23-4A4D-919E-D0FFB39A5279}"/>
              </a:ext>
            </a:extLst>
          </p:cNvPr>
          <p:cNvSpPr/>
          <p:nvPr/>
        </p:nvSpPr>
        <p:spPr>
          <a:xfrm>
            <a:off x="139581" y="1117599"/>
            <a:ext cx="535246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 всего текста документа удалено словосочетание «высокопрочные болты». Оно заменено на указание соответствующего класса прочности.</a:t>
            </a:r>
          </a:p>
          <a:p>
            <a:pPr algn="just">
              <a:spcAft>
                <a:spcPts val="0"/>
              </a:spcAft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Например, пункт 5.7</a:t>
            </a:r>
          </a:p>
          <a:p>
            <a:pPr algn="just">
              <a:spcAft>
                <a:spcPts val="0"/>
              </a:spcAft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«Для фрикционных и фланцевых соединений следует 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применять болты классов прочности 8.8, 10.9, 12.9, гайки и шайбы соответствующих классов,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конструкцией и размерами, удовлетворяющими действующим стандартам».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EB0642-2FBE-443C-89BB-F0C1055C4C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5937" y="1030900"/>
            <a:ext cx="5971822" cy="109817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58FB6A-12E2-43BD-8029-537DDFF47E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335" y="3305537"/>
            <a:ext cx="5956419" cy="232445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F2735F9-6A37-4CC0-9D0A-0F8A16179977}"/>
              </a:ext>
            </a:extLst>
          </p:cNvPr>
          <p:cNvSpPr/>
          <p:nvPr/>
        </p:nvSpPr>
        <p:spPr>
          <a:xfrm>
            <a:off x="9510889" y="3984978"/>
            <a:ext cx="1337733" cy="63217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6F4CAE9-B2F9-41A3-B407-16967A1BF08D}"/>
              </a:ext>
            </a:extLst>
          </p:cNvPr>
          <p:cNvSpPr/>
          <p:nvPr/>
        </p:nvSpPr>
        <p:spPr>
          <a:xfrm>
            <a:off x="5884092" y="2394140"/>
            <a:ext cx="6073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Дублирует данные из таблицы 5, а также вводит ненужное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обозначение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buh</a:t>
            </a:r>
            <a:endParaRPr lang="ru-RU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346F4ECE-72B6-42F4-9505-6E989D0F1D74}"/>
              </a:ext>
            </a:extLst>
          </p:cNvPr>
          <p:cNvGrpSpPr/>
          <p:nvPr/>
        </p:nvGrpSpPr>
        <p:grpSpPr>
          <a:xfrm>
            <a:off x="384972" y="4913768"/>
            <a:ext cx="4717273" cy="1503123"/>
            <a:chOff x="368038" y="4891190"/>
            <a:chExt cx="4717273" cy="1503123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72CC780E-8C86-4321-90F1-54055E5B57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038" y="4891190"/>
              <a:ext cx="1503123" cy="1503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CE02856-79D2-41F7-A1A0-5ADDB5304F9D}"/>
                </a:ext>
              </a:extLst>
            </p:cNvPr>
            <p:cNvSpPr txBox="1"/>
            <p:nvPr/>
          </p:nvSpPr>
          <p:spPr>
            <a:xfrm>
              <a:off x="1871161" y="5007250"/>
              <a:ext cx="32141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Скачать последнюю версию СП 16.13330.2017 с Изменением №2</a:t>
              </a:r>
            </a:p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(для ознакомления)</a:t>
              </a:r>
            </a:p>
          </p:txBody>
        </p:sp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6D065F1-19A1-4079-9E6D-05C1CBEED9E6}"/>
              </a:ext>
            </a:extLst>
          </p:cNvPr>
          <p:cNvSpPr/>
          <p:nvPr/>
        </p:nvSpPr>
        <p:spPr>
          <a:xfrm>
            <a:off x="139581" y="117943"/>
            <a:ext cx="54024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Глава 5 «Материалы конструкций и соединений»</a:t>
            </a:r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5C23E5B-7409-4D96-A894-C63CF49D917F}"/>
              </a:ext>
            </a:extLst>
          </p:cNvPr>
          <p:cNvSpPr/>
          <p:nvPr/>
        </p:nvSpPr>
        <p:spPr>
          <a:xfrm>
            <a:off x="5874334" y="96437"/>
            <a:ext cx="5971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Глава 6 «Расчетные характеристики материалов и соединений»</a:t>
            </a:r>
            <a:endParaRPr lang="ru-RU" dirty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E9EA2F72-DE7E-4E07-BC5D-D4B1218BED50}"/>
              </a:ext>
            </a:extLst>
          </p:cNvPr>
          <p:cNvCxnSpPr/>
          <p:nvPr/>
        </p:nvCxnSpPr>
        <p:spPr>
          <a:xfrm>
            <a:off x="6914044" y="926199"/>
            <a:ext cx="4011561" cy="13037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DE0CC399-0CD3-4719-80AD-6949DA7B847F}"/>
              </a:ext>
            </a:extLst>
          </p:cNvPr>
          <p:cNvCxnSpPr/>
          <p:nvPr/>
        </p:nvCxnSpPr>
        <p:spPr>
          <a:xfrm flipV="1">
            <a:off x="6967138" y="937997"/>
            <a:ext cx="3928970" cy="13155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732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307538B-030C-46ED-9050-CDAB16E7B724}"/>
              </a:ext>
            </a:extLst>
          </p:cNvPr>
          <p:cNvSpPr txBox="1">
            <a:spLocks/>
          </p:cNvSpPr>
          <p:nvPr/>
        </p:nvSpPr>
        <p:spPr>
          <a:xfrm>
            <a:off x="838200" y="111216"/>
            <a:ext cx="10515600" cy="69446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Обновлена таблица 7 с сечениями центрально-сжатых элементов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A0F8A0-E8BF-4E8D-9558-28CBA8948BEA}"/>
              </a:ext>
            </a:extLst>
          </p:cNvPr>
          <p:cNvSpPr txBox="1"/>
          <p:nvPr/>
        </p:nvSpPr>
        <p:spPr>
          <a:xfrm>
            <a:off x="102907" y="776211"/>
            <a:ext cx="5383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БЫЛО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31E0C2E-23AA-4CB8-91E3-054735C99F8C}"/>
              </a:ext>
            </a:extLst>
          </p:cNvPr>
          <p:cNvSpPr/>
          <p:nvPr/>
        </p:nvSpPr>
        <p:spPr>
          <a:xfrm>
            <a:off x="61747" y="796792"/>
            <a:ext cx="5424652" cy="37399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3BCED4-1B66-4FCD-8E73-252B5B40F83B}"/>
              </a:ext>
            </a:extLst>
          </p:cNvPr>
          <p:cNvSpPr txBox="1"/>
          <p:nvPr/>
        </p:nvSpPr>
        <p:spPr>
          <a:xfrm>
            <a:off x="5787159" y="776211"/>
            <a:ext cx="5383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СТАЛО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1E02E92-D037-4B35-AB8D-FE5983CBCE43}"/>
              </a:ext>
            </a:extLst>
          </p:cNvPr>
          <p:cNvSpPr/>
          <p:nvPr/>
        </p:nvSpPr>
        <p:spPr>
          <a:xfrm>
            <a:off x="5745999" y="796792"/>
            <a:ext cx="5424652" cy="492385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C026A070-CC4B-4F95-A59F-BF7D1D9BD9AB}"/>
              </a:ext>
            </a:extLst>
          </p:cNvPr>
          <p:cNvGrpSpPr/>
          <p:nvPr/>
        </p:nvGrpSpPr>
        <p:grpSpPr>
          <a:xfrm>
            <a:off x="384972" y="4913768"/>
            <a:ext cx="4717273" cy="1503123"/>
            <a:chOff x="368038" y="4891190"/>
            <a:chExt cx="4717273" cy="1503123"/>
          </a:xfrm>
        </p:grpSpPr>
        <p:pic>
          <p:nvPicPr>
            <p:cNvPr id="6146" name="Picture 2">
              <a:extLst>
                <a:ext uri="{FF2B5EF4-FFF2-40B4-BE49-F238E27FC236}">
                  <a16:creationId xmlns:a16="http://schemas.microsoft.com/office/drawing/2014/main" id="{AE0C709A-FAD4-44F3-ABAD-1FD014CF66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038" y="4891190"/>
              <a:ext cx="1503123" cy="1503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E6777C2-F137-47E9-B3AE-A484B2615E10}"/>
                </a:ext>
              </a:extLst>
            </p:cNvPr>
            <p:cNvSpPr txBox="1"/>
            <p:nvPr/>
          </p:nvSpPr>
          <p:spPr>
            <a:xfrm>
              <a:off x="1871161" y="5042586"/>
              <a:ext cx="32141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Скачать последнюю версию СП 16.13330.2017 с Изменением №2</a:t>
              </a:r>
            </a:p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(для ознакомления)</a:t>
              </a:r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B0B06BD-6689-4B12-AF2C-7BE67E9013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558" y="1057647"/>
            <a:ext cx="5004932" cy="349382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296DC5D-F4D5-48CD-9757-0BDBF08B8A8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7158" y="1137355"/>
            <a:ext cx="5270309" cy="443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17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207384-638F-4C5D-B4EA-82C1D1459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8878" y="348870"/>
            <a:ext cx="6485906" cy="6490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Уточнена предельная гибкость сжатых прогонов и балок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9EB626F-2B92-4CA9-8B0B-6D29A65D6A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3817" y="1266559"/>
            <a:ext cx="6340967" cy="528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46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307538B-030C-46ED-9050-CDAB16E7B724}"/>
              </a:ext>
            </a:extLst>
          </p:cNvPr>
          <p:cNvSpPr txBox="1">
            <a:spLocks/>
          </p:cNvSpPr>
          <p:nvPr/>
        </p:nvSpPr>
        <p:spPr>
          <a:xfrm>
            <a:off x="838200" y="111216"/>
            <a:ext cx="10515600" cy="69446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Изменена таблица 38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A0F8A0-E8BF-4E8D-9558-28CBA8948BEA}"/>
              </a:ext>
            </a:extLst>
          </p:cNvPr>
          <p:cNvSpPr txBox="1"/>
          <p:nvPr/>
        </p:nvSpPr>
        <p:spPr>
          <a:xfrm>
            <a:off x="102907" y="776211"/>
            <a:ext cx="5383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БЫЛО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31E0C2E-23AA-4CB8-91E3-054735C99F8C}"/>
              </a:ext>
            </a:extLst>
          </p:cNvPr>
          <p:cNvSpPr/>
          <p:nvPr/>
        </p:nvSpPr>
        <p:spPr>
          <a:xfrm>
            <a:off x="61747" y="796791"/>
            <a:ext cx="5424652" cy="39953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3BCED4-1B66-4FCD-8E73-252B5B40F83B}"/>
              </a:ext>
            </a:extLst>
          </p:cNvPr>
          <p:cNvSpPr txBox="1"/>
          <p:nvPr/>
        </p:nvSpPr>
        <p:spPr>
          <a:xfrm>
            <a:off x="5787159" y="776211"/>
            <a:ext cx="5383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СТАЛО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1E02E92-D037-4B35-AB8D-FE5983CBCE43}"/>
              </a:ext>
            </a:extLst>
          </p:cNvPr>
          <p:cNvSpPr/>
          <p:nvPr/>
        </p:nvSpPr>
        <p:spPr>
          <a:xfrm>
            <a:off x="5745999" y="796792"/>
            <a:ext cx="5424652" cy="399534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C026A070-CC4B-4F95-A59F-BF7D1D9BD9AB}"/>
              </a:ext>
            </a:extLst>
          </p:cNvPr>
          <p:cNvGrpSpPr/>
          <p:nvPr/>
        </p:nvGrpSpPr>
        <p:grpSpPr>
          <a:xfrm>
            <a:off x="384972" y="4913768"/>
            <a:ext cx="4717273" cy="1503123"/>
            <a:chOff x="368038" y="4891190"/>
            <a:chExt cx="4717273" cy="1503123"/>
          </a:xfrm>
        </p:grpSpPr>
        <p:pic>
          <p:nvPicPr>
            <p:cNvPr id="6146" name="Picture 2">
              <a:extLst>
                <a:ext uri="{FF2B5EF4-FFF2-40B4-BE49-F238E27FC236}">
                  <a16:creationId xmlns:a16="http://schemas.microsoft.com/office/drawing/2014/main" id="{AE0C709A-FAD4-44F3-ABAD-1FD014CF66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038" y="4891190"/>
              <a:ext cx="1503123" cy="1503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E6777C2-F137-47E9-B3AE-A484B2615E10}"/>
                </a:ext>
              </a:extLst>
            </p:cNvPr>
            <p:cNvSpPr txBox="1"/>
            <p:nvPr/>
          </p:nvSpPr>
          <p:spPr>
            <a:xfrm>
              <a:off x="1871161" y="5042586"/>
              <a:ext cx="32141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Скачать последнюю версию СП 16.13330.2017 с Изменением №2</a:t>
              </a:r>
            </a:p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(для ознакомления)</a:t>
              </a:r>
            </a:p>
          </p:txBody>
        </p:sp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F7D3F5D-018E-4DCF-B9F4-C97EF6483B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095580"/>
            <a:ext cx="5057423" cy="332406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D349502-4840-4D30-9E50-FD2B27CC31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3627" y="1077575"/>
            <a:ext cx="5243241" cy="345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85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D2DF7E5-D794-4107-A67F-4F1A7C954A8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825" y="826190"/>
            <a:ext cx="10487219" cy="6040772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307538B-030C-46ED-9050-CDAB16E7B724}"/>
              </a:ext>
            </a:extLst>
          </p:cNvPr>
          <p:cNvSpPr txBox="1">
            <a:spLocks/>
          </p:cNvSpPr>
          <p:nvPr/>
        </p:nvSpPr>
        <p:spPr>
          <a:xfrm>
            <a:off x="838200" y="131722"/>
            <a:ext cx="10515600" cy="69446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Радикальное обновление требований к фланцевым соединениям</a:t>
            </a:r>
          </a:p>
        </p:txBody>
      </p:sp>
    </p:spTree>
    <p:extLst>
      <p:ext uri="{BB962C8B-B14F-4D97-AF65-F5344CB8AC3E}">
        <p14:creationId xmlns:p14="http://schemas.microsoft.com/office/powerpoint/2010/main" val="30526609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893</Words>
  <Application>Microsoft Office PowerPoint</Application>
  <PresentationFormat>Широкоэкранный</PresentationFormat>
  <Paragraphs>98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Формальная сторона вопроса</vt:lpstr>
      <vt:lpstr>Уточнена область применения</vt:lpstr>
      <vt:lpstr>Уточнен п. 4.1.2 (в разделе 4.1 «Общие требования к конструкциям»)</vt:lpstr>
      <vt:lpstr>«Высокопрочные» болты</vt:lpstr>
      <vt:lpstr>Презентация PowerPoint</vt:lpstr>
      <vt:lpstr>Уточнена предельная гибкость сжатых прогонов и балок</vt:lpstr>
      <vt:lpstr>Презентация PowerPoint</vt:lpstr>
      <vt:lpstr>Презентация PowerPoint</vt:lpstr>
      <vt:lpstr>Презентация PowerPoint</vt:lpstr>
      <vt:lpstr>Презентация PowerPoint</vt:lpstr>
      <vt:lpstr>Испытания фланцевых соединений с различными несовершенствами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 kon</dc:creator>
  <cp:lastModifiedBy>den kon</cp:lastModifiedBy>
  <cp:revision>35</cp:revision>
  <dcterms:created xsi:type="dcterms:W3CDTF">2020-02-05T11:49:48Z</dcterms:created>
  <dcterms:modified xsi:type="dcterms:W3CDTF">2020-04-21T10:54:24Z</dcterms:modified>
</cp:coreProperties>
</file>